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4" r:id="rId2"/>
    <p:sldId id="317" r:id="rId3"/>
    <p:sldId id="322" r:id="rId4"/>
    <p:sldId id="323" r:id="rId5"/>
    <p:sldId id="319" r:id="rId6"/>
    <p:sldId id="307" r:id="rId7"/>
    <p:sldId id="301" r:id="rId8"/>
    <p:sldId id="320" r:id="rId9"/>
    <p:sldId id="321" r:id="rId10"/>
    <p:sldId id="324" r:id="rId11"/>
    <p:sldId id="325" r:id="rId12"/>
    <p:sldId id="327" r:id="rId13"/>
    <p:sldId id="326" r:id="rId14"/>
    <p:sldId id="328" r:id="rId15"/>
    <p:sldId id="330" r:id="rId16"/>
    <p:sldId id="329" r:id="rId17"/>
    <p:sldId id="331" r:id="rId18"/>
    <p:sldId id="332" r:id="rId19"/>
    <p:sldId id="33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  <a:srgbClr val="CC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CFEB8-C7C3-4404-AD3C-07A20C987D50}" v="26" dt="2023-07-11T17:46:08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if Chowdhury" userId="49e1373b28678e71" providerId="LiveId" clId="{030CFEB8-C7C3-4404-AD3C-07A20C987D50}"/>
    <pc:docChg chg="modSld">
      <pc:chgData name="Sharif Chowdhury" userId="49e1373b28678e71" providerId="LiveId" clId="{030CFEB8-C7C3-4404-AD3C-07A20C987D50}" dt="2023-07-11T17:46:08.127" v="26" actId="113"/>
      <pc:docMkLst>
        <pc:docMk/>
      </pc:docMkLst>
      <pc:sldChg chg="modSp mod">
        <pc:chgData name="Sharif Chowdhury" userId="49e1373b28678e71" providerId="LiveId" clId="{030CFEB8-C7C3-4404-AD3C-07A20C987D50}" dt="2023-07-11T17:46:08.127" v="26" actId="113"/>
        <pc:sldMkLst>
          <pc:docMk/>
          <pc:sldMk cId="276881950" sldId="314"/>
        </pc:sldMkLst>
        <pc:spChg chg="mod">
          <ac:chgData name="Sharif Chowdhury" userId="49e1373b28678e71" providerId="LiveId" clId="{030CFEB8-C7C3-4404-AD3C-07A20C987D50}" dt="2023-07-11T17:46:08.127" v="26" actId="113"/>
          <ac:spMkLst>
            <pc:docMk/>
            <pc:sldMk cId="276881950" sldId="314"/>
            <ac:spMk id="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A328D-6066-44DB-A26D-AD60B3B0CB09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4C411-7C56-4504-B3C5-8D420C5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0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4C411-7C56-4504-B3C5-8D420C5F2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59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the students talk</a:t>
            </a:r>
            <a:r>
              <a:rPr lang="en-US" baseline="0" dirty="0"/>
              <a:t> about the pictures, the teacher can show their names and tell few information about the pictures, not in details.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4C411-7C56-4504-B3C5-8D420C5F29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8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4C411-7C56-4504-B3C5-8D420C5F29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13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31778" y="4724400"/>
            <a:ext cx="5617232" cy="19431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342900" algn="l"/>
                <a:tab pos="640080" algn="l"/>
              </a:tabLst>
            </a:pPr>
            <a:r>
              <a:rPr lang="en-US" sz="2000" b="1" dirty="0">
                <a:solidFill>
                  <a:schemeClr val="tx1"/>
                </a:solidFill>
                <a:latin typeface="Bookman Old Style"/>
                <a:ea typeface="Times New Roman"/>
                <a:cs typeface="Times New Roman"/>
              </a:rPr>
              <a:t>Sharif Hossain Ahmad Chowdhury</a:t>
            </a:r>
            <a:endParaRPr lang="en-US" sz="2000" dirty="0">
              <a:solidFill>
                <a:schemeClr val="tx1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BA (Hons), MA in English, </a:t>
            </a:r>
            <a:r>
              <a:rPr lang="en-US" sz="1400" dirty="0" err="1">
                <a:solidFill>
                  <a:schemeClr val="tx1"/>
                </a:solidFill>
                <a:latin typeface="Times New Roman"/>
                <a:ea typeface="Times New Roman"/>
              </a:rPr>
              <a:t>BEd</a:t>
            </a: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 (Professional) </a:t>
            </a:r>
            <a:endParaRPr lang="en-US" sz="1400" dirty="0">
              <a:solidFill>
                <a:schemeClr val="tx1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MM (Al Hadith), MBA in </a:t>
            </a:r>
            <a:r>
              <a:rPr lang="en-US" sz="1400" dirty="0" err="1">
                <a:solidFill>
                  <a:schemeClr val="tx1"/>
                </a:solidFill>
                <a:latin typeface="Times New Roman"/>
                <a:ea typeface="Times New Roman"/>
              </a:rPr>
              <a:t>Mgt</a:t>
            </a: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 Studies (DU)</a:t>
            </a:r>
            <a:endParaRPr lang="en-US" sz="1400" dirty="0">
              <a:solidFill>
                <a:schemeClr val="tx1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Presently working under the Ministry of Education,</a:t>
            </a: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600" b="1" dirty="0">
                <a:solidFill>
                  <a:srgbClr val="002060"/>
                </a:solidFill>
                <a:latin typeface="Times New Roman"/>
                <a:ea typeface="Times New Roman"/>
              </a:rPr>
              <a:t>Academic Adviser, BCS </a:t>
            </a:r>
            <a:r>
              <a:rPr lang="en-US" sz="16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Oditi</a:t>
            </a:r>
            <a:endParaRPr lang="en-US" sz="1600" b="1" dirty="0">
              <a:solidFill>
                <a:srgbClr val="002060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Ex Senior Teacher, Faculty of English, BCS Confidence</a:t>
            </a:r>
            <a:endParaRPr lang="en-US" sz="1400" dirty="0">
              <a:solidFill>
                <a:schemeClr val="tx1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Formerly Lecturer in English,</a:t>
            </a:r>
            <a:r>
              <a:rPr lang="en-US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imes New Roman"/>
                <a:ea typeface="Times New Roman"/>
              </a:rPr>
              <a:t>Edinburgh Int’l College, Dhaka</a:t>
            </a:r>
            <a:endParaRPr lang="en-US" sz="1400" dirty="0">
              <a:solidFill>
                <a:schemeClr val="tx1"/>
              </a:solidFill>
              <a:ea typeface="Times New Roman"/>
            </a:endParaRPr>
          </a:p>
          <a:p>
            <a:pPr algn="ctr">
              <a:tabLst>
                <a:tab pos="342900" algn="l"/>
                <a:tab pos="640080" algn="l"/>
              </a:tabLst>
            </a:pPr>
            <a:r>
              <a:rPr lang="en-US" sz="1600" b="1" dirty="0">
                <a:solidFill>
                  <a:schemeClr val="tx1"/>
                </a:solidFill>
                <a:latin typeface="Times New Roman"/>
                <a:ea typeface="Times New Roman"/>
              </a:rPr>
              <a:t>Join: </a:t>
            </a:r>
            <a:r>
              <a:rPr lang="en-US" sz="1600" b="1" i="1" dirty="0">
                <a:solidFill>
                  <a:schemeClr val="tx1"/>
                </a:solidFill>
                <a:latin typeface="Bookman Old Style"/>
                <a:ea typeface="Times New Roman"/>
                <a:cs typeface="Times New Roman"/>
              </a:rPr>
              <a:t>RRS BCS English</a:t>
            </a:r>
            <a:r>
              <a:rPr lang="en-US" sz="1600" i="1" dirty="0">
                <a:solidFill>
                  <a:schemeClr val="tx1"/>
                </a:solidFill>
                <a:latin typeface="Bookman Old Style"/>
                <a:ea typeface="Times New Roman"/>
                <a:cs typeface="Times New Roman"/>
              </a:rPr>
              <a:t>/Viva</a:t>
            </a:r>
            <a:r>
              <a:rPr lang="en-US" sz="1600" dirty="0">
                <a:solidFill>
                  <a:schemeClr val="tx1"/>
                </a:solidFill>
                <a:latin typeface="Times New Roman"/>
                <a:ea typeface="Times New Roman"/>
              </a:rPr>
              <a:t>; 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ea typeface="Times New Roman"/>
              </a:rPr>
              <a:t>+1 7162797507 (</a:t>
            </a:r>
            <a:r>
              <a:rPr lang="en-US" sz="16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Whatsapp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ea typeface="Times New Roman"/>
              </a:rPr>
              <a:t>)</a:t>
            </a:r>
            <a:endParaRPr lang="en-US" sz="1600" b="1" dirty="0">
              <a:solidFill>
                <a:schemeClr val="tx1"/>
              </a:solidFill>
              <a:ea typeface="Times New Ro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23" y="945776"/>
            <a:ext cx="3101439" cy="30928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Rectangle 19"/>
          <p:cNvSpPr/>
          <p:nvPr/>
        </p:nvSpPr>
        <p:spPr>
          <a:xfrm>
            <a:off x="4773706" y="991850"/>
            <a:ext cx="3124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kern="0" dirty="0">
              <a:ln w="1905"/>
              <a:gradFill>
                <a:gsLst>
                  <a:gs pos="0">
                    <a:srgbClr val="FEA022">
                      <a:shade val="20000"/>
                      <a:satMod val="200000"/>
                    </a:srgbClr>
                  </a:gs>
                  <a:gs pos="78000">
                    <a:srgbClr val="FEA022">
                      <a:tint val="90000"/>
                      <a:shade val="89000"/>
                      <a:satMod val="220000"/>
                    </a:srgbClr>
                  </a:gs>
                  <a:gs pos="100000">
                    <a:srgbClr val="FEA022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dirty="0">
                <a:ln w="1905"/>
                <a:gradFill>
                  <a:gsLst>
                    <a:gs pos="0">
                      <a:srgbClr val="FEA022">
                        <a:shade val="20000"/>
                        <a:satMod val="200000"/>
                      </a:srgbClr>
                    </a:gs>
                    <a:gs pos="78000">
                      <a:srgbClr val="FEA022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EA022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kumimoji="0" lang="en-US" sz="4400" b="1" i="0" u="none" strike="noStrike" kern="0" cap="none" spc="0" normalizeH="0" baseline="0" noProof="0" dirty="0">
              <a:ln w="1905"/>
              <a:gradFill>
                <a:gsLst>
                  <a:gs pos="0">
                    <a:srgbClr val="FEA022">
                      <a:shade val="20000"/>
                      <a:satMod val="200000"/>
                    </a:srgbClr>
                  </a:gs>
                  <a:gs pos="78000">
                    <a:srgbClr val="FEA022">
                      <a:tint val="90000"/>
                      <a:shade val="89000"/>
                      <a:satMod val="220000"/>
                    </a:srgbClr>
                  </a:gs>
                  <a:gs pos="100000">
                    <a:srgbClr val="FEA022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15863" y="4038600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4038600" y="2819400"/>
            <a:ext cx="4648200" cy="15240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solidFill>
                  <a:srgbClr val="FFFF00"/>
                </a:solidFill>
                <a:latin typeface="Arial Rounded MT Bold" panose="020F0704030504030204" pitchFamily="34" charset="0"/>
              </a:rPr>
              <a:t>Freehand Writing (Part-1)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Translation from Bangla to English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Bell MT" panose="02020503060305020303" pitchFamily="18" charset="0"/>
              </a:rPr>
              <a:t>(BCS Written English)</a:t>
            </a:r>
          </a:p>
        </p:txBody>
      </p:sp>
      <p:sp>
        <p:nvSpPr>
          <p:cNvPr id="8" name="Oval 7"/>
          <p:cNvSpPr/>
          <p:nvPr/>
        </p:nvSpPr>
        <p:spPr>
          <a:xfrm>
            <a:off x="1524000" y="5638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828800" y="4038600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27262" y="209202"/>
            <a:ext cx="5029200" cy="1238598"/>
            <a:chOff x="3361765" y="58270"/>
            <a:chExt cx="5029200" cy="123859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250" r="1691" b="44380"/>
            <a:stretch/>
          </p:blipFill>
          <p:spPr>
            <a:xfrm>
              <a:off x="3361765" y="58270"/>
              <a:ext cx="5029200" cy="735106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7030A0"/>
              </a:solidFill>
            </a:ln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999" t="57355" r="19127" b="36250"/>
            <a:stretch/>
          </p:blipFill>
          <p:spPr>
            <a:xfrm>
              <a:off x="3361765" y="793376"/>
              <a:ext cx="5029200" cy="503492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7030A0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7688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929" y="381000"/>
            <a:ext cx="8458192" cy="62478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endParaRPr kumimoji="0" lang="en-US" sz="1000" b="1" u="sng" strike="noStrike" kern="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CC000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Teacher’s Sample Solution-1</a:t>
            </a:r>
            <a:r>
              <a:rPr lang="en-US" sz="2200" b="1" u="sng" kern="0" dirty="0">
                <a:solidFill>
                  <a:srgbClr val="CC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of Bangladesh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refused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renew the registration of ‘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Odhikar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one of the leading human rights organizations in the country, </a:t>
            </a:r>
            <a:r>
              <a:rPr lang="en-US" sz="36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willingly</a:t>
            </a:r>
            <a:r>
              <a:rPr lang="en-US" sz="36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explanation to the ambassadors of different countries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i="1" kern="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b="1" i="1" kern="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CC000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Teacher’s Sample Solution-2</a:t>
            </a:r>
            <a:r>
              <a:rPr lang="en-US" sz="2200" b="1" u="sng" kern="0" dirty="0">
                <a:solidFill>
                  <a:srgbClr val="CC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refusing to renew the registration of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Odhikar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one of the leading human rights organizations in the country, 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of Bangladesh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sent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self-motivated explanation to the ambassadors of different countries.</a:t>
            </a:r>
          </a:p>
        </p:txBody>
      </p:sp>
    </p:spTree>
    <p:extLst>
      <p:ext uri="{BB962C8B-B14F-4D97-AF65-F5344CB8AC3E}">
        <p14:creationId xmlns:p14="http://schemas.microsoft.com/office/powerpoint/2010/main" val="46837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6138"/>
            <a:ext cx="8610600" cy="66787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2800" b="1" i="1" kern="0" noProof="0" dirty="0"/>
              <a:t>            </a:t>
            </a:r>
            <a:r>
              <a:rPr lang="as-IN" sz="2800" b="1" u="sng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বাংলা থেকে ইংরেজিতে অনুবাদ করার </a:t>
            </a:r>
            <a:r>
              <a:rPr lang="en-US" sz="2800" b="1" u="sng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ক্ষেত্রে</a:t>
            </a:r>
            <a:r>
              <a:rPr lang="as-IN" sz="2800" b="1" u="sng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সবচেয়ে বহুল ব্যবহৃত স্ট্রাকচারটি হ</a:t>
            </a:r>
            <a:r>
              <a:rPr lang="en-US" sz="2800" b="1" u="sng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লো</a:t>
            </a:r>
            <a:r>
              <a:rPr lang="en-US" sz="2800" b="1" u="sng" kern="0" noProof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: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এবার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200" b="1" i="1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হোয়াইট</a:t>
            </a:r>
            <a:r>
              <a:rPr kumimoji="0" lang="en-US" sz="22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200" b="1" i="1" kern="0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বো</a:t>
            </a:r>
            <a:r>
              <a:rPr kumimoji="0" lang="en-US" sz="2200" b="1" i="1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র্ডের</a:t>
            </a:r>
            <a:r>
              <a:rPr kumimoji="0" lang="en-US" sz="22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200" b="1" i="1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লেখাগুলো</a:t>
            </a:r>
            <a:r>
              <a:rPr kumimoji="0" lang="en-US" sz="22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200" b="1" i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i="1" kern="0" dirty="0" err="1">
                <a:latin typeface="SutonnyOMJ" panose="01010600010101010101" pitchFamily="2" charset="0"/>
                <a:cs typeface="SutonnyOMJ" panose="01010600010101010101" pitchFamily="2" charset="0"/>
              </a:rPr>
              <a:t>সুন্দরভাবে</a:t>
            </a:r>
            <a:r>
              <a:rPr lang="en-US" sz="2000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খাতায়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নোট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করো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নিচের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উদাহরণগুলো</a:t>
            </a:r>
            <a:r>
              <a:rPr kumimoji="0" lang="en-US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i="1" kern="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সল্ভ</a:t>
            </a:r>
            <a:r>
              <a:rPr lang="en-US" sz="2000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000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করো</a:t>
            </a:r>
            <a:r>
              <a:rPr lang="en-US" sz="2000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-</a:t>
            </a:r>
            <a:endParaRPr lang="en-US" sz="2000" b="1" i="1" kern="0" baseline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>
              <a:defRPr/>
            </a:pPr>
            <a:r>
              <a:rPr lang="en-US" sz="22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Example-3</a:t>
            </a:r>
            <a:r>
              <a:rPr lang="en-US" sz="2200" b="1" i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200" b="1" i="1" kern="0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হোয়াইট</a:t>
            </a:r>
            <a:r>
              <a:rPr lang="en-US" sz="2200" b="1" i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200" b="1" i="1" kern="0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বোর্ড</a:t>
            </a:r>
            <a:r>
              <a:rPr lang="en-US" sz="2200" b="1" i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2200" b="1" i="1" kern="0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দেখি</a:t>
            </a:r>
            <a:r>
              <a:rPr lang="en-US" sz="2200" b="1" i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</a:p>
          <a:p>
            <a:pPr algn="just"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i="1" u="sng" kern="0" baseline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Example-4</a:t>
            </a:r>
          </a:p>
          <a:p>
            <a:pPr lvl="0" algn="just">
              <a:defRPr/>
            </a:pPr>
            <a:r>
              <a:rPr lang="as-IN" sz="40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দয়ালু শাসক নাসিরুদ্দিন প্রতি বছর রমজান মাসে রাজকোষাগার থেকে বিপুল পরিমাণ অর্থ দরিদ্র জনগণকে </a:t>
            </a:r>
            <a:r>
              <a:rPr lang="en-US" sz="4000" b="1" kern="0" dirty="0" err="1">
                <a:latin typeface="SutonnyOMJ" panose="01010600010101010101" pitchFamily="2" charset="0"/>
                <a:cs typeface="SutonnyOMJ" panose="01010600010101010101" pitchFamily="2" charset="0"/>
              </a:rPr>
              <a:t>স্বহস্তে</a:t>
            </a:r>
            <a:r>
              <a:rPr lang="en-US" sz="40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40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দান করতেন।</a:t>
            </a:r>
            <a:endParaRPr kumimoji="0" lang="en-US" sz="4000" b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000066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Self Translation:</a:t>
            </a:r>
          </a:p>
          <a:p>
            <a:pPr lvl="0" algn="just">
              <a:defRPr/>
            </a:pP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compassionate ruler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Nasiruddin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to give/donate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huge amount of money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poor people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his own hand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royal treasury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month of Ramada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year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17500" y="132080"/>
            <a:ext cx="104887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Note-2</a:t>
            </a:r>
          </a:p>
        </p:txBody>
      </p:sp>
    </p:spTree>
    <p:extLst>
      <p:ext uri="{BB962C8B-B14F-4D97-AF65-F5344CB8AC3E}">
        <p14:creationId xmlns:p14="http://schemas.microsoft.com/office/powerpoint/2010/main" val="275187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6781800" y="685800"/>
            <a:ext cx="762000" cy="533400"/>
          </a:xfrm>
          <a:prstGeom prst="ellipse">
            <a:avLst/>
          </a:prstGeom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04800"/>
            <a:ext cx="8610600" cy="61863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24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Example-5</a:t>
            </a:r>
          </a:p>
          <a:p>
            <a:pPr lvl="0" algn="just">
              <a:defRPr/>
            </a:pPr>
            <a:r>
              <a:rPr lang="as-IN" sz="3600" b="1" kern="0" dirty="0">
                <a:solidFill>
                  <a:srgbClr val="000066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বিবাহ নারীদের সামাজিক নিরাপত্তা দিয়ে থাকে কিন্তু সামাজিক ব্যবস্থার কারণে নারী তার অধিকার রক্ষা করতে পারছেন না।</a:t>
            </a:r>
            <a:endParaRPr lang="en-US" sz="3600" b="1" kern="0" dirty="0">
              <a:solidFill>
                <a:srgbClr val="000066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Marriage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provides/ gives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security to women but due to social system women cannot protect/ preserve their rights.</a:t>
            </a:r>
          </a:p>
          <a:p>
            <a:pPr lvl="0" algn="just">
              <a:defRPr/>
            </a:pPr>
            <a:endParaRPr lang="en-US" sz="3600" b="1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Example-6</a:t>
            </a:r>
          </a:p>
          <a:p>
            <a:pPr lvl="0" algn="just">
              <a:defRPr/>
            </a:pPr>
            <a:r>
              <a:rPr lang="as-IN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বিয়ের পর স্বামী ইচ্ছে করলেই স্ত্রীকে ছেড়ে চলে যাচ্ছে বা তালাক দিতে পারছে।</a:t>
            </a:r>
            <a:endParaRPr lang="en-US" sz="40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40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c 6"/>
          <p:cNvSpPr/>
          <p:nvPr/>
        </p:nvSpPr>
        <p:spPr>
          <a:xfrm>
            <a:off x="6781800" y="685800"/>
            <a:ext cx="762000" cy="533400"/>
          </a:xfrm>
          <a:prstGeom prst="arc">
            <a:avLst>
              <a:gd name="adj1" fmla="val 713319"/>
              <a:gd name="adj2" fmla="val 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>
            <a:off x="1828800" y="2382292"/>
            <a:ext cx="762000" cy="533400"/>
          </a:xfrm>
          <a:prstGeom prst="arc">
            <a:avLst>
              <a:gd name="adj1" fmla="val 713319"/>
              <a:gd name="adj2" fmla="val 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1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458192" cy="49859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2800" b="1" i="1" kern="0" noProof="0" dirty="0"/>
              <a:t>           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কোনো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বাংলা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শব্দের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হুবহু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ইংরেজি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জানা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না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kern="0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থাকলে</a:t>
            </a:r>
            <a:r>
              <a:rPr lang="en-US" sz="2800" b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-</a:t>
            </a:r>
            <a:endParaRPr lang="en-US" sz="2800" b="1" kern="0" noProof="0" dirty="0">
              <a:solidFill>
                <a:srgbClr val="000099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>
              <a:defRPr/>
            </a:pPr>
            <a:r>
              <a:rPr lang="en-US" sz="22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</a:t>
            </a:r>
          </a:p>
          <a:p>
            <a:pPr algn="just">
              <a:defRPr/>
            </a:pPr>
            <a:endParaRPr lang="en-US" sz="2200" b="1" i="1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2200" b="1" i="1" u="sng" kern="0" dirty="0">
              <a:solidFill>
                <a:srgbClr val="000066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2200" b="1" u="sng" kern="0" dirty="0">
              <a:solidFill>
                <a:srgbClr val="000066"/>
              </a:solidFill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sz="24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</a:t>
            </a:r>
          </a:p>
          <a:p>
            <a:pPr lvl="0" algn="just">
              <a:defRPr/>
            </a:pPr>
            <a:endParaRPr lang="en-US" sz="2400" dirty="0"/>
          </a:p>
          <a:p>
            <a:pPr lvl="0" algn="just">
              <a:defRPr/>
            </a:pPr>
            <a:endParaRPr lang="en-US" sz="2400" dirty="0"/>
          </a:p>
          <a:p>
            <a:pPr lvl="0" algn="just">
              <a:defRPr/>
            </a:pPr>
            <a:endParaRPr lang="en-US" sz="2400" dirty="0"/>
          </a:p>
          <a:p>
            <a:pPr algn="just">
              <a:defRPr/>
            </a:pPr>
            <a:r>
              <a:rPr lang="en-US" sz="2400" b="1" i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</a:t>
            </a:r>
          </a:p>
          <a:p>
            <a:pPr algn="just">
              <a:defRPr/>
            </a:pPr>
            <a:endParaRPr lang="en-US" sz="2400" b="1" i="1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24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44514" y="533400"/>
            <a:ext cx="104887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Note-4</a:t>
            </a:r>
          </a:p>
        </p:txBody>
      </p:sp>
    </p:spTree>
    <p:extLst>
      <p:ext uri="{BB962C8B-B14F-4D97-AF65-F5344CB8AC3E}">
        <p14:creationId xmlns:p14="http://schemas.microsoft.com/office/powerpoint/2010/main" val="237818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534386" cy="48320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pPr algn="just"/>
            <a:r>
              <a:rPr lang="en-US" sz="2800" u="sng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প্রথম</a:t>
            </a:r>
            <a:r>
              <a:rPr lang="en-US" sz="2800" u="sng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কথা</a:t>
            </a:r>
            <a:r>
              <a:rPr lang="en-US" sz="2800" u="sng" dirty="0">
                <a:solidFill>
                  <a:srgbClr val="FF0000"/>
                </a:solidFill>
              </a:rPr>
              <a:t>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FIRST, FIRSTLY, FIRST OF ALL, IN THE FIRST PLACE, At first, sometimes, in the meantime, in many cases,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consequently, nevertheless, nonetheless, furthermore, moreover, however, for example, for instance, on the other hand, first of all, BY COMPARISON, ON THE CONTRARY, In THE SAME WAY, AS A CONSEQUENCE, thus, then, therefore, as a result, finally, at last etc. 	</a:t>
            </a:r>
            <a:r>
              <a:rPr lang="en-US" sz="2800" dirty="0"/>
              <a:t>    </a:t>
            </a:r>
          </a:p>
          <a:p>
            <a:pPr algn="just"/>
            <a:r>
              <a:rPr lang="en-US" sz="2800" dirty="0"/>
              <a:t>                     –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এ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ধরণের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</a:rPr>
              <a:t>adverb/linker/sentence connector  		            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সাধারণত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বাক্যের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শুরুতে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বসানো সুবিধাজনক।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82614" y="530860"/>
            <a:ext cx="1346186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Note- 4</a:t>
            </a:r>
          </a:p>
        </p:txBody>
      </p:sp>
    </p:spTree>
    <p:extLst>
      <p:ext uri="{BB962C8B-B14F-4D97-AF65-F5344CB8AC3E}">
        <p14:creationId xmlns:p14="http://schemas.microsoft.com/office/powerpoint/2010/main" val="183494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7006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458192" cy="58785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u="sng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২য় </a:t>
            </a:r>
            <a:r>
              <a:rPr lang="en-US" sz="2800" u="sng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কথা</a:t>
            </a:r>
            <a:r>
              <a:rPr lang="en-US" sz="2800" u="sng" dirty="0">
                <a:solidFill>
                  <a:srgbClr val="FF0000"/>
                </a:solidFill>
              </a:rPr>
              <a:t>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Always, generally, suddenly, normally, occasionally, often, regularly, cordially, usually, regularly, often, just, still, ever, never, now, hardly, scarcely, lately, rarely, already, recently etc.</a:t>
            </a:r>
          </a:p>
          <a:p>
            <a:pPr algn="just"/>
            <a:r>
              <a:rPr lang="en-US" sz="2800" dirty="0"/>
              <a:t>		</a:t>
            </a:r>
            <a:r>
              <a:rPr lang="en-US" sz="2800" b="1" dirty="0">
                <a:solidFill>
                  <a:srgbClr val="000099"/>
                </a:solidFill>
              </a:rPr>
              <a:t> –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এ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ধরণের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</a:rPr>
              <a:t>adverb/ adverb of manners/ adverb of frequency </a:t>
            </a:r>
            <a:r>
              <a:rPr lang="en-US" sz="2800" b="1" dirty="0" err="1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সাধারণত</a:t>
            </a:r>
            <a:r>
              <a:rPr lang="en-US" sz="2800" b="1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: </a:t>
            </a:r>
          </a:p>
          <a:p>
            <a:pPr algn="just"/>
            <a:r>
              <a:rPr lang="en-US" sz="2800" dirty="0"/>
              <a:t>	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s-IN" sz="2800" dirty="0">
                <a:latin typeface="SutonnyOMJ" panose="01010600010101010101" pitchFamily="2" charset="0"/>
                <a:cs typeface="SutonnyOMJ" panose="01010600010101010101" pitchFamily="2" charset="0"/>
              </a:rPr>
              <a:t>মূল এর পূর্ব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endParaRPr lang="as-IN" sz="28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2800" dirty="0"/>
              <a:t>	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n-US" sz="2800" dirty="0"/>
              <a:t>to be verb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পরে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</a:p>
          <a:p>
            <a:r>
              <a:rPr lang="en-US" sz="2800" dirty="0"/>
              <a:t>	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iii) </a:t>
            </a:r>
            <a:r>
              <a:rPr lang="en-US" sz="2800" dirty="0"/>
              <a:t>auxiliary verb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মূল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/>
              <a:t>verb </a:t>
            </a:r>
            <a:r>
              <a:rPr lang="as-IN" sz="2800" dirty="0">
                <a:latin typeface="SutonnyOMJ" panose="01010600010101010101" pitchFamily="2" charset="0"/>
                <a:cs typeface="SutonnyOMJ" panose="01010600010101010101" pitchFamily="2" charset="0"/>
              </a:rPr>
              <a:t>এর মাঝে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বসে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</a:p>
          <a:p>
            <a:r>
              <a:rPr lang="en-US" sz="2800" dirty="0"/>
              <a:t>Examples: </a:t>
            </a:r>
          </a:p>
          <a:p>
            <a:r>
              <a:rPr lang="en-US" sz="2800" dirty="0" err="1"/>
              <a:t>i</a:t>
            </a:r>
            <a:r>
              <a:rPr lang="en-US" sz="2800" dirty="0"/>
              <a:t>) He </a:t>
            </a:r>
            <a:r>
              <a:rPr lang="en-US" sz="2800" b="1" dirty="0"/>
              <a:t>always </a:t>
            </a:r>
            <a:r>
              <a:rPr lang="en-US" sz="2800" b="1" dirty="0">
                <a:solidFill>
                  <a:srgbClr val="FF0000"/>
                </a:solidFill>
              </a:rPr>
              <a:t>speaks</a:t>
            </a:r>
            <a:r>
              <a:rPr lang="en-US" sz="2800" b="1" dirty="0"/>
              <a:t> </a:t>
            </a:r>
            <a:r>
              <a:rPr lang="en-US" sz="2800" dirty="0"/>
              <a:t>the truth.</a:t>
            </a:r>
          </a:p>
          <a:p>
            <a:r>
              <a:rPr lang="en-US" sz="2800" dirty="0"/>
              <a:t>ii) He </a:t>
            </a:r>
            <a:r>
              <a:rPr lang="en-US" sz="2800" b="1" dirty="0">
                <a:solidFill>
                  <a:srgbClr val="FF0000"/>
                </a:solidFill>
              </a:rPr>
              <a:t>is </a:t>
            </a:r>
            <a:r>
              <a:rPr lang="en-US" sz="2800" b="1" dirty="0"/>
              <a:t>always </a:t>
            </a:r>
            <a:r>
              <a:rPr lang="en-US" sz="2800" dirty="0"/>
              <a:t>late</a:t>
            </a:r>
          </a:p>
          <a:p>
            <a:r>
              <a:rPr lang="en-US" sz="2800" dirty="0"/>
              <a:t>iii) He </a:t>
            </a:r>
            <a:r>
              <a:rPr lang="en-US" sz="2800" b="1" dirty="0">
                <a:solidFill>
                  <a:srgbClr val="FF0000"/>
                </a:solidFill>
              </a:rPr>
              <a:t>has </a:t>
            </a:r>
            <a:r>
              <a:rPr lang="en-US" sz="2800" b="1" dirty="0"/>
              <a:t>already </a:t>
            </a:r>
            <a:r>
              <a:rPr lang="en-US" sz="2800" b="1" dirty="0">
                <a:solidFill>
                  <a:srgbClr val="FF0000"/>
                </a:solidFill>
              </a:rPr>
              <a:t>completed </a:t>
            </a:r>
            <a:r>
              <a:rPr lang="en-US" sz="2800" dirty="0"/>
              <a:t>the work.</a:t>
            </a:r>
          </a:p>
          <a:p>
            <a:pPr lvl="0" algn="just">
              <a:defRPr/>
            </a:pPr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2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458192" cy="62016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1. </a:t>
            </a:r>
            <a:r>
              <a:rPr lang="en-US" sz="3200" u="sng" dirty="0">
                <a:latin typeface="SutonnyOMJ" panose="01010600010101010101" pitchFamily="2" charset="0"/>
                <a:cs typeface="SutonnyOMJ" panose="01010600010101010101" pitchFamily="2" charset="0"/>
              </a:rPr>
              <a:t>মনোরম প্রাকৃতিক সৌন্দর্যমণ্ডিত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u="sng" dirty="0">
                <a:latin typeface="SutonnyOMJ" panose="01010600010101010101" pitchFamily="2" charset="0"/>
                <a:cs typeface="SutonnyOMJ" panose="01010600010101010101" pitchFamily="2" charset="0"/>
              </a:rPr>
              <a:t>জাহাঙ্গীরনগর বিশ্ববিদ্যালয়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</a:p>
          <a:p>
            <a:pPr algn="just"/>
            <a:r>
              <a:rPr lang="en-US" sz="2800" dirty="0" err="1">
                <a:latin typeface="Bookman Old Style" panose="02050604050505020204" pitchFamily="18" charset="0"/>
              </a:rPr>
              <a:t>Jahangirnagar</a:t>
            </a:r>
            <a:r>
              <a:rPr lang="en-US" sz="2800" dirty="0">
                <a:latin typeface="Bookman Old Style" panose="02050604050505020204" pitchFamily="18" charset="0"/>
              </a:rPr>
              <a:t> University</a:t>
            </a:r>
            <a:r>
              <a:rPr lang="en-US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is</a:t>
            </a:r>
            <a:r>
              <a:rPr lang="en-US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Bookman Old Style" panose="02050604050505020204" pitchFamily="18" charset="0"/>
              </a:rPr>
              <a:t>surrounded/ adorned/ decorated/ ornamented/ garlanded  </a:t>
            </a:r>
            <a:r>
              <a:rPr lang="en-US" sz="2800" dirty="0">
                <a:latin typeface="Bookman Old Style" panose="02050604050505020204" pitchFamily="18" charset="0"/>
              </a:rPr>
              <a:t>by/with stunning/ striking/ attractive natural beauty. </a:t>
            </a:r>
          </a:p>
          <a:p>
            <a:pPr algn="just"/>
            <a:endParaRPr lang="en-US" sz="9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latin typeface="Bookman Old Style" panose="02050604050505020204" pitchFamily="18" charset="0"/>
                <a:cs typeface="SutonnyOMJ" panose="01010600010101010101" pitchFamily="2" charset="0"/>
              </a:rPr>
              <a:t>Jahangirnagar</a:t>
            </a:r>
            <a:r>
              <a:rPr lang="en-US" sz="2800" dirty="0">
                <a:latin typeface="Bookman Old Style" panose="02050604050505020204" pitchFamily="18" charset="0"/>
                <a:cs typeface="SutonnyOMJ" panose="01010600010101010101" pitchFamily="2" charset="0"/>
              </a:rPr>
              <a:t> University</a:t>
            </a:r>
            <a:r>
              <a:rPr lang="en-US" sz="2800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has</a:t>
            </a:r>
            <a:r>
              <a:rPr lang="en-US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600" dirty="0">
                <a:solidFill>
                  <a:srgbClr val="000099"/>
                </a:solidFill>
                <a:latin typeface="Bookman Old Style" panose="02050604050505020204" pitchFamily="18" charset="0"/>
              </a:rPr>
              <a:t>splendid/ mesmerizing/ arresting/ eye-catching/ panoramic </a:t>
            </a:r>
            <a:r>
              <a:rPr lang="en-US" sz="2800" dirty="0">
                <a:latin typeface="Bookman Old Style" panose="02050604050505020204" pitchFamily="18" charset="0"/>
              </a:rPr>
              <a:t>natural beauty. </a:t>
            </a:r>
          </a:p>
          <a:p>
            <a:pPr algn="just"/>
            <a:r>
              <a:rPr lang="en-US" sz="3200" dirty="0">
                <a:latin typeface="Bookman Old Style" panose="02050604050505020204" pitchFamily="18" charset="0"/>
                <a:cs typeface="SutonnyOMJ" panose="01010600010101010101" pitchFamily="2" charset="0"/>
              </a:rPr>
              <a:t>There is </a:t>
            </a:r>
            <a:r>
              <a:rPr lang="en-US" sz="2800" dirty="0">
                <a:solidFill>
                  <a:srgbClr val="000099"/>
                </a:solidFill>
                <a:latin typeface="Bookman Old Style" panose="02050604050505020204" pitchFamily="18" charset="0"/>
              </a:rPr>
              <a:t>superb/ spellbinding/ impressive </a:t>
            </a:r>
            <a:r>
              <a:rPr lang="en-US" sz="3200" dirty="0">
                <a:latin typeface="Bookman Old Style" panose="02050604050505020204" pitchFamily="18" charset="0"/>
              </a:rPr>
              <a:t>natural beauty </a:t>
            </a:r>
            <a:r>
              <a:rPr lang="en-US" sz="2800" dirty="0">
                <a:latin typeface="Bookman Old Style" panose="02050604050505020204" pitchFamily="18" charset="0"/>
              </a:rPr>
              <a:t>at</a:t>
            </a:r>
            <a:r>
              <a:rPr lang="en-US" sz="2800" dirty="0"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  <a:cs typeface="SutonnyOMJ" panose="01010600010101010101" pitchFamily="2" charset="0"/>
              </a:rPr>
              <a:t>Jahangirnagar</a:t>
            </a:r>
            <a:r>
              <a:rPr lang="en-US" sz="2800" dirty="0">
                <a:latin typeface="Bookman Old Style" panose="02050604050505020204" pitchFamily="18" charset="0"/>
                <a:cs typeface="SutonnyOMJ" panose="01010600010101010101" pitchFamily="2" charset="0"/>
              </a:rPr>
              <a:t> University</a:t>
            </a:r>
            <a:r>
              <a:rPr lang="en-US" sz="2800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.</a:t>
            </a:r>
          </a:p>
          <a:p>
            <a:pPr algn="just"/>
            <a:endParaRPr lang="en-US" dirty="0">
              <a:latin typeface="Bookman Old Style" panose="02050604050505020204" pitchFamily="18" charset="0"/>
            </a:endParaRPr>
          </a:p>
          <a:p>
            <a:pPr algn="just"/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2.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এটি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Bookman Old Style" panose="02050604050505020204" pitchFamily="18" charset="0"/>
                <a:cs typeface="SutonnyOMJ" panose="01010600010101010101" pitchFamily="2" charset="0"/>
              </a:rPr>
              <a:t>‘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সংস্কৃতির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রাজধানী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'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নামেও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পরিচিত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2800" b="1" u="sng" kern="0" dirty="0">
              <a:solidFill>
                <a:srgbClr val="000066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Bookman Old Style" panose="02050604050505020204" pitchFamily="18" charset="0"/>
              </a:rPr>
              <a:t>It </a:t>
            </a:r>
            <a:r>
              <a:rPr lang="en-US" sz="2800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is </a:t>
            </a:r>
            <a:r>
              <a:rPr lang="en-US" sz="2800" dirty="0">
                <a:latin typeface="Bookman Old Style" panose="02050604050505020204" pitchFamily="18" charset="0"/>
              </a:rPr>
              <a:t>also known as the 'Capital of Culture'.</a:t>
            </a:r>
          </a:p>
        </p:txBody>
      </p:sp>
    </p:spTree>
    <p:extLst>
      <p:ext uri="{BB962C8B-B14F-4D97-AF65-F5344CB8AC3E}">
        <p14:creationId xmlns:p14="http://schemas.microsoft.com/office/powerpoint/2010/main" val="215910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458192" cy="60170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3</a:t>
            </a:r>
            <a:r>
              <a:rPr lang="en-US" sz="2800" b="1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. </a:t>
            </a:r>
            <a:r>
              <a:rPr lang="as-IN" sz="2800" b="1" u="sng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উইলিয়াম ওয়ার্ডসওয়ার্থের প্রকৃতি বিষয়ক কবিতাসমূহ</a:t>
            </a:r>
            <a:r>
              <a:rPr lang="as-IN" sz="2800" b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আমাদের দে</a:t>
            </a:r>
            <a:r>
              <a:rPr lang="as-IN" sz="28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শে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 সুপরিচিত।</a:t>
            </a:r>
            <a:endParaRPr lang="en-US" sz="2800" b="1" u="sng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endParaRPr lang="as-IN" sz="2400" b="1" u="sng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r>
              <a:rPr lang="en-US" sz="2700" u="sng" kern="0" dirty="0">
                <a:solidFill>
                  <a:srgbClr val="000066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William Wordsworth's nature related poems</a:t>
            </a:r>
            <a:r>
              <a:rPr lang="en-US" sz="2700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/</a:t>
            </a:r>
            <a:r>
              <a:rPr lang="en-US" sz="2700" u="sng" kern="0" dirty="0">
                <a:solidFill>
                  <a:srgbClr val="000066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The nature related poems of William Wordsworth</a:t>
            </a:r>
            <a:r>
              <a:rPr lang="en-US" sz="2700" kern="0" dirty="0">
                <a:solidFill>
                  <a:srgbClr val="000066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are</a:t>
            </a:r>
            <a:r>
              <a:rPr lang="en-US" sz="2700" b="1" kern="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2700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familiar/ renowned/ well known</a:t>
            </a:r>
            <a:r>
              <a:rPr lang="en-US" sz="2700" b="1" kern="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2700" u="sng" kern="0" dirty="0">
                <a:solidFill>
                  <a:srgbClr val="000066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in our country.</a:t>
            </a:r>
          </a:p>
          <a:p>
            <a:pPr algn="just"/>
            <a:endParaRPr lang="en-US" sz="2800" u="sng" kern="0" dirty="0">
              <a:solidFill>
                <a:srgbClr val="000066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u="sng" kern="0" dirty="0">
              <a:solidFill>
                <a:srgbClr val="000066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4. 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এশিয়ান ডেভেলপমেন্ট ব্যাংকের মতে</a:t>
            </a:r>
            <a:r>
              <a:rPr lang="as-IN" sz="28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as-IN" sz="2800" b="1" u="sng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বাংলাদেশ</a:t>
            </a:r>
            <a:r>
              <a:rPr lang="as-IN" sz="2800" b="1" kern="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বর্তমানে</a:t>
            </a:r>
            <a:r>
              <a:rPr lang="as-IN" sz="28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এশীয়-প্রশান্ত মহাসাগরীয় অঞ্চলের</a:t>
            </a:r>
            <a:r>
              <a:rPr lang="as-IN" sz="28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28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সবচেয়ে দ্রুত ক্রমবর্ধমান অর্থনীতির দেশ</a:t>
            </a:r>
            <a:r>
              <a:rPr lang="as-IN" sz="28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2800" b="1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endParaRPr lang="as-IN" sz="2800" b="1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r>
              <a:rPr lang="en-US" sz="2800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Asian Development Bank</a:t>
            </a:r>
            <a:r>
              <a:rPr lang="en-US" sz="28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Bangladesh</a:t>
            </a:r>
            <a:r>
              <a:rPr lang="en-US" sz="28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currently/now/ at present</a:t>
            </a:r>
            <a:r>
              <a:rPr lang="en-US" sz="28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fastest growing economic country</a:t>
            </a:r>
            <a:r>
              <a:rPr lang="en-US" sz="28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Asia-Pacific region</a:t>
            </a:r>
            <a:r>
              <a:rPr lang="en-US" sz="28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i="1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(Please see note-9)</a:t>
            </a:r>
          </a:p>
        </p:txBody>
      </p:sp>
    </p:spTree>
    <p:extLst>
      <p:ext uri="{BB962C8B-B14F-4D97-AF65-F5344CB8AC3E}">
        <p14:creationId xmlns:p14="http://schemas.microsoft.com/office/powerpoint/2010/main" val="72142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14" y="457200"/>
            <a:ext cx="8458192" cy="2539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5</a:t>
            </a:r>
            <a:r>
              <a:rPr lang="en-US" sz="2800" b="1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. </a:t>
            </a:r>
            <a:r>
              <a:rPr lang="as-IN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আইএমএফ এর মতে</a:t>
            </a:r>
            <a:r>
              <a:rPr lang="en-US" sz="32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as-IN" sz="3200" b="1" u="sng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বাংলাদেশ</a:t>
            </a:r>
            <a:r>
              <a:rPr lang="as-IN" sz="32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as-IN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বিশ্বের</a:t>
            </a:r>
            <a:r>
              <a:rPr lang="as-IN" sz="32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 স</a:t>
            </a:r>
            <a:r>
              <a:rPr lang="as-IN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বচেয়ে দ্রুত বর্ধনশীল </a:t>
            </a:r>
            <a:r>
              <a:rPr lang="en-US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১০ </a:t>
            </a:r>
            <a:r>
              <a:rPr lang="as-IN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টি দেশে</a:t>
            </a:r>
            <a:r>
              <a:rPr lang="as-IN" sz="32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র </a:t>
            </a:r>
            <a:r>
              <a:rPr lang="as-IN" sz="3200" b="1" u="sng" kern="0" dirty="0">
                <a:latin typeface="SutonnyOMJ" panose="01010600010101010101" pitchFamily="2" charset="0"/>
                <a:cs typeface="SutonnyOMJ" panose="01010600010101010101" pitchFamily="2" charset="0"/>
              </a:rPr>
              <a:t>একটি</a:t>
            </a:r>
            <a:r>
              <a:rPr lang="as-IN" sz="3200" b="1" kern="0" dirty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</a:p>
          <a:p>
            <a:pPr algn="just"/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IMF </a:t>
            </a:r>
            <a:r>
              <a:rPr lang="en-US" sz="2800" u="sng" kern="0" dirty="0">
                <a:solidFill>
                  <a:srgbClr val="000099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says/ reports/ views/ opines</a:t>
            </a:r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,</a:t>
            </a:r>
            <a:r>
              <a:rPr lang="en-US" sz="2800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Bangladesh</a:t>
            </a:r>
            <a:r>
              <a:rPr lang="en-US" sz="2800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b="1" u="sng" kern="0" dirty="0">
                <a:solidFill>
                  <a:srgbClr val="FF0000"/>
                </a:solidFill>
                <a:latin typeface="Bookman Old Style" panose="02050604050505020204" pitchFamily="18" charset="0"/>
                <a:cs typeface="SutonnyOMJ" panose="01010600010101010101" pitchFamily="2" charset="0"/>
              </a:rPr>
              <a:t>is</a:t>
            </a:r>
            <a:r>
              <a:rPr lang="en-US" sz="2800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one</a:t>
            </a:r>
            <a:r>
              <a:rPr lang="en-US" sz="2800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 </a:t>
            </a:r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of the 10 fastest growing countrie</a:t>
            </a:r>
            <a:r>
              <a:rPr lang="en-US" sz="2800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s </a:t>
            </a:r>
            <a:r>
              <a:rPr lang="en-US" sz="2800" u="sng" kern="0" dirty="0">
                <a:latin typeface="Bookman Old Style" panose="02050604050505020204" pitchFamily="18" charset="0"/>
                <a:cs typeface="SutonnyOMJ" panose="01010600010101010101" pitchFamily="2" charset="0"/>
              </a:rPr>
              <a:t>in the world.</a:t>
            </a:r>
          </a:p>
          <a:p>
            <a:pPr algn="just"/>
            <a:endParaRPr lang="en-US" sz="1100" i="1" kern="0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3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523999"/>
            <a:ext cx="8153400" cy="457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>
                <a:latin typeface="Comic Sans MS" panose="030F0702030302020204" pitchFamily="66" charset="0"/>
              </a:rPr>
              <a:t>Sl. Topic   Marks  Expectation  Risk  Proposed Time  Suggestion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86635" y="98612"/>
            <a:ext cx="3733800" cy="739588"/>
          </a:xfrm>
          <a:prstGeom prst="round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Algerian" panose="04020705040A02060702" pitchFamily="82" charset="0"/>
              </a:rPr>
              <a:t>44</a:t>
            </a:r>
            <a:r>
              <a:rPr lang="en-US" sz="3200" baseline="30000" dirty="0">
                <a:solidFill>
                  <a:srgbClr val="FFFF00"/>
                </a:solidFill>
                <a:latin typeface="Algerian" panose="04020705040A02060702" pitchFamily="82" charset="0"/>
              </a:rPr>
              <a:t>th</a:t>
            </a:r>
            <a:r>
              <a:rPr lang="en-US" sz="3200" dirty="0">
                <a:solidFill>
                  <a:srgbClr val="FFFF00"/>
                </a:solidFill>
                <a:latin typeface="Algerian" panose="04020705040A02060702" pitchFamily="82" charset="0"/>
              </a:rPr>
              <a:t> BCS Written</a:t>
            </a:r>
          </a:p>
        </p:txBody>
      </p:sp>
      <p:sp>
        <p:nvSpPr>
          <p:cNvPr id="4" name="Rectangle 3"/>
          <p:cNvSpPr/>
          <p:nvPr/>
        </p:nvSpPr>
        <p:spPr>
          <a:xfrm>
            <a:off x="1752600" y="932329"/>
            <a:ext cx="60960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Subject: </a:t>
            </a:r>
            <a:r>
              <a:rPr lang="en-US" sz="2000" b="1" dirty="0">
                <a:latin typeface="Comic Sans MS" panose="030F0702030302020204" pitchFamily="66" charset="0"/>
              </a:rPr>
              <a:t>English</a:t>
            </a:r>
            <a:r>
              <a:rPr lang="en-US" sz="2000" b="1" dirty="0"/>
              <a:t>,  </a:t>
            </a:r>
            <a:r>
              <a:rPr lang="en-US" sz="2000" b="1" dirty="0">
                <a:solidFill>
                  <a:srgbClr val="FF0000"/>
                </a:solidFill>
              </a:rPr>
              <a:t>Marks: </a:t>
            </a:r>
            <a:r>
              <a:rPr lang="en-US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200</a:t>
            </a:r>
            <a:r>
              <a:rPr lang="en-US" sz="2000" b="1" dirty="0"/>
              <a:t>,  Expected Marks: </a:t>
            </a:r>
            <a:r>
              <a:rPr lang="en-US" sz="2000" b="1" dirty="0">
                <a:latin typeface="Comic Sans MS" panose="030F0702030302020204" pitchFamily="66" charset="0"/>
              </a:rPr>
              <a:t>140+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15788" y="1523998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1523999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52800" y="1523997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789394" y="1523999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362200" y="1523999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62600" y="1523999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991600" y="1524000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91400" y="1523999"/>
            <a:ext cx="0" cy="48006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826994" y="4254185"/>
            <a:ext cx="8175812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             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জরুরি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নির্দেশনা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:</a:t>
            </a:r>
          </a:p>
        </p:txBody>
      </p:sp>
      <p:sp>
        <p:nvSpPr>
          <p:cNvPr id="27" name="Rectangle 26"/>
          <p:cNvSpPr/>
          <p:nvPr/>
        </p:nvSpPr>
        <p:spPr>
          <a:xfrm rot="19974750">
            <a:off x="30325" y="1993243"/>
            <a:ext cx="712247" cy="381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/>
              <a:t>Part-</a:t>
            </a:r>
            <a:r>
              <a:rPr lang="en-US" sz="1700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8" name="Rectangle 27"/>
          <p:cNvSpPr/>
          <p:nvPr/>
        </p:nvSpPr>
        <p:spPr>
          <a:xfrm rot="19974750">
            <a:off x="55715" y="4658736"/>
            <a:ext cx="712247" cy="381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/>
              <a:t>Part-</a:t>
            </a:r>
            <a:r>
              <a:rPr lang="en-US" sz="1700" b="1" dirty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38200" y="6248400"/>
            <a:ext cx="8201201" cy="3048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    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যে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নির্দেশনাটি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আবশ্যই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মান্য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করব</a:t>
            </a:r>
            <a:r>
              <a:rPr lang="en-US" sz="2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: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932330" y="2057400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32330" y="2514600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32330" y="2954644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32330" y="3389432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14400" y="3810000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838200" y="2474259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42683" y="2931459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ight Arrow 49"/>
          <p:cNvSpPr/>
          <p:nvPr/>
        </p:nvSpPr>
        <p:spPr>
          <a:xfrm>
            <a:off x="1667435" y="1981200"/>
            <a:ext cx="3886200" cy="493059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ysClr val="windowText" lastClr="000000"/>
                </a:solidFill>
              </a:rPr>
              <a:t>Mind Mapping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76365" y="2124123"/>
            <a:ext cx="1295400" cy="25434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05 minutes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543800" y="2052405"/>
            <a:ext cx="1219200" cy="3260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See Below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63706" y="5228665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63706" y="4740794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963706" y="5715000"/>
            <a:ext cx="45720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790399" y="5219700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26994" y="3331162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42683" y="5715000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15788" y="3819738"/>
            <a:ext cx="815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0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63" t="2540" r="2504" b="8570"/>
          <a:stretch/>
        </p:blipFill>
        <p:spPr>
          <a:xfrm>
            <a:off x="355971" y="817221"/>
            <a:ext cx="4444629" cy="5672138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2" b="10649"/>
          <a:stretch/>
        </p:blipFill>
        <p:spPr>
          <a:xfrm>
            <a:off x="4953000" y="1029152"/>
            <a:ext cx="3889923" cy="5248276"/>
          </a:xfrm>
          <a:prstGeom prst="rect">
            <a:avLst/>
          </a:prstGeom>
          <a:ln w="19050">
            <a:solidFill>
              <a:srgbClr val="0000CC"/>
            </a:solidFill>
          </a:ln>
        </p:spPr>
      </p:pic>
      <p:sp>
        <p:nvSpPr>
          <p:cNvPr id="7" name="Rounded Rectangle 6"/>
          <p:cNvSpPr/>
          <p:nvPr/>
        </p:nvSpPr>
        <p:spPr>
          <a:xfrm>
            <a:off x="2133600" y="152400"/>
            <a:ext cx="4191000" cy="533400"/>
          </a:xfrm>
          <a:prstGeom prst="round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মার্কশিট</a:t>
            </a:r>
            <a:r>
              <a:rPr lang="en-US" sz="28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পর্যালোচনা</a:t>
            </a:r>
            <a:r>
              <a:rPr lang="en-US" sz="28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(৩৮তম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বিসিএস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1212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548480"/>
            <a:ext cx="4038600" cy="5623719"/>
          </a:xfrm>
          <a:prstGeom prst="rect">
            <a:avLst/>
          </a:prstGeom>
          <a:ln>
            <a:solidFill>
              <a:srgbClr val="0000CC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" t="2917" b="9374"/>
          <a:stretch/>
        </p:blipFill>
        <p:spPr>
          <a:xfrm>
            <a:off x="304800" y="381000"/>
            <a:ext cx="4572000" cy="6015038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28983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1012" y="1219200"/>
            <a:ext cx="8511988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বিসিএস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রিটেন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পরীক্ষায়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ইংরেজি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প্রশ্ন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হাতে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পাওয়ার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পর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প্রথম</a:t>
            </a:r>
            <a:r>
              <a:rPr lang="en-US" sz="4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৫ </a:t>
            </a:r>
            <a:r>
              <a:rPr lang="en-US" sz="4000" b="1" dirty="0" err="1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মিনিটে</a:t>
            </a:r>
            <a:r>
              <a:rPr lang="en-US" sz="4000" b="1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আমার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যা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করণীয়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: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24200" y="381000"/>
            <a:ext cx="3124200" cy="609600"/>
          </a:xfrm>
          <a:prstGeom prst="round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FF00"/>
                </a:solidFill>
              </a:rPr>
              <a:t>Introduction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71600" y="2971800"/>
            <a:ext cx="762000" cy="533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gerian" panose="04020705040A02060702" pitchFamily="82" charset="0"/>
              </a:rPr>
              <a:t>1)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371600" y="3877235"/>
            <a:ext cx="762000" cy="533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gerian" panose="04020705040A02060702" pitchFamily="82" charset="0"/>
              </a:rPr>
              <a:t>2)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5712759"/>
            <a:ext cx="762000" cy="533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gerian" panose="04020705040A02060702" pitchFamily="82" charset="0"/>
              </a:rPr>
              <a:t>4)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371600" y="4800600"/>
            <a:ext cx="762000" cy="533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gerian" panose="04020705040A02060702" pitchFamily="82" charset="0"/>
              </a:rPr>
              <a:t>3)</a:t>
            </a:r>
          </a:p>
        </p:txBody>
      </p:sp>
    </p:spTree>
    <p:extLst>
      <p:ext uri="{BB962C8B-B14F-4D97-AF65-F5344CB8AC3E}">
        <p14:creationId xmlns:p14="http://schemas.microsoft.com/office/powerpoint/2010/main" val="348783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57200"/>
            <a:ext cx="75600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sz="4000" b="1" kern="0" dirty="0">
                <a:ln w="1905"/>
                <a:gradFill>
                  <a:gsLst>
                    <a:gs pos="0">
                      <a:srgbClr val="FEA022">
                        <a:shade val="20000"/>
                        <a:satMod val="200000"/>
                      </a:srgbClr>
                    </a:gs>
                    <a:gs pos="78000">
                      <a:srgbClr val="FEA022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EA022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Translation From Bangla to English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14" y="1150361"/>
            <a:ext cx="8458192" cy="55168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1" kern="0" noProof="0" dirty="0"/>
              <a:t>            </a:t>
            </a:r>
            <a:r>
              <a:rPr lang="en-US" sz="2800" b="1" u="sng" kern="0" noProof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আবেগের পরিবর্তে বুদ্ধির প্রয়োগ: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এবার</a:t>
            </a: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লেকচারের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কথাগুলো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মনোযোগ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দিয়ে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400" b="1" i="1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শুনে</a:t>
            </a:r>
            <a:r>
              <a:rPr kumimoji="0" lang="en-US" sz="24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400" b="1" i="1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খাতায়</a:t>
            </a:r>
            <a:r>
              <a:rPr kumimoji="0" lang="en-US" sz="24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400" b="1" i="1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নোট</a:t>
            </a:r>
            <a:r>
              <a:rPr kumimoji="0" lang="en-US" sz="24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sz="2400" b="1" i="1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করো</a:t>
            </a:r>
            <a:r>
              <a:rPr kumimoji="0" lang="en-US" sz="2400" b="1" i="1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নিচের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উদাহরণগুলো</a:t>
            </a:r>
            <a:r>
              <a:rPr kumimoji="0" lang="en-US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b="1" i="1" kern="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সল্ভ</a:t>
            </a:r>
            <a:r>
              <a:rPr lang="en-US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kumimoji="0" lang="en-US" b="1" i="1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করো</a:t>
            </a:r>
            <a:r>
              <a:rPr lang="en-US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-</a:t>
            </a:r>
            <a:endParaRPr lang="en-US" b="1" i="1" kern="0" baseline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i="1" u="sng" kern="0" baseline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Example-1</a:t>
            </a:r>
          </a:p>
          <a:p>
            <a:pPr lvl="0" algn="just">
              <a:defRPr/>
            </a:pPr>
            <a:r>
              <a:rPr lang="as-IN" sz="3600" b="1" i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যখন </a:t>
            </a:r>
            <a:r>
              <a:rPr lang="as-IN" sz="3600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বাংলাদেশের মানবাধিকার পরিস্থিতি নিয়ে দেশের ভেতরে ও বাইরে ব্যাপক সমালোচনা হচ্ছে, </a:t>
            </a:r>
            <a:r>
              <a:rPr lang="as-IN" sz="3600" b="1" i="1" kern="0" dirty="0">
                <a:solidFill>
                  <a:srgbClr val="000099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তখন </a:t>
            </a:r>
            <a:r>
              <a:rPr lang="as-IN" sz="3600" b="1" i="1" kern="0" dirty="0">
                <a:latin typeface="SutonnyOMJ" panose="01010600010101010101" pitchFamily="2" charset="0"/>
                <a:cs typeface="SutonnyOMJ" panose="01010600010101010101" pitchFamily="2" charset="0"/>
              </a:rPr>
              <a:t>পুলিশ বিভাগের পক্ষ থেকে ডিজিটাল নিরাপত্তা আইনে মামলা, আসামি ও আটক ব্যক্তির সংখ্যা না জানানোর অবস্থান একেবারেই গ্রহণযোগ্য নয়।</a:t>
            </a:r>
            <a:endParaRPr lang="en-US" sz="3600" b="1" i="1" kern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000066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Self Translation:</a:t>
            </a:r>
            <a:endParaRPr lang="en-US" sz="900" b="1" u="sng" kern="0" dirty="0">
              <a:solidFill>
                <a:srgbClr val="000066"/>
              </a:solidFill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lvl="0" algn="just">
              <a:defRPr/>
            </a:pPr>
            <a:endParaRPr lang="en-US" sz="1200" b="1" u="sng" kern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14" y="1221222"/>
            <a:ext cx="1048870" cy="381000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Note-1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76600" y="114300"/>
            <a:ext cx="2209800" cy="381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pperplate Gothic Light" panose="020E0507020206020404" pitchFamily="34" charset="0"/>
              </a:rPr>
              <a:t>Lecture-1</a:t>
            </a:r>
          </a:p>
        </p:txBody>
      </p:sp>
    </p:spTree>
    <p:extLst>
      <p:ext uri="{BB962C8B-B14F-4D97-AF65-F5344CB8AC3E}">
        <p14:creationId xmlns:p14="http://schemas.microsoft.com/office/powerpoint/2010/main" val="273520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04800" y="381000"/>
            <a:ext cx="8458192" cy="58477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endParaRPr kumimoji="0" lang="en-US" sz="1000" b="1" u="sng" strike="noStrike" kern="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sz="2200" b="1" u="sng" kern="0" dirty="0">
                <a:solidFill>
                  <a:srgbClr val="C0000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Teacher’s Sample Solution-1</a:t>
            </a:r>
            <a:r>
              <a:rPr lang="en-US" sz="2200" b="1" u="sng" kern="0" dirty="0">
                <a:solidFill>
                  <a:srgbClr val="C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:</a:t>
            </a:r>
          </a:p>
          <a:p>
            <a:pPr lvl="0" algn="just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time </a:t>
            </a:r>
            <a:r>
              <a:rPr lang="en-US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human rights situation in Bangladesh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being widely criticized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inside and outside the country, then 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acceptable at all </a:t>
            </a:r>
            <a:r>
              <a:rPr lang="en-US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police department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 disclose/inform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cases, accused persons and detainees under the Digital Security Act.</a:t>
            </a:r>
            <a:endParaRPr lang="en-US" sz="2200" b="1" i="1" kern="0" baseline="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lang="en-US" sz="2200" b="1" i="1" kern="0" baseline="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08412" y="2895600"/>
            <a:ext cx="643218" cy="457200"/>
          </a:xfrm>
          <a:prstGeom prst="line">
            <a:avLst/>
          </a:prstGeom>
          <a:ln w="635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286000" y="2895600"/>
            <a:ext cx="643218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72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929" y="381000"/>
            <a:ext cx="8458192" cy="63709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endParaRPr kumimoji="0" lang="en-US" sz="1000" b="1" u="sng" strike="noStrike" kern="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CC000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Teacher’s Sample Solution-2</a:t>
            </a:r>
            <a:r>
              <a:rPr lang="en-US" sz="2200" b="1" u="sng" kern="0" dirty="0">
                <a:solidFill>
                  <a:srgbClr val="CC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time when 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human rights situation in Bangladesh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being severely criticized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and out of the country, 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position of the police department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disclose the number of cases, accused persons and detainees under the Digital Security Act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acceptable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all.</a:t>
            </a:r>
          </a:p>
          <a:p>
            <a:pPr algn="just">
              <a:defRPr/>
            </a:pPr>
            <a:endParaRPr lang="en-US" b="1" i="1" kern="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CC000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Teacher’s Sample Solution-3</a:t>
            </a:r>
            <a:r>
              <a:rPr lang="en-US" sz="2200" b="1" u="sng" kern="0" dirty="0">
                <a:solidFill>
                  <a:srgbClr val="CC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is/gathers/draws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huge/a lot of criticism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the human rights situation in Bangladesh home and abroad. At that time, the position of the police department not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acceptable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all </a:t>
            </a:r>
            <a:r>
              <a:rPr 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will not disclose the number of cases, accused and detainees under the Digital Security Act.</a:t>
            </a:r>
          </a:p>
        </p:txBody>
      </p:sp>
    </p:spTree>
    <p:extLst>
      <p:ext uri="{BB962C8B-B14F-4D97-AF65-F5344CB8AC3E}">
        <p14:creationId xmlns:p14="http://schemas.microsoft.com/office/powerpoint/2010/main" val="315718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825500"/>
            <a:ext cx="8077200" cy="46782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i="1" u="sng" kern="0" baseline="0" dirty="0">
                <a:solidFill>
                  <a:srgbClr val="C00000"/>
                </a:solidFill>
                <a:latin typeface="Book Antiqua" panose="02040602050305030304" pitchFamily="18" charset="0"/>
                <a:cs typeface="SutonnyOMJ" panose="01010600010101010101" pitchFamily="2" charset="0"/>
              </a:rPr>
              <a:t>Example-2</a:t>
            </a:r>
          </a:p>
          <a:p>
            <a:pPr lvl="0" algn="just">
              <a:defRPr/>
            </a:pPr>
            <a:r>
              <a:rPr lang="as-IN" sz="4000" dirty="0">
                <a:solidFill>
                  <a:srgbClr val="121212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বাংলাদেশ সরকার দেশের শীর্ষস্থানীয় একটি মানবাধিকার সংগঠন </a:t>
            </a:r>
            <a:r>
              <a:rPr lang="en-US" sz="4000" dirty="0">
                <a:solidFill>
                  <a:srgbClr val="121212"/>
                </a:solidFill>
                <a:latin typeface="Times New Roman" panose="02020603050405020304" pitchFamily="18" charset="0"/>
                <a:cs typeface="SutonnyOMJ" panose="01010600010101010101" pitchFamily="2" charset="0"/>
              </a:rPr>
              <a:t>‘</a:t>
            </a:r>
            <a:r>
              <a:rPr lang="as-IN" sz="4000" dirty="0">
                <a:solidFill>
                  <a:srgbClr val="121212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অধিকার</a:t>
            </a:r>
            <a:r>
              <a:rPr lang="en-US" sz="4000" dirty="0">
                <a:solidFill>
                  <a:srgbClr val="121212"/>
                </a:solidFill>
                <a:latin typeface="Times New Roman" panose="02020603050405020304" pitchFamily="18" charset="0"/>
                <a:cs typeface="SutonnyOMJ" panose="01010600010101010101" pitchFamily="2" charset="0"/>
              </a:rPr>
              <a:t>’</a:t>
            </a:r>
            <a:r>
              <a:rPr lang="as-IN" sz="4000" dirty="0">
                <a:solidFill>
                  <a:srgbClr val="121212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-এর নিবন্ধন নবায়নে অস্বীকৃতি জানানোর পর বিভিন্ন দেশের রাষ্ট্রদূতদের কাছে স্বতঃপ্রণোদিত হয়ে একটি ব্যাখ্যা পাঠিয়েছে।</a:t>
            </a:r>
            <a:endParaRPr lang="en-US" sz="4000" dirty="0">
              <a:solidFill>
                <a:srgbClr val="121212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endParaRPr kumimoji="0" lang="en-US" sz="2200" b="1" i="1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lvl="0" algn="just">
              <a:defRPr/>
            </a:pPr>
            <a:r>
              <a:rPr lang="en-US" sz="2200" b="1" u="sng" kern="0" dirty="0">
                <a:solidFill>
                  <a:srgbClr val="000066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Self Translation:</a:t>
            </a:r>
            <a:endParaRPr lang="en-US" sz="2200" b="1" u="sng" kern="0" noProof="0" dirty="0">
              <a:solidFill>
                <a:srgbClr val="000066"/>
              </a:solidFill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lvl="0" algn="just">
              <a:defRPr/>
            </a:pPr>
            <a:endParaRPr lang="en-US" sz="2200" b="1" u="sng" kern="0" noProof="0" dirty="0">
              <a:solidFill>
                <a:srgbClr val="000066"/>
              </a:solidFill>
              <a:latin typeface="Ink Free" panose="03080402000500000000" pitchFamily="66" charset="0"/>
              <a:cs typeface="Arial" panose="020B0604020202020204" pitchFamily="34" charset="0"/>
            </a:endParaRPr>
          </a:p>
          <a:p>
            <a:pPr lvl="0" algn="just">
              <a:defRPr/>
            </a:pPr>
            <a:endParaRPr kumimoji="0" lang="en-US" sz="1000" b="1" u="sng" strike="noStrike" kern="0" cap="none" spc="0" normalizeH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Ink Free" panose="03080402000500000000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4782</TotalTime>
  <Words>1148</Words>
  <Application>Microsoft Office PowerPoint</Application>
  <PresentationFormat>On-screen Show (4:3)</PresentationFormat>
  <Paragraphs>134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Algerian</vt:lpstr>
      <vt:lpstr>Arial</vt:lpstr>
      <vt:lpstr>Arial Rounded MT Bold</vt:lpstr>
      <vt:lpstr>Bell MT</vt:lpstr>
      <vt:lpstr>Book Antiqua</vt:lpstr>
      <vt:lpstr>Bookman Old Style</vt:lpstr>
      <vt:lpstr>Calibri</vt:lpstr>
      <vt:lpstr>Comic Sans MS</vt:lpstr>
      <vt:lpstr>Copperplate Gothic Light</vt:lpstr>
      <vt:lpstr>Ink Free</vt:lpstr>
      <vt:lpstr>SutonnyOMJ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Sharif Chowdhury</cp:lastModifiedBy>
  <cp:revision>531</cp:revision>
  <dcterms:created xsi:type="dcterms:W3CDTF">2006-08-16T00:00:00Z</dcterms:created>
  <dcterms:modified xsi:type="dcterms:W3CDTF">2023-07-11T17:46:17Z</dcterms:modified>
</cp:coreProperties>
</file>