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94" r:id="rId3"/>
    <p:sldId id="295" r:id="rId4"/>
    <p:sldId id="297" r:id="rId5"/>
    <p:sldId id="296" r:id="rId6"/>
    <p:sldId id="298" r:id="rId7"/>
    <p:sldId id="299" r:id="rId8"/>
    <p:sldId id="306" r:id="rId9"/>
    <p:sldId id="342" r:id="rId10"/>
    <p:sldId id="307" r:id="rId11"/>
    <p:sldId id="300" r:id="rId12"/>
    <p:sldId id="301" r:id="rId13"/>
    <p:sldId id="308" r:id="rId14"/>
    <p:sldId id="302" r:id="rId15"/>
    <p:sldId id="309" r:id="rId16"/>
    <p:sldId id="304" r:id="rId17"/>
    <p:sldId id="310" r:id="rId18"/>
    <p:sldId id="311" r:id="rId19"/>
    <p:sldId id="313" r:id="rId20"/>
    <p:sldId id="315" r:id="rId21"/>
    <p:sldId id="316" r:id="rId22"/>
    <p:sldId id="317" r:id="rId23"/>
    <p:sldId id="318" r:id="rId24"/>
    <p:sldId id="337" r:id="rId25"/>
    <p:sldId id="323" r:id="rId26"/>
    <p:sldId id="338" r:id="rId27"/>
    <p:sldId id="336" r:id="rId28"/>
    <p:sldId id="320" r:id="rId29"/>
    <p:sldId id="324" r:id="rId30"/>
    <p:sldId id="325" r:id="rId31"/>
    <p:sldId id="327" r:id="rId32"/>
    <p:sldId id="328" r:id="rId33"/>
    <p:sldId id="289" r:id="rId34"/>
    <p:sldId id="330" r:id="rId35"/>
    <p:sldId id="331" r:id="rId36"/>
    <p:sldId id="339" r:id="rId37"/>
    <p:sldId id="279" r:id="rId38"/>
    <p:sldId id="340" r:id="rId39"/>
    <p:sldId id="291" r:id="rId40"/>
    <p:sldId id="343" r:id="rId41"/>
    <p:sldId id="332" r:id="rId42"/>
    <p:sldId id="341" r:id="rId43"/>
    <p:sldId id="334" r:id="rId44"/>
    <p:sldId id="335" r:id="rId4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50" d="100"/>
          <a:sy n="50" d="100"/>
        </p:scale>
        <p:origin x="-1956" y="-504"/>
      </p:cViewPr>
      <p:guideLst>
        <p:guide orient="horz" pos="2160"/>
        <p:guide pos="2880"/>
      </p:guideLst>
    </p:cSldViewPr>
  </p:slideViewPr>
  <p:outlineViewPr>
    <p:cViewPr>
      <p:scale>
        <a:sx n="33" d="100"/>
        <a:sy n="33" d="100"/>
      </p:scale>
      <p:origin x="48" y="3468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171731FD-BAFB-425C-B0C4-8D3A08C147B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3E66B743-11AD-4047-9D53-01283EEEA6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112339-F8A1-43DD-8E82-143F120E9D5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3D8055D0-D6B9-4869-ADEB-D22869DC48A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DBBCDF94-7B00-4967-AEC9-0E18C1DD37B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80EA50A5-935B-45D0-BE45-2F99170D513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EFFD7029-1D2A-445A-AB5B-EB9AE39264F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7DAF986C-35F0-4DB3-86B5-8A6D425F1FB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48A4EFB8-E3F4-4556-8A8B-9F8FFF12836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5E7DE68F-6BD0-425C-80C6-A697269BDA7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9CBB3E30-2BF4-404E-A3F7-AFA711F4684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7173"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3298CE0A-8B3A-4CD2-A734-43D41B68D727}"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3" r:id="rId4"/>
    <p:sldLayoutId id="2147483889" r:id="rId5"/>
    <p:sldLayoutId id="2147483884" r:id="rId6"/>
    <p:sldLayoutId id="2147483890" r:id="rId7"/>
    <p:sldLayoutId id="2147483891" r:id="rId8"/>
    <p:sldLayoutId id="2147483892" r:id="rId9"/>
    <p:sldLayoutId id="2147483885" r:id="rId10"/>
    <p:sldLayoutId id="2147483893"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1143000"/>
            <a:ext cx="7924800" cy="2209800"/>
          </a:xfrm>
        </p:spPr>
        <p:txBody>
          <a:bodyPr/>
          <a:lstStyle/>
          <a:p>
            <a:pPr algn="ctr" eaLnBrk="1" fontAlgn="auto" hangingPunct="1">
              <a:spcAft>
                <a:spcPts val="0"/>
              </a:spcAft>
              <a:defRPr/>
            </a:pPr>
            <a:r>
              <a:rPr lang="en-US" sz="4800" dirty="0" smtClean="0"/>
              <a:t>CE-200</a:t>
            </a:r>
            <a:br>
              <a:rPr lang="en-US" sz="4800" dirty="0" smtClean="0"/>
            </a:br>
            <a:r>
              <a:rPr lang="en-US" sz="4800" dirty="0" smtClean="0"/>
              <a:t>Details of Construction</a:t>
            </a:r>
            <a:endParaRPr lang="en-US" sz="4800" u="sng" dirty="0" smtClean="0"/>
          </a:p>
        </p:txBody>
      </p:sp>
      <p:sp>
        <p:nvSpPr>
          <p:cNvPr id="4" name="Subtitle 3"/>
          <p:cNvSpPr>
            <a:spLocks noGrp="1"/>
          </p:cNvSpPr>
          <p:nvPr>
            <p:ph type="subTitle" idx="1"/>
          </p:nvPr>
        </p:nvSpPr>
        <p:spPr/>
        <p:txBody>
          <a:bodyPr>
            <a:normAutofit/>
          </a:bodyPr>
          <a:lstStyle/>
          <a:p>
            <a:pPr algn="ctr" eaLnBrk="1" fontAlgn="auto" hangingPunct="1">
              <a:spcAft>
                <a:spcPts val="0"/>
              </a:spcAft>
              <a:buFont typeface="Wingdings 2"/>
              <a:buNone/>
              <a:defRPr/>
            </a:pPr>
            <a:r>
              <a:rPr lang="en-US" sz="5400" spc="300" dirty="0" smtClean="0">
                <a:solidFill>
                  <a:srgbClr val="002060"/>
                </a:solidFill>
                <a:latin typeface="Arial Black"/>
                <a:ea typeface="+mj-ea"/>
                <a:cs typeface="+mj-cs"/>
              </a:rPr>
              <a:t>Deep Foundation</a:t>
            </a:r>
            <a:endParaRPr lang="en-US" sz="5400" spc="300"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686800" cy="838200"/>
          </a:xfrm>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 name="Content Placeholder 2"/>
          <p:cNvSpPr>
            <a:spLocks noGrp="1"/>
          </p:cNvSpPr>
          <p:nvPr>
            <p:ph idx="1"/>
          </p:nvPr>
        </p:nvSpPr>
        <p:spPr>
          <a:xfrm>
            <a:off x="228600" y="1143000"/>
            <a:ext cx="8763000" cy="5715000"/>
          </a:xfrm>
        </p:spPr>
        <p:txBody>
          <a:bodyPr/>
          <a:lstStyle/>
          <a:p>
            <a:pPr marL="609600" lvl="2" indent="-609600" eaLnBrk="1" hangingPunct="1">
              <a:buFont typeface="Wingdings 2" pitchFamily="18" charset="2"/>
              <a:buNone/>
              <a:defRPr/>
            </a:pPr>
            <a:r>
              <a:rPr lang="en-US" b="1" u="sng" dirty="0" smtClean="0"/>
              <a:t>Friction Piles (Floating Piles)</a:t>
            </a:r>
          </a:p>
          <a:p>
            <a:pPr marL="609600" indent="-609600" algn="just" eaLnBrk="1" hangingPunct="1">
              <a:buClr>
                <a:srgbClr val="002060"/>
              </a:buClr>
              <a:buFont typeface="Wingdings" pitchFamily="2" charset="2"/>
              <a:buChar char="Ø"/>
              <a:defRPr/>
            </a:pPr>
            <a:r>
              <a:rPr lang="en-US" sz="2000" dirty="0" smtClean="0"/>
              <a:t>Piles are driven at a site where soil is weak or soft to a considerable depth  and it is not economical or rather possible to rest the bottom end of the pile on the  hard stratum,</a:t>
            </a:r>
          </a:p>
          <a:p>
            <a:pPr marL="609600" indent="-609600" algn="just" eaLnBrk="1" hangingPunct="1">
              <a:buClr>
                <a:srgbClr val="002060"/>
              </a:buClr>
              <a:buFont typeface="Wingdings" pitchFamily="2" charset="2"/>
              <a:buChar char="Ø"/>
              <a:defRPr/>
            </a:pPr>
            <a:r>
              <a:rPr lang="en-US" sz="2000" dirty="0" smtClean="0"/>
              <a:t>Load is carried by the friction developed between the sides of the pile and  the surrounding ground ( skin friction).</a:t>
            </a:r>
          </a:p>
          <a:p>
            <a:pPr marL="609600" indent="-609600" algn="just" eaLnBrk="1" hangingPunct="1">
              <a:buClr>
                <a:srgbClr val="002060"/>
              </a:buClr>
              <a:buFont typeface="Wingdings" pitchFamily="2" charset="2"/>
              <a:buChar char="Ø"/>
              <a:defRPr/>
            </a:pPr>
            <a:r>
              <a:rPr lang="en-US" sz="2000" dirty="0" smtClean="0"/>
              <a:t>The piles are driven up to such a depth that skin friction developed at the sides of the piles equals the load coming on the piles.</a:t>
            </a:r>
          </a:p>
          <a:p>
            <a:pPr marL="609600" indent="-609600" algn="just" eaLnBrk="1" hangingPunct="1">
              <a:buClr>
                <a:srgbClr val="002060"/>
              </a:buClr>
              <a:buFont typeface="Wingdings" pitchFamily="2" charset="2"/>
              <a:buChar char="Ø"/>
              <a:defRPr/>
            </a:pPr>
            <a:r>
              <a:rPr lang="en-US" sz="2000" dirty="0" smtClean="0"/>
              <a:t>Skin friction should be carefully evaluated and suitable factor of safety applied, as it is this which is supporting the whole of structure over its head.</a:t>
            </a:r>
          </a:p>
          <a:p>
            <a:pPr marL="609600" indent="-609600" algn="just" eaLnBrk="1" hangingPunct="1">
              <a:buClr>
                <a:srgbClr val="002060"/>
              </a:buClr>
              <a:buFont typeface="Wingdings" pitchFamily="2" charset="2"/>
              <a:buChar char="Ø"/>
              <a:defRPr/>
            </a:pPr>
            <a:r>
              <a:rPr lang="en-US" sz="2000" dirty="0" smtClean="0"/>
              <a:t>The load carrying capacity of friction pile can be increased by-</a:t>
            </a:r>
          </a:p>
          <a:p>
            <a:pPr marL="1409700" lvl="2" indent="-609600" algn="just" eaLnBrk="1" hangingPunct="1">
              <a:buClr>
                <a:srgbClr val="002060"/>
              </a:buClr>
              <a:buFont typeface="Wingdings" pitchFamily="2" charset="2"/>
              <a:buChar char="ü"/>
              <a:defRPr/>
            </a:pPr>
            <a:r>
              <a:rPr lang="en-US" sz="2000" dirty="0" smtClean="0"/>
              <a:t>increasing diameter of the pile</a:t>
            </a:r>
          </a:p>
          <a:p>
            <a:pPr marL="1409700" lvl="2" indent="-609600" algn="just" eaLnBrk="1" hangingPunct="1">
              <a:buClr>
                <a:srgbClr val="002060"/>
              </a:buClr>
              <a:buFont typeface="Wingdings" pitchFamily="2" charset="2"/>
              <a:buChar char="ü"/>
              <a:defRPr/>
            </a:pPr>
            <a:r>
              <a:rPr lang="en-US" sz="2000" dirty="0" smtClean="0"/>
              <a:t>driving the pile for larger depth</a:t>
            </a:r>
          </a:p>
          <a:p>
            <a:pPr marL="1409700" lvl="2" indent="-609600" algn="just" eaLnBrk="1" hangingPunct="1">
              <a:buClr>
                <a:srgbClr val="002060"/>
              </a:buClr>
              <a:buFont typeface="Wingdings" pitchFamily="2" charset="2"/>
              <a:buChar char="ü"/>
              <a:defRPr/>
            </a:pPr>
            <a:r>
              <a:rPr lang="en-US" sz="2000" dirty="0" smtClean="0"/>
              <a:t>making surface of the pile rough</a:t>
            </a:r>
            <a:endParaRPr lang="en-US" sz="2000" dirty="0" smtClean="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hangingPunct="1">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dirty="0"/>
          </a:p>
        </p:txBody>
      </p:sp>
      <p:graphicFrame>
        <p:nvGraphicFramePr>
          <p:cNvPr id="2050" name="Object 3"/>
          <p:cNvGraphicFramePr>
            <a:graphicFrameLocks noChangeAspect="1"/>
          </p:cNvGraphicFramePr>
          <p:nvPr/>
        </p:nvGraphicFramePr>
        <p:xfrm>
          <a:off x="2270125" y="1314450"/>
          <a:ext cx="5045075" cy="5543550"/>
        </p:xfrm>
        <a:graphic>
          <a:graphicData uri="http://schemas.openxmlformats.org/presentationml/2006/ole">
            <p:oleObj spid="_x0000_s2050" r:id="rId3" imgW="6924675" imgH="3486150" progId="AutoCAD.Drawing.16">
              <p:embed/>
            </p:oleObj>
          </a:graphicData>
        </a:graphic>
      </p:graphicFrame>
      <p:sp>
        <p:nvSpPr>
          <p:cNvPr id="2052" name="Content Placeholder 4"/>
          <p:cNvSpPr>
            <a:spLocks noGrp="1"/>
          </p:cNvSpPr>
          <p:nvPr>
            <p:ph idx="1"/>
          </p:nvPr>
        </p:nvSpPr>
        <p:spPr/>
        <p:txBody>
          <a:bodyPr/>
          <a:lstStyle/>
          <a:p>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hangingPunct="1">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dirty="0"/>
          </a:p>
        </p:txBody>
      </p:sp>
      <p:pic>
        <p:nvPicPr>
          <p:cNvPr id="25603" name="Picture 4"/>
          <p:cNvPicPr>
            <a:picLocks noChangeAspect="1" noChangeArrowheads="1"/>
          </p:cNvPicPr>
          <p:nvPr/>
        </p:nvPicPr>
        <p:blipFill>
          <a:blip r:embed="rId2"/>
          <a:srcRect/>
          <a:stretch>
            <a:fillRect/>
          </a:stretch>
        </p:blipFill>
        <p:spPr bwMode="auto">
          <a:xfrm>
            <a:off x="2667000" y="1295400"/>
            <a:ext cx="3886200" cy="5287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 name="Content Placeholder 2"/>
          <p:cNvSpPr>
            <a:spLocks noGrp="1"/>
          </p:cNvSpPr>
          <p:nvPr>
            <p:ph idx="1"/>
          </p:nvPr>
        </p:nvSpPr>
        <p:spPr>
          <a:xfrm>
            <a:off x="0" y="1295400"/>
            <a:ext cx="8991600" cy="5334000"/>
          </a:xfrm>
        </p:spPr>
        <p:txBody>
          <a:bodyPr/>
          <a:lstStyle/>
          <a:p>
            <a:pPr marL="609600" lvl="2" indent="-609600" eaLnBrk="1" hangingPunct="1">
              <a:buFont typeface="Wingdings 2" pitchFamily="18" charset="2"/>
              <a:buNone/>
              <a:defRPr/>
            </a:pPr>
            <a:r>
              <a:rPr lang="en-US" b="1" u="sng" dirty="0" smtClean="0"/>
              <a:t>Sheet Piles</a:t>
            </a:r>
          </a:p>
          <a:p>
            <a:pPr marL="609600" indent="-609600" algn="just" eaLnBrk="1" hangingPunct="1">
              <a:buClr>
                <a:srgbClr val="002060"/>
              </a:buClr>
              <a:buFont typeface="Wingdings" pitchFamily="2" charset="2"/>
              <a:buChar char="Ø"/>
              <a:defRPr/>
            </a:pPr>
            <a:r>
              <a:rPr lang="en-US" sz="2400" dirty="0" smtClean="0"/>
              <a:t>Sheet piles are never used to provide vertical support but mostly used to act as retaining walls. They are used for the following purposes:</a:t>
            </a:r>
          </a:p>
          <a:p>
            <a:pPr marL="1409700" lvl="2" indent="-609600" algn="just" eaLnBrk="1" hangingPunct="1">
              <a:buClr>
                <a:srgbClr val="002060"/>
              </a:buClr>
              <a:buFont typeface="Wingdings" pitchFamily="2" charset="2"/>
              <a:buChar char="ü"/>
              <a:defRPr/>
            </a:pPr>
            <a:r>
              <a:rPr lang="en-US" sz="2200" dirty="0" smtClean="0"/>
              <a:t>To construct retaining walls in docks, and other marine works.</a:t>
            </a:r>
          </a:p>
          <a:p>
            <a:pPr marL="1409700" lvl="2" indent="-609600" algn="just" eaLnBrk="1" hangingPunct="1">
              <a:buClr>
                <a:srgbClr val="002060"/>
              </a:buClr>
              <a:buFont typeface="Wingdings" pitchFamily="2" charset="2"/>
              <a:buChar char="ü"/>
              <a:defRPr/>
            </a:pPr>
            <a:r>
              <a:rPr lang="en-US" sz="2200" dirty="0" smtClean="0"/>
              <a:t>To protect erosion of river banks.</a:t>
            </a:r>
          </a:p>
          <a:p>
            <a:pPr marL="1409700" lvl="2" indent="-609600" algn="just" eaLnBrk="1" hangingPunct="1">
              <a:buClr>
                <a:srgbClr val="002060"/>
              </a:buClr>
              <a:buFont typeface="Wingdings" pitchFamily="2" charset="2"/>
              <a:buChar char="ü"/>
              <a:defRPr/>
            </a:pPr>
            <a:r>
              <a:rPr lang="en-US" sz="2200" dirty="0" smtClean="0"/>
              <a:t>To retain the sides of foundation trenches.</a:t>
            </a:r>
          </a:p>
          <a:p>
            <a:pPr marL="1409700" lvl="2" indent="-609600" algn="just" eaLnBrk="1" hangingPunct="1">
              <a:buClr>
                <a:srgbClr val="002060"/>
              </a:buClr>
              <a:buFont typeface="Wingdings" pitchFamily="2" charset="2"/>
              <a:buChar char="ü"/>
              <a:defRPr/>
            </a:pPr>
            <a:r>
              <a:rPr lang="en-US" sz="2200" dirty="0" smtClean="0"/>
              <a:t>To confine the soil to increase its bearing capacity.</a:t>
            </a:r>
          </a:p>
          <a:p>
            <a:pPr marL="1409700" lvl="2" indent="-609600" algn="just" eaLnBrk="1" hangingPunct="1">
              <a:buClr>
                <a:srgbClr val="002060"/>
              </a:buClr>
              <a:buFont typeface="Wingdings" pitchFamily="2" charset="2"/>
              <a:buChar char="ü"/>
              <a:defRPr/>
            </a:pPr>
            <a:r>
              <a:rPr lang="en-US" sz="2200" dirty="0" smtClean="0"/>
              <a:t>To protect the foundation of structures from erosion by river or sea.</a:t>
            </a:r>
          </a:p>
          <a:p>
            <a:pPr marL="1409700" lvl="2" indent="-609600" algn="just" eaLnBrk="1" hangingPunct="1">
              <a:buClr>
                <a:srgbClr val="002060"/>
              </a:buClr>
              <a:buFont typeface="Wingdings" pitchFamily="2" charset="2"/>
              <a:buChar char="ü"/>
              <a:defRPr/>
            </a:pPr>
            <a:r>
              <a:rPr lang="en-US" sz="2200" dirty="0" smtClean="0"/>
              <a:t>To isolate foundations from adjacent soils.</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hangingPunct="1">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dirty="0"/>
          </a:p>
        </p:txBody>
      </p:sp>
      <p:pic>
        <p:nvPicPr>
          <p:cNvPr id="27651" name="Picture 3"/>
          <p:cNvPicPr>
            <a:picLocks noChangeAspect="1" noChangeArrowheads="1"/>
          </p:cNvPicPr>
          <p:nvPr/>
        </p:nvPicPr>
        <p:blipFill>
          <a:blip r:embed="rId2"/>
          <a:srcRect/>
          <a:stretch>
            <a:fillRect/>
          </a:stretch>
        </p:blipFill>
        <p:spPr bwMode="auto">
          <a:xfrm>
            <a:off x="990600" y="1371600"/>
            <a:ext cx="2981325" cy="4171950"/>
          </a:xfrm>
          <a:prstGeom prst="rect">
            <a:avLst/>
          </a:prstGeom>
          <a:noFill/>
          <a:ln w="9525">
            <a:noFill/>
            <a:miter lim="800000"/>
            <a:headEnd/>
            <a:tailEnd/>
          </a:ln>
        </p:spPr>
      </p:pic>
      <p:pic>
        <p:nvPicPr>
          <p:cNvPr id="27652" name="Picture 4"/>
          <p:cNvPicPr>
            <a:picLocks noChangeAspect="1" noChangeArrowheads="1"/>
          </p:cNvPicPr>
          <p:nvPr/>
        </p:nvPicPr>
        <p:blipFill>
          <a:blip r:embed="rId3"/>
          <a:srcRect/>
          <a:stretch>
            <a:fillRect/>
          </a:stretch>
        </p:blipFill>
        <p:spPr bwMode="auto">
          <a:xfrm>
            <a:off x="4495800" y="2286000"/>
            <a:ext cx="4210050" cy="2505075"/>
          </a:xfrm>
          <a:prstGeom prst="rect">
            <a:avLst/>
          </a:prstGeom>
          <a:noFill/>
          <a:ln w="9525">
            <a:noFill/>
            <a:miter lim="800000"/>
            <a:headEnd/>
            <a:tailEnd/>
          </a:ln>
        </p:spPr>
      </p:pic>
      <p:sp>
        <p:nvSpPr>
          <p:cNvPr id="27653" name="TextBox 6"/>
          <p:cNvSpPr txBox="1">
            <a:spLocks noChangeArrowheads="1"/>
          </p:cNvSpPr>
          <p:nvPr/>
        </p:nvSpPr>
        <p:spPr bwMode="auto">
          <a:xfrm>
            <a:off x="2743200" y="5867400"/>
            <a:ext cx="3733800" cy="400050"/>
          </a:xfrm>
          <a:prstGeom prst="rect">
            <a:avLst/>
          </a:prstGeom>
          <a:noFill/>
          <a:ln w="9525">
            <a:noFill/>
            <a:miter lim="800000"/>
            <a:headEnd/>
            <a:tailEnd/>
          </a:ln>
        </p:spPr>
        <p:txBody>
          <a:bodyPr>
            <a:spAutoFit/>
          </a:bodyPr>
          <a:lstStyle/>
          <a:p>
            <a:pPr algn="ctr"/>
            <a:r>
              <a:rPr lang="en-US" sz="2000" b="1"/>
              <a:t>Figure: Sheet Piles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838200"/>
          </a:xfrm>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 name="Content Placeholder 2"/>
          <p:cNvSpPr>
            <a:spLocks noGrp="1"/>
          </p:cNvSpPr>
          <p:nvPr>
            <p:ph idx="1"/>
          </p:nvPr>
        </p:nvSpPr>
        <p:spPr>
          <a:xfrm>
            <a:off x="0" y="990600"/>
            <a:ext cx="8991600" cy="5638800"/>
          </a:xfrm>
        </p:spPr>
        <p:txBody>
          <a:bodyPr/>
          <a:lstStyle/>
          <a:p>
            <a:pPr marL="609600" lvl="2" indent="-609600" eaLnBrk="1" hangingPunct="1">
              <a:buFont typeface="Wingdings 2" pitchFamily="18" charset="2"/>
              <a:buNone/>
              <a:defRPr/>
            </a:pPr>
            <a:r>
              <a:rPr lang="en-US" sz="2000" b="1" u="sng" dirty="0" smtClean="0"/>
              <a:t>Anchor Piles</a:t>
            </a:r>
          </a:p>
          <a:p>
            <a:pPr marL="609600" indent="-609600" algn="just" eaLnBrk="1" hangingPunct="1">
              <a:buClr>
                <a:srgbClr val="002060"/>
              </a:buClr>
              <a:buFont typeface="Wingdings" pitchFamily="2" charset="2"/>
              <a:buChar char="Ø"/>
              <a:defRPr/>
            </a:pPr>
            <a:r>
              <a:rPr lang="en-US" sz="2000" dirty="0" smtClean="0"/>
              <a:t>Piles are used to provide anchorage against horizontal pull from sheet piling wall or other pulling forces.</a:t>
            </a:r>
          </a:p>
          <a:p>
            <a:pPr marL="609600" indent="-609600" algn="just" eaLnBrk="1" hangingPunct="1">
              <a:buClr>
                <a:srgbClr val="002060"/>
              </a:buClr>
              <a:buFont typeface="Wingdings" pitchFamily="2" charset="2"/>
              <a:buChar char="Ø"/>
              <a:defRPr/>
            </a:pPr>
            <a:endParaRPr lang="en-US" sz="700" dirty="0" smtClean="0"/>
          </a:p>
          <a:p>
            <a:pPr marL="609600" indent="-609600" algn="just" eaLnBrk="1" hangingPunct="1">
              <a:buClr>
                <a:srgbClr val="002060"/>
              </a:buClr>
              <a:buFont typeface="Wingdings 2" pitchFamily="18" charset="2"/>
              <a:buNone/>
              <a:defRPr/>
            </a:pPr>
            <a:r>
              <a:rPr lang="en-US" sz="2000" b="1" u="sng" dirty="0" smtClean="0"/>
              <a:t>Batter piles:</a:t>
            </a:r>
          </a:p>
          <a:p>
            <a:pPr marL="609600" indent="-609600" algn="just" eaLnBrk="1" hangingPunct="1">
              <a:buClr>
                <a:srgbClr val="002060"/>
              </a:buClr>
              <a:buFont typeface="Wingdings" pitchFamily="2" charset="2"/>
              <a:buChar char="Ø"/>
              <a:defRPr/>
            </a:pPr>
            <a:r>
              <a:rPr lang="en-US" sz="2000" dirty="0" smtClean="0"/>
              <a:t>Piles are driven at an inclination to resist large horizontal and inclined forces.</a:t>
            </a:r>
          </a:p>
          <a:p>
            <a:pPr marL="609600" indent="-609600" algn="just" eaLnBrk="1" hangingPunct="1">
              <a:buClr>
                <a:srgbClr val="002060"/>
              </a:buClr>
              <a:buFont typeface="Wingdings" pitchFamily="2" charset="2"/>
              <a:buChar char="Ø"/>
              <a:defRPr/>
            </a:pPr>
            <a:endParaRPr lang="en-US" sz="700" dirty="0" smtClean="0"/>
          </a:p>
          <a:p>
            <a:pPr marL="609600" indent="-609600" algn="just" eaLnBrk="1" hangingPunct="1">
              <a:buClr>
                <a:srgbClr val="002060"/>
              </a:buClr>
              <a:buFont typeface="Wingdings 2" pitchFamily="18" charset="2"/>
              <a:buNone/>
              <a:defRPr/>
            </a:pPr>
            <a:r>
              <a:rPr lang="en-US" sz="2000" b="1" u="sng" dirty="0" smtClean="0"/>
              <a:t>Fender piles:</a:t>
            </a:r>
          </a:p>
          <a:p>
            <a:pPr marL="609600" indent="-609600" algn="just" eaLnBrk="1" hangingPunct="1">
              <a:buClr>
                <a:srgbClr val="002060"/>
              </a:buClr>
              <a:buFont typeface="Wingdings" pitchFamily="2" charset="2"/>
              <a:buChar char="Ø"/>
              <a:defRPr/>
            </a:pPr>
            <a:r>
              <a:rPr lang="en-US" sz="2000" dirty="0" smtClean="0"/>
              <a:t>Piles are used to protect concrete deck or other water front structures from the abrasion or impact caused from the ships or barges.</a:t>
            </a:r>
          </a:p>
          <a:p>
            <a:pPr marL="609600" indent="-609600" algn="just" eaLnBrk="1" hangingPunct="1">
              <a:buClr>
                <a:srgbClr val="002060"/>
              </a:buClr>
              <a:buFont typeface="Wingdings" pitchFamily="2" charset="2"/>
              <a:buChar char="Ø"/>
              <a:defRPr/>
            </a:pPr>
            <a:r>
              <a:rPr lang="en-US" sz="2000" dirty="0" smtClean="0"/>
              <a:t>Ordinarily made up of timber. </a:t>
            </a:r>
          </a:p>
          <a:p>
            <a:pPr marL="609600" indent="-609600" algn="just" eaLnBrk="1" hangingPunct="1">
              <a:buClr>
                <a:srgbClr val="002060"/>
              </a:buClr>
              <a:buFont typeface="Wingdings 2" pitchFamily="18" charset="2"/>
              <a:buNone/>
              <a:defRPr/>
            </a:pPr>
            <a:endParaRPr lang="en-US" sz="700" dirty="0" smtClean="0"/>
          </a:p>
          <a:p>
            <a:pPr marL="609600" indent="-609600" algn="just" eaLnBrk="1" hangingPunct="1">
              <a:buClr>
                <a:srgbClr val="002060"/>
              </a:buClr>
              <a:buFont typeface="Wingdings 2" pitchFamily="18" charset="2"/>
              <a:buNone/>
              <a:defRPr/>
            </a:pPr>
            <a:r>
              <a:rPr lang="en-US" sz="2000" b="1" u="sng" dirty="0" smtClean="0"/>
              <a:t>Compaction piles: </a:t>
            </a:r>
          </a:p>
          <a:p>
            <a:pPr marL="609600" indent="-609600" algn="just" eaLnBrk="1" hangingPunct="1">
              <a:buClr>
                <a:srgbClr val="002060"/>
              </a:buClr>
              <a:buFont typeface="Wingdings" pitchFamily="2" charset="2"/>
              <a:buChar char="Ø"/>
              <a:defRPr/>
            </a:pPr>
            <a:r>
              <a:rPr lang="en-US" sz="2000" dirty="0" smtClean="0"/>
              <a:t>When piles are driven in granular soil with the aim of increasing the bearing capacity of the soil, the piles are termed as compaction piles.</a:t>
            </a:r>
          </a:p>
          <a:p>
            <a:pPr marL="457200" indent="-457200" algn="just" eaLnBrk="1" hangingPunct="1">
              <a:buClr>
                <a:srgbClr val="002060"/>
              </a:buClr>
              <a:buFont typeface="Wingdings" pitchFamily="2" charset="2"/>
              <a:buChar char="Ø"/>
              <a:defRPr/>
            </a:pPr>
            <a:endParaRPr lang="en-US" sz="2000" dirty="0" smtClean="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hangingPunct="1">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dirty="0"/>
          </a:p>
        </p:txBody>
      </p:sp>
      <p:pic>
        <p:nvPicPr>
          <p:cNvPr id="29699" name="Picture 3"/>
          <p:cNvPicPr>
            <a:picLocks noChangeAspect="1" noChangeArrowheads="1"/>
          </p:cNvPicPr>
          <p:nvPr/>
        </p:nvPicPr>
        <p:blipFill>
          <a:blip r:embed="rId2"/>
          <a:srcRect/>
          <a:stretch>
            <a:fillRect/>
          </a:stretch>
        </p:blipFill>
        <p:spPr bwMode="auto">
          <a:xfrm>
            <a:off x="685800" y="1446213"/>
            <a:ext cx="8001000" cy="5259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Types of Piles Based on Materials</a:t>
            </a:r>
            <a:endParaRPr lang="en-US" cap="none" spc="300" dirty="0">
              <a:solidFill>
                <a:srgbClr val="002060"/>
              </a:solidFill>
            </a:endParaRPr>
          </a:p>
        </p:txBody>
      </p:sp>
      <p:sp>
        <p:nvSpPr>
          <p:cNvPr id="3" name="Content Placeholder 2"/>
          <p:cNvSpPr>
            <a:spLocks noGrp="1"/>
          </p:cNvSpPr>
          <p:nvPr>
            <p:ph idx="1"/>
          </p:nvPr>
        </p:nvSpPr>
        <p:spPr>
          <a:xfrm>
            <a:off x="228600" y="1524000"/>
            <a:ext cx="8763000" cy="5105400"/>
          </a:xfrm>
        </p:spPr>
        <p:txBody>
          <a:bodyPr/>
          <a:lstStyle/>
          <a:p>
            <a:pPr marL="609600" indent="-609600" eaLnBrk="1" hangingPunct="1">
              <a:buFont typeface="Wingdings" pitchFamily="2" charset="2"/>
              <a:buNone/>
              <a:defRPr/>
            </a:pPr>
            <a:r>
              <a:rPr lang="en-US" sz="2400" b="1" dirty="0" smtClean="0">
                <a:solidFill>
                  <a:srgbClr val="002060"/>
                </a:solidFill>
              </a:rPr>
              <a:t>a) </a:t>
            </a:r>
            <a:r>
              <a:rPr lang="en-US" sz="2400" b="1" u="sng" dirty="0" smtClean="0"/>
              <a:t>Classification based on Materials</a:t>
            </a:r>
          </a:p>
          <a:p>
            <a:pPr marL="1409700" lvl="2" indent="-609600" eaLnBrk="1" hangingPunct="1">
              <a:lnSpc>
                <a:spcPct val="150000"/>
              </a:lnSpc>
              <a:buClr>
                <a:srgbClr val="002060"/>
              </a:buClr>
              <a:buFontTx/>
              <a:buAutoNum type="arabicPeriod"/>
              <a:defRPr/>
            </a:pPr>
            <a:r>
              <a:rPr lang="fr-FR" dirty="0" err="1" smtClean="0"/>
              <a:t>Timber</a:t>
            </a:r>
            <a:r>
              <a:rPr lang="fr-FR" dirty="0" smtClean="0"/>
              <a:t> Piles</a:t>
            </a:r>
          </a:p>
          <a:p>
            <a:pPr marL="1409700" lvl="2" indent="-609600" eaLnBrk="1" hangingPunct="1">
              <a:lnSpc>
                <a:spcPct val="150000"/>
              </a:lnSpc>
              <a:buClr>
                <a:srgbClr val="002060"/>
              </a:buClr>
              <a:buFontTx/>
              <a:buAutoNum type="arabicPeriod"/>
              <a:defRPr/>
            </a:pPr>
            <a:r>
              <a:rPr lang="fr-FR" dirty="0" err="1" smtClean="0"/>
              <a:t>Concrete</a:t>
            </a:r>
            <a:r>
              <a:rPr lang="fr-FR" dirty="0" smtClean="0"/>
              <a:t> Piles</a:t>
            </a:r>
          </a:p>
          <a:p>
            <a:pPr marL="1409700" lvl="2" indent="-609600" eaLnBrk="1" hangingPunct="1">
              <a:lnSpc>
                <a:spcPct val="150000"/>
              </a:lnSpc>
              <a:buClr>
                <a:srgbClr val="002060"/>
              </a:buClr>
              <a:buFontTx/>
              <a:buAutoNum type="arabicPeriod"/>
              <a:defRPr/>
            </a:pPr>
            <a:r>
              <a:rPr lang="fr-FR" dirty="0" smtClean="0"/>
              <a:t>Composite Piles</a:t>
            </a:r>
          </a:p>
          <a:p>
            <a:pPr marL="1409700" lvl="2" indent="-609600" eaLnBrk="1" hangingPunct="1">
              <a:lnSpc>
                <a:spcPct val="150000"/>
              </a:lnSpc>
              <a:buClr>
                <a:srgbClr val="002060"/>
              </a:buClr>
              <a:buFontTx/>
              <a:buAutoNum type="arabicPeriod"/>
              <a:defRPr/>
            </a:pPr>
            <a:r>
              <a:rPr lang="fr-FR" dirty="0" err="1" smtClean="0"/>
              <a:t>Steel</a:t>
            </a:r>
            <a:r>
              <a:rPr lang="fr-FR" dirty="0" smtClean="0"/>
              <a:t> Piles</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Materials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1747" name="Content Placeholder 2"/>
          <p:cNvSpPr>
            <a:spLocks noGrp="1"/>
          </p:cNvSpPr>
          <p:nvPr>
            <p:ph idx="1"/>
          </p:nvPr>
        </p:nvSpPr>
        <p:spPr>
          <a:xfrm>
            <a:off x="228600" y="1524000"/>
            <a:ext cx="8763000" cy="5105400"/>
          </a:xfrm>
        </p:spPr>
        <p:txBody>
          <a:bodyPr/>
          <a:lstStyle/>
          <a:p>
            <a:pPr marL="609600" lvl="2" indent="-609600" algn="just" eaLnBrk="1" hangingPunct="1">
              <a:buFont typeface="Wingdings 2" pitchFamily="18" charset="2"/>
              <a:buNone/>
            </a:pPr>
            <a:r>
              <a:rPr lang="en-US" sz="2200" b="1" smtClean="0">
                <a:solidFill>
                  <a:srgbClr val="002060"/>
                </a:solidFill>
              </a:rPr>
              <a:t>1. </a:t>
            </a:r>
            <a:r>
              <a:rPr lang="en-US" sz="2200" b="1" u="sng" smtClean="0"/>
              <a:t>Timber Piles:</a:t>
            </a:r>
          </a:p>
          <a:p>
            <a:pPr marL="1009650" lvl="1" indent="-609600" algn="just" eaLnBrk="1" hangingPunct="1">
              <a:buClr>
                <a:srgbClr val="002060"/>
              </a:buClr>
              <a:buFont typeface="Wingdings" pitchFamily="2" charset="2"/>
              <a:buChar char="Ø"/>
            </a:pPr>
            <a:r>
              <a:rPr lang="en-US" sz="2200" smtClean="0"/>
              <a:t>Economical to support light structure.</a:t>
            </a:r>
          </a:p>
          <a:p>
            <a:pPr marL="1009650" lvl="1" indent="-609600" algn="just" eaLnBrk="1" hangingPunct="1">
              <a:buClr>
                <a:srgbClr val="002060"/>
              </a:buClr>
              <a:buFont typeface="Wingdings" pitchFamily="2" charset="2"/>
              <a:buChar char="Ø"/>
            </a:pPr>
            <a:r>
              <a:rPr lang="en-US" sz="2200" smtClean="0"/>
              <a:t>Transmission of load takes place by the frictional resistance of ground and the pile surface.</a:t>
            </a:r>
          </a:p>
          <a:p>
            <a:pPr marL="1009650" lvl="1" indent="-609600" algn="just" eaLnBrk="1" hangingPunct="1">
              <a:buClr>
                <a:srgbClr val="002060"/>
              </a:buClr>
              <a:buFont typeface="Wingdings" pitchFamily="2" charset="2"/>
              <a:buChar char="Ø"/>
            </a:pPr>
            <a:r>
              <a:rPr lang="en-US" sz="2200" smtClean="0"/>
              <a:t>Piles are driven with the help of pile driving machine in which drop hammers delivers blows on the pile head.</a:t>
            </a:r>
          </a:p>
          <a:p>
            <a:pPr marL="1009650" lvl="1" indent="-609600" algn="just" eaLnBrk="1" hangingPunct="1">
              <a:buClr>
                <a:srgbClr val="002060"/>
              </a:buClr>
              <a:buFont typeface="Wingdings" pitchFamily="2" charset="2"/>
              <a:buChar char="Ø"/>
            </a:pPr>
            <a:r>
              <a:rPr lang="en-US" sz="2200" smtClean="0"/>
              <a:t>To facilitate driving, the lower end is pointed and provided with a cast iron conical shoe.</a:t>
            </a:r>
          </a:p>
          <a:p>
            <a:pPr marL="1009650" lvl="1" indent="-609600" algn="just" eaLnBrk="1" hangingPunct="1">
              <a:buClr>
                <a:srgbClr val="002060"/>
              </a:buClr>
              <a:buFont typeface="Wingdings" pitchFamily="2" charset="2"/>
              <a:buChar char="Ø"/>
            </a:pPr>
            <a:r>
              <a:rPr lang="en-US" sz="2200" smtClean="0"/>
              <a:t>Piles are subjected to decay for alternate dry and wet condition (on account of variation of ground water level)</a:t>
            </a:r>
          </a:p>
          <a:p>
            <a:pPr marL="1009650" lvl="1" indent="-609600" algn="just" eaLnBrk="1" hangingPunct="1">
              <a:buClr>
                <a:srgbClr val="002060"/>
              </a:buClr>
              <a:buFont typeface="Wingdings" pitchFamily="2" charset="2"/>
              <a:buChar char="Ø"/>
            </a:pPr>
            <a:endParaRPr lang="en-US" sz="2200" smtClean="0"/>
          </a:p>
          <a:p>
            <a:pPr marL="457200" indent="-457200" algn="just" eaLnBrk="1" hangingPunct="1">
              <a:buClr>
                <a:srgbClr val="002060"/>
              </a:buClr>
              <a:buFont typeface="Wingdings" pitchFamily="2" charset="2"/>
              <a:buChar char="Ø"/>
            </a:pPr>
            <a:endParaRPr lang="en-US" sz="2200" smtClean="0">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Materials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graphicFrame>
        <p:nvGraphicFramePr>
          <p:cNvPr id="3074" name="Object 4"/>
          <p:cNvGraphicFramePr>
            <a:graphicFrameLocks noChangeAspect="1"/>
          </p:cNvGraphicFramePr>
          <p:nvPr>
            <p:ph idx="1"/>
          </p:nvPr>
        </p:nvGraphicFramePr>
        <p:xfrm>
          <a:off x="1604963" y="1600200"/>
          <a:ext cx="5710237" cy="4876800"/>
        </p:xfrm>
        <a:graphic>
          <a:graphicData uri="http://schemas.openxmlformats.org/presentationml/2006/ole">
            <p:oleObj spid="_x0000_s3074" r:id="rId3" imgW="6924675" imgH="3486150" progId="AutoCAD.Drawing.16">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DEFINITION</a:t>
            </a:r>
            <a:endParaRPr lang="en-US" cap="none" spc="300" dirty="0">
              <a:solidFill>
                <a:srgbClr val="002060"/>
              </a:solidFill>
            </a:endParaRPr>
          </a:p>
        </p:txBody>
      </p:sp>
      <p:sp>
        <p:nvSpPr>
          <p:cNvPr id="17411" name="Content Placeholder 2"/>
          <p:cNvSpPr>
            <a:spLocks noGrp="1"/>
          </p:cNvSpPr>
          <p:nvPr>
            <p:ph idx="1"/>
          </p:nvPr>
        </p:nvSpPr>
        <p:spPr>
          <a:xfrm>
            <a:off x="228600" y="1554163"/>
            <a:ext cx="8763000" cy="5075237"/>
          </a:xfrm>
        </p:spPr>
        <p:txBody>
          <a:bodyPr/>
          <a:lstStyle/>
          <a:p>
            <a:pPr marL="457200" indent="-457200" eaLnBrk="1" hangingPunct="1">
              <a:buClr>
                <a:srgbClr val="002060"/>
              </a:buClr>
              <a:buFont typeface="Wingdings 2" pitchFamily="18" charset="2"/>
              <a:buAutoNum type="arabicPeriod"/>
            </a:pPr>
            <a:r>
              <a:rPr lang="en-US" sz="2800" u="sng" smtClean="0">
                <a:solidFill>
                  <a:srgbClr val="000000"/>
                </a:solidFill>
              </a:rPr>
              <a:t>Deep Foundations</a:t>
            </a:r>
            <a:r>
              <a:rPr lang="en-US" sz="2800" smtClean="0">
                <a:solidFill>
                  <a:srgbClr val="000000"/>
                </a:solidFill>
              </a:rPr>
              <a:t> are those </a:t>
            </a:r>
          </a:p>
          <a:p>
            <a:pPr marL="857250" lvl="1" indent="-457200" eaLnBrk="1" hangingPunct="1">
              <a:buClr>
                <a:srgbClr val="002060"/>
              </a:buClr>
              <a:buFont typeface="Wingdings" pitchFamily="2" charset="2"/>
              <a:buChar char="ü"/>
            </a:pPr>
            <a:r>
              <a:rPr lang="en-US" smtClean="0">
                <a:solidFill>
                  <a:srgbClr val="000000"/>
                </a:solidFill>
              </a:rPr>
              <a:t>in which the depth of the foundation is very large in comparison to its width.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Materials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2771" name="Content Placeholder 2"/>
          <p:cNvSpPr>
            <a:spLocks noGrp="1"/>
          </p:cNvSpPr>
          <p:nvPr>
            <p:ph idx="1"/>
          </p:nvPr>
        </p:nvSpPr>
        <p:spPr>
          <a:xfrm>
            <a:off x="228600" y="1524000"/>
            <a:ext cx="8763000" cy="5105400"/>
          </a:xfrm>
        </p:spPr>
        <p:txBody>
          <a:bodyPr/>
          <a:lstStyle/>
          <a:p>
            <a:pPr marL="609600" lvl="2" indent="-609600" algn="just" eaLnBrk="1" hangingPunct="1">
              <a:buFont typeface="Wingdings 2" pitchFamily="18" charset="2"/>
              <a:buNone/>
            </a:pPr>
            <a:r>
              <a:rPr lang="en-US" b="1" u="sng" smtClean="0">
                <a:solidFill>
                  <a:schemeClr val="tx1"/>
                </a:solidFill>
              </a:rPr>
              <a:t>Advantages of Timber Piles:</a:t>
            </a:r>
          </a:p>
          <a:p>
            <a:pPr marL="1009650" lvl="1" indent="-609600" algn="just" eaLnBrk="1" hangingPunct="1">
              <a:buClr>
                <a:srgbClr val="002060"/>
              </a:buClr>
              <a:buFont typeface="Wingdings" pitchFamily="2" charset="2"/>
              <a:buChar char="Ø"/>
            </a:pPr>
            <a:r>
              <a:rPr lang="en-US" sz="2000" smtClean="0"/>
              <a:t>Economical where timber is easily  available.</a:t>
            </a:r>
          </a:p>
          <a:p>
            <a:pPr marL="1009650" lvl="1" indent="-609600" algn="just" eaLnBrk="1" hangingPunct="1">
              <a:buClr>
                <a:srgbClr val="002060"/>
              </a:buClr>
              <a:buFont typeface="Wingdings" pitchFamily="2" charset="2"/>
              <a:buChar char="Ø"/>
            </a:pPr>
            <a:r>
              <a:rPr lang="en-US" sz="2000" smtClean="0"/>
              <a:t>Can be driven rapidly &amp; as such saves time.</a:t>
            </a:r>
          </a:p>
          <a:p>
            <a:pPr marL="1009650" lvl="1" indent="-609600" algn="just" eaLnBrk="1" hangingPunct="1">
              <a:buClr>
                <a:srgbClr val="002060"/>
              </a:buClr>
              <a:buFont typeface="Wingdings" pitchFamily="2" charset="2"/>
              <a:buChar char="Ø"/>
            </a:pPr>
            <a:r>
              <a:rPr lang="en-US" sz="2000" smtClean="0"/>
              <a:t>Because of elasticity, timber piles are recommended for sites subjected to unusual lateral forces e.g. ship, ferry terminals.</a:t>
            </a:r>
          </a:p>
          <a:p>
            <a:pPr marL="1009650" lvl="1" indent="-609600" algn="just" eaLnBrk="1" hangingPunct="1">
              <a:buClr>
                <a:srgbClr val="002060"/>
              </a:buClr>
              <a:buFont typeface="Wingdings" pitchFamily="2" charset="2"/>
              <a:buChar char="Ø"/>
            </a:pPr>
            <a:r>
              <a:rPr lang="en-US" sz="2000" smtClean="0"/>
              <a:t>Do not need heavy machinery and elaborate technical supervision.</a:t>
            </a:r>
          </a:p>
          <a:p>
            <a:pPr marL="1009650" lvl="1" indent="-609600" algn="just" eaLnBrk="1" hangingPunct="1">
              <a:buClr>
                <a:srgbClr val="002060"/>
              </a:buClr>
              <a:buFont typeface="Wingdings" pitchFamily="2" charset="2"/>
              <a:buChar char="Ø"/>
            </a:pPr>
            <a:r>
              <a:rPr lang="en-US" sz="2000" smtClean="0"/>
              <a:t>Being light, they can be easily handled. </a:t>
            </a:r>
          </a:p>
          <a:p>
            <a:pPr marL="1009650" lvl="1" indent="-609600" algn="just" eaLnBrk="1" hangingPunct="1">
              <a:buClr>
                <a:srgbClr val="002060"/>
              </a:buClr>
              <a:buFont typeface="Wingdings" pitchFamily="2" charset="2"/>
              <a:buChar char="Ø"/>
            </a:pPr>
            <a:r>
              <a:rPr lang="en-US" sz="2000" smtClean="0"/>
              <a:t>They can be easily  withdrawn if needed.</a:t>
            </a:r>
          </a:p>
          <a:p>
            <a:pPr marL="1009650" lvl="1" indent="-609600" algn="just" eaLnBrk="1" hangingPunct="1">
              <a:buClr>
                <a:srgbClr val="002060"/>
              </a:buClr>
              <a:buFont typeface="Wingdings" pitchFamily="2" charset="2"/>
              <a:buChar char="Ø"/>
            </a:pPr>
            <a:endParaRPr lang="en-US" sz="2000" smtClean="0"/>
          </a:p>
          <a:p>
            <a:pPr marL="457200" indent="-457200" algn="just" eaLnBrk="1" hangingPunct="1">
              <a:buClr>
                <a:srgbClr val="002060"/>
              </a:buClr>
              <a:buFont typeface="Wingdings" pitchFamily="2" charset="2"/>
              <a:buChar char="Ø"/>
            </a:pPr>
            <a:endParaRPr lang="en-US" sz="2200" smtClean="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Materials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 name="Content Placeholder 2"/>
          <p:cNvSpPr>
            <a:spLocks noGrp="1"/>
          </p:cNvSpPr>
          <p:nvPr>
            <p:ph idx="1"/>
          </p:nvPr>
        </p:nvSpPr>
        <p:spPr>
          <a:xfrm>
            <a:off x="228600" y="1524000"/>
            <a:ext cx="8763000" cy="5105400"/>
          </a:xfrm>
        </p:spPr>
        <p:txBody>
          <a:bodyPr/>
          <a:lstStyle/>
          <a:p>
            <a:pPr marL="609600" indent="-609600" algn="just" eaLnBrk="1" hangingPunct="1">
              <a:buClr>
                <a:srgbClr val="002060"/>
              </a:buClr>
              <a:buFont typeface="Wingdings 2" pitchFamily="18" charset="2"/>
              <a:buNone/>
              <a:defRPr/>
            </a:pPr>
            <a:r>
              <a:rPr lang="en-US" sz="2400" b="1" u="sng" dirty="0" smtClean="0">
                <a:solidFill>
                  <a:schemeClr val="tx1"/>
                </a:solidFill>
              </a:rPr>
              <a:t>Disadvantages of Timber Piles:</a:t>
            </a:r>
            <a:endParaRPr lang="en-US" sz="2000" dirty="0" smtClean="0"/>
          </a:p>
          <a:p>
            <a:pPr marL="1009650" lvl="1" indent="-609600" algn="just" eaLnBrk="1" hangingPunct="1">
              <a:buClr>
                <a:srgbClr val="002060"/>
              </a:buClr>
              <a:buFont typeface="Wingdings" pitchFamily="2" charset="2"/>
              <a:buChar char="Ø"/>
              <a:defRPr/>
            </a:pPr>
            <a:r>
              <a:rPr lang="en-US" sz="2000" dirty="0" smtClean="0"/>
              <a:t>Timber piles must be cut off below the permanent ground water level to prevent decay.</a:t>
            </a:r>
          </a:p>
          <a:p>
            <a:pPr marL="1009650" lvl="1" indent="-609600" algn="just" eaLnBrk="1" hangingPunct="1">
              <a:buClr>
                <a:srgbClr val="002060"/>
              </a:buClr>
              <a:buFont typeface="Wingdings" pitchFamily="2" charset="2"/>
              <a:buChar char="Ø"/>
              <a:defRPr/>
            </a:pPr>
            <a:r>
              <a:rPr lang="en-US" sz="2000" dirty="0" smtClean="0"/>
              <a:t>Liable to decay or deteriorate by salt water/insects.</a:t>
            </a:r>
          </a:p>
          <a:p>
            <a:pPr marL="1009650" lvl="1" indent="-609600" algn="just" eaLnBrk="1" hangingPunct="1">
              <a:buClr>
                <a:srgbClr val="002060"/>
              </a:buClr>
              <a:buFont typeface="Wingdings" pitchFamily="2" charset="2"/>
              <a:buChar char="Ø"/>
              <a:defRPr/>
            </a:pPr>
            <a:r>
              <a:rPr lang="en-US" sz="2000" dirty="0" smtClean="0"/>
              <a:t>Restricted length. It is rather difficult to procure piles in required size and length.</a:t>
            </a:r>
          </a:p>
          <a:p>
            <a:pPr marL="1009650" lvl="1" indent="-609600" algn="just" eaLnBrk="1" hangingPunct="1">
              <a:buClr>
                <a:srgbClr val="002060"/>
              </a:buClr>
              <a:buFont typeface="Wingdings" pitchFamily="2" charset="2"/>
              <a:buChar char="Ø"/>
              <a:defRPr/>
            </a:pPr>
            <a:r>
              <a:rPr lang="en-US" sz="2000" dirty="0" smtClean="0"/>
              <a:t>Low bearing capacity.</a:t>
            </a:r>
          </a:p>
          <a:p>
            <a:pPr marL="1009650" lvl="1" indent="-609600" algn="just" eaLnBrk="1" hangingPunct="1">
              <a:buClr>
                <a:srgbClr val="002060"/>
              </a:buClr>
              <a:buFont typeface="Wingdings" pitchFamily="2" charset="2"/>
              <a:buChar char="Ø"/>
              <a:defRPr/>
            </a:pPr>
            <a:r>
              <a:rPr lang="en-US" sz="2000" dirty="0" smtClean="0"/>
              <a:t>They are not very durable unless suitably treated.</a:t>
            </a:r>
          </a:p>
          <a:p>
            <a:pPr marL="1009650" lvl="1" indent="-609600" algn="just" eaLnBrk="1" hangingPunct="1">
              <a:buClr>
                <a:srgbClr val="002060"/>
              </a:buClr>
              <a:buFont typeface="Wingdings" pitchFamily="2" charset="2"/>
              <a:buChar char="Ø"/>
              <a:defRPr/>
            </a:pPr>
            <a:r>
              <a:rPr lang="en-US" sz="2000" dirty="0" smtClean="0"/>
              <a:t>It is difficult or rather impossible to drive these piles into hard stratum</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a:t>
            </a:r>
            <a:endParaRPr lang="en-US" cap="none" spc="300" dirty="0">
              <a:solidFill>
                <a:srgbClr val="002060"/>
              </a:solidFill>
            </a:endParaRPr>
          </a:p>
        </p:txBody>
      </p:sp>
      <p:sp>
        <p:nvSpPr>
          <p:cNvPr id="3" name="Content Placeholder 2"/>
          <p:cNvSpPr>
            <a:spLocks noGrp="1"/>
          </p:cNvSpPr>
          <p:nvPr>
            <p:ph idx="1"/>
          </p:nvPr>
        </p:nvSpPr>
        <p:spPr>
          <a:xfrm>
            <a:off x="228600" y="1524000"/>
            <a:ext cx="8763000" cy="5105400"/>
          </a:xfrm>
        </p:spPr>
        <p:txBody>
          <a:bodyPr/>
          <a:lstStyle/>
          <a:p>
            <a:pPr marL="609600" indent="-609600" algn="just" eaLnBrk="1" hangingPunct="1">
              <a:buClr>
                <a:srgbClr val="002060"/>
              </a:buClr>
              <a:buFont typeface="Wingdings 2" pitchFamily="18" charset="2"/>
              <a:buNone/>
              <a:defRPr/>
            </a:pPr>
            <a:r>
              <a:rPr lang="en-US" sz="2400" dirty="0" smtClean="0"/>
              <a:t>Concrete Piles are of 3 types:</a:t>
            </a:r>
          </a:p>
          <a:p>
            <a:pPr marL="1009650" lvl="1" indent="-609600" algn="just" eaLnBrk="1" hangingPunct="1">
              <a:buClr>
                <a:srgbClr val="002060"/>
              </a:buClr>
              <a:buFont typeface="Wingdings" pitchFamily="2" charset="2"/>
              <a:buChar char="Ø"/>
              <a:defRPr/>
            </a:pPr>
            <a:r>
              <a:rPr lang="en-US" sz="2400" dirty="0" smtClean="0"/>
              <a:t>Pre-cast Piles</a:t>
            </a:r>
          </a:p>
          <a:p>
            <a:pPr marL="1009650" lvl="1" indent="-609600" algn="just" eaLnBrk="1" hangingPunct="1">
              <a:buClr>
                <a:srgbClr val="002060"/>
              </a:buClr>
              <a:buFont typeface="Wingdings" pitchFamily="2" charset="2"/>
              <a:buChar char="Ø"/>
              <a:defRPr/>
            </a:pPr>
            <a:r>
              <a:rPr lang="en-US" sz="2400" dirty="0" smtClean="0"/>
              <a:t>Cast in situ Piles</a:t>
            </a:r>
          </a:p>
          <a:p>
            <a:pPr marL="1009650" lvl="1" indent="-609600" algn="just" eaLnBrk="1" hangingPunct="1">
              <a:buClr>
                <a:srgbClr val="002060"/>
              </a:buClr>
              <a:buFont typeface="Wingdings" pitchFamily="2" charset="2"/>
              <a:buChar char="Ø"/>
              <a:defRPr/>
            </a:pPr>
            <a:r>
              <a:rPr lang="en-US" sz="2400" dirty="0" err="1" smtClean="0"/>
              <a:t>Prestressed</a:t>
            </a:r>
            <a:r>
              <a:rPr lang="en-US" sz="2400" dirty="0" smtClean="0"/>
              <a:t> Concrete Piles</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graphicFrame>
        <p:nvGraphicFramePr>
          <p:cNvPr id="84994" name="Object 4"/>
          <p:cNvGraphicFramePr>
            <a:graphicFrameLocks noChangeAspect="1"/>
          </p:cNvGraphicFramePr>
          <p:nvPr/>
        </p:nvGraphicFramePr>
        <p:xfrm>
          <a:off x="5486400" y="76200"/>
          <a:ext cx="3028950" cy="7010400"/>
        </p:xfrm>
        <a:graphic>
          <a:graphicData uri="http://schemas.openxmlformats.org/presentationml/2006/ole">
            <p:oleObj spid="_x0000_s4098" r:id="rId3" imgW="6924675" imgH="3486150" progId="AutoCAD.Drawing.16">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4819"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Pre-cast Piles:</a:t>
            </a:r>
          </a:p>
          <a:p>
            <a:pPr marL="609600" indent="-609600" algn="just" eaLnBrk="1" hangingPunct="1">
              <a:buClr>
                <a:srgbClr val="002060"/>
              </a:buClr>
              <a:buFont typeface="Wingdings" pitchFamily="2" charset="2"/>
              <a:buChar char="Ø"/>
            </a:pPr>
            <a:r>
              <a:rPr lang="en-US" sz="2400" smtClean="0"/>
              <a:t>Cast and cured in the casting yard, then transported to the site of driving.</a:t>
            </a:r>
          </a:p>
          <a:p>
            <a:pPr marL="609600" indent="-609600" algn="just" eaLnBrk="1" hangingPunct="1">
              <a:buClr>
                <a:srgbClr val="002060"/>
              </a:buClr>
              <a:buFont typeface="Wingdings" pitchFamily="2" charset="2"/>
              <a:buChar char="Ø"/>
            </a:pPr>
            <a:r>
              <a:rPr lang="en-US" sz="2400" smtClean="0"/>
              <a:t>If space available it can be cast and cured near the work site.</a:t>
            </a:r>
          </a:p>
          <a:p>
            <a:pPr marL="609600" indent="-609600" algn="just" eaLnBrk="1" hangingPunct="1">
              <a:buClr>
                <a:srgbClr val="002060"/>
              </a:buClr>
              <a:buFont typeface="Wingdings" pitchFamily="2" charset="2"/>
              <a:buChar char="Ø"/>
            </a:pPr>
            <a:r>
              <a:rPr lang="en-US" sz="2400" smtClean="0"/>
              <a:t>Driven in similar manner as timber piles with the help of piles drivers.</a:t>
            </a:r>
          </a:p>
          <a:p>
            <a:pPr marL="609600" indent="-609600" algn="just" eaLnBrk="1" hangingPunct="1">
              <a:buClr>
                <a:srgbClr val="002060"/>
              </a:buClr>
              <a:buFont typeface="Wingdings" pitchFamily="2" charset="2"/>
              <a:buChar char="Ø"/>
            </a:pPr>
            <a:r>
              <a:rPr lang="en-US" sz="2400" smtClean="0"/>
              <a:t>Function of reinforcement in a pre-cast pile is to resist the stresses during handling, driving and final loading on the pile rather than strengthen the pile to act as a column.</a:t>
            </a:r>
          </a:p>
          <a:p>
            <a:pPr marL="609600" indent="-609600" algn="just" eaLnBrk="1" hangingPunct="1">
              <a:buClr>
                <a:srgbClr val="002060"/>
              </a:buClr>
              <a:buFont typeface="Wingdings" pitchFamily="2" charset="2"/>
              <a:buChar char="Ø"/>
            </a:pPr>
            <a:endParaRPr lang="en-US"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5843"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Advantages of Pre-cast Piles:</a:t>
            </a:r>
          </a:p>
          <a:p>
            <a:pPr marL="609600" indent="-609600" algn="just" eaLnBrk="1" hangingPunct="1">
              <a:buClr>
                <a:srgbClr val="002060"/>
              </a:buClr>
              <a:buFont typeface="Wingdings" pitchFamily="2" charset="2"/>
              <a:buChar char="Ø"/>
            </a:pPr>
            <a:r>
              <a:rPr lang="en-US" sz="2400" smtClean="0"/>
              <a:t>Very effective</a:t>
            </a:r>
          </a:p>
          <a:p>
            <a:pPr marL="609600" indent="-609600" algn="just" eaLnBrk="1" hangingPunct="1">
              <a:buClr>
                <a:srgbClr val="002060"/>
              </a:buClr>
              <a:buFont typeface="Wingdings" pitchFamily="2" charset="2"/>
              <a:buChar char="Ø"/>
            </a:pPr>
            <a:r>
              <a:rPr lang="en-US" sz="2400" smtClean="0"/>
              <a:t>Simple quality control</a:t>
            </a:r>
          </a:p>
          <a:p>
            <a:pPr marL="609600" indent="-609600" algn="just" eaLnBrk="1" hangingPunct="1">
              <a:buClr>
                <a:srgbClr val="002060"/>
              </a:buClr>
              <a:buFont typeface="Wingdings" pitchFamily="2" charset="2"/>
              <a:buChar char="Ø"/>
            </a:pPr>
            <a:r>
              <a:rPr lang="en-US" sz="2400" smtClean="0"/>
              <a:t>Improves the entire area</a:t>
            </a:r>
          </a:p>
          <a:p>
            <a:pPr marL="609600" indent="-609600" algn="just" eaLnBrk="1" hangingPunct="1">
              <a:buClr>
                <a:srgbClr val="002060"/>
              </a:buClr>
              <a:buFont typeface="Wingdings" pitchFamily="2" charset="2"/>
              <a:buChar char="Ø"/>
            </a:pPr>
            <a:endParaRPr lang="en-US" sz="2400" smtClean="0"/>
          </a:p>
          <a:p>
            <a:pPr marL="609600" indent="-609600" algn="just" eaLnBrk="1" hangingPunct="1">
              <a:buClr>
                <a:srgbClr val="002060"/>
              </a:buClr>
              <a:buFont typeface="Wingdings 2" pitchFamily="18" charset="2"/>
              <a:buNone/>
            </a:pPr>
            <a:r>
              <a:rPr lang="en-US" sz="2400" b="1" u="sng" smtClean="0"/>
              <a:t>Disadvantages of Pre-cast Piles:</a:t>
            </a:r>
          </a:p>
          <a:p>
            <a:pPr marL="609600" indent="-609600" algn="just" eaLnBrk="1" hangingPunct="1">
              <a:buClr>
                <a:srgbClr val="002060"/>
              </a:buClr>
              <a:buFont typeface="Wingdings" pitchFamily="2" charset="2"/>
              <a:buChar char="Ø"/>
            </a:pPr>
            <a:r>
              <a:rPr lang="en-US" sz="2400" smtClean="0"/>
              <a:t>Limited in length</a:t>
            </a:r>
          </a:p>
          <a:p>
            <a:pPr marL="609600" indent="-609600" algn="just" eaLnBrk="1" hangingPunct="1">
              <a:buClr>
                <a:srgbClr val="002060"/>
              </a:buClr>
              <a:buFont typeface="Wingdings" pitchFamily="2" charset="2"/>
              <a:buChar char="Ø"/>
            </a:pPr>
            <a:r>
              <a:rPr lang="en-US" sz="2400" smtClean="0"/>
              <a:t>Difficult to transport</a:t>
            </a:r>
          </a:p>
          <a:p>
            <a:pPr marL="609600" indent="-609600" algn="just" eaLnBrk="1" hangingPunct="1">
              <a:buClr>
                <a:srgbClr val="002060"/>
              </a:buClr>
              <a:buFont typeface="Wingdings" pitchFamily="2" charset="2"/>
              <a:buChar char="Ø"/>
            </a:pPr>
            <a:r>
              <a:rPr lang="en-US" sz="2400" smtClean="0"/>
              <a:t>Not suitable for densely built up area</a:t>
            </a:r>
          </a:p>
          <a:p>
            <a:pPr marL="609600" indent="-609600" algn="just" eaLnBrk="1" hangingPunct="1">
              <a:buClr>
                <a:srgbClr val="002060"/>
              </a:buClr>
              <a:buFont typeface="Wingdings" pitchFamily="2" charset="2"/>
              <a:buChar char="Ø"/>
            </a:pPr>
            <a:r>
              <a:rPr lang="en-US" sz="2400" smtClean="0"/>
              <a:t>Requires costly equipment</a:t>
            </a:r>
          </a:p>
          <a:p>
            <a:pPr marL="609600" indent="-609600" algn="just" eaLnBrk="1" hangingPunct="1">
              <a:buClr>
                <a:srgbClr val="002060"/>
              </a:buClr>
              <a:buFont typeface="Wingdings 2" pitchFamily="18" charset="2"/>
              <a:buNone/>
            </a:pPr>
            <a:endParaRPr lang="en-US" sz="24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6867"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Cast-in-Situ Piles:</a:t>
            </a:r>
          </a:p>
          <a:p>
            <a:pPr marL="609600" indent="-609600" algn="just" eaLnBrk="1" hangingPunct="1">
              <a:buClr>
                <a:srgbClr val="002060"/>
              </a:buClr>
              <a:buFont typeface="Wingdings" pitchFamily="2" charset="2"/>
              <a:buChar char="Ø"/>
            </a:pPr>
            <a:r>
              <a:rPr lang="en-US" sz="2400" smtClean="0"/>
              <a:t>Cast in position inside the ground.</a:t>
            </a:r>
          </a:p>
          <a:p>
            <a:pPr marL="609600" indent="-609600" algn="just" eaLnBrk="1" hangingPunct="1">
              <a:buClr>
                <a:srgbClr val="002060"/>
              </a:buClr>
              <a:buFont typeface="Wingdings" pitchFamily="2" charset="2"/>
              <a:buChar char="Ø"/>
            </a:pPr>
            <a:r>
              <a:rPr lang="en-US" sz="2400" smtClean="0"/>
              <a:t>First of all a bore is dug by driving a casing pipe into the ground.</a:t>
            </a:r>
          </a:p>
          <a:p>
            <a:pPr marL="609600" indent="-609600" algn="just" eaLnBrk="1" hangingPunct="1">
              <a:buClr>
                <a:srgbClr val="002060"/>
              </a:buClr>
              <a:buFont typeface="Wingdings" pitchFamily="2" charset="2"/>
              <a:buChar char="Ø"/>
            </a:pPr>
            <a:r>
              <a:rPr lang="en-US" sz="2400" smtClean="0"/>
              <a:t>Then the soil from the casing is jetted out and filled with cement concrete after placing necessary reinforcement  in it.</a:t>
            </a:r>
          </a:p>
          <a:p>
            <a:pPr marL="609600" indent="-609600" algn="just" eaLnBrk="1" hangingPunct="1">
              <a:buClr>
                <a:srgbClr val="002060"/>
              </a:buClr>
              <a:buFont typeface="Wingdings 2" pitchFamily="18" charset="2"/>
              <a:buNone/>
            </a:pPr>
            <a:endParaRPr lang="en-US" sz="2400" smtClean="0"/>
          </a:p>
          <a:p>
            <a:pPr marL="609600" indent="-609600" algn="just" eaLnBrk="1" hangingPunct="1">
              <a:buClr>
                <a:srgbClr val="002060"/>
              </a:buClr>
              <a:buFont typeface="Wingdings 2" pitchFamily="18" charset="2"/>
              <a:buNone/>
            </a:pPr>
            <a:r>
              <a:rPr lang="en-US" sz="2400" u="sng" smtClean="0"/>
              <a:t>Cast-in-situ piles are of two types: </a:t>
            </a:r>
          </a:p>
          <a:p>
            <a:pPr marL="1009650" lvl="1" indent="-609600" algn="just" eaLnBrk="1" hangingPunct="1">
              <a:buClr>
                <a:srgbClr val="002060"/>
              </a:buClr>
              <a:buFont typeface="Franklin Gothic Medium" pitchFamily="34" charset="0"/>
              <a:buAutoNum type="romanUcPeriod"/>
            </a:pPr>
            <a:r>
              <a:rPr lang="en-US" sz="2400" b="1" smtClean="0"/>
              <a:t>Cased Cast-in-Situ Piles: </a:t>
            </a:r>
            <a:r>
              <a:rPr lang="en-US" sz="2400" smtClean="0"/>
              <a:t>metallic shell is left inside the ground along with the core</a:t>
            </a:r>
          </a:p>
          <a:p>
            <a:pPr marL="1009650" lvl="1" indent="-609600" algn="just" eaLnBrk="1" hangingPunct="1">
              <a:buClr>
                <a:srgbClr val="002060"/>
              </a:buClr>
              <a:buFont typeface="Franklin Gothic Medium" pitchFamily="34" charset="0"/>
              <a:buAutoNum type="romanUcPeriod"/>
            </a:pPr>
            <a:r>
              <a:rPr lang="en-US" sz="2400" b="1" smtClean="0"/>
              <a:t>Uncased Cast-in-Situ Piles:</a:t>
            </a:r>
            <a:r>
              <a:rPr lang="en-US" sz="2400" smtClean="0"/>
              <a:t> metallic shell is withdrawn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7891"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Advantages of Cast-in-Situ Concrete Piles:</a:t>
            </a:r>
          </a:p>
          <a:p>
            <a:pPr marL="609600" indent="-609600" algn="just" eaLnBrk="1" hangingPunct="1">
              <a:buClr>
                <a:srgbClr val="002060"/>
              </a:buClr>
              <a:buFont typeface="Wingdings" pitchFamily="2" charset="2"/>
              <a:buChar char="Ø"/>
            </a:pPr>
            <a:r>
              <a:rPr lang="en-US" sz="2400" smtClean="0"/>
              <a:t>Not limited in length</a:t>
            </a:r>
          </a:p>
          <a:p>
            <a:pPr marL="609600" indent="-609600" algn="just" eaLnBrk="1" hangingPunct="1">
              <a:buClr>
                <a:srgbClr val="002060"/>
              </a:buClr>
              <a:buFont typeface="Wingdings" pitchFamily="2" charset="2"/>
              <a:buChar char="Ø"/>
            </a:pPr>
            <a:r>
              <a:rPr lang="en-US" sz="2400" smtClean="0"/>
              <a:t>Can be cast at any place</a:t>
            </a:r>
          </a:p>
          <a:p>
            <a:pPr marL="609600" indent="-609600" algn="just" eaLnBrk="1" hangingPunct="1">
              <a:buClr>
                <a:srgbClr val="002060"/>
              </a:buClr>
              <a:buFont typeface="Wingdings" pitchFamily="2" charset="2"/>
              <a:buChar char="Ø"/>
            </a:pPr>
            <a:r>
              <a:rPr lang="en-US" sz="2400" smtClean="0"/>
              <a:t>Requires less equipment</a:t>
            </a:r>
          </a:p>
          <a:p>
            <a:pPr marL="609600" indent="-609600" algn="just" eaLnBrk="1" hangingPunct="1">
              <a:buClr>
                <a:srgbClr val="002060"/>
              </a:buClr>
              <a:buFont typeface="Wingdings" pitchFamily="2" charset="2"/>
              <a:buChar char="Ø"/>
            </a:pPr>
            <a:r>
              <a:rPr lang="en-US" sz="2400" smtClean="0"/>
              <a:t>Cost is less and is depended on the size</a:t>
            </a:r>
          </a:p>
          <a:p>
            <a:pPr marL="609600" indent="-609600" algn="just" eaLnBrk="1" hangingPunct="1">
              <a:buClr>
                <a:srgbClr val="002060"/>
              </a:buClr>
              <a:buFont typeface="Wingdings" pitchFamily="2" charset="2"/>
              <a:buChar char="Ø"/>
            </a:pPr>
            <a:endParaRPr lang="en-US" sz="2400" smtClean="0"/>
          </a:p>
          <a:p>
            <a:pPr marL="609600" indent="-609600" algn="just" eaLnBrk="1" hangingPunct="1">
              <a:buClr>
                <a:srgbClr val="002060"/>
              </a:buClr>
              <a:buFont typeface="Wingdings 2" pitchFamily="18" charset="2"/>
              <a:buNone/>
            </a:pPr>
            <a:r>
              <a:rPr lang="en-US" sz="2400" b="1" u="sng" smtClean="0"/>
              <a:t>Disadvantages of Cast-in-Situ Concrete Piles:</a:t>
            </a:r>
          </a:p>
          <a:p>
            <a:pPr marL="609600" indent="-609600" algn="just" eaLnBrk="1" hangingPunct="1">
              <a:buClr>
                <a:srgbClr val="002060"/>
              </a:buClr>
              <a:buFont typeface="Wingdings" pitchFamily="2" charset="2"/>
              <a:buChar char="Ø"/>
            </a:pPr>
            <a:r>
              <a:rPr lang="en-US" sz="2400" smtClean="0"/>
              <a:t>Quality control is difficult</a:t>
            </a:r>
          </a:p>
          <a:p>
            <a:pPr marL="609600" indent="-609600" algn="just" eaLnBrk="1" hangingPunct="1">
              <a:buClr>
                <a:srgbClr val="002060"/>
              </a:buClr>
              <a:buFont typeface="Wingdings" pitchFamily="2" charset="2"/>
              <a:buChar char="Ø"/>
            </a:pPr>
            <a:r>
              <a:rPr lang="en-US" sz="2400" smtClean="0"/>
              <a:t>Load carrying is mostly done through end bearing only</a:t>
            </a:r>
          </a:p>
          <a:p>
            <a:pPr marL="609600" indent="-609600" algn="just" eaLnBrk="1" hangingPunct="1">
              <a:buClr>
                <a:srgbClr val="002060"/>
              </a:buClr>
              <a:buFont typeface="Wingdings" pitchFamily="2" charset="2"/>
              <a:buChar char="Ø"/>
            </a:pPr>
            <a:r>
              <a:rPr lang="en-US" sz="2400" smtClean="0"/>
              <a:t>Skin frictional resistance is very low.</a:t>
            </a:r>
          </a:p>
          <a:p>
            <a:pPr marL="609600" indent="-609600" algn="just" eaLnBrk="1" hangingPunct="1">
              <a:buClr>
                <a:srgbClr val="002060"/>
              </a:buClr>
              <a:buFont typeface="Wingdings 2" pitchFamily="18" charset="2"/>
              <a:buNone/>
            </a:pPr>
            <a:endParaRPr lang="en-US" sz="24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8915"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Advantages of Concrete piles:</a:t>
            </a:r>
          </a:p>
          <a:p>
            <a:pPr marL="609600" indent="-609600" algn="just" eaLnBrk="1" hangingPunct="1">
              <a:buClr>
                <a:srgbClr val="002060"/>
              </a:buClr>
              <a:buFont typeface="Wingdings" pitchFamily="2" charset="2"/>
              <a:buChar char="Ø"/>
            </a:pPr>
            <a:r>
              <a:rPr lang="en-US" sz="2400" smtClean="0"/>
              <a:t>Durability is independent of ground water level.</a:t>
            </a:r>
          </a:p>
          <a:p>
            <a:pPr marL="609600" indent="-609600" algn="just" eaLnBrk="1" hangingPunct="1">
              <a:buClr>
                <a:srgbClr val="002060"/>
              </a:buClr>
              <a:buFont typeface="Wingdings" pitchFamily="2" charset="2"/>
              <a:buChar char="Ø"/>
            </a:pPr>
            <a:r>
              <a:rPr lang="en-US" sz="2400" smtClean="0"/>
              <a:t>For large size and greater bearing power number of piles required is much less.</a:t>
            </a:r>
          </a:p>
          <a:p>
            <a:pPr marL="609600" indent="-609600" algn="just" eaLnBrk="1" hangingPunct="1">
              <a:buClr>
                <a:srgbClr val="002060"/>
              </a:buClr>
              <a:buFont typeface="Wingdings" pitchFamily="2" charset="2"/>
              <a:buChar char="Ø"/>
            </a:pPr>
            <a:r>
              <a:rPr lang="en-US" sz="2400" smtClean="0"/>
              <a:t>Can be cast to any length, size or shape.</a:t>
            </a:r>
          </a:p>
          <a:p>
            <a:pPr marL="609600" indent="-609600" algn="just" eaLnBrk="1" hangingPunct="1">
              <a:buClr>
                <a:srgbClr val="002060"/>
              </a:buClr>
              <a:buFont typeface="Wingdings" pitchFamily="2" charset="2"/>
              <a:buChar char="Ø"/>
            </a:pPr>
            <a:r>
              <a:rPr lang="en-US" sz="2400" smtClean="0"/>
              <a:t>Can be used to marine work without any treatment.</a:t>
            </a:r>
          </a:p>
          <a:p>
            <a:pPr marL="609600" indent="-609600" algn="just" eaLnBrk="1" hangingPunct="1">
              <a:buClr>
                <a:srgbClr val="002060"/>
              </a:buClr>
              <a:buFont typeface="Wingdings" pitchFamily="2" charset="2"/>
              <a:buChar char="Ø"/>
            </a:pPr>
            <a:r>
              <a:rPr lang="en-US" sz="2400" smtClean="0"/>
              <a:t>Material required for manufacture is easily obtainable.</a:t>
            </a:r>
          </a:p>
          <a:p>
            <a:pPr marL="609600" indent="-609600" algn="just" eaLnBrk="1" hangingPunct="1">
              <a:buClr>
                <a:srgbClr val="002060"/>
              </a:buClr>
              <a:buFont typeface="Wingdings" pitchFamily="2" charset="2"/>
              <a:buChar char="Ø"/>
            </a:pPr>
            <a:r>
              <a:rPr lang="en-US" sz="2400" smtClean="0"/>
              <a:t>Concrete piles can be monolithically bonded into pile cap which is not possible in wooden piles.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graphicFrame>
        <p:nvGraphicFramePr>
          <p:cNvPr id="5122" name="Object 3"/>
          <p:cNvGraphicFramePr>
            <a:graphicFrameLocks noChangeAspect="1"/>
          </p:cNvGraphicFramePr>
          <p:nvPr/>
        </p:nvGraphicFramePr>
        <p:xfrm>
          <a:off x="1600200" y="1295400"/>
          <a:ext cx="6477000" cy="5257800"/>
        </p:xfrm>
        <a:graphic>
          <a:graphicData uri="http://schemas.openxmlformats.org/presentationml/2006/ole">
            <p:oleObj spid="_x0000_s5122" r:id="rId3" imgW="6924675" imgH="3486150" progId="AutoCAD.Drawing.16">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9939"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Disadvantages of Concrete piles:</a:t>
            </a:r>
          </a:p>
          <a:p>
            <a:pPr marL="609600" indent="-609600" algn="just" eaLnBrk="1" hangingPunct="1">
              <a:buClr>
                <a:srgbClr val="002060"/>
              </a:buClr>
              <a:buFont typeface="Wingdings" pitchFamily="2" charset="2"/>
              <a:buChar char="Ø"/>
            </a:pPr>
            <a:r>
              <a:rPr lang="en-US" sz="2400" smtClean="0"/>
              <a:t>Costlier than timber piles.</a:t>
            </a:r>
          </a:p>
          <a:p>
            <a:pPr marL="609600" indent="-609600" algn="just" eaLnBrk="1" hangingPunct="1">
              <a:buClr>
                <a:srgbClr val="002060"/>
              </a:buClr>
              <a:buFont typeface="Wingdings" pitchFamily="2" charset="2"/>
              <a:buChar char="Ø"/>
            </a:pPr>
            <a:r>
              <a:rPr lang="en-US" sz="2400" smtClean="0"/>
              <a:t>Can not be driven rapidly.</a:t>
            </a:r>
          </a:p>
          <a:p>
            <a:pPr marL="609600" indent="-609600" algn="just" eaLnBrk="1" hangingPunct="1">
              <a:buClr>
                <a:srgbClr val="002060"/>
              </a:buClr>
              <a:buFont typeface="Wingdings" pitchFamily="2" charset="2"/>
              <a:buChar char="Ø"/>
            </a:pPr>
            <a:r>
              <a:rPr lang="en-US" sz="2400" smtClean="0"/>
              <a:t>Required elaborate tech supervision and heavy driving machines.</a:t>
            </a:r>
          </a:p>
          <a:p>
            <a:pPr marL="609600" indent="-609600" algn="just" eaLnBrk="1" hangingPunct="1">
              <a:buClr>
                <a:srgbClr val="002060"/>
              </a:buClr>
              <a:buFont typeface="Wingdings" pitchFamily="2" charset="2"/>
              <a:buChar char="Ø"/>
            </a:pPr>
            <a:r>
              <a:rPr lang="en-US" sz="2400" smtClean="0"/>
              <a:t>Must be reinforced to withstand handling stresses.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When Used?</a:t>
            </a:r>
            <a:endParaRPr lang="en-US" cap="none" spc="300" dirty="0">
              <a:solidFill>
                <a:srgbClr val="002060"/>
              </a:solidFill>
            </a:endParaRPr>
          </a:p>
        </p:txBody>
      </p:sp>
      <p:sp>
        <p:nvSpPr>
          <p:cNvPr id="18435" name="Content Placeholder 2"/>
          <p:cNvSpPr>
            <a:spLocks noGrp="1"/>
          </p:cNvSpPr>
          <p:nvPr>
            <p:ph idx="1"/>
          </p:nvPr>
        </p:nvSpPr>
        <p:spPr>
          <a:xfrm>
            <a:off x="228600" y="1554163"/>
            <a:ext cx="8763000" cy="5075237"/>
          </a:xfrm>
        </p:spPr>
        <p:txBody>
          <a:bodyPr/>
          <a:lstStyle/>
          <a:p>
            <a:pPr marL="457200" indent="-457200" algn="just" eaLnBrk="1" hangingPunct="1">
              <a:lnSpc>
                <a:spcPct val="90000"/>
              </a:lnSpc>
              <a:buClr>
                <a:srgbClr val="002060"/>
              </a:buClr>
              <a:buFont typeface="Wingdings" pitchFamily="2" charset="2"/>
              <a:buChar char="Ø"/>
            </a:pPr>
            <a:r>
              <a:rPr lang="en-US" sz="2400" smtClean="0">
                <a:solidFill>
                  <a:srgbClr val="000000"/>
                </a:solidFill>
              </a:rPr>
              <a:t>In cases where </a:t>
            </a:r>
          </a:p>
          <a:p>
            <a:pPr marL="857250" lvl="1" indent="-457200" algn="just" eaLnBrk="1" hangingPunct="1">
              <a:lnSpc>
                <a:spcPct val="90000"/>
              </a:lnSpc>
              <a:buClr>
                <a:srgbClr val="002060"/>
              </a:buClr>
              <a:buFont typeface="Wingdings" pitchFamily="2" charset="2"/>
              <a:buChar char="ü"/>
            </a:pPr>
            <a:r>
              <a:rPr lang="en-US" sz="2200" smtClean="0">
                <a:solidFill>
                  <a:srgbClr val="000000"/>
                </a:solidFill>
              </a:rPr>
              <a:t>The strata of good bearing capacity is not available near the ground.</a:t>
            </a:r>
          </a:p>
          <a:p>
            <a:pPr marL="857250" lvl="1" indent="-457200" algn="just" eaLnBrk="1" hangingPunct="1">
              <a:lnSpc>
                <a:spcPct val="90000"/>
              </a:lnSpc>
              <a:buClr>
                <a:srgbClr val="002060"/>
              </a:buClr>
              <a:buFont typeface="Wingdings" pitchFamily="2" charset="2"/>
              <a:buChar char="ü"/>
            </a:pPr>
            <a:endParaRPr lang="en-US" sz="1000" smtClean="0">
              <a:solidFill>
                <a:srgbClr val="000000"/>
              </a:solidFill>
            </a:endParaRPr>
          </a:p>
          <a:p>
            <a:pPr marL="457200" indent="-457200" algn="just" eaLnBrk="1" hangingPunct="1">
              <a:lnSpc>
                <a:spcPct val="90000"/>
              </a:lnSpc>
              <a:buClr>
                <a:srgbClr val="002060"/>
              </a:buClr>
              <a:buFont typeface="Wingdings" pitchFamily="2" charset="2"/>
              <a:buChar char="Ø"/>
            </a:pPr>
            <a:r>
              <a:rPr lang="en-US" sz="2400" smtClean="0">
                <a:solidFill>
                  <a:srgbClr val="000000"/>
                </a:solidFill>
              </a:rPr>
              <a:t>In these cases the foundation of the structure has to be taken deep with the purpose of attaining a bearing stratum which is suitable and which ensures stability and durability of a structure.</a:t>
            </a:r>
          </a:p>
          <a:p>
            <a:pPr marL="457200" indent="-457200" algn="just" eaLnBrk="1" hangingPunct="1">
              <a:lnSpc>
                <a:spcPct val="90000"/>
              </a:lnSpc>
              <a:buClr>
                <a:srgbClr val="002060"/>
              </a:buClr>
              <a:buFont typeface="Wingdings" pitchFamily="2" charset="2"/>
              <a:buChar char="Ø"/>
            </a:pPr>
            <a:endParaRPr lang="en-US" sz="1000" smtClean="0">
              <a:solidFill>
                <a:srgbClr val="000000"/>
              </a:solidFill>
            </a:endParaRPr>
          </a:p>
          <a:p>
            <a:pPr marL="457200" indent="-457200" algn="just" eaLnBrk="1" hangingPunct="1">
              <a:lnSpc>
                <a:spcPct val="90000"/>
              </a:lnSpc>
              <a:buClr>
                <a:srgbClr val="002060"/>
              </a:buClr>
              <a:buFont typeface="Wingdings" pitchFamily="2" charset="2"/>
              <a:buChar char="Ø"/>
            </a:pPr>
            <a:r>
              <a:rPr lang="en-US" sz="2400" smtClean="0">
                <a:solidFill>
                  <a:srgbClr val="000000"/>
                </a:solidFill>
              </a:rPr>
              <a:t>The bearing stratum is not the only case. There  may be many other cases. For example, the foundation for a bridge pier must be placed below the scour depth, although suitable bearing stratum may exist at a higher level.</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40963"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Prestressed Concrete Piles</a:t>
            </a:r>
          </a:p>
          <a:p>
            <a:pPr marL="609600" indent="-609600" algn="just" eaLnBrk="1" hangingPunct="1">
              <a:buClr>
                <a:srgbClr val="002060"/>
              </a:buClr>
              <a:buFont typeface="Wingdings" pitchFamily="2" charset="2"/>
              <a:buChar char="Ø"/>
            </a:pPr>
            <a:r>
              <a:rPr lang="en-US" sz="2400" smtClean="0"/>
              <a:t>Prestressed piles are always pre- cast.</a:t>
            </a:r>
          </a:p>
          <a:p>
            <a:pPr marL="609600" indent="-609600" algn="just" eaLnBrk="1" hangingPunct="1">
              <a:buClr>
                <a:srgbClr val="002060"/>
              </a:buClr>
              <a:buFont typeface="Wingdings" pitchFamily="2" charset="2"/>
              <a:buChar char="Ø"/>
            </a:pPr>
            <a:r>
              <a:rPr lang="en-US" sz="2400" smtClean="0"/>
              <a:t>The greatest disadvantage of large weight and difficulty in handling of pre-cast pile is eliminated by prestressed concrete piles.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Concrete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41987"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2" pitchFamily="18" charset="2"/>
              <a:buNone/>
            </a:pPr>
            <a:r>
              <a:rPr lang="en-US" sz="2400" b="1" u="sng" smtClean="0"/>
              <a:t>Advantages of Prestressed Concrete Piles</a:t>
            </a:r>
          </a:p>
          <a:p>
            <a:pPr marL="609600" indent="-609600" algn="just" eaLnBrk="1" hangingPunct="1">
              <a:buClr>
                <a:srgbClr val="002060"/>
              </a:buClr>
              <a:buFont typeface="Wingdings" pitchFamily="2" charset="2"/>
              <a:buChar char="Ø"/>
            </a:pPr>
            <a:r>
              <a:rPr lang="en-US" sz="2400" smtClean="0"/>
              <a:t>It has greater ability to withstand extremely hard driving.</a:t>
            </a:r>
          </a:p>
          <a:p>
            <a:pPr marL="609600" indent="-609600" algn="just" eaLnBrk="1" hangingPunct="1">
              <a:buClr>
                <a:srgbClr val="002060"/>
              </a:buClr>
              <a:buFont typeface="Wingdings" pitchFamily="2" charset="2"/>
              <a:buChar char="Ø"/>
            </a:pPr>
            <a:r>
              <a:rPr lang="en-US" sz="2400" smtClean="0"/>
              <a:t>It is more durable in sea water because of absence of crack.</a:t>
            </a:r>
          </a:p>
          <a:p>
            <a:pPr marL="609600" indent="-609600" algn="just" eaLnBrk="1" hangingPunct="1">
              <a:buClr>
                <a:srgbClr val="002060"/>
              </a:buClr>
              <a:buFont typeface="Wingdings" pitchFamily="2" charset="2"/>
              <a:buChar char="Ø"/>
            </a:pPr>
            <a:r>
              <a:rPr lang="en-US" sz="2400" smtClean="0"/>
              <a:t>It has greater  column capacity than the conventional piles of same dimension since the concrete is all in compression</a:t>
            </a:r>
          </a:p>
          <a:p>
            <a:pPr marL="609600" indent="-609600" algn="just" eaLnBrk="1" hangingPunct="1">
              <a:buClr>
                <a:srgbClr val="002060"/>
              </a:buClr>
              <a:buFont typeface="Wingdings" pitchFamily="2" charset="2"/>
              <a:buChar char="Ø"/>
            </a:pPr>
            <a:r>
              <a:rPr lang="en-US" sz="2400" smtClean="0"/>
              <a:t>It has lesser handling costs because of light weight.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Composite Piles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43011"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pitchFamily="2" charset="2"/>
              <a:buChar char="Ø"/>
            </a:pPr>
            <a:r>
              <a:rPr lang="en-US" sz="2400" smtClean="0"/>
              <a:t>Piles of two different materials are driven one over the other, so as to enable them to act together to perform the function of a single pile.</a:t>
            </a:r>
          </a:p>
          <a:p>
            <a:pPr marL="609600" indent="-609600" algn="just" eaLnBrk="1" hangingPunct="1">
              <a:buClr>
                <a:srgbClr val="002060"/>
              </a:buClr>
              <a:buFont typeface="Wingdings" pitchFamily="2" charset="2"/>
              <a:buChar char="Ø"/>
            </a:pPr>
            <a:r>
              <a:rPr lang="en-US" sz="2400" smtClean="0"/>
              <a:t>This type of composite pile is used with the object of achieving economy in the cost of piling work.</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5"/>
          <p:cNvGraphicFramePr>
            <a:graphicFrameLocks noChangeAspect="1"/>
          </p:cNvGraphicFramePr>
          <p:nvPr/>
        </p:nvGraphicFramePr>
        <p:xfrm>
          <a:off x="3733800" y="762000"/>
          <a:ext cx="4097338" cy="3200400"/>
        </p:xfrm>
        <a:graphic>
          <a:graphicData uri="http://schemas.openxmlformats.org/presentationml/2006/ole">
            <p:oleObj spid="_x0000_s6146" r:id="rId3" imgW="6924675" imgH="3486150" progId="AutoCAD.Drawing.16">
              <p:embed/>
            </p:oleObj>
          </a:graphicData>
        </a:graphic>
      </p:graphicFrame>
      <p:graphicFrame>
        <p:nvGraphicFramePr>
          <p:cNvPr id="6147" name="Object 4"/>
          <p:cNvGraphicFramePr>
            <a:graphicFrameLocks noChangeAspect="1"/>
          </p:cNvGraphicFramePr>
          <p:nvPr/>
        </p:nvGraphicFramePr>
        <p:xfrm>
          <a:off x="1295400" y="3657600"/>
          <a:ext cx="6324600" cy="3200400"/>
        </p:xfrm>
        <a:graphic>
          <a:graphicData uri="http://schemas.openxmlformats.org/presentationml/2006/ole">
            <p:oleObj spid="_x0000_s6147" r:id="rId4" imgW="6924675" imgH="3486150" progId="AutoCAD.Drawing.16">
              <p:embed/>
            </p:oleObj>
          </a:graphicData>
        </a:graphic>
      </p:graphicFrame>
      <p:sp>
        <p:nvSpPr>
          <p:cNvPr id="614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sp>
        <p:nvSpPr>
          <p:cNvPr id="6150" name="Rectangle 8"/>
          <p:cNvSpPr>
            <a:spLocks noChangeArrowheads="1"/>
          </p:cNvSpPr>
          <p:nvPr/>
        </p:nvSpPr>
        <p:spPr bwMode="auto">
          <a:xfrm>
            <a:off x="0" y="4676775"/>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sp>
        <p:nvSpPr>
          <p:cNvPr id="6151" name="Rectangle 9"/>
          <p:cNvSpPr>
            <a:spLocks noChangeArrowheads="1"/>
          </p:cNvSpPr>
          <p:nvPr/>
        </p:nvSpPr>
        <p:spPr bwMode="auto">
          <a:xfrm>
            <a:off x="0" y="8982075"/>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graphicFrame>
        <p:nvGraphicFramePr>
          <p:cNvPr id="6148" name="Object 12"/>
          <p:cNvGraphicFramePr>
            <a:graphicFrameLocks noChangeAspect="1"/>
          </p:cNvGraphicFramePr>
          <p:nvPr/>
        </p:nvGraphicFramePr>
        <p:xfrm>
          <a:off x="1635125" y="1066800"/>
          <a:ext cx="2632075" cy="2514600"/>
        </p:xfrm>
        <a:graphic>
          <a:graphicData uri="http://schemas.openxmlformats.org/presentationml/2006/ole">
            <p:oleObj spid="_x0000_s6148" r:id="rId5" imgW="6924675" imgH="3486150" progId="AutoCAD.Drawing.16">
              <p:embed/>
            </p:oleObj>
          </a:graphicData>
        </a:graphic>
      </p:graphicFrame>
      <p:sp>
        <p:nvSpPr>
          <p:cNvPr id="6152" name="Rectangle 13"/>
          <p:cNvSpPr>
            <a:spLocks noChangeArrowheads="1"/>
          </p:cNvSpPr>
          <p:nvPr/>
        </p:nvSpPr>
        <p:spPr bwMode="auto">
          <a:xfrm>
            <a:off x="0" y="-2914650"/>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sp>
        <p:nvSpPr>
          <p:cNvPr id="6153" name="Rectangle 14"/>
          <p:cNvSpPr>
            <a:spLocks noChangeArrowheads="1"/>
          </p:cNvSpPr>
          <p:nvPr/>
        </p:nvSpPr>
        <p:spPr bwMode="auto">
          <a:xfrm>
            <a:off x="0" y="1762125"/>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sp>
        <p:nvSpPr>
          <p:cNvPr id="6154" name="Rectangle 15"/>
          <p:cNvSpPr>
            <a:spLocks noChangeArrowheads="1"/>
          </p:cNvSpPr>
          <p:nvPr/>
        </p:nvSpPr>
        <p:spPr bwMode="auto">
          <a:xfrm>
            <a:off x="0" y="6067425"/>
            <a:ext cx="9144000" cy="0"/>
          </a:xfrm>
          <a:prstGeom prst="rect">
            <a:avLst/>
          </a:prstGeom>
          <a:noFill/>
          <a:ln w="9525">
            <a:noFill/>
            <a:miter lim="800000"/>
            <a:headEnd/>
            <a:tailEnd/>
          </a:ln>
        </p:spPr>
        <p:txBody>
          <a:bodyPr wrap="none" anchor="ctr">
            <a:spAutoFit/>
          </a:bodyPr>
          <a:lstStyle/>
          <a:p>
            <a:pPr eaLnBrk="1" hangingPunct="1">
              <a:tabLst>
                <a:tab pos="1587500" algn="l"/>
              </a:tabLst>
            </a:pPr>
            <a:endParaRPr lang="en-US"/>
          </a:p>
        </p:txBody>
      </p:sp>
      <p:sp>
        <p:nvSpPr>
          <p:cNvPr id="11" name="Title 1"/>
          <p:cNvSpPr>
            <a:spLocks noGrp="1"/>
          </p:cNvSpPr>
          <p:nvPr>
            <p:ph type="title"/>
          </p:nvPr>
        </p:nvSpPr>
        <p:spPr>
          <a:xfrm>
            <a:off x="304800" y="228600"/>
            <a:ext cx="8686800" cy="838200"/>
          </a:xfrm>
        </p:spPr>
        <p:txBody>
          <a:bodyPr/>
          <a:lstStyle/>
          <a:p>
            <a:pPr algn="ctr" eaLnBrk="1" fontAlgn="auto" hangingPunct="1">
              <a:spcAft>
                <a:spcPts val="0"/>
              </a:spcAft>
              <a:defRPr/>
            </a:pPr>
            <a:r>
              <a:rPr lang="en-US" cap="none" spc="300" dirty="0" smtClean="0">
                <a:solidFill>
                  <a:srgbClr val="002060"/>
                </a:solidFill>
              </a:rPr>
              <a:t>Composite Piles</a:t>
            </a:r>
            <a:endParaRPr lang="en-US" cap="none" spc="300" dirty="0">
              <a:solidFill>
                <a:srgbClr val="00206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Selection of Type of Pile</a:t>
            </a:r>
            <a:endParaRPr lang="en-US" cap="none" spc="300" dirty="0">
              <a:solidFill>
                <a:srgbClr val="002060"/>
              </a:solidFill>
            </a:endParaRPr>
          </a:p>
        </p:txBody>
      </p:sp>
      <p:sp>
        <p:nvSpPr>
          <p:cNvPr id="44035"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pitchFamily="2" charset="2"/>
              <a:buChar char="Ø"/>
            </a:pPr>
            <a:r>
              <a:rPr lang="en-US" sz="2400" smtClean="0"/>
              <a:t>The </a:t>
            </a:r>
            <a:r>
              <a:rPr lang="en-US" sz="2400" u="sng" smtClean="0"/>
              <a:t>nature of the ground</a:t>
            </a:r>
            <a:r>
              <a:rPr lang="en-US" sz="2400" smtClean="0"/>
              <a:t>, where  piling operation is to be carried out, determines to a large extent the choice of type of pile to be used. </a:t>
            </a:r>
          </a:p>
          <a:p>
            <a:pPr marL="609600" indent="-609600" algn="just" eaLnBrk="1" hangingPunct="1">
              <a:buClr>
                <a:srgbClr val="002060"/>
              </a:buClr>
              <a:buFont typeface="Wingdings" pitchFamily="2" charset="2"/>
              <a:buChar char="Ø"/>
            </a:pPr>
            <a:r>
              <a:rPr lang="en-US" sz="2400" smtClean="0"/>
              <a:t>In addition, the other important factors which must be considered in this regard are:</a:t>
            </a:r>
          </a:p>
          <a:p>
            <a:pPr marL="1009650" lvl="1" indent="-609600" algn="just" eaLnBrk="1" hangingPunct="1">
              <a:buClr>
                <a:srgbClr val="002060"/>
              </a:buClr>
              <a:buFont typeface="Wingdings" pitchFamily="2" charset="2"/>
              <a:buChar char="ü"/>
            </a:pPr>
            <a:r>
              <a:rPr lang="en-US" sz="2200" smtClean="0"/>
              <a:t>The nature of the structure.</a:t>
            </a:r>
          </a:p>
          <a:p>
            <a:pPr marL="1009650" lvl="1" indent="-609600" algn="just" eaLnBrk="1" hangingPunct="1">
              <a:buClr>
                <a:srgbClr val="002060"/>
              </a:buClr>
              <a:buFont typeface="Wingdings" pitchFamily="2" charset="2"/>
              <a:buChar char="ü"/>
            </a:pPr>
            <a:r>
              <a:rPr lang="en-US" sz="2200" smtClean="0"/>
              <a:t>Loading conditions.</a:t>
            </a:r>
          </a:p>
          <a:p>
            <a:pPr marL="1009650" lvl="1" indent="-609600" algn="just" eaLnBrk="1" hangingPunct="1">
              <a:buClr>
                <a:srgbClr val="002060"/>
              </a:buClr>
              <a:buFont typeface="Wingdings" pitchFamily="2" charset="2"/>
              <a:buChar char="ü"/>
            </a:pPr>
            <a:r>
              <a:rPr lang="en-US" sz="2200" smtClean="0"/>
              <a:t>Elevation of the ground water level.</a:t>
            </a:r>
          </a:p>
          <a:p>
            <a:pPr marL="1009650" lvl="1" indent="-609600" algn="just" eaLnBrk="1" hangingPunct="1">
              <a:buClr>
                <a:srgbClr val="002060"/>
              </a:buClr>
              <a:buFont typeface="Wingdings" pitchFamily="2" charset="2"/>
              <a:buChar char="ü"/>
            </a:pPr>
            <a:r>
              <a:rPr lang="en-US" sz="2200" smtClean="0"/>
              <a:t>Probable length of pile required.</a:t>
            </a:r>
          </a:p>
          <a:p>
            <a:pPr marL="1009650" lvl="1" indent="-609600" algn="just" eaLnBrk="1" hangingPunct="1">
              <a:buClr>
                <a:srgbClr val="002060"/>
              </a:buClr>
              <a:buFont typeface="Wingdings" pitchFamily="2" charset="2"/>
              <a:buChar char="ü"/>
            </a:pPr>
            <a:r>
              <a:rPr lang="en-US" sz="2200" smtClean="0"/>
              <a:t>Availability of materials and equipment.</a:t>
            </a:r>
          </a:p>
          <a:p>
            <a:pPr marL="1009650" lvl="1" indent="-609600" algn="just" eaLnBrk="1" hangingPunct="1">
              <a:buClr>
                <a:srgbClr val="002060"/>
              </a:buClr>
              <a:buFont typeface="Wingdings" pitchFamily="2" charset="2"/>
              <a:buChar char="ü"/>
            </a:pPr>
            <a:r>
              <a:rPr lang="en-US" sz="2200" smtClean="0"/>
              <a:t>Factors which may cause deterioration of pile.</a:t>
            </a:r>
          </a:p>
          <a:p>
            <a:pPr marL="1009650" lvl="1" indent="-609600" algn="just" eaLnBrk="1" hangingPunct="1">
              <a:buClr>
                <a:srgbClr val="002060"/>
              </a:buClr>
              <a:buFont typeface="Wingdings" pitchFamily="2" charset="2"/>
              <a:buChar char="ü"/>
            </a:pPr>
            <a:r>
              <a:rPr lang="en-US" sz="2200" smtClean="0"/>
              <a:t>Probable cost of pile.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Causes of Failure of Piles</a:t>
            </a:r>
            <a:endParaRPr lang="en-US" cap="none" spc="300" dirty="0">
              <a:solidFill>
                <a:srgbClr val="002060"/>
              </a:solidFill>
            </a:endParaRPr>
          </a:p>
        </p:txBody>
      </p:sp>
      <p:sp>
        <p:nvSpPr>
          <p:cNvPr id="45059" name="Content Placeholder 2"/>
          <p:cNvSpPr>
            <a:spLocks noGrp="1"/>
          </p:cNvSpPr>
          <p:nvPr>
            <p:ph idx="1"/>
          </p:nvPr>
        </p:nvSpPr>
        <p:spPr>
          <a:xfrm>
            <a:off x="228600" y="1295400"/>
            <a:ext cx="8763000" cy="5334000"/>
          </a:xfrm>
        </p:spPr>
        <p:txBody>
          <a:bodyPr/>
          <a:lstStyle/>
          <a:p>
            <a:pPr marL="609600" indent="-609600" algn="just" eaLnBrk="1" hangingPunct="1">
              <a:buClr>
                <a:srgbClr val="002060"/>
              </a:buClr>
              <a:buFont typeface="Wingdings" pitchFamily="2" charset="2"/>
              <a:buChar char="Ø"/>
            </a:pPr>
            <a:r>
              <a:rPr lang="en-US" sz="2400" smtClean="0"/>
              <a:t>Load on  the pile is more than the designed load.</a:t>
            </a:r>
          </a:p>
          <a:p>
            <a:pPr marL="609600" indent="-609600" algn="just" eaLnBrk="1" hangingPunct="1">
              <a:buClr>
                <a:srgbClr val="002060"/>
              </a:buClr>
              <a:buFont typeface="Wingdings" pitchFamily="2" charset="2"/>
              <a:buChar char="Ø"/>
            </a:pPr>
            <a:r>
              <a:rPr lang="en-US" sz="2400" smtClean="0"/>
              <a:t>Defective workmanship during casting of the pile.</a:t>
            </a:r>
          </a:p>
          <a:p>
            <a:pPr marL="609600" indent="-609600" algn="just" eaLnBrk="1" hangingPunct="1">
              <a:buClr>
                <a:srgbClr val="002060"/>
              </a:buClr>
              <a:buFont typeface="Wingdings" pitchFamily="2" charset="2"/>
              <a:buChar char="Ø"/>
            </a:pPr>
            <a:r>
              <a:rPr lang="en-US" sz="2400" smtClean="0"/>
              <a:t>Displacement of reinforcement during casting.</a:t>
            </a:r>
          </a:p>
          <a:p>
            <a:pPr marL="609600" indent="-609600" algn="just" eaLnBrk="1" hangingPunct="1">
              <a:buClr>
                <a:srgbClr val="002060"/>
              </a:buClr>
              <a:buFont typeface="Wingdings" pitchFamily="2" charset="2"/>
              <a:buChar char="Ø"/>
            </a:pPr>
            <a:r>
              <a:rPr lang="en-US" sz="2400" smtClean="0"/>
              <a:t>Bearing pile resting on a soft strata.</a:t>
            </a:r>
          </a:p>
          <a:p>
            <a:pPr marL="609600" indent="-609600" algn="just" eaLnBrk="1" hangingPunct="1">
              <a:buClr>
                <a:srgbClr val="002060"/>
              </a:buClr>
              <a:buFont typeface="Wingdings" pitchFamily="2" charset="2"/>
              <a:buChar char="Ø"/>
            </a:pPr>
            <a:r>
              <a:rPr lang="en-US" sz="2400" smtClean="0"/>
              <a:t>Improper classification of soil.</a:t>
            </a:r>
          </a:p>
          <a:p>
            <a:pPr marL="609600" indent="-609600" algn="just" eaLnBrk="1" hangingPunct="1">
              <a:buClr>
                <a:srgbClr val="002060"/>
              </a:buClr>
              <a:buFont typeface="Wingdings" pitchFamily="2" charset="2"/>
              <a:buChar char="Ø"/>
            </a:pPr>
            <a:r>
              <a:rPr lang="en-US" sz="2400" smtClean="0"/>
              <a:t>Improper choice of the type of  pile.</a:t>
            </a:r>
          </a:p>
          <a:p>
            <a:pPr marL="609600" indent="-609600" algn="just" eaLnBrk="1" hangingPunct="1">
              <a:buClr>
                <a:srgbClr val="002060"/>
              </a:buClr>
              <a:buFont typeface="Wingdings" pitchFamily="2" charset="2"/>
              <a:buChar char="Ø"/>
            </a:pPr>
            <a:r>
              <a:rPr lang="en-US" sz="2400" smtClean="0"/>
              <a:t>Insufficient reinforcement in the pile.</a:t>
            </a:r>
          </a:p>
          <a:p>
            <a:pPr marL="609600" indent="-609600" algn="just" eaLnBrk="1" hangingPunct="1">
              <a:buClr>
                <a:srgbClr val="002060"/>
              </a:buClr>
              <a:buFont typeface="Wingdings" pitchFamily="2" charset="2"/>
              <a:buChar char="Ø"/>
            </a:pPr>
            <a:r>
              <a:rPr lang="en-US" sz="2400" smtClean="0"/>
              <a:t>Decay of timber piles due to attack by insects.</a:t>
            </a:r>
          </a:p>
          <a:p>
            <a:pPr marL="609600" indent="-609600" algn="just" eaLnBrk="1" hangingPunct="1">
              <a:buClr>
                <a:srgbClr val="002060"/>
              </a:buClr>
              <a:buFont typeface="Wingdings" pitchFamily="2" charset="2"/>
              <a:buChar char="Ø"/>
            </a:pPr>
            <a:r>
              <a:rPr lang="en-US" sz="2400" smtClean="0"/>
              <a:t>Buckling of piles due to inadequate lateral support.</a:t>
            </a:r>
          </a:p>
          <a:p>
            <a:pPr marL="609600" indent="-609600" algn="just" eaLnBrk="1" hangingPunct="1">
              <a:buClr>
                <a:srgbClr val="002060"/>
              </a:buClr>
              <a:buFont typeface="Wingdings" pitchFamily="2" charset="2"/>
              <a:buChar char="Ø"/>
            </a:pPr>
            <a:r>
              <a:rPr lang="en-US" sz="2400" smtClean="0"/>
              <a:t>Defective method adopted for driving the pile.</a:t>
            </a:r>
          </a:p>
          <a:p>
            <a:pPr marL="609600" indent="-609600" algn="just" eaLnBrk="1" hangingPunct="1">
              <a:buClr>
                <a:srgbClr val="002060"/>
              </a:buClr>
              <a:buFont typeface="Wingdings" pitchFamily="2" charset="2"/>
              <a:buChar char="Ø"/>
            </a:pPr>
            <a:r>
              <a:rPr lang="en-US" sz="2400" smtClean="0"/>
              <a:t>Incorrect assessment of the bearing capacity of the pile.</a:t>
            </a:r>
          </a:p>
          <a:p>
            <a:pPr marL="609600" indent="-609600" algn="just" eaLnBrk="1" hangingPunct="1">
              <a:buClr>
                <a:srgbClr val="002060"/>
              </a:buClr>
              <a:buFont typeface="Wingdings" pitchFamily="2" charset="2"/>
              <a:buChar char="Ø"/>
            </a:pPr>
            <a:r>
              <a:rPr lang="en-US" sz="2400" smtClean="0"/>
              <a:t>Lateral forces not considered in the design of piles.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noAutofit/>
          </a:bodyPr>
          <a:lstStyle/>
          <a:p>
            <a:pPr algn="ctr" eaLnBrk="1" fontAlgn="auto" hangingPunct="1">
              <a:spcAft>
                <a:spcPts val="0"/>
              </a:spcAft>
              <a:defRPr/>
            </a:pPr>
            <a:r>
              <a:rPr lang="en-US" cap="none" spc="300" dirty="0" smtClean="0">
                <a:solidFill>
                  <a:srgbClr val="002060"/>
                </a:solidFill>
              </a:rPr>
              <a:t>Pile Driving</a:t>
            </a:r>
            <a:endParaRPr lang="en-US" dirty="0" smtClean="0"/>
          </a:p>
        </p:txBody>
      </p:sp>
      <p:sp>
        <p:nvSpPr>
          <p:cNvPr id="46083" name="Rectangle 3"/>
          <p:cNvSpPr>
            <a:spLocks noGrp="1" noRot="1" noChangeArrowheads="1"/>
          </p:cNvSpPr>
          <p:nvPr>
            <p:ph idx="1"/>
          </p:nvPr>
        </p:nvSpPr>
        <p:spPr>
          <a:xfrm>
            <a:off x="533400" y="1524000"/>
            <a:ext cx="8229600" cy="4525963"/>
          </a:xfrm>
        </p:spPr>
        <p:txBody>
          <a:bodyPr/>
          <a:lstStyle/>
          <a:p>
            <a:pPr marL="971550" lvl="1" indent="-571500" eaLnBrk="1" hangingPunct="1">
              <a:buClr>
                <a:srgbClr val="002060"/>
              </a:buClr>
              <a:buFont typeface="Franklin Gothic Medium" pitchFamily="34" charset="0"/>
              <a:buAutoNum type="romanUcPeriod"/>
            </a:pPr>
            <a:r>
              <a:rPr lang="en-US" smtClean="0"/>
              <a:t>By Drop Hammer.</a:t>
            </a:r>
          </a:p>
          <a:p>
            <a:pPr marL="971550" lvl="1" indent="-571500" eaLnBrk="1" hangingPunct="1">
              <a:buClr>
                <a:srgbClr val="002060"/>
              </a:buClr>
              <a:buFont typeface="Franklin Gothic Medium" pitchFamily="34" charset="0"/>
              <a:buAutoNum type="romanUcPeriod"/>
            </a:pPr>
            <a:r>
              <a:rPr lang="en-US" smtClean="0"/>
              <a:t>By Steam  Hammer.</a:t>
            </a:r>
          </a:p>
          <a:p>
            <a:pPr marL="971550" lvl="1" indent="-571500" eaLnBrk="1" hangingPunct="1">
              <a:buClr>
                <a:srgbClr val="002060"/>
              </a:buClr>
              <a:buFont typeface="Franklin Gothic Medium" pitchFamily="34" charset="0"/>
              <a:buAutoNum type="romanUcPeriod"/>
            </a:pPr>
            <a:r>
              <a:rPr lang="en-US" smtClean="0"/>
              <a:t>By Water Jets  (Wash Boring ).</a:t>
            </a:r>
          </a:p>
          <a:p>
            <a:pPr marL="971550" lvl="1" indent="-571500" eaLnBrk="1" hangingPunct="1">
              <a:buClr>
                <a:srgbClr val="002060"/>
              </a:buClr>
              <a:buFont typeface="Franklin Gothic Medium" pitchFamily="34" charset="0"/>
              <a:buAutoNum type="romanUcPeriod"/>
            </a:pPr>
            <a:r>
              <a:rPr lang="en-US" smtClean="0"/>
              <a:t>By Boring (Auger Boring).</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noAutofit/>
          </a:bodyPr>
          <a:lstStyle/>
          <a:p>
            <a:pPr algn="ctr" eaLnBrk="1" fontAlgn="auto" hangingPunct="1">
              <a:spcAft>
                <a:spcPts val="0"/>
              </a:spcAft>
              <a:defRPr/>
            </a:pPr>
            <a:r>
              <a:rPr lang="en-US" cap="none" spc="300" dirty="0" smtClean="0">
                <a:solidFill>
                  <a:srgbClr val="002060"/>
                </a:solidFill>
              </a:rPr>
              <a:t>Drop Hammer</a:t>
            </a:r>
            <a:endParaRPr lang="en-US" dirty="0" smtClean="0"/>
          </a:p>
        </p:txBody>
      </p:sp>
      <p:sp>
        <p:nvSpPr>
          <p:cNvPr id="47107" name="Rectangle 3"/>
          <p:cNvSpPr>
            <a:spLocks noGrp="1" noRot="1" noChangeArrowheads="1"/>
          </p:cNvSpPr>
          <p:nvPr>
            <p:ph idx="1"/>
          </p:nvPr>
        </p:nvSpPr>
        <p:spPr>
          <a:xfrm>
            <a:off x="533400" y="1524000"/>
            <a:ext cx="8229600" cy="4525963"/>
          </a:xfrm>
        </p:spPr>
        <p:txBody>
          <a:bodyPr/>
          <a:lstStyle/>
          <a:p>
            <a:pPr marL="971550" lvl="1" indent="-571500" eaLnBrk="1" hangingPunct="1">
              <a:buClr>
                <a:srgbClr val="002060"/>
              </a:buClr>
              <a:buFont typeface="Wingdings" pitchFamily="2" charset="2"/>
              <a:buChar char="Ø"/>
            </a:pPr>
            <a:r>
              <a:rPr lang="en-US" smtClean="0"/>
              <a:t>Hammer is raised by a rope or a steel cable</a:t>
            </a:r>
          </a:p>
          <a:p>
            <a:pPr marL="971550" lvl="1" indent="-571500" eaLnBrk="1" hangingPunct="1">
              <a:buClr>
                <a:srgbClr val="002060"/>
              </a:buClr>
              <a:buFont typeface="Wingdings" pitchFamily="2" charset="2"/>
              <a:buChar char="Ø"/>
            </a:pPr>
            <a:r>
              <a:rPr lang="en-US" smtClean="0"/>
              <a:t>Then it is allowed to drop on pile cap</a:t>
            </a:r>
          </a:p>
          <a:p>
            <a:pPr marL="971550" lvl="1" indent="-571500" eaLnBrk="1" hangingPunct="1">
              <a:buClr>
                <a:srgbClr val="002060"/>
              </a:buClr>
              <a:buFont typeface="Wingdings" pitchFamily="2" charset="2"/>
              <a:buChar char="Ø"/>
            </a:pPr>
            <a:r>
              <a:rPr lang="en-US" smtClean="0"/>
              <a:t>Weight of drop depends on the shape and length of pile and the nature of the ground</a:t>
            </a:r>
          </a:p>
          <a:p>
            <a:pPr marL="971550" lvl="1" indent="-571500" eaLnBrk="1" hangingPunct="1">
              <a:buClr>
                <a:srgbClr val="002060"/>
              </a:buClr>
              <a:buFont typeface="Wingdings" pitchFamily="2" charset="2"/>
              <a:buChar char="Ø"/>
            </a:pPr>
            <a:r>
              <a:rPr lang="en-US" smtClean="0"/>
              <a:t>Takes a lot of time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noAutofit/>
          </a:bodyPr>
          <a:lstStyle/>
          <a:p>
            <a:pPr algn="ctr" eaLnBrk="1" fontAlgn="auto" hangingPunct="1">
              <a:spcAft>
                <a:spcPts val="0"/>
              </a:spcAft>
              <a:defRPr/>
            </a:pPr>
            <a:r>
              <a:rPr lang="en-US" cap="none" spc="300" dirty="0" smtClean="0">
                <a:solidFill>
                  <a:srgbClr val="002060"/>
                </a:solidFill>
              </a:rPr>
              <a:t>Steam Hammer</a:t>
            </a:r>
            <a:endParaRPr lang="en-US" dirty="0" smtClean="0"/>
          </a:p>
        </p:txBody>
      </p:sp>
      <p:sp>
        <p:nvSpPr>
          <p:cNvPr id="48131" name="Rectangle 3"/>
          <p:cNvSpPr>
            <a:spLocks noGrp="1" noRot="1" noChangeArrowheads="1"/>
          </p:cNvSpPr>
          <p:nvPr>
            <p:ph idx="1"/>
          </p:nvPr>
        </p:nvSpPr>
        <p:spPr>
          <a:xfrm>
            <a:off x="533400" y="1524000"/>
            <a:ext cx="8229600" cy="4525963"/>
          </a:xfrm>
        </p:spPr>
        <p:txBody>
          <a:bodyPr/>
          <a:lstStyle/>
          <a:p>
            <a:pPr marL="971550" lvl="1" indent="-571500" eaLnBrk="1" hangingPunct="1">
              <a:buClr>
                <a:srgbClr val="002060"/>
              </a:buClr>
              <a:buFont typeface="Wingdings" pitchFamily="2" charset="2"/>
              <a:buChar char="Ø"/>
            </a:pPr>
            <a:r>
              <a:rPr lang="en-US" smtClean="0"/>
              <a:t>Hammer is automatically raised and dropped.</a:t>
            </a:r>
          </a:p>
          <a:p>
            <a:pPr marL="971550" lvl="1" indent="-571500" eaLnBrk="1" hangingPunct="1">
              <a:buClr>
                <a:srgbClr val="002060"/>
              </a:buClr>
              <a:buFont typeface="Wingdings" pitchFamily="2" charset="2"/>
              <a:buChar char="Ø"/>
            </a:pPr>
            <a:r>
              <a:rPr lang="en-US" smtClean="0"/>
              <a:t>A steam cylinder and piston is used.</a:t>
            </a:r>
          </a:p>
          <a:p>
            <a:pPr marL="971550" lvl="1" indent="-571500" eaLnBrk="1" hangingPunct="1">
              <a:buClr>
                <a:srgbClr val="002060"/>
              </a:buClr>
              <a:buFont typeface="Wingdings" pitchFamily="2" charset="2"/>
              <a:buChar char="Ø"/>
            </a:pPr>
            <a:r>
              <a:rPr lang="en-US" smtClean="0"/>
              <a:t>Steam pressure and the rate of hammer blow are kept uniform.</a:t>
            </a:r>
          </a:p>
          <a:p>
            <a:pPr marL="971550" lvl="1" indent="-571500" eaLnBrk="1" hangingPunct="1">
              <a:buClr>
                <a:srgbClr val="002060"/>
              </a:buClr>
              <a:buFont typeface="Wingdings" pitchFamily="2" charset="2"/>
              <a:buChar char="Ø"/>
            </a:pPr>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050925"/>
          </a:xfrm>
        </p:spPr>
        <p:txBody>
          <a:bodyPr/>
          <a:lstStyle/>
          <a:p>
            <a:pPr algn="ctr" eaLnBrk="1" fontAlgn="auto" hangingPunct="1">
              <a:spcAft>
                <a:spcPts val="0"/>
              </a:spcAft>
              <a:defRPr/>
            </a:pPr>
            <a:r>
              <a:rPr lang="en-US" cap="none" spc="300" dirty="0" smtClean="0">
                <a:solidFill>
                  <a:srgbClr val="002060"/>
                </a:solidFill>
              </a:rPr>
              <a:t>Wash Boring</a:t>
            </a:r>
            <a:endParaRPr lang="en-US" dirty="0" smtClean="0"/>
          </a:p>
        </p:txBody>
      </p:sp>
      <p:sp>
        <p:nvSpPr>
          <p:cNvPr id="49155" name="Content Placeholder 2"/>
          <p:cNvSpPr>
            <a:spLocks noGrp="1"/>
          </p:cNvSpPr>
          <p:nvPr>
            <p:ph idx="1"/>
          </p:nvPr>
        </p:nvSpPr>
        <p:spPr>
          <a:xfrm>
            <a:off x="0" y="1295400"/>
            <a:ext cx="9144000" cy="5181600"/>
          </a:xfrm>
        </p:spPr>
        <p:txBody>
          <a:bodyPr/>
          <a:lstStyle/>
          <a:p>
            <a:pPr eaLnBrk="1" hangingPunct="1">
              <a:buClr>
                <a:srgbClr val="002060"/>
              </a:buClr>
              <a:buFont typeface="Wingdings" pitchFamily="2" charset="2"/>
              <a:buChar char="Ø"/>
            </a:pPr>
            <a:r>
              <a:rPr lang="en-US" sz="2400" smtClean="0"/>
              <a:t>Wash boring is a fast and simple method for advancing holes in soft to stiff cohesive soils and fine sand. Boulders and rock can not be penetrated by this method.</a:t>
            </a:r>
          </a:p>
          <a:p>
            <a:pPr eaLnBrk="1" hangingPunct="1">
              <a:buClr>
                <a:srgbClr val="002060"/>
              </a:buClr>
              <a:buFont typeface="Wingdings" pitchFamily="2" charset="2"/>
              <a:buChar char="Ø"/>
            </a:pPr>
            <a:r>
              <a:rPr lang="en-US" sz="2400" smtClean="0"/>
              <a:t>The method consists of first driving a hollow steel pipe known as casing pipe/drive pipe in to the ground.</a:t>
            </a:r>
          </a:p>
          <a:p>
            <a:pPr eaLnBrk="1" hangingPunct="1">
              <a:buClr>
                <a:srgbClr val="002060"/>
              </a:buClr>
              <a:buFont typeface="Wingdings" pitchFamily="2" charset="2"/>
              <a:buChar char="Ø"/>
            </a:pPr>
            <a:r>
              <a:rPr lang="en-US" sz="2400" smtClean="0"/>
              <a:t>Through this casing pipe, a hollow drilled rod with a sharp chisel or chopping bit at the lower end known as water jet pipe or wash pipe is inserted.</a:t>
            </a:r>
          </a:p>
          <a:p>
            <a:pPr eaLnBrk="1" hangingPunct="1">
              <a:buClr>
                <a:srgbClr val="002060"/>
              </a:buClr>
              <a:buFont typeface="Wingdings" pitchFamily="2" charset="2"/>
              <a:buChar char="Ø"/>
            </a:pPr>
            <a:r>
              <a:rPr lang="en-US" sz="2400" smtClean="0"/>
              <a:t>Upper end of wash pipe is connected to water pump and lower end is contracted to produce get action.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Forms of Construction</a:t>
            </a:r>
            <a:endParaRPr lang="en-US" cap="none" spc="300" dirty="0">
              <a:solidFill>
                <a:srgbClr val="002060"/>
              </a:solidFill>
            </a:endParaRPr>
          </a:p>
        </p:txBody>
      </p:sp>
      <p:sp>
        <p:nvSpPr>
          <p:cNvPr id="19459" name="Content Placeholder 2"/>
          <p:cNvSpPr>
            <a:spLocks noGrp="1"/>
          </p:cNvSpPr>
          <p:nvPr>
            <p:ph idx="1"/>
          </p:nvPr>
        </p:nvSpPr>
        <p:spPr>
          <a:xfrm>
            <a:off x="228600" y="1554163"/>
            <a:ext cx="8763000" cy="5075237"/>
          </a:xfrm>
        </p:spPr>
        <p:txBody>
          <a:bodyPr/>
          <a:lstStyle/>
          <a:p>
            <a:pPr marL="457200" indent="-457200" algn="just" eaLnBrk="1" hangingPunct="1">
              <a:buClr>
                <a:srgbClr val="002060"/>
              </a:buClr>
              <a:buFont typeface="Wingdings" pitchFamily="2" charset="2"/>
              <a:buChar char="Ø"/>
            </a:pPr>
            <a:r>
              <a:rPr lang="en-US" sz="2400" smtClean="0">
                <a:solidFill>
                  <a:srgbClr val="000000"/>
                </a:solidFill>
              </a:rPr>
              <a:t>Most common forms of construction pertaining to deep foundations are:</a:t>
            </a:r>
          </a:p>
          <a:p>
            <a:pPr marL="457200" indent="-457200" algn="just" eaLnBrk="1" hangingPunct="1">
              <a:buClr>
                <a:srgbClr val="002060"/>
              </a:buClr>
              <a:buFont typeface="Wingdings" pitchFamily="2" charset="2"/>
              <a:buChar char="Ø"/>
            </a:pPr>
            <a:endParaRPr lang="en-US" sz="800" smtClean="0">
              <a:solidFill>
                <a:srgbClr val="000000"/>
              </a:solidFill>
            </a:endParaRPr>
          </a:p>
          <a:p>
            <a:pPr marL="857250" lvl="1" indent="-457200" algn="just" eaLnBrk="1" hangingPunct="1">
              <a:buClr>
                <a:srgbClr val="002060"/>
              </a:buClr>
              <a:buFont typeface="Wingdings" pitchFamily="2" charset="2"/>
              <a:buChar char="ü"/>
            </a:pPr>
            <a:r>
              <a:rPr lang="en-US" sz="2200" smtClean="0">
                <a:solidFill>
                  <a:srgbClr val="000000"/>
                </a:solidFill>
              </a:rPr>
              <a:t>Pile Foundation (more commonly used in building construction)</a:t>
            </a:r>
          </a:p>
          <a:p>
            <a:pPr marL="857250" lvl="1" indent="-457200" algn="just" eaLnBrk="1" hangingPunct="1">
              <a:buClr>
                <a:srgbClr val="002060"/>
              </a:buClr>
              <a:buFont typeface="Wingdings" pitchFamily="2" charset="2"/>
              <a:buChar char="ü"/>
            </a:pPr>
            <a:endParaRPr lang="en-US" sz="800" smtClean="0">
              <a:solidFill>
                <a:srgbClr val="000000"/>
              </a:solidFill>
            </a:endParaRPr>
          </a:p>
          <a:p>
            <a:pPr marL="857250" lvl="1" indent="-457200" algn="just" eaLnBrk="1" hangingPunct="1">
              <a:buClr>
                <a:srgbClr val="002060"/>
              </a:buClr>
              <a:buFont typeface="Wingdings" pitchFamily="2" charset="2"/>
              <a:buChar char="ü"/>
            </a:pPr>
            <a:r>
              <a:rPr lang="en-US" sz="2200" smtClean="0">
                <a:solidFill>
                  <a:srgbClr val="000000"/>
                </a:solidFill>
              </a:rPr>
              <a:t>Cofferdams</a:t>
            </a:r>
          </a:p>
          <a:p>
            <a:pPr marL="857250" lvl="1" indent="-457200" algn="just" eaLnBrk="1" hangingPunct="1">
              <a:buClr>
                <a:srgbClr val="002060"/>
              </a:buClr>
              <a:buFont typeface="Wingdings" pitchFamily="2" charset="2"/>
              <a:buChar char="ü"/>
            </a:pPr>
            <a:endParaRPr lang="en-US" sz="800" smtClean="0">
              <a:solidFill>
                <a:srgbClr val="000000"/>
              </a:solidFill>
            </a:endParaRPr>
          </a:p>
          <a:p>
            <a:pPr marL="857250" lvl="1" indent="-457200" algn="just" eaLnBrk="1" hangingPunct="1">
              <a:buClr>
                <a:srgbClr val="002060"/>
              </a:buClr>
              <a:buFont typeface="Wingdings" pitchFamily="2" charset="2"/>
              <a:buChar char="ü"/>
            </a:pPr>
            <a:r>
              <a:rPr lang="en-US" sz="2200" smtClean="0">
                <a:solidFill>
                  <a:srgbClr val="000000"/>
                </a:solidFill>
              </a:rPr>
              <a:t>Caisson or Well Foundation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pic>
        <p:nvPicPr>
          <p:cNvPr id="50179" name="Content Placeholder 3" descr="Untitled.png"/>
          <p:cNvPicPr>
            <a:picLocks noGrp="1" noChangeAspect="1"/>
          </p:cNvPicPr>
          <p:nvPr>
            <p:ph idx="1"/>
          </p:nvPr>
        </p:nvPicPr>
        <p:blipFill>
          <a:blip r:embed="rId2"/>
          <a:srcRect/>
          <a:stretch>
            <a:fillRect/>
          </a:stretch>
        </p:blipFill>
        <p:spPr>
          <a:xfrm>
            <a:off x="258763" y="457200"/>
            <a:ext cx="8656637" cy="6019800"/>
          </a:xfr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050925"/>
          </a:xfrm>
        </p:spPr>
        <p:txBody>
          <a:bodyPr/>
          <a:lstStyle/>
          <a:p>
            <a:pPr algn="ctr" eaLnBrk="1" fontAlgn="auto" hangingPunct="1">
              <a:spcAft>
                <a:spcPts val="0"/>
              </a:spcAft>
              <a:defRPr/>
            </a:pPr>
            <a:r>
              <a:rPr lang="en-US" cap="none" spc="300" dirty="0" smtClean="0">
                <a:solidFill>
                  <a:srgbClr val="002060"/>
                </a:solidFill>
              </a:rPr>
              <a:t>Wash Boring (</a:t>
            </a:r>
            <a:r>
              <a:rPr lang="en-US" cap="none" spc="300" dirty="0" err="1" smtClean="0">
                <a:solidFill>
                  <a:srgbClr val="002060"/>
                </a:solidFill>
              </a:rPr>
              <a:t>contd</a:t>
            </a:r>
            <a:r>
              <a:rPr lang="en-US" cap="none" spc="300" dirty="0" smtClean="0">
                <a:solidFill>
                  <a:srgbClr val="002060"/>
                </a:solidFill>
              </a:rPr>
              <a:t>)</a:t>
            </a:r>
            <a:endParaRPr lang="en-US" dirty="0" smtClean="0"/>
          </a:p>
        </p:txBody>
      </p:sp>
      <p:sp>
        <p:nvSpPr>
          <p:cNvPr id="51203" name="Content Placeholder 2"/>
          <p:cNvSpPr>
            <a:spLocks noGrp="1"/>
          </p:cNvSpPr>
          <p:nvPr>
            <p:ph idx="1"/>
          </p:nvPr>
        </p:nvSpPr>
        <p:spPr>
          <a:xfrm>
            <a:off x="0" y="1295400"/>
            <a:ext cx="9144000" cy="5181600"/>
          </a:xfrm>
        </p:spPr>
        <p:txBody>
          <a:bodyPr/>
          <a:lstStyle/>
          <a:p>
            <a:pPr eaLnBrk="1" hangingPunct="1">
              <a:buClr>
                <a:srgbClr val="002060"/>
              </a:buClr>
              <a:buFont typeface="Wingdings" pitchFamily="2" charset="2"/>
              <a:buChar char="Ø"/>
            </a:pPr>
            <a:r>
              <a:rPr lang="en-US" sz="2400" smtClean="0"/>
              <a:t>Water is forced under pressure through the drill rod  which is alternatively raised and dropped, and also rotated. The resulting chopping and getting action of the bit and water disintegrates the soil.</a:t>
            </a:r>
          </a:p>
          <a:p>
            <a:pPr eaLnBrk="1" hangingPunct="1">
              <a:buClr>
                <a:srgbClr val="002060"/>
              </a:buClr>
              <a:buFont typeface="Wingdings" pitchFamily="2" charset="2"/>
              <a:buChar char="Ø"/>
            </a:pPr>
            <a:r>
              <a:rPr lang="en-US" sz="2400" smtClean="0"/>
              <a:t>The cuttings are forced up to the ground surface in the form of soil-water slurry through the annular space between the drill rod and the casing.</a:t>
            </a:r>
          </a:p>
          <a:p>
            <a:pPr eaLnBrk="1" hangingPunct="1">
              <a:buClr>
                <a:srgbClr val="002060"/>
              </a:buClr>
              <a:buFont typeface="Wingdings" pitchFamily="2" charset="2"/>
              <a:buChar char="Ø"/>
            </a:pPr>
            <a:r>
              <a:rPr lang="en-US" sz="2400" smtClean="0"/>
              <a:t>The slurry is collected and samples of materials are obtained by settlement.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050925"/>
          </a:xfrm>
        </p:spPr>
        <p:txBody>
          <a:bodyPr/>
          <a:lstStyle/>
          <a:p>
            <a:pPr algn="ctr" eaLnBrk="1" fontAlgn="auto" hangingPunct="1">
              <a:spcAft>
                <a:spcPts val="0"/>
              </a:spcAft>
              <a:defRPr/>
            </a:pPr>
            <a:r>
              <a:rPr lang="en-US" cap="none" spc="300" dirty="0" smtClean="0">
                <a:solidFill>
                  <a:srgbClr val="002060"/>
                </a:solidFill>
              </a:rPr>
              <a:t>Boring</a:t>
            </a:r>
            <a:endParaRPr lang="en-US" dirty="0" smtClean="0"/>
          </a:p>
        </p:txBody>
      </p:sp>
      <p:sp>
        <p:nvSpPr>
          <p:cNvPr id="52227" name="Content Placeholder 2"/>
          <p:cNvSpPr>
            <a:spLocks noGrp="1"/>
          </p:cNvSpPr>
          <p:nvPr>
            <p:ph idx="1"/>
          </p:nvPr>
        </p:nvSpPr>
        <p:spPr>
          <a:xfrm>
            <a:off x="0" y="1295400"/>
            <a:ext cx="9144000" cy="5181600"/>
          </a:xfrm>
        </p:spPr>
        <p:txBody>
          <a:bodyPr/>
          <a:lstStyle/>
          <a:p>
            <a:pPr eaLnBrk="1" hangingPunct="1">
              <a:buClr>
                <a:srgbClr val="002060"/>
              </a:buClr>
              <a:buFont typeface="Wingdings" pitchFamily="2" charset="2"/>
              <a:buChar char="Ø"/>
            </a:pPr>
            <a:r>
              <a:rPr lang="en-US" sz="2400" smtClean="0"/>
              <a:t>Can penetrate beds of hard soil or soft rock</a:t>
            </a:r>
          </a:p>
          <a:p>
            <a:pPr eaLnBrk="1" hangingPunct="1">
              <a:buClr>
                <a:srgbClr val="002060"/>
              </a:buClr>
              <a:buFont typeface="Wingdings" pitchFamily="2" charset="2"/>
              <a:buChar char="Ø"/>
            </a:pPr>
            <a:r>
              <a:rPr lang="en-US" sz="2400" smtClean="0"/>
              <a:t>Augur or Rotary Drilling can be used.</a:t>
            </a:r>
          </a:p>
          <a:p>
            <a:pPr eaLnBrk="1" hangingPunct="1">
              <a:buClr>
                <a:srgbClr val="002060"/>
              </a:buClr>
              <a:buFont typeface="Wingdings" pitchFamily="2" charset="2"/>
              <a:buChar char="Ø"/>
            </a:pPr>
            <a:r>
              <a:rPr lang="en-US" sz="2400" smtClean="0"/>
              <a:t>Precast and In-situ piles may be used.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050925"/>
          </a:xfrm>
        </p:spPr>
        <p:txBody>
          <a:bodyPr/>
          <a:lstStyle/>
          <a:p>
            <a:pPr algn="ctr" eaLnBrk="1" fontAlgn="auto" hangingPunct="1">
              <a:spcAft>
                <a:spcPts val="0"/>
              </a:spcAft>
              <a:defRPr/>
            </a:pPr>
            <a:r>
              <a:rPr lang="en-US" cap="none" spc="300" dirty="0" smtClean="0">
                <a:solidFill>
                  <a:srgbClr val="002060"/>
                </a:solidFill>
              </a:rPr>
              <a:t>Cofferdams</a:t>
            </a:r>
            <a:endParaRPr lang="en-US" dirty="0" smtClean="0"/>
          </a:p>
        </p:txBody>
      </p:sp>
      <p:sp>
        <p:nvSpPr>
          <p:cNvPr id="53251" name="Content Placeholder 2"/>
          <p:cNvSpPr>
            <a:spLocks noGrp="1"/>
          </p:cNvSpPr>
          <p:nvPr>
            <p:ph idx="1"/>
          </p:nvPr>
        </p:nvSpPr>
        <p:spPr>
          <a:xfrm>
            <a:off x="0" y="1295400"/>
            <a:ext cx="9144000" cy="5181600"/>
          </a:xfrm>
        </p:spPr>
        <p:txBody>
          <a:bodyPr/>
          <a:lstStyle/>
          <a:p>
            <a:pPr eaLnBrk="1" hangingPunct="1">
              <a:buClr>
                <a:srgbClr val="002060"/>
              </a:buClr>
              <a:buFont typeface="Wingdings 2" pitchFamily="18" charset="2"/>
              <a:buNone/>
            </a:pPr>
            <a:r>
              <a:rPr lang="en-US" sz="2400" smtClean="0"/>
              <a:t>	</a:t>
            </a:r>
            <a:r>
              <a:rPr lang="en-US" sz="2400" u="sng" smtClean="0"/>
              <a:t>Cofferdams </a:t>
            </a:r>
            <a:r>
              <a:rPr lang="en-US" sz="2400" smtClean="0"/>
              <a:t>may be defined as a temporary structure constructed in a river or a lake or any other water bearing surface for excluding water form a given site to enable the building operation to be performed on dry surface. </a:t>
            </a:r>
          </a:p>
          <a:p>
            <a:pPr eaLnBrk="1" hangingPunct="1">
              <a:buClr>
                <a:srgbClr val="002060"/>
              </a:buClr>
              <a:buFont typeface="Wingdings" pitchFamily="2" charset="2"/>
              <a:buChar char="Ø"/>
            </a:pPr>
            <a:r>
              <a:rPr lang="en-US" sz="2400" smtClean="0"/>
              <a:t>Cofferdams may be divided into the following category based on the materials used during construction:</a:t>
            </a:r>
          </a:p>
          <a:p>
            <a:pPr lvl="2" eaLnBrk="1" hangingPunct="1">
              <a:buClr>
                <a:srgbClr val="002060"/>
              </a:buClr>
              <a:buFont typeface="Wingdings" pitchFamily="2" charset="2"/>
              <a:buChar char="ü"/>
            </a:pPr>
            <a:r>
              <a:rPr lang="en-US" smtClean="0"/>
              <a:t>Earthier cofferdam.</a:t>
            </a:r>
          </a:p>
          <a:p>
            <a:pPr lvl="2" eaLnBrk="1" hangingPunct="1">
              <a:buClr>
                <a:srgbClr val="002060"/>
              </a:buClr>
              <a:buFont typeface="Wingdings" pitchFamily="2" charset="2"/>
              <a:buChar char="ü"/>
            </a:pPr>
            <a:r>
              <a:rPr lang="en-US" smtClean="0"/>
              <a:t>Rock fill cofferdam.</a:t>
            </a:r>
          </a:p>
          <a:p>
            <a:pPr lvl="2" eaLnBrk="1" hangingPunct="1">
              <a:buClr>
                <a:srgbClr val="002060"/>
              </a:buClr>
              <a:buFont typeface="Wingdings" pitchFamily="2" charset="2"/>
              <a:buChar char="ü"/>
            </a:pPr>
            <a:r>
              <a:rPr lang="en-US" smtClean="0"/>
              <a:t>Single-walled cofferdam.</a:t>
            </a:r>
          </a:p>
          <a:p>
            <a:pPr lvl="2" eaLnBrk="1" hangingPunct="1">
              <a:buClr>
                <a:srgbClr val="002060"/>
              </a:buClr>
              <a:buFont typeface="Wingdings" pitchFamily="2" charset="2"/>
              <a:buChar char="ü"/>
            </a:pPr>
            <a:r>
              <a:rPr lang="en-US" smtClean="0"/>
              <a:t>Double-walled cofferdam.</a:t>
            </a:r>
          </a:p>
          <a:p>
            <a:pPr lvl="2" eaLnBrk="1" hangingPunct="1">
              <a:buClr>
                <a:srgbClr val="002060"/>
              </a:buClr>
              <a:buFont typeface="Wingdings" pitchFamily="2" charset="2"/>
              <a:buChar char="ü"/>
            </a:pPr>
            <a:r>
              <a:rPr lang="en-US" smtClean="0"/>
              <a:t>Crib V</a:t>
            </a:r>
          </a:p>
          <a:p>
            <a:pPr lvl="2" eaLnBrk="1" hangingPunct="1">
              <a:buClr>
                <a:srgbClr val="002060"/>
              </a:buClr>
              <a:buFont typeface="Wingdings" pitchFamily="2" charset="2"/>
              <a:buChar char="ü"/>
            </a:pPr>
            <a:r>
              <a:rPr lang="en-US" smtClean="0"/>
              <a:t>Cellular cofferdam.(Circular or diaphragm type)</a:t>
            </a:r>
          </a:p>
          <a:p>
            <a:pPr eaLnBrk="1" hangingPunct="1">
              <a:buClr>
                <a:srgbClr val="002060"/>
              </a:buClr>
              <a:buFont typeface="Wingdings" pitchFamily="2" charset="2"/>
              <a:buChar char="Ø"/>
            </a:pPr>
            <a:endParaRPr lang="en-US" sz="240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050925"/>
          </a:xfrm>
        </p:spPr>
        <p:txBody>
          <a:bodyPr/>
          <a:lstStyle/>
          <a:p>
            <a:pPr algn="ctr" eaLnBrk="1" fontAlgn="auto" hangingPunct="1">
              <a:spcAft>
                <a:spcPts val="0"/>
              </a:spcAft>
              <a:defRPr/>
            </a:pPr>
            <a:r>
              <a:rPr lang="en-US" cap="none" spc="300" dirty="0" smtClean="0">
                <a:solidFill>
                  <a:srgbClr val="002060"/>
                </a:solidFill>
              </a:rPr>
              <a:t>Caissons</a:t>
            </a:r>
          </a:p>
        </p:txBody>
      </p:sp>
      <p:sp>
        <p:nvSpPr>
          <p:cNvPr id="54275" name="Content Placeholder 2"/>
          <p:cNvSpPr>
            <a:spLocks noGrp="1"/>
          </p:cNvSpPr>
          <p:nvPr>
            <p:ph idx="1"/>
          </p:nvPr>
        </p:nvSpPr>
        <p:spPr>
          <a:xfrm>
            <a:off x="0" y="1295400"/>
            <a:ext cx="9144000" cy="5181600"/>
          </a:xfrm>
        </p:spPr>
        <p:txBody>
          <a:bodyPr/>
          <a:lstStyle/>
          <a:p>
            <a:pPr algn="just" eaLnBrk="1" hangingPunct="1">
              <a:buClr>
                <a:srgbClr val="002060"/>
              </a:buClr>
              <a:buFont typeface="Wingdings" pitchFamily="2" charset="2"/>
              <a:buChar char="Ø"/>
            </a:pPr>
            <a:r>
              <a:rPr lang="en-US" sz="2400" smtClean="0"/>
              <a:t>Caissons are water light structures made up of wood, steel or reinforced concrete, constructed in connection with excavation for foundations of bridges, piers, abutments in river and lake dock structure fore shore protection etc.</a:t>
            </a:r>
          </a:p>
          <a:p>
            <a:pPr eaLnBrk="1" hangingPunct="1">
              <a:buClr>
                <a:srgbClr val="002060"/>
              </a:buClr>
              <a:buFont typeface="Wingdings" pitchFamily="2" charset="2"/>
              <a:buChar char="Ø"/>
            </a:pPr>
            <a:r>
              <a:rPr lang="en-US" sz="2400" smtClean="0"/>
              <a:t>The caisson remains in its pose and ultimately becomes as integral parts of the permanent structure. </a:t>
            </a:r>
          </a:p>
          <a:p>
            <a:pPr eaLnBrk="1" hangingPunct="1">
              <a:buClr>
                <a:srgbClr val="002060"/>
              </a:buClr>
              <a:buFont typeface="Wingdings" pitchFamily="2" charset="2"/>
              <a:buChar char="Ø"/>
            </a:pPr>
            <a:r>
              <a:rPr lang="en-US" sz="2400" smtClean="0"/>
              <a:t>Caisson can be broadly classified into the following three types:</a:t>
            </a:r>
          </a:p>
          <a:p>
            <a:pPr lvl="2" eaLnBrk="1" hangingPunct="1">
              <a:buClr>
                <a:srgbClr val="002060"/>
              </a:buClr>
              <a:buFont typeface="Wingdings" pitchFamily="2" charset="2"/>
              <a:buChar char="ü"/>
            </a:pPr>
            <a:r>
              <a:rPr lang="en-US" smtClean="0"/>
              <a:t>Open Caisson</a:t>
            </a:r>
          </a:p>
          <a:p>
            <a:pPr lvl="2" eaLnBrk="1" hangingPunct="1">
              <a:buClr>
                <a:srgbClr val="002060"/>
              </a:buClr>
              <a:buFont typeface="Wingdings" pitchFamily="2" charset="2"/>
              <a:buChar char="ü"/>
            </a:pPr>
            <a:r>
              <a:rPr lang="en-US" smtClean="0"/>
              <a:t>Box Caisson (Floating Caisson)</a:t>
            </a:r>
          </a:p>
          <a:p>
            <a:pPr lvl="2" eaLnBrk="1" hangingPunct="1">
              <a:buClr>
                <a:srgbClr val="002060"/>
              </a:buClr>
              <a:buFont typeface="Wingdings" pitchFamily="2" charset="2"/>
              <a:buChar char="ü"/>
            </a:pPr>
            <a:r>
              <a:rPr lang="en-US" smtClean="0"/>
              <a:t>Pneumatic Caisson</a:t>
            </a:r>
          </a:p>
          <a:p>
            <a:pPr eaLnBrk="1" hangingPunct="1">
              <a:buClr>
                <a:srgbClr val="002060"/>
              </a:buClr>
              <a:buFont typeface="Wingdings" pitchFamily="2" charset="2"/>
              <a:buChar char="Ø"/>
            </a:pPr>
            <a:endParaRPr lang="en-US"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Pile Foundations</a:t>
            </a:r>
            <a:endParaRPr lang="en-US" cap="none" spc="300" dirty="0">
              <a:solidFill>
                <a:srgbClr val="002060"/>
              </a:solidFill>
            </a:endParaRPr>
          </a:p>
        </p:txBody>
      </p:sp>
      <p:sp>
        <p:nvSpPr>
          <p:cNvPr id="20483" name="Content Placeholder 2"/>
          <p:cNvSpPr>
            <a:spLocks noGrp="1"/>
          </p:cNvSpPr>
          <p:nvPr>
            <p:ph idx="1"/>
          </p:nvPr>
        </p:nvSpPr>
        <p:spPr>
          <a:xfrm>
            <a:off x="228600" y="1295400"/>
            <a:ext cx="8763000" cy="5334000"/>
          </a:xfrm>
        </p:spPr>
        <p:txBody>
          <a:bodyPr/>
          <a:lstStyle/>
          <a:p>
            <a:pPr marL="457200" indent="-457200" algn="just" eaLnBrk="1" hangingPunct="1">
              <a:buClr>
                <a:srgbClr val="002060"/>
              </a:buClr>
              <a:buFont typeface="Wingdings" pitchFamily="2" charset="2"/>
              <a:buChar char="Ø"/>
            </a:pPr>
            <a:endParaRPr lang="en-US" sz="800" smtClean="0">
              <a:solidFill>
                <a:srgbClr val="000000"/>
              </a:solidFill>
            </a:endParaRPr>
          </a:p>
          <a:p>
            <a:pPr marL="457200" indent="-457200" algn="just" eaLnBrk="1" hangingPunct="1">
              <a:buClr>
                <a:srgbClr val="002060"/>
              </a:buClr>
              <a:buFont typeface="Wingdings" pitchFamily="2" charset="2"/>
              <a:buChar char="Ø"/>
            </a:pPr>
            <a:r>
              <a:rPr lang="en-US" sz="2400" b="1" u="sng" smtClean="0">
                <a:solidFill>
                  <a:srgbClr val="000000"/>
                </a:solidFill>
              </a:rPr>
              <a:t>Where  Used :</a:t>
            </a:r>
          </a:p>
          <a:p>
            <a:pPr marL="857250" lvl="1" indent="-457200" algn="just" eaLnBrk="1" hangingPunct="1">
              <a:buClr>
                <a:srgbClr val="002060"/>
              </a:buClr>
              <a:buFont typeface="Wingdings" pitchFamily="2" charset="2"/>
              <a:buChar char="ü"/>
            </a:pPr>
            <a:r>
              <a:rPr lang="en-US" sz="2200" smtClean="0">
                <a:solidFill>
                  <a:srgbClr val="000000"/>
                </a:solidFill>
              </a:rPr>
              <a:t>stratum of required bearing capacity is at greater depth</a:t>
            </a:r>
          </a:p>
          <a:p>
            <a:pPr marL="857250" lvl="1" indent="-457200" algn="just" eaLnBrk="1" hangingPunct="1">
              <a:buClr>
                <a:srgbClr val="002060"/>
              </a:buClr>
              <a:buFont typeface="Wingdings" pitchFamily="2" charset="2"/>
              <a:buChar char="ü"/>
            </a:pPr>
            <a:r>
              <a:rPr lang="en-US" sz="2200" smtClean="0">
                <a:solidFill>
                  <a:srgbClr val="000000"/>
                </a:solidFill>
              </a:rPr>
              <a:t>water-logged soil</a:t>
            </a:r>
          </a:p>
          <a:p>
            <a:pPr marL="857250" lvl="1" indent="-457200" algn="just" eaLnBrk="1" hangingPunct="1">
              <a:buClr>
                <a:srgbClr val="002060"/>
              </a:buClr>
              <a:buFont typeface="Wingdings" pitchFamily="2" charset="2"/>
              <a:buChar char="ü"/>
            </a:pPr>
            <a:endParaRPr lang="en-US" sz="800" smtClean="0">
              <a:solidFill>
                <a:srgbClr val="000000"/>
              </a:solidFill>
            </a:endParaRPr>
          </a:p>
          <a:p>
            <a:pPr marL="457200" indent="-457200" algn="just" eaLnBrk="1" hangingPunct="1">
              <a:buClr>
                <a:srgbClr val="002060"/>
              </a:buClr>
              <a:buFont typeface="Wingdings" pitchFamily="2" charset="2"/>
              <a:buChar char="Ø"/>
            </a:pPr>
            <a:endParaRPr lang="en-US" sz="800" smtClean="0">
              <a:cs typeface="Times New Roman" pitchFamily="18" charset="0"/>
            </a:endParaRPr>
          </a:p>
          <a:p>
            <a:pPr marL="457200" indent="-457200" algn="just" eaLnBrk="1" hangingPunct="1">
              <a:buClr>
                <a:srgbClr val="002060"/>
              </a:buClr>
              <a:buFont typeface="Wingdings" pitchFamily="2" charset="2"/>
              <a:buChar char="Ø"/>
            </a:pPr>
            <a:r>
              <a:rPr lang="en-US" sz="2400" b="1" u="sng" smtClean="0">
                <a:solidFill>
                  <a:srgbClr val="000000"/>
                </a:solidFill>
                <a:cs typeface="Times New Roman" pitchFamily="18" charset="0"/>
              </a:rPr>
              <a:t>Advantages:</a:t>
            </a:r>
            <a:endParaRPr lang="en-US" sz="2400" b="1" u="sng" smtClean="0">
              <a:solidFill>
                <a:srgbClr val="000000"/>
              </a:solidFill>
            </a:endParaRPr>
          </a:p>
          <a:p>
            <a:pPr marL="857250" lvl="1" indent="-457200" algn="just" eaLnBrk="1" hangingPunct="1">
              <a:buClr>
                <a:srgbClr val="002060"/>
              </a:buClr>
              <a:buFont typeface="Wingdings" pitchFamily="2" charset="2"/>
              <a:buChar char="ü"/>
            </a:pPr>
            <a:r>
              <a:rPr lang="en-US" sz="2200" smtClean="0">
                <a:solidFill>
                  <a:srgbClr val="000000"/>
                </a:solidFill>
              </a:rPr>
              <a:t>Provides a common solution to all difficult foundation site    problems</a:t>
            </a:r>
          </a:p>
          <a:p>
            <a:pPr marL="857250" lvl="1" indent="-457200" algn="just" eaLnBrk="1" hangingPunct="1">
              <a:buClr>
                <a:srgbClr val="002060"/>
              </a:buClr>
              <a:buFont typeface="Wingdings" pitchFamily="2" charset="2"/>
              <a:buChar char="ü"/>
            </a:pPr>
            <a:r>
              <a:rPr lang="en-US" sz="2200" smtClean="0">
                <a:solidFill>
                  <a:srgbClr val="000000"/>
                </a:solidFill>
              </a:rPr>
              <a:t>Can be used for any type of structure and in any type of soil</a:t>
            </a:r>
          </a:p>
          <a:p>
            <a:pPr marL="457200" indent="-457200" algn="just" eaLnBrk="1" hangingPunct="1">
              <a:buClr>
                <a:srgbClr val="002060"/>
              </a:buClr>
              <a:buFont typeface="Wingdings" pitchFamily="2" charset="2"/>
              <a:buChar char="Ø"/>
            </a:pPr>
            <a:endParaRPr lang="en-US" sz="2200" smtClean="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Pile Foundations(contd.)</a:t>
            </a:r>
            <a:endParaRPr lang="en-US" cap="none" spc="300" dirty="0">
              <a:solidFill>
                <a:srgbClr val="002060"/>
              </a:solidFill>
            </a:endParaRPr>
          </a:p>
        </p:txBody>
      </p:sp>
      <p:sp>
        <p:nvSpPr>
          <p:cNvPr id="21507" name="Content Placeholder 2"/>
          <p:cNvSpPr>
            <a:spLocks noGrp="1"/>
          </p:cNvSpPr>
          <p:nvPr>
            <p:ph idx="1"/>
          </p:nvPr>
        </p:nvSpPr>
        <p:spPr>
          <a:xfrm>
            <a:off x="228600" y="1295400"/>
            <a:ext cx="8763000" cy="4267200"/>
          </a:xfrm>
        </p:spPr>
        <p:txBody>
          <a:bodyPr/>
          <a:lstStyle/>
          <a:p>
            <a:pPr marL="457200" indent="-457200" algn="just" eaLnBrk="1" hangingPunct="1">
              <a:buClr>
                <a:srgbClr val="002060"/>
              </a:buClr>
              <a:buFont typeface="Wingdings 2" pitchFamily="18" charset="2"/>
              <a:buNone/>
            </a:pPr>
            <a:r>
              <a:rPr lang="en-US" sz="2400" b="1" u="sng" smtClean="0">
                <a:solidFill>
                  <a:srgbClr val="000000"/>
                </a:solidFill>
              </a:rPr>
              <a:t>Situations Which Demand Pile Foundation :</a:t>
            </a:r>
          </a:p>
          <a:p>
            <a:pPr marL="457200" indent="-457200" algn="just" eaLnBrk="1" hangingPunct="1">
              <a:buClr>
                <a:srgbClr val="002060"/>
              </a:buClr>
              <a:buFont typeface="Wingdings" pitchFamily="2" charset="2"/>
              <a:buChar char="Ø"/>
            </a:pPr>
            <a:r>
              <a:rPr lang="en-US" sz="2400" smtClean="0">
                <a:solidFill>
                  <a:srgbClr val="000000"/>
                </a:solidFill>
              </a:rPr>
              <a:t>Firm hard bearing strata is located at quite a large depth.</a:t>
            </a:r>
          </a:p>
          <a:p>
            <a:pPr marL="457200" indent="-457200" algn="just" eaLnBrk="1" hangingPunct="1">
              <a:buClr>
                <a:srgbClr val="002060"/>
              </a:buClr>
              <a:buFont typeface="Wingdings" pitchFamily="2" charset="2"/>
              <a:buChar char="Ø"/>
            </a:pPr>
            <a:r>
              <a:rPr lang="en-US" sz="2400" smtClean="0">
                <a:solidFill>
                  <a:srgbClr val="000000"/>
                </a:solidFill>
              </a:rPr>
              <a:t>Sub-soil water table is so high that it can easily affect the other foundations.</a:t>
            </a:r>
          </a:p>
          <a:p>
            <a:pPr marL="457200" indent="-457200" algn="just" eaLnBrk="1" hangingPunct="1">
              <a:buClr>
                <a:srgbClr val="002060"/>
              </a:buClr>
              <a:buFont typeface="Wingdings" pitchFamily="2" charset="2"/>
              <a:buChar char="Ø"/>
            </a:pPr>
            <a:r>
              <a:rPr lang="en-US" sz="2400" smtClean="0">
                <a:solidFill>
                  <a:srgbClr val="000000"/>
                </a:solidFill>
              </a:rPr>
              <a:t>Large fluctuations  in  sub-soil water level.</a:t>
            </a:r>
          </a:p>
          <a:p>
            <a:pPr marL="457200" indent="-457200" algn="just" eaLnBrk="1" hangingPunct="1">
              <a:buClr>
                <a:srgbClr val="002060"/>
              </a:buClr>
              <a:buFont typeface="Wingdings" pitchFamily="2" charset="2"/>
              <a:buChar char="Ø"/>
            </a:pPr>
            <a:r>
              <a:rPr lang="en-US" sz="2400" smtClean="0">
                <a:solidFill>
                  <a:srgbClr val="000000"/>
                </a:solidFill>
              </a:rPr>
              <a:t>When it is not possible to maintain foundation trenches in dry condition by pumping, due to very heavy inflow of seepage or capillary water.</a:t>
            </a:r>
          </a:p>
          <a:p>
            <a:pPr marL="457200" indent="-457200" algn="just" eaLnBrk="1" hangingPunct="1">
              <a:buClr>
                <a:srgbClr val="002060"/>
              </a:buClr>
              <a:buFont typeface="Wingdings" pitchFamily="2" charset="2"/>
              <a:buChar char="Ø"/>
            </a:pPr>
            <a:r>
              <a:rPr lang="en-US" sz="2400" smtClean="0">
                <a:solidFill>
                  <a:srgbClr val="000000"/>
                </a:solidFill>
              </a:rPr>
              <a:t>Canal or deep drainage lines exist near the foundations</a:t>
            </a:r>
          </a:p>
          <a:p>
            <a:pPr marL="457200" indent="-457200" algn="just" eaLnBrk="1" hangingPunct="1">
              <a:buClr>
                <a:srgbClr val="002060"/>
              </a:buClr>
              <a:buFont typeface="Wingdings" pitchFamily="2" charset="2"/>
              <a:buChar char="Ø"/>
            </a:pPr>
            <a:r>
              <a:rPr lang="en-US" sz="2400" smtClean="0">
                <a:solidFill>
                  <a:srgbClr val="000000"/>
                </a:solidFill>
              </a:rPr>
              <a:t>Where raft foundations are either very costly or their adoption impossible due to local difficulties.</a:t>
            </a:r>
          </a:p>
          <a:p>
            <a:pPr marL="457200" indent="-457200" algn="just" eaLnBrk="1" hangingPunct="1">
              <a:buClr>
                <a:srgbClr val="002060"/>
              </a:buClr>
              <a:buFont typeface="Wingdings" pitchFamily="2" charset="2"/>
              <a:buChar char="Ø"/>
            </a:pPr>
            <a:r>
              <a:rPr lang="en-US" sz="2400" smtClean="0">
                <a:solidFill>
                  <a:srgbClr val="000000"/>
                </a:solidFill>
              </a:rPr>
              <a:t>When structures are located on river-bed or sea-shore and foundations are likely to be scoured due to action of water.</a:t>
            </a:r>
          </a:p>
          <a:p>
            <a:pPr marL="457200" indent="-457200" algn="just" eaLnBrk="1" hangingPunct="1">
              <a:buClr>
                <a:srgbClr val="002060"/>
              </a:buClr>
              <a:buFont typeface="Wingdings 2" pitchFamily="18" charset="2"/>
              <a:buNone/>
            </a:pPr>
            <a:endParaRPr lang="en-US" sz="1800" smtClean="0">
              <a:solidFill>
                <a:srgbClr val="000000"/>
              </a:solidFill>
            </a:endParaRPr>
          </a:p>
          <a:p>
            <a:pPr marL="457200" indent="-457200" algn="just" eaLnBrk="1" hangingPunct="1">
              <a:buClr>
                <a:srgbClr val="002060"/>
              </a:buClr>
              <a:buFont typeface="Wingdings" pitchFamily="2" charset="2"/>
              <a:buChar char="Ø"/>
            </a:pPr>
            <a:endParaRPr lang="en-US" sz="1100" smtClean="0">
              <a:solidFill>
                <a:srgbClr val="000000"/>
              </a:solidFill>
            </a:endParaRPr>
          </a:p>
          <a:p>
            <a:pPr marL="457200" indent="-457200" algn="just" eaLnBrk="1" hangingPunct="1">
              <a:buClr>
                <a:srgbClr val="002060"/>
              </a:buClr>
              <a:buFont typeface="Wingdings" pitchFamily="2" charset="2"/>
              <a:buChar char="Ø"/>
            </a:pPr>
            <a:endParaRPr lang="en-US" sz="2200" smtClean="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cap="none" spc="300" dirty="0" smtClean="0">
                <a:solidFill>
                  <a:srgbClr val="002060"/>
                </a:solidFill>
              </a:rPr>
              <a:t>Types of Piles Based on Function</a:t>
            </a:r>
            <a:endParaRPr lang="en-US" cap="none" spc="300" dirty="0">
              <a:solidFill>
                <a:srgbClr val="002060"/>
              </a:solidFill>
            </a:endParaRPr>
          </a:p>
        </p:txBody>
      </p:sp>
      <p:sp>
        <p:nvSpPr>
          <p:cNvPr id="3" name="Content Placeholder 2"/>
          <p:cNvSpPr>
            <a:spLocks noGrp="1"/>
          </p:cNvSpPr>
          <p:nvPr>
            <p:ph idx="1"/>
          </p:nvPr>
        </p:nvSpPr>
        <p:spPr>
          <a:xfrm>
            <a:off x="228600" y="1295400"/>
            <a:ext cx="8763000" cy="5334000"/>
          </a:xfrm>
        </p:spPr>
        <p:txBody>
          <a:bodyPr/>
          <a:lstStyle/>
          <a:p>
            <a:pPr marL="609600" indent="-609600" eaLnBrk="1" hangingPunct="1">
              <a:buFont typeface="Wingdings" pitchFamily="2" charset="2"/>
              <a:buNone/>
              <a:defRPr/>
            </a:pPr>
            <a:r>
              <a:rPr lang="en-US" sz="2400" b="1" dirty="0" smtClean="0">
                <a:solidFill>
                  <a:srgbClr val="002060"/>
                </a:solidFill>
              </a:rPr>
              <a:t>a) </a:t>
            </a:r>
            <a:r>
              <a:rPr lang="en-US" sz="2400" b="1" u="sng" dirty="0" smtClean="0"/>
              <a:t>Classification based on Function or Use</a:t>
            </a:r>
          </a:p>
          <a:p>
            <a:pPr marL="1409700" lvl="2" indent="-609600" eaLnBrk="1" hangingPunct="1">
              <a:buClr>
                <a:srgbClr val="002060"/>
              </a:buClr>
              <a:buFontTx/>
              <a:buAutoNum type="arabicPeriod"/>
              <a:defRPr/>
            </a:pPr>
            <a:r>
              <a:rPr lang="en-US" dirty="0" smtClean="0"/>
              <a:t>Bearing Piles or End Bearing Piles</a:t>
            </a:r>
          </a:p>
          <a:p>
            <a:pPr marL="1409700" lvl="2" indent="-609600" eaLnBrk="1" hangingPunct="1">
              <a:buClr>
                <a:srgbClr val="002060"/>
              </a:buClr>
              <a:buFontTx/>
              <a:buAutoNum type="arabicPeriod"/>
              <a:defRPr/>
            </a:pPr>
            <a:r>
              <a:rPr lang="en-US" dirty="0" smtClean="0"/>
              <a:t>Friction Piles or Skin Friction Piles</a:t>
            </a:r>
          </a:p>
          <a:p>
            <a:pPr marL="1409700" lvl="2" indent="-609600" eaLnBrk="1" hangingPunct="1">
              <a:buClr>
                <a:srgbClr val="002060"/>
              </a:buClr>
              <a:buFontTx/>
              <a:buAutoNum type="arabicPeriod"/>
              <a:defRPr/>
            </a:pPr>
            <a:r>
              <a:rPr lang="en-US" dirty="0" smtClean="0"/>
              <a:t>Sheet Piles</a:t>
            </a:r>
          </a:p>
          <a:p>
            <a:pPr marL="1409700" lvl="2" indent="-609600" eaLnBrk="1" hangingPunct="1">
              <a:buClr>
                <a:srgbClr val="002060"/>
              </a:buClr>
              <a:buFontTx/>
              <a:buAutoNum type="arabicPeriod"/>
              <a:defRPr/>
            </a:pPr>
            <a:r>
              <a:rPr lang="en-US" dirty="0" smtClean="0"/>
              <a:t>Tension Piles or Uplift Piles</a:t>
            </a:r>
          </a:p>
          <a:p>
            <a:pPr marL="1409700" lvl="2" indent="-609600" eaLnBrk="1" hangingPunct="1">
              <a:buClr>
                <a:srgbClr val="002060"/>
              </a:buClr>
              <a:buFontTx/>
              <a:buAutoNum type="arabicPeriod"/>
              <a:defRPr/>
            </a:pPr>
            <a:r>
              <a:rPr lang="en-US" dirty="0" smtClean="0"/>
              <a:t>Anchor Piles</a:t>
            </a:r>
          </a:p>
          <a:p>
            <a:pPr marL="1409700" lvl="2" indent="-609600" eaLnBrk="1" hangingPunct="1">
              <a:buClr>
                <a:srgbClr val="002060"/>
              </a:buClr>
              <a:buFontTx/>
              <a:buAutoNum type="arabicPeriod"/>
              <a:defRPr/>
            </a:pPr>
            <a:r>
              <a:rPr lang="en-US" dirty="0" smtClean="0"/>
              <a:t>Batter Piles</a:t>
            </a:r>
          </a:p>
          <a:p>
            <a:pPr marL="1409700" lvl="2" indent="-609600" eaLnBrk="1" hangingPunct="1">
              <a:buClr>
                <a:srgbClr val="002060"/>
              </a:buClr>
              <a:buFontTx/>
              <a:buAutoNum type="arabicPeriod"/>
              <a:defRPr/>
            </a:pPr>
            <a:r>
              <a:rPr lang="en-US" dirty="0" smtClean="0"/>
              <a:t>Fender Piles</a:t>
            </a:r>
          </a:p>
          <a:p>
            <a:pPr marL="1409700" lvl="2" indent="-609600" eaLnBrk="1" hangingPunct="1">
              <a:buClr>
                <a:srgbClr val="002060"/>
              </a:buClr>
              <a:buFontTx/>
              <a:buAutoNum type="arabicPeriod"/>
              <a:defRPr/>
            </a:pPr>
            <a:r>
              <a:rPr lang="en-US" dirty="0" smtClean="0"/>
              <a:t>Compaction Piles</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cap="none" spc="300" dirty="0" smtClean="0">
                <a:solidFill>
                  <a:srgbClr val="002060"/>
                </a:solidFill>
              </a:rPr>
              <a:t>Types of Piles Based on Function (</a:t>
            </a:r>
            <a:r>
              <a:rPr lang="en-US" cap="none" spc="300" dirty="0" err="1" smtClean="0">
                <a:solidFill>
                  <a:srgbClr val="002060"/>
                </a:solidFill>
              </a:rPr>
              <a:t>contd</a:t>
            </a:r>
            <a:r>
              <a:rPr lang="en-US" cap="none" spc="300" dirty="0" smtClean="0">
                <a:solidFill>
                  <a:srgbClr val="002060"/>
                </a:solidFill>
              </a:rPr>
              <a:t>)</a:t>
            </a:r>
            <a:endParaRPr lang="en-US" cap="none" spc="300" dirty="0">
              <a:solidFill>
                <a:srgbClr val="002060"/>
              </a:solidFill>
            </a:endParaRPr>
          </a:p>
        </p:txBody>
      </p:sp>
      <p:sp>
        <p:nvSpPr>
          <p:cNvPr id="3" name="Content Placeholder 2"/>
          <p:cNvSpPr>
            <a:spLocks noGrp="1"/>
          </p:cNvSpPr>
          <p:nvPr>
            <p:ph idx="1"/>
          </p:nvPr>
        </p:nvSpPr>
        <p:spPr>
          <a:xfrm>
            <a:off x="228600" y="1295400"/>
            <a:ext cx="8763000" cy="5334000"/>
          </a:xfrm>
        </p:spPr>
        <p:txBody>
          <a:bodyPr/>
          <a:lstStyle/>
          <a:p>
            <a:pPr marL="609600" lvl="2" indent="-609600" eaLnBrk="1" hangingPunct="1">
              <a:buFont typeface="Wingdings 2" pitchFamily="18" charset="2"/>
              <a:buNone/>
              <a:defRPr/>
            </a:pPr>
            <a:r>
              <a:rPr lang="en-US" b="1" u="sng" dirty="0" smtClean="0"/>
              <a:t>Bearing  Piles</a:t>
            </a:r>
          </a:p>
          <a:p>
            <a:pPr marL="609600" indent="-609600" algn="just" eaLnBrk="1" hangingPunct="1">
              <a:lnSpc>
                <a:spcPct val="150000"/>
              </a:lnSpc>
              <a:buClr>
                <a:srgbClr val="002060"/>
              </a:buClr>
              <a:buFont typeface="Wingdings" pitchFamily="2" charset="2"/>
              <a:buChar char="Ø"/>
              <a:defRPr/>
            </a:pPr>
            <a:r>
              <a:rPr lang="en-US" sz="2400" dirty="0" smtClean="0"/>
              <a:t>Driven into the ground until a hard stratum is reached.</a:t>
            </a:r>
          </a:p>
          <a:p>
            <a:pPr marL="609600" indent="-609600" algn="just" eaLnBrk="1" hangingPunct="1">
              <a:lnSpc>
                <a:spcPct val="150000"/>
              </a:lnSpc>
              <a:buClr>
                <a:srgbClr val="002060"/>
              </a:buClr>
              <a:buFont typeface="Wingdings" pitchFamily="2" charset="2"/>
              <a:buChar char="Ø"/>
              <a:defRPr/>
            </a:pPr>
            <a:r>
              <a:rPr lang="en-US" sz="2400" dirty="0" smtClean="0"/>
              <a:t>Acts as pillars supporting the super-structure and transmitting the load to the ground.</a:t>
            </a:r>
          </a:p>
          <a:p>
            <a:pPr marL="609600" indent="-609600" algn="just" eaLnBrk="1" hangingPunct="1">
              <a:lnSpc>
                <a:spcPct val="150000"/>
              </a:lnSpc>
              <a:buClr>
                <a:srgbClr val="002060"/>
              </a:buClr>
              <a:buFont typeface="Wingdings" pitchFamily="2" charset="2"/>
              <a:buChar char="Ø"/>
              <a:defRPr/>
            </a:pPr>
            <a:r>
              <a:rPr lang="en-US" sz="2400" dirty="0" smtClean="0"/>
              <a:t>Piles, by themselves do not support the load, rather acts as a medium to transmit the load from the foundation to the resisting sub-stratum.</a:t>
            </a:r>
          </a:p>
          <a:p>
            <a:pPr marL="457200" indent="-457200" algn="just" eaLnBrk="1" hangingPunct="1">
              <a:buClr>
                <a:srgbClr val="002060"/>
              </a:buClr>
              <a:buFont typeface="Wingdings" pitchFamily="2" charset="2"/>
              <a:buChar char="Ø"/>
              <a:defRPr/>
            </a:pPr>
            <a:endParaRPr lang="en-US" sz="2200" dirty="0" smtClean="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1028" name="Content Placeholder 2"/>
          <p:cNvSpPr>
            <a:spLocks noGrp="1"/>
          </p:cNvSpPr>
          <p:nvPr>
            <p:ph idx="1"/>
          </p:nvPr>
        </p:nvSpPr>
        <p:spPr/>
        <p:txBody>
          <a:bodyPr/>
          <a:lstStyle/>
          <a:p>
            <a:endParaRPr lang="en-US" smtClean="0"/>
          </a:p>
        </p:txBody>
      </p:sp>
      <p:graphicFrame>
        <p:nvGraphicFramePr>
          <p:cNvPr id="1026" name="Object 4"/>
          <p:cNvGraphicFramePr>
            <a:graphicFrameLocks noChangeAspect="1"/>
          </p:cNvGraphicFramePr>
          <p:nvPr/>
        </p:nvGraphicFramePr>
        <p:xfrm>
          <a:off x="1981200" y="381000"/>
          <a:ext cx="5486400" cy="6248400"/>
        </p:xfrm>
        <a:graphic>
          <a:graphicData uri="http://schemas.openxmlformats.org/presentationml/2006/ole">
            <p:oleObj spid="_x0000_s1026" r:id="rId3" imgW="6924675" imgH="3486150" progId="AutoCAD.Drawing.16">
              <p:embed/>
            </p:oleObj>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Glass Layers</Template>
  <TotalTime>709</TotalTime>
  <Words>2236</Words>
  <Application>Microsoft Office PowerPoint</Application>
  <PresentationFormat>On-screen Show (4:3)</PresentationFormat>
  <Paragraphs>259</Paragraphs>
  <Slides>44</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4" baseType="lpstr">
      <vt:lpstr>Arial</vt:lpstr>
      <vt:lpstr>Franklin Gothic Medium</vt:lpstr>
      <vt:lpstr>Franklin Gothic Book</vt:lpstr>
      <vt:lpstr>Wingdings 2</vt:lpstr>
      <vt:lpstr>Calibri</vt:lpstr>
      <vt:lpstr>Arial Black</vt:lpstr>
      <vt:lpstr>Wingdings</vt:lpstr>
      <vt:lpstr>Times New Roman</vt:lpstr>
      <vt:lpstr>Trek</vt:lpstr>
      <vt:lpstr>AutoCAD.Drawing.16</vt:lpstr>
      <vt:lpstr>CE-200 Details of Construction</vt:lpstr>
      <vt:lpstr>DEFINITION</vt:lpstr>
      <vt:lpstr>When Used?</vt:lpstr>
      <vt:lpstr>Forms of Construction</vt:lpstr>
      <vt:lpstr>Pile Foundations</vt:lpstr>
      <vt:lpstr>Pile Foundations(contd.)</vt:lpstr>
      <vt:lpstr>Types of Piles Based on Function</vt:lpstr>
      <vt:lpstr>Types of Piles Based on Function (contd)</vt:lpstr>
      <vt:lpstr>Slide 9</vt:lpstr>
      <vt:lpstr>Types of Piles Based on Function (contd)</vt:lpstr>
      <vt:lpstr>Types of Piles Based on Function (contd)</vt:lpstr>
      <vt:lpstr>Types of Piles Based on Function (contd)</vt:lpstr>
      <vt:lpstr>Types of Piles Based on Function (contd)</vt:lpstr>
      <vt:lpstr>Types of Piles Based on Function (contd)</vt:lpstr>
      <vt:lpstr>Types of Piles Based on Function (contd)</vt:lpstr>
      <vt:lpstr>Types of Piles Based on Function (contd)</vt:lpstr>
      <vt:lpstr>Types of Piles Based on Materials</vt:lpstr>
      <vt:lpstr>Types of Piles Based on Materials (contd)</vt:lpstr>
      <vt:lpstr>Types of Piles Based on Materials (contd)</vt:lpstr>
      <vt:lpstr>Types of Piles Based on Materials (contd)</vt:lpstr>
      <vt:lpstr>Types of Piles Based on Materials (contd)</vt:lpstr>
      <vt:lpstr>Concrete Piles</vt:lpstr>
      <vt:lpstr>Concrete Piles (contd)</vt:lpstr>
      <vt:lpstr>Concrete Piles (contd)</vt:lpstr>
      <vt:lpstr>Concrete Piles (contd)</vt:lpstr>
      <vt:lpstr>Concrete Piles (contd)</vt:lpstr>
      <vt:lpstr>Concrete Piles (contd)</vt:lpstr>
      <vt:lpstr>Concrete Piles (contd)</vt:lpstr>
      <vt:lpstr>Concrete Piles (contd)</vt:lpstr>
      <vt:lpstr>Concrete Piles (contd)</vt:lpstr>
      <vt:lpstr>Concrete Piles (contd)</vt:lpstr>
      <vt:lpstr>Composite Piles (contd)</vt:lpstr>
      <vt:lpstr>Composite Piles</vt:lpstr>
      <vt:lpstr>Selection of Type of Pile</vt:lpstr>
      <vt:lpstr>Causes of Failure of Piles</vt:lpstr>
      <vt:lpstr>Pile Driving</vt:lpstr>
      <vt:lpstr>Drop Hammer</vt:lpstr>
      <vt:lpstr>Steam Hammer</vt:lpstr>
      <vt:lpstr>Wash Boring</vt:lpstr>
      <vt:lpstr>Slide 40</vt:lpstr>
      <vt:lpstr>Wash Boring (contd)</vt:lpstr>
      <vt:lpstr>Boring</vt:lpstr>
      <vt:lpstr>Cofferdams</vt:lpstr>
      <vt:lpstr>Caissons</vt:lpstr>
    </vt:vector>
  </TitlesOfParts>
  <Company>&lt;arabianhorse&gt;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CE-200 Details of Construction Lesson-2 Deep Foundation</dc:title>
  <dc:creator>*</dc:creator>
  <cp:lastModifiedBy>User</cp:lastModifiedBy>
  <cp:revision>136</cp:revision>
  <dcterms:created xsi:type="dcterms:W3CDTF">2008-03-04T02:17:51Z</dcterms:created>
  <dcterms:modified xsi:type="dcterms:W3CDTF">2014-02-07T09:02:02Z</dcterms:modified>
</cp:coreProperties>
</file>