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9" r:id="rId4"/>
    <p:sldId id="259" r:id="rId5"/>
    <p:sldId id="260" r:id="rId6"/>
    <p:sldId id="261" r:id="rId7"/>
    <p:sldId id="268" r:id="rId8"/>
    <p:sldId id="263" r:id="rId9"/>
    <p:sldId id="265" r:id="rId10"/>
    <p:sldId id="264" r:id="rId11"/>
    <p:sldId id="266" r:id="rId12"/>
    <p:sldId id="267" r:id="rId13"/>
    <p:sldId id="286"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591" autoAdjust="0"/>
  </p:normalViewPr>
  <p:slideViewPr>
    <p:cSldViewPr>
      <p:cViewPr>
        <p:scale>
          <a:sx n="100" d="100"/>
          <a:sy n="100" d="100"/>
        </p:scale>
        <p:origin x="-72" y="49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591AB-6772-4AF4-8BB5-F8E99670152D}" type="datetimeFigureOut">
              <a:rPr lang="en-US" smtClean="0"/>
              <a:t>10/5/2012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0F448-E3E0-4DF2-8A4C-B48A8654F3B6}" type="slidenum">
              <a:rPr lang="en-US" smtClean="0"/>
              <a:t>‹#›</a:t>
            </a:fld>
            <a:endParaRPr lang="en-US" dirty="0"/>
          </a:p>
        </p:txBody>
      </p:sp>
    </p:spTree>
    <p:extLst>
      <p:ext uri="{BB962C8B-B14F-4D97-AF65-F5344CB8AC3E}">
        <p14:creationId xmlns:p14="http://schemas.microsoft.com/office/powerpoint/2010/main" val="72960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3</a:t>
            </a:fld>
            <a:endParaRPr lang="en-US" dirty="0"/>
          </a:p>
        </p:txBody>
      </p:sp>
    </p:spTree>
    <p:extLst>
      <p:ext uri="{BB962C8B-B14F-4D97-AF65-F5344CB8AC3E}">
        <p14:creationId xmlns:p14="http://schemas.microsoft.com/office/powerpoint/2010/main" val="43157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the </a:t>
            </a:r>
            <a:r>
              <a:rPr lang="en-US" smtClean="0"/>
              <a:t>Fm</a:t>
            </a:r>
          </a:p>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8</a:t>
            </a:fld>
            <a:endParaRPr lang="en-US" dirty="0"/>
          </a:p>
        </p:txBody>
      </p:sp>
    </p:spTree>
    <p:extLst>
      <p:ext uri="{BB962C8B-B14F-4D97-AF65-F5344CB8AC3E}">
        <p14:creationId xmlns:p14="http://schemas.microsoft.com/office/powerpoint/2010/main" val="6830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10</a:t>
            </a:fld>
            <a:endParaRPr lang="en-US" dirty="0"/>
          </a:p>
        </p:txBody>
      </p:sp>
    </p:spTree>
    <p:extLst>
      <p:ext uri="{BB962C8B-B14F-4D97-AF65-F5344CB8AC3E}">
        <p14:creationId xmlns:p14="http://schemas.microsoft.com/office/powerpoint/2010/main" val="428814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12</a:t>
            </a:fld>
            <a:endParaRPr lang="en-US" dirty="0"/>
          </a:p>
        </p:txBody>
      </p:sp>
    </p:spTree>
    <p:extLst>
      <p:ext uri="{BB962C8B-B14F-4D97-AF65-F5344CB8AC3E}">
        <p14:creationId xmlns:p14="http://schemas.microsoft.com/office/powerpoint/2010/main" val="197317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Liquid medium- linseed oil or water</a:t>
            </a:r>
          </a:p>
          <a:p>
            <a:r>
              <a:rPr lang="en-US" dirty="0" smtClean="0"/>
              <a:t>Coloring agent</a:t>
            </a:r>
            <a:r>
              <a:rPr lang="en-US" baseline="0" dirty="0" smtClean="0"/>
              <a:t> – pigment</a:t>
            </a:r>
          </a:p>
          <a:p>
            <a:r>
              <a:rPr lang="en-US" baseline="0" dirty="0" smtClean="0"/>
              <a:t>Other agents -  to flow or drying of paint </a:t>
            </a:r>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14</a:t>
            </a:fld>
            <a:endParaRPr lang="en-US" dirty="0"/>
          </a:p>
        </p:txBody>
      </p:sp>
    </p:spTree>
    <p:extLst>
      <p:ext uri="{BB962C8B-B14F-4D97-AF65-F5344CB8AC3E}">
        <p14:creationId xmlns:p14="http://schemas.microsoft.com/office/powerpoint/2010/main" val="17675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Nippon </a:t>
            </a:r>
            <a:r>
              <a:rPr lang="en-US" sz="1200" b="1" i="0" kern="1200" dirty="0" err="1" smtClean="0">
                <a:solidFill>
                  <a:schemeClr val="tx1"/>
                </a:solidFill>
                <a:effectLst/>
                <a:latin typeface="+mn-lt"/>
                <a:ea typeface="+mn-ea"/>
                <a:cs typeface="+mn-cs"/>
              </a:rPr>
              <a:t>Vinilex</a:t>
            </a:r>
            <a:r>
              <a:rPr lang="en-US" sz="1200" b="1" i="0" kern="1200" dirty="0" smtClean="0">
                <a:solidFill>
                  <a:schemeClr val="tx1"/>
                </a:solidFill>
                <a:effectLst/>
                <a:latin typeface="+mn-lt"/>
                <a:ea typeface="+mn-ea"/>
                <a:cs typeface="+mn-cs"/>
              </a:rPr>
              <a:t> 5101 Water-Based Wall Sealer</a:t>
            </a:r>
            <a:r>
              <a:rPr lang="en-US" sz="1200" b="0" i="0" kern="1200" dirty="0" smtClean="0">
                <a:solidFill>
                  <a:schemeClr val="tx1"/>
                </a:solidFill>
                <a:effectLst/>
                <a:latin typeface="+mn-lt"/>
                <a:ea typeface="+mn-ea"/>
                <a:cs typeface="+mn-cs"/>
              </a:rPr>
              <a:t> is suitable for masonry surfaces. It is formulated to prevent deterioration of emulsion paints by alkalinity of surfaces. This </a:t>
            </a:r>
            <a:r>
              <a:rPr lang="en-US" sz="1200" b="1" i="0" kern="1200" dirty="0" smtClean="0">
                <a:solidFill>
                  <a:schemeClr val="tx1"/>
                </a:solidFill>
                <a:effectLst/>
                <a:latin typeface="+mn-lt"/>
                <a:ea typeface="+mn-ea"/>
                <a:cs typeface="+mn-cs"/>
              </a:rPr>
              <a:t>wall sealer</a:t>
            </a:r>
            <a:r>
              <a:rPr lang="en-US" sz="1200" b="0" i="0" kern="1200" dirty="0" smtClean="0">
                <a:solidFill>
                  <a:schemeClr val="tx1"/>
                </a:solidFill>
                <a:effectLst/>
                <a:latin typeface="+mn-lt"/>
                <a:ea typeface="+mn-ea"/>
                <a:cs typeface="+mn-cs"/>
              </a:rPr>
              <a:t> is recommended for use in both interior and exterior plastered walls, ceilings, plaster, brickwork and wall boards. Based on specially formulated acrylic it is designed to provide maximum protection against alkali and moisture, enhancing the performance of top coat.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A water-based </a:t>
            </a:r>
            <a:r>
              <a:rPr lang="en-US" sz="1200" b="1" i="0" kern="1200" dirty="0" smtClean="0">
                <a:solidFill>
                  <a:schemeClr val="tx1"/>
                </a:solidFill>
                <a:effectLst/>
                <a:latin typeface="+mn-lt"/>
                <a:ea typeface="+mn-ea"/>
                <a:cs typeface="+mn-cs"/>
              </a:rPr>
              <a:t>wall sealer</a:t>
            </a:r>
            <a:r>
              <a:rPr lang="en-US" sz="1200" b="0" i="0" kern="1200" dirty="0" smtClean="0">
                <a:solidFill>
                  <a:schemeClr val="tx1"/>
                </a:solidFill>
                <a:effectLst/>
                <a:latin typeface="+mn-lt"/>
                <a:ea typeface="+mn-ea"/>
                <a:cs typeface="+mn-cs"/>
              </a:rPr>
              <a:t> stops liquid water from entering the surface, but allows water </a:t>
            </a:r>
            <a:r>
              <a:rPr lang="en-US" sz="1200" b="0" i="0" kern="1200" dirty="0" err="1" smtClean="0">
                <a:solidFill>
                  <a:schemeClr val="tx1"/>
                </a:solidFill>
                <a:effectLst/>
                <a:latin typeface="+mn-lt"/>
                <a:ea typeface="+mn-ea"/>
                <a:cs typeface="+mn-cs"/>
              </a:rPr>
              <a:t>vapour</a:t>
            </a:r>
            <a:r>
              <a:rPr lang="en-US" sz="1200" b="0" i="0" kern="1200" dirty="0" smtClean="0">
                <a:solidFill>
                  <a:schemeClr val="tx1"/>
                </a:solidFill>
                <a:effectLst/>
                <a:latin typeface="+mn-lt"/>
                <a:ea typeface="+mn-ea"/>
                <a:cs typeface="+mn-cs"/>
              </a:rPr>
              <a:t> out. It is a breathable product that can be applied to brick, concrete block, stucco or any masonry material.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Weather coat-Specially formulated weather beating formulation that gives a flexible, crack resisting, high gloss finish.</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Putty-it easier to paint the wall. They told me that to use putty makes the wall flat and look nicer and you are able to paint the wall easily</a:t>
            </a:r>
          </a:p>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15</a:t>
            </a:fld>
            <a:endParaRPr lang="en-US" dirty="0"/>
          </a:p>
        </p:txBody>
      </p:sp>
    </p:spTree>
    <p:extLst>
      <p:ext uri="{BB962C8B-B14F-4D97-AF65-F5344CB8AC3E}">
        <p14:creationId xmlns:p14="http://schemas.microsoft.com/office/powerpoint/2010/main" val="20613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application are coating</a:t>
            </a:r>
          </a:p>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16</a:t>
            </a:fld>
            <a:endParaRPr lang="en-US" dirty="0"/>
          </a:p>
        </p:txBody>
      </p:sp>
    </p:spTree>
    <p:extLst>
      <p:ext uri="{BB962C8B-B14F-4D97-AF65-F5344CB8AC3E}">
        <p14:creationId xmlns:p14="http://schemas.microsoft.com/office/powerpoint/2010/main" val="123734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24</a:t>
            </a:fld>
            <a:endParaRPr lang="en-US" dirty="0"/>
          </a:p>
        </p:txBody>
      </p:sp>
    </p:spTree>
    <p:extLst>
      <p:ext uri="{BB962C8B-B14F-4D97-AF65-F5344CB8AC3E}">
        <p14:creationId xmlns:p14="http://schemas.microsoft.com/office/powerpoint/2010/main" val="318549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0F448-E3E0-4DF2-8A4C-B48A8654F3B6}" type="slidenum">
              <a:rPr lang="en-US" smtClean="0"/>
              <a:t>30</a:t>
            </a:fld>
            <a:endParaRPr lang="en-US" dirty="0"/>
          </a:p>
        </p:txBody>
      </p:sp>
    </p:spTree>
    <p:extLst>
      <p:ext uri="{BB962C8B-B14F-4D97-AF65-F5344CB8AC3E}">
        <p14:creationId xmlns:p14="http://schemas.microsoft.com/office/powerpoint/2010/main" val="8517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0C1730FC-3047-46B9-9DD8-5ADFAB552E29}" type="slidenum">
              <a:rPr lang="en-US" smtClean="0"/>
              <a:t>‹#›</a:t>
            </a:fld>
            <a:endParaRPr lang="en-US" dirty="0"/>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730FC-3047-46B9-9DD8-5ADFAB552E2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8"/>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730FC-3047-46B9-9DD8-5ADFAB552E2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730FC-3047-46B9-9DD8-5ADFAB552E2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730FC-3047-46B9-9DD8-5ADFAB552E29}" type="slidenum">
              <a:rPr lang="en-US" smtClean="0"/>
              <a:t>‹#›</a:t>
            </a:fld>
            <a:endParaRPr lang="en-US" dirty="0"/>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730FC-3047-46B9-9DD8-5ADFAB552E2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1730FC-3047-46B9-9DD8-5ADFAB552E2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1730FC-3047-46B9-9DD8-5ADFAB552E2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1730FC-3047-46B9-9DD8-5ADFAB552E2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730FC-3047-46B9-9DD8-5ADFAB552E29}" type="slidenum">
              <a:rPr lang="en-US" smtClean="0"/>
              <a:t>‹#›</a:t>
            </a:fld>
            <a:endParaRPr lang="en-US" dirty="0"/>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7EC46EE3-4A17-49FD-BA62-B160DBAD3ABD}" type="datetimeFigureOut">
              <a:rPr lang="en-US" smtClean="0"/>
              <a:t>10/5/2012</a:t>
            </a:fld>
            <a:endParaRPr lang="en-US" dirty="0"/>
          </a:p>
        </p:txBody>
      </p:sp>
      <p:sp>
        <p:nvSpPr>
          <p:cNvPr id="7" name="Slide Number Placeholder 6"/>
          <p:cNvSpPr>
            <a:spLocks noGrp="1"/>
          </p:cNvSpPr>
          <p:nvPr>
            <p:ph type="sldNum" sz="quarter" idx="12"/>
          </p:nvPr>
        </p:nvSpPr>
        <p:spPr/>
        <p:txBody>
          <a:bodyPr/>
          <a:lstStyle/>
          <a:p>
            <a:fld id="{0C1730FC-3047-46B9-9DD8-5ADFAB552E29}"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7EC46EE3-4A17-49FD-BA62-B160DBAD3ABD}" type="datetimeFigureOut">
              <a:rPr lang="en-US" smtClean="0"/>
              <a:t>10/5/2012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0C1730FC-3047-46B9-9DD8-5ADFAB552E29}"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29.jpeg"/><Relationship Id="rId5" Type="http://schemas.microsoft.com/office/2007/relationships/hdphoto" Target="../media/hdphoto5.wdp"/><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3.jpg"/><Relationship Id="rId7" Type="http://schemas.microsoft.com/office/2007/relationships/hdphoto" Target="../media/hdphoto8.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38.jpeg"/><Relationship Id="rId1" Type="http://schemas.openxmlformats.org/officeDocument/2006/relationships/slideLayout" Target="../slideLayouts/slideLayout5.xml"/><Relationship Id="rId6" Type="http://schemas.openxmlformats.org/officeDocument/2006/relationships/image" Target="../media/image40.jpeg"/><Relationship Id="rId5" Type="http://schemas.microsoft.com/office/2007/relationships/hdphoto" Target="../media/hdphoto10.wdp"/><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jpeg"/><Relationship Id="rId1" Type="http://schemas.openxmlformats.org/officeDocument/2006/relationships/slideLayout" Target="../slideLayouts/slideLayout5.xml"/><Relationship Id="rId6" Type="http://schemas.openxmlformats.org/officeDocument/2006/relationships/image" Target="../media/image43.jpeg"/><Relationship Id="rId5" Type="http://schemas.microsoft.com/office/2007/relationships/hdphoto" Target="../media/hdphoto13.wdp"/><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19.gif"/><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g"/><Relationship Id="rId9" Type="http://schemas.openxmlformats.org/officeDocument/2006/relationships/image" Target="../media/image5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5.xml"/><Relationship Id="rId4" Type="http://schemas.openxmlformats.org/officeDocument/2006/relationships/image" Target="../media/image61.jp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5.xml"/><Relationship Id="rId4" Type="http://schemas.microsoft.com/office/2007/relationships/hdphoto" Target="../media/hdphoto15.wdp"/></Relationships>
</file>

<file path=ppt/slides/_rels/slide2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jpg"/><Relationship Id="rId5" Type="http://schemas.microsoft.com/office/2007/relationships/hdphoto" Target="../media/hdphoto1.wdp"/><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648200"/>
            <a:ext cx="6553200" cy="1066800"/>
          </a:xfrm>
        </p:spPr>
        <p:txBody>
          <a:bodyPr>
            <a:normAutofit fontScale="47500" lnSpcReduction="20000"/>
          </a:bodyPr>
          <a:lstStyle/>
          <a:p>
            <a:pPr algn="l"/>
            <a:r>
              <a:rPr lang="en-US" sz="4000" dirty="0" smtClean="0"/>
              <a:t>Submitted to :   	Md. </a:t>
            </a:r>
            <a:r>
              <a:rPr lang="en-US" sz="4000" dirty="0" err="1" smtClean="0"/>
              <a:t>Shariful</a:t>
            </a:r>
            <a:r>
              <a:rPr lang="en-US" sz="4000" dirty="0" smtClean="0"/>
              <a:t> Islam</a:t>
            </a:r>
          </a:p>
          <a:p>
            <a:pPr algn="l"/>
            <a:r>
              <a:rPr lang="en-US" sz="4000" dirty="0"/>
              <a:t>	</a:t>
            </a:r>
            <a:r>
              <a:rPr lang="en-US" sz="4000" dirty="0" smtClean="0"/>
              <a:t>		</a:t>
            </a:r>
            <a:r>
              <a:rPr lang="en-US" sz="4000" dirty="0" smtClean="0">
                <a:solidFill>
                  <a:schemeClr val="bg1"/>
                </a:solidFill>
              </a:rPr>
              <a:t>Md</a:t>
            </a:r>
            <a:r>
              <a:rPr lang="en-US" sz="4000" dirty="0">
                <a:solidFill>
                  <a:schemeClr val="bg1"/>
                </a:solidFill>
              </a:rPr>
              <a:t>. </a:t>
            </a:r>
            <a:r>
              <a:rPr lang="en-US" sz="4000" dirty="0" err="1">
                <a:solidFill>
                  <a:schemeClr val="bg1"/>
                </a:solidFill>
              </a:rPr>
              <a:t>Maksimul</a:t>
            </a:r>
            <a:r>
              <a:rPr lang="en-US" sz="4000" dirty="0">
                <a:solidFill>
                  <a:schemeClr val="bg1"/>
                </a:solidFill>
              </a:rPr>
              <a:t> Islam</a:t>
            </a:r>
            <a:r>
              <a:rPr lang="en-US" dirty="0"/>
              <a:t>	</a:t>
            </a:r>
            <a:endParaRPr lang="en-US" dirty="0" smtClean="0"/>
          </a:p>
          <a:p>
            <a:pPr algn="l"/>
            <a:r>
              <a:rPr lang="en-US" dirty="0"/>
              <a:t>	</a:t>
            </a:r>
            <a:r>
              <a:rPr lang="en-US" dirty="0" smtClean="0"/>
              <a:t>	</a:t>
            </a:r>
            <a:endParaRPr lang="en-US" dirty="0"/>
          </a:p>
        </p:txBody>
      </p:sp>
      <p:sp>
        <p:nvSpPr>
          <p:cNvPr id="2" name="Title 1"/>
          <p:cNvSpPr>
            <a:spLocks noGrp="1"/>
          </p:cNvSpPr>
          <p:nvPr>
            <p:ph type="ctrTitle"/>
          </p:nvPr>
        </p:nvSpPr>
        <p:spPr>
          <a:xfrm>
            <a:off x="609600" y="3200400"/>
            <a:ext cx="6629400" cy="1040167"/>
          </a:xfrm>
        </p:spPr>
        <p:txBody>
          <a:bodyPr/>
          <a:lstStyle/>
          <a:p>
            <a:r>
              <a:rPr lang="en-US" sz="4400" dirty="0" smtClean="0">
                <a:latin typeface="Andalus" pitchFamily="18" charset="-78"/>
                <a:cs typeface="Andalus" pitchFamily="18" charset="-78"/>
              </a:rPr>
              <a:t>Surface Finishing</a:t>
            </a:r>
            <a:endParaRPr lang="en-US" sz="4400" dirty="0">
              <a:latin typeface="Andalus" pitchFamily="18" charset="-78"/>
              <a:cs typeface="Andalus" pitchFamily="18" charset="-78"/>
            </a:endParaRPr>
          </a:p>
        </p:txBody>
      </p:sp>
      <p:sp>
        <p:nvSpPr>
          <p:cNvPr id="4" name="TextBox 3"/>
          <p:cNvSpPr txBox="1"/>
          <p:nvPr/>
        </p:nvSpPr>
        <p:spPr>
          <a:xfrm>
            <a:off x="533400" y="609600"/>
            <a:ext cx="7620000" cy="1754326"/>
          </a:xfrm>
          <a:prstGeom prst="rect">
            <a:avLst/>
          </a:prstGeom>
          <a:noFill/>
        </p:spPr>
        <p:txBody>
          <a:bodyPr wrap="square" rtlCol="0">
            <a:spAutoFit/>
          </a:bodyPr>
          <a:lstStyle/>
          <a:p>
            <a:pPr algn="ctr"/>
            <a:r>
              <a:rPr lang="en-US" sz="5400" dirty="0" smtClean="0">
                <a:latin typeface="Andalus" pitchFamily="18" charset="-78"/>
                <a:cs typeface="Andalus" pitchFamily="18" charset="-78"/>
              </a:rPr>
              <a:t>Welcome to Our </a:t>
            </a:r>
          </a:p>
          <a:p>
            <a:pPr algn="ctr"/>
            <a:r>
              <a:rPr lang="en-US" sz="5400" dirty="0" smtClean="0">
                <a:latin typeface="Andalus" pitchFamily="18" charset="-78"/>
                <a:cs typeface="Andalus" pitchFamily="18" charset="-78"/>
              </a:rPr>
              <a:t>Presentation</a:t>
            </a:r>
            <a:endParaRPr lang="en-US" sz="5400" dirty="0">
              <a:latin typeface="Andalus" pitchFamily="18" charset="-78"/>
              <a:cs typeface="Andalus" pitchFamily="18" charset="-78"/>
            </a:endParaRPr>
          </a:p>
        </p:txBody>
      </p:sp>
    </p:spTree>
    <p:extLst>
      <p:ext uri="{BB962C8B-B14F-4D97-AF65-F5344CB8AC3E}">
        <p14:creationId xmlns:p14="http://schemas.microsoft.com/office/powerpoint/2010/main" val="3549877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Andalus" pitchFamily="18" charset="-78"/>
                <a:cs typeface="Andalus" pitchFamily="18" charset="-78"/>
              </a:rPr>
              <a:t>Steps   of   Plastering</a:t>
            </a:r>
            <a:endParaRPr lang="en-US" dirty="0"/>
          </a:p>
        </p:txBody>
      </p:sp>
      <p:sp>
        <p:nvSpPr>
          <p:cNvPr id="3" name="Text Placeholder 2"/>
          <p:cNvSpPr>
            <a:spLocks noGrp="1"/>
          </p:cNvSpPr>
          <p:nvPr>
            <p:ph type="body" idx="1"/>
          </p:nvPr>
        </p:nvSpPr>
        <p:spPr/>
        <p:txBody>
          <a:bodyPr/>
          <a:lstStyle/>
          <a:p>
            <a:r>
              <a:rPr lang="en-US" sz="2000" dirty="0" smtClean="0">
                <a:solidFill>
                  <a:schemeClr val="tx1"/>
                </a:solidFill>
                <a:latin typeface="Andalus" pitchFamily="18" charset="-78"/>
                <a:cs typeface="Andalus" pitchFamily="18" charset="-78"/>
              </a:rPr>
              <a:t>Preparation Of Mortar</a:t>
            </a:r>
            <a:endParaRPr lang="en-US" sz="2000" dirty="0">
              <a:solidFill>
                <a:schemeClr val="tx1"/>
              </a:solidFill>
              <a:latin typeface="Andalus" pitchFamily="18" charset="-78"/>
              <a:cs typeface="Andalus" pitchFamily="18" charset="-78"/>
            </a:endParaRPr>
          </a:p>
        </p:txBody>
      </p:sp>
      <p:pic>
        <p:nvPicPr>
          <p:cNvPr id="7" name="Content Placeholder 6"/>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38400" y="2573846"/>
            <a:ext cx="2243403" cy="1716876"/>
          </a:xfrm>
        </p:spPr>
      </p:pic>
      <p:sp>
        <p:nvSpPr>
          <p:cNvPr id="5" name="Text Placeholder 4"/>
          <p:cNvSpPr>
            <a:spLocks noGrp="1"/>
          </p:cNvSpPr>
          <p:nvPr>
            <p:ph type="body" sz="quarter" idx="3"/>
          </p:nvPr>
        </p:nvSpPr>
        <p:spPr>
          <a:xfrm>
            <a:off x="4648200" y="1676400"/>
            <a:ext cx="4041775" cy="639762"/>
          </a:xfrm>
        </p:spPr>
        <p:txBody>
          <a:bodyPr/>
          <a:lstStyle/>
          <a:p>
            <a:r>
              <a:rPr lang="en-US" sz="2000" dirty="0" smtClean="0">
                <a:solidFill>
                  <a:schemeClr val="tx1"/>
                </a:solidFill>
                <a:latin typeface="Andalus" pitchFamily="18" charset="-78"/>
                <a:cs typeface="Andalus" pitchFamily="18" charset="-78"/>
              </a:rPr>
              <a:t>Applying Mortar to Wall</a:t>
            </a:r>
            <a:endParaRPr lang="en-US" sz="2000" dirty="0">
              <a:solidFill>
                <a:schemeClr val="tx1"/>
              </a:solidFill>
              <a:latin typeface="Andalus" pitchFamily="18" charset="-78"/>
              <a:cs typeface="Andalus" pitchFamily="18" charset="-78"/>
            </a:endParaRPr>
          </a:p>
        </p:txBody>
      </p:sp>
      <p:pic>
        <p:nvPicPr>
          <p:cNvPr id="8" name="Content Placeholder 7"/>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2438400" y="4572000"/>
            <a:ext cx="2209800" cy="1600200"/>
          </a:xfrm>
        </p:spPr>
      </p:pic>
      <p:sp>
        <p:nvSpPr>
          <p:cNvPr id="10" name="TextBox 9"/>
          <p:cNvSpPr txBox="1"/>
          <p:nvPr/>
        </p:nvSpPr>
        <p:spPr>
          <a:xfrm>
            <a:off x="152400" y="2582562"/>
            <a:ext cx="2362200" cy="4031873"/>
          </a:xfrm>
          <a:prstGeom prst="rect">
            <a:avLst/>
          </a:prstGeom>
          <a:noFill/>
        </p:spPr>
        <p:txBody>
          <a:bodyPr wrap="square" rtlCol="0">
            <a:spAutoFit/>
          </a:bodyPr>
          <a:lstStyle/>
          <a:p>
            <a:endParaRPr lang="en-US" dirty="0" smtClean="0">
              <a:latin typeface="Andalus" pitchFamily="18" charset="-78"/>
              <a:cs typeface="Andalus" pitchFamily="18" charset="-78"/>
            </a:endParaRPr>
          </a:p>
          <a:p>
            <a:r>
              <a:rPr lang="en-US" sz="2200" dirty="0">
                <a:latin typeface="Andalus" pitchFamily="18" charset="-78"/>
                <a:cs typeface="Andalus" pitchFamily="18" charset="-78"/>
              </a:rPr>
              <a:t>Cement </a:t>
            </a:r>
            <a:r>
              <a:rPr lang="en-US" sz="2200" dirty="0">
                <a:latin typeface="Times New Roman" pitchFamily="18" charset="0"/>
                <a:cs typeface="Times New Roman" pitchFamily="18" charset="0"/>
              </a:rPr>
              <a:t>:</a:t>
            </a:r>
            <a:r>
              <a:rPr lang="en-US" sz="2200" dirty="0" smtClean="0">
                <a:latin typeface="Andalus" pitchFamily="18" charset="-78"/>
                <a:cs typeface="Andalus" pitchFamily="18" charset="-78"/>
              </a:rPr>
              <a:t> </a:t>
            </a:r>
            <a:r>
              <a:rPr lang="en-US" sz="2200" dirty="0">
                <a:latin typeface="Andalus" pitchFamily="18" charset="-78"/>
                <a:cs typeface="Andalus" pitchFamily="18" charset="-78"/>
              </a:rPr>
              <a:t>Sand </a:t>
            </a:r>
            <a:r>
              <a:rPr lang="en-US" sz="2200" dirty="0">
                <a:latin typeface="Times New Roman" pitchFamily="18" charset="0"/>
                <a:cs typeface="Times New Roman" pitchFamily="18" charset="0"/>
              </a:rPr>
              <a:t>:-</a:t>
            </a:r>
          </a:p>
          <a:p>
            <a:r>
              <a:rPr lang="en-US" sz="2200" dirty="0">
                <a:latin typeface="Andalus" pitchFamily="18" charset="-78"/>
                <a:cs typeface="Andalus" pitchFamily="18" charset="-78"/>
              </a:rPr>
              <a:t>       for wall     1</a:t>
            </a:r>
            <a:r>
              <a:rPr lang="en-US" sz="2200" dirty="0">
                <a:latin typeface="Times New Roman" pitchFamily="18" charset="0"/>
                <a:cs typeface="Times New Roman" pitchFamily="18" charset="0"/>
              </a:rPr>
              <a:t>:4</a:t>
            </a:r>
          </a:p>
          <a:p>
            <a:r>
              <a:rPr lang="en-US" sz="2200" dirty="0">
                <a:latin typeface="Times New Roman" pitchFamily="18" charset="0"/>
                <a:cs typeface="Times New Roman" pitchFamily="18" charset="0"/>
              </a:rPr>
              <a:t>       </a:t>
            </a:r>
            <a:r>
              <a:rPr lang="en-US" sz="2200" dirty="0">
                <a:latin typeface="Andalus" pitchFamily="18" charset="-78"/>
                <a:cs typeface="Andalus" pitchFamily="18" charset="-78"/>
              </a:rPr>
              <a:t>for ceiling </a:t>
            </a:r>
            <a:r>
              <a:rPr lang="en-US" sz="2200" dirty="0">
                <a:latin typeface="Times New Roman" pitchFamily="18" charset="0"/>
                <a:cs typeface="Times New Roman" pitchFamily="18" charset="0"/>
              </a:rPr>
              <a:t>1:3</a:t>
            </a:r>
            <a:r>
              <a:rPr lang="en-US" sz="2200" dirty="0">
                <a:latin typeface="Andalus" pitchFamily="18" charset="-78"/>
                <a:cs typeface="Andalus" pitchFamily="18" charset="-78"/>
              </a:rPr>
              <a:t> </a:t>
            </a:r>
            <a:r>
              <a:rPr lang="en-US" sz="2200" dirty="0">
                <a:latin typeface="Times New Roman" pitchFamily="18" charset="0"/>
                <a:cs typeface="Times New Roman" pitchFamily="18" charset="0"/>
              </a:rPr>
              <a:t>  </a:t>
            </a:r>
          </a:p>
          <a:p>
            <a:endParaRPr lang="en-US" sz="2200" dirty="0">
              <a:latin typeface="Andalus" pitchFamily="18" charset="-78"/>
              <a:cs typeface="Andalus" pitchFamily="18" charset="-78"/>
            </a:endParaRPr>
          </a:p>
          <a:p>
            <a:endParaRPr lang="en-US" sz="2200" dirty="0" smtClean="0">
              <a:latin typeface="Andalus" pitchFamily="18" charset="-78"/>
              <a:cs typeface="Andalus" pitchFamily="18" charset="-78"/>
            </a:endParaRPr>
          </a:p>
          <a:p>
            <a:endParaRPr lang="en-US" sz="2200" dirty="0" smtClean="0">
              <a:latin typeface="Andalus" pitchFamily="18" charset="-78"/>
              <a:cs typeface="Andalus" pitchFamily="18" charset="-78"/>
            </a:endParaRPr>
          </a:p>
          <a:p>
            <a:endParaRPr lang="en-US" sz="2200" dirty="0">
              <a:latin typeface="Andalus" pitchFamily="18" charset="-78"/>
              <a:cs typeface="Andalus" pitchFamily="18" charset="-78"/>
            </a:endParaRPr>
          </a:p>
          <a:p>
            <a:endParaRPr lang="en-US" sz="2200" dirty="0" smtClean="0">
              <a:latin typeface="Andalus" pitchFamily="18" charset="-78"/>
              <a:cs typeface="Andalus" pitchFamily="18" charset="-78"/>
            </a:endParaRPr>
          </a:p>
          <a:p>
            <a:r>
              <a:rPr lang="en-US" sz="2200" dirty="0" smtClean="0">
                <a:latin typeface="Andalus" pitchFamily="18" charset="-78"/>
                <a:cs typeface="Andalus" pitchFamily="18" charset="-78"/>
              </a:rPr>
              <a:t>Mixing of cement and bulk sand.</a:t>
            </a:r>
          </a:p>
          <a:p>
            <a:endParaRPr lang="en-US" dirty="0">
              <a:latin typeface="Andalus" pitchFamily="18" charset="-78"/>
              <a:cs typeface="Andalus" pitchFamily="18" charset="-78"/>
            </a:endParaRPr>
          </a:p>
        </p:txBody>
      </p:sp>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19700" y="2582562"/>
            <a:ext cx="3124200" cy="2444596"/>
          </a:xfrm>
          <a:prstGeom prst="rect">
            <a:avLst/>
          </a:prstGeom>
        </p:spPr>
      </p:pic>
      <p:sp>
        <p:nvSpPr>
          <p:cNvPr id="18" name="TextBox 17"/>
          <p:cNvSpPr txBox="1"/>
          <p:nvPr/>
        </p:nvSpPr>
        <p:spPr>
          <a:xfrm>
            <a:off x="5257800" y="5362848"/>
            <a:ext cx="3048000" cy="769441"/>
          </a:xfrm>
          <a:prstGeom prst="rect">
            <a:avLst/>
          </a:prstGeom>
          <a:noFill/>
        </p:spPr>
        <p:txBody>
          <a:bodyPr wrap="square" rtlCol="0">
            <a:spAutoFit/>
          </a:bodyPr>
          <a:lstStyle/>
          <a:p>
            <a:pPr algn="ctr"/>
            <a:r>
              <a:rPr lang="en-US" sz="2200" dirty="0" smtClean="0">
                <a:latin typeface="Andalus" pitchFamily="18" charset="-78"/>
                <a:cs typeface="Andalus" pitchFamily="18" charset="-78"/>
              </a:rPr>
              <a:t>The look of the wall after </a:t>
            </a:r>
            <a:r>
              <a:rPr lang="en-US" sz="2200" dirty="0">
                <a:latin typeface="Andalus" pitchFamily="18" charset="-78"/>
                <a:cs typeface="Andalus" pitchFamily="18" charset="-78"/>
              </a:rPr>
              <a:t>applying mortar</a:t>
            </a:r>
            <a:r>
              <a:rPr lang="en-US" sz="2200" dirty="0" smtClean="0">
                <a:latin typeface="Andalus" pitchFamily="18" charset="-78"/>
                <a:cs typeface="Andalus" pitchFamily="18" charset="-78"/>
              </a:rPr>
              <a:t>  </a:t>
            </a:r>
            <a:endParaRPr lang="en-US" sz="2200" dirty="0">
              <a:latin typeface="Andalus" pitchFamily="18" charset="-78"/>
              <a:cs typeface="Andalus" pitchFamily="18" charset="-78"/>
            </a:endParaRPr>
          </a:p>
        </p:txBody>
      </p:sp>
      <p:cxnSp>
        <p:nvCxnSpPr>
          <p:cNvPr id="6" name="Straight Connector 5"/>
          <p:cNvCxnSpPr/>
          <p:nvPr/>
        </p:nvCxnSpPr>
        <p:spPr>
          <a:xfrm>
            <a:off x="4953000" y="2438400"/>
            <a:ext cx="0" cy="388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0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0"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latin typeface="Andalus" pitchFamily="18" charset="-78"/>
                <a:cs typeface="Andalus" pitchFamily="18" charset="-78"/>
              </a:rPr>
              <a:t>Steps   of   Plastering</a:t>
            </a:r>
            <a:endParaRPr lang="en-US" dirty="0"/>
          </a:p>
        </p:txBody>
      </p:sp>
      <p:sp>
        <p:nvSpPr>
          <p:cNvPr id="3" name="Text Placeholder 2"/>
          <p:cNvSpPr>
            <a:spLocks noGrp="1"/>
          </p:cNvSpPr>
          <p:nvPr>
            <p:ph type="body" idx="1"/>
          </p:nvPr>
        </p:nvSpPr>
        <p:spPr/>
        <p:txBody>
          <a:bodyPr/>
          <a:lstStyle/>
          <a:p>
            <a:r>
              <a:rPr lang="en-US" sz="2400" dirty="0" smtClean="0">
                <a:solidFill>
                  <a:schemeClr val="tx1"/>
                </a:solidFill>
                <a:latin typeface="Andalus" pitchFamily="18" charset="-78"/>
                <a:cs typeface="Andalus" pitchFamily="18" charset="-78"/>
              </a:rPr>
              <a:t>Leveling the applied Mortar</a:t>
            </a:r>
            <a:endParaRPr lang="en-US" sz="2400" dirty="0">
              <a:solidFill>
                <a:schemeClr val="tx1"/>
              </a:solidFill>
              <a:latin typeface="Andalus" pitchFamily="18" charset="-78"/>
              <a:cs typeface="Andalus" pitchFamily="18" charset="-78"/>
            </a:endParaRPr>
          </a:p>
        </p:txBody>
      </p:sp>
      <p:pic>
        <p:nvPicPr>
          <p:cNvPr id="7" name="Content Placeholder 6"/>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8600" y="2828925"/>
            <a:ext cx="2304785" cy="1728589"/>
          </a:xfrm>
        </p:spPr>
      </p:pic>
      <p:sp>
        <p:nvSpPr>
          <p:cNvPr id="5" name="Text Placeholder 4"/>
          <p:cNvSpPr>
            <a:spLocks noGrp="1"/>
          </p:cNvSpPr>
          <p:nvPr>
            <p:ph type="body" sz="quarter" idx="3"/>
          </p:nvPr>
        </p:nvSpPr>
        <p:spPr>
          <a:xfrm>
            <a:off x="4582726" y="1752600"/>
            <a:ext cx="4041775" cy="639762"/>
          </a:xfrm>
        </p:spPr>
        <p:txBody>
          <a:bodyPr/>
          <a:lstStyle/>
          <a:p>
            <a:r>
              <a:rPr lang="en-US" sz="2400" dirty="0" smtClean="0">
                <a:solidFill>
                  <a:schemeClr val="tx1"/>
                </a:solidFill>
                <a:latin typeface="Andalus" pitchFamily="18" charset="-78"/>
                <a:cs typeface="Andalus" pitchFamily="18" charset="-78"/>
              </a:rPr>
              <a:t>Checking if the wall is vertical</a:t>
            </a:r>
            <a:endParaRPr lang="en-US" sz="2400" dirty="0">
              <a:solidFill>
                <a:schemeClr val="tx1"/>
              </a:solidFill>
              <a:latin typeface="Andalus" pitchFamily="18" charset="-78"/>
              <a:cs typeface="Andalus" pitchFamily="18" charset="-78"/>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6000" y="2819400"/>
            <a:ext cx="1875663" cy="3429000"/>
          </a:xfrm>
          <a:prstGeom prst="rect">
            <a:avLst/>
          </a:prstGeom>
        </p:spPr>
      </p:pic>
      <p:pic>
        <p:nvPicPr>
          <p:cNvPr id="12" name="Content Placeholder 11"/>
          <p:cNvPicPr>
            <a:picLocks noGrp="1" noChangeAspect="1"/>
          </p:cNvPicPr>
          <p:nvPr>
            <p:ph sz="quarter" idx="4"/>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76800" y="2667000"/>
            <a:ext cx="2686050" cy="3581400"/>
          </a:xfrm>
        </p:spPr>
      </p:pic>
      <p:sp>
        <p:nvSpPr>
          <p:cNvPr id="11" name="TextBox 10"/>
          <p:cNvSpPr txBox="1"/>
          <p:nvPr/>
        </p:nvSpPr>
        <p:spPr>
          <a:xfrm>
            <a:off x="152400" y="4639359"/>
            <a:ext cx="2065638" cy="1846659"/>
          </a:xfrm>
          <a:prstGeom prst="rect">
            <a:avLst/>
          </a:prstGeom>
          <a:noFill/>
        </p:spPr>
        <p:txBody>
          <a:bodyPr wrap="square" rtlCol="0">
            <a:spAutoFit/>
          </a:bodyPr>
          <a:lstStyle/>
          <a:p>
            <a:r>
              <a:rPr lang="en-US" sz="2400" dirty="0" smtClean="0">
                <a:latin typeface="Andalus" pitchFamily="18" charset="-78"/>
                <a:cs typeface="Andalus" pitchFamily="18" charset="-78"/>
              </a:rPr>
              <a:t>Leveling with</a:t>
            </a:r>
          </a:p>
          <a:p>
            <a:pPr marL="742950" lvl="1" indent="-285750">
              <a:buFont typeface="Wingdings" pitchFamily="2" charset="2"/>
              <a:buChar char="§"/>
            </a:pPr>
            <a:r>
              <a:rPr lang="en-US" sz="2400" dirty="0" smtClean="0">
                <a:latin typeface="Andalus" pitchFamily="18" charset="-78"/>
                <a:cs typeface="Andalus" pitchFamily="18" charset="-78"/>
              </a:rPr>
              <a:t>Trowel</a:t>
            </a:r>
          </a:p>
          <a:p>
            <a:pPr marL="742950" lvl="1" indent="-285750">
              <a:buFont typeface="Wingdings" pitchFamily="2" charset="2"/>
              <a:buChar char="§"/>
            </a:pPr>
            <a:r>
              <a:rPr lang="en-US" sz="2400" dirty="0" smtClean="0">
                <a:latin typeface="Andalus" pitchFamily="18" charset="-78"/>
                <a:cs typeface="Andalus" pitchFamily="18" charset="-78"/>
              </a:rPr>
              <a:t>Leveling Rod 	</a:t>
            </a:r>
          </a:p>
          <a:p>
            <a:pPr marL="285750" indent="-285750">
              <a:buFont typeface="Arial" pitchFamily="34" charset="0"/>
              <a:buChar char="•"/>
            </a:pPr>
            <a:endParaRPr lang="en-US" dirty="0">
              <a:latin typeface="Andalus" pitchFamily="18" charset="-78"/>
              <a:cs typeface="Andalus" pitchFamily="18" charset="-78"/>
            </a:endParaRPr>
          </a:p>
        </p:txBody>
      </p:sp>
      <p:cxnSp>
        <p:nvCxnSpPr>
          <p:cNvPr id="18" name="Elbow Connector 17"/>
          <p:cNvCxnSpPr/>
          <p:nvPr/>
        </p:nvCxnSpPr>
        <p:spPr>
          <a:xfrm flipV="1">
            <a:off x="6096000" y="4953000"/>
            <a:ext cx="1905000" cy="8382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8066902" y="4629834"/>
            <a:ext cx="1077098" cy="830997"/>
          </a:xfrm>
          <a:prstGeom prst="rect">
            <a:avLst/>
          </a:prstGeom>
          <a:noFill/>
        </p:spPr>
        <p:txBody>
          <a:bodyPr wrap="square" rtlCol="0">
            <a:spAutoFit/>
          </a:bodyPr>
          <a:lstStyle/>
          <a:p>
            <a:r>
              <a:rPr lang="en-US" sz="2400" dirty="0" smtClean="0">
                <a:latin typeface="Andalus" pitchFamily="18" charset="-78"/>
                <a:cs typeface="Andalus" pitchFamily="18" charset="-78"/>
              </a:rPr>
              <a:t>Plumb Bob</a:t>
            </a:r>
            <a:endParaRPr lang="en-US" sz="2400" dirty="0">
              <a:latin typeface="Andalus" pitchFamily="18" charset="-78"/>
              <a:cs typeface="Andalus" pitchFamily="18" charset="-78"/>
            </a:endParaRPr>
          </a:p>
        </p:txBody>
      </p:sp>
      <p:cxnSp>
        <p:nvCxnSpPr>
          <p:cNvPr id="25" name="Straight Connector 24"/>
          <p:cNvCxnSpPr/>
          <p:nvPr/>
        </p:nvCxnSpPr>
        <p:spPr>
          <a:xfrm>
            <a:off x="4495800" y="2895600"/>
            <a:ext cx="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Straight Arrow Connector 2047"/>
          <p:cNvCxnSpPr/>
          <p:nvPr/>
        </p:nvCxnSpPr>
        <p:spPr>
          <a:xfrm flipH="1">
            <a:off x="2057400" y="5562600"/>
            <a:ext cx="1447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58" name="Straight Connector 2057"/>
          <p:cNvCxnSpPr/>
          <p:nvPr/>
        </p:nvCxnSpPr>
        <p:spPr>
          <a:xfrm>
            <a:off x="1676400" y="3886200"/>
            <a:ext cx="541638" cy="0"/>
          </a:xfrm>
          <a:prstGeom prst="line">
            <a:avLst/>
          </a:prstGeom>
        </p:spPr>
        <p:style>
          <a:lnRef idx="2">
            <a:schemeClr val="dk1"/>
          </a:lnRef>
          <a:fillRef idx="0">
            <a:schemeClr val="dk1"/>
          </a:fillRef>
          <a:effectRef idx="1">
            <a:schemeClr val="dk1"/>
          </a:effectRef>
          <a:fontRef idx="minor">
            <a:schemeClr val="tx1"/>
          </a:fontRef>
        </p:style>
      </p:cxnSp>
      <p:cxnSp>
        <p:nvCxnSpPr>
          <p:cNvPr id="2065" name="Straight Connector 2064"/>
          <p:cNvCxnSpPr/>
          <p:nvPr/>
        </p:nvCxnSpPr>
        <p:spPr>
          <a:xfrm>
            <a:off x="2218038" y="3886200"/>
            <a:ext cx="3" cy="1295400"/>
          </a:xfrm>
          <a:prstGeom prst="line">
            <a:avLst/>
          </a:prstGeom>
        </p:spPr>
        <p:style>
          <a:lnRef idx="2">
            <a:schemeClr val="dk1"/>
          </a:lnRef>
          <a:fillRef idx="0">
            <a:schemeClr val="dk1"/>
          </a:fillRef>
          <a:effectRef idx="1">
            <a:schemeClr val="dk1"/>
          </a:effectRef>
          <a:fontRef idx="minor">
            <a:schemeClr val="tx1"/>
          </a:fontRef>
        </p:style>
      </p:cxnSp>
      <p:cxnSp>
        <p:nvCxnSpPr>
          <p:cNvPr id="2083" name="Straight Arrow Connector 2082"/>
          <p:cNvCxnSpPr/>
          <p:nvPr/>
        </p:nvCxnSpPr>
        <p:spPr>
          <a:xfrm flipH="1">
            <a:off x="1947219" y="5181600"/>
            <a:ext cx="27082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21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83"/>
                                        </p:tgtEl>
                                        <p:attrNameLst>
                                          <p:attrName>style.visibility</p:attrName>
                                        </p:attrNameLst>
                                      </p:cBhvr>
                                      <p:to>
                                        <p:strVal val="visible"/>
                                      </p:to>
                                    </p:set>
                                    <p:animEffect transition="in" filter="randombar(horizontal)">
                                      <p:cBhvr>
                                        <p:cTn id="21" dur="500"/>
                                        <p:tgtEl>
                                          <p:spTgt spid="2083"/>
                                        </p:tgtEl>
                                      </p:cBhvr>
                                    </p:animEffect>
                                  </p:childTnLst>
                                </p:cTn>
                              </p:par>
                              <p:par>
                                <p:cTn id="22" presetID="14" presetClass="entr" presetSubtype="10"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randombar(horizontal)">
                                      <p:cBhvr>
                                        <p:cTn id="24" dur="500"/>
                                        <p:tgtEl>
                                          <p:spTgt spid="2058"/>
                                        </p:tgtEl>
                                      </p:cBhvr>
                                    </p:animEffect>
                                  </p:childTnLst>
                                </p:cTn>
                              </p:par>
                              <p:par>
                                <p:cTn id="25" presetID="14" presetClass="entr" presetSubtype="10" fill="hold" nodeType="withEffect">
                                  <p:stCondLst>
                                    <p:cond delay="0"/>
                                  </p:stCondLst>
                                  <p:childTnLst>
                                    <p:set>
                                      <p:cBhvr>
                                        <p:cTn id="26" dur="1" fill="hold">
                                          <p:stCondLst>
                                            <p:cond delay="0"/>
                                          </p:stCondLst>
                                        </p:cTn>
                                        <p:tgtEl>
                                          <p:spTgt spid="2065"/>
                                        </p:tgtEl>
                                        <p:attrNameLst>
                                          <p:attrName>style.visibility</p:attrName>
                                        </p:attrNameLst>
                                      </p:cBhvr>
                                      <p:to>
                                        <p:strVal val="visible"/>
                                      </p:to>
                                    </p:set>
                                    <p:animEffect transition="in" filter="randombar(horizontal)">
                                      <p:cBhvr>
                                        <p:cTn id="27" dur="500"/>
                                        <p:tgtEl>
                                          <p:spTgt spid="2065"/>
                                        </p:tgtEl>
                                      </p:cBhvr>
                                    </p:animEffect>
                                  </p:childTnLst>
                                </p:cTn>
                              </p:par>
                              <p:par>
                                <p:cTn id="28" presetID="14" presetClass="entr" presetSubtype="10" fill="hold" nodeType="withEffect">
                                  <p:stCondLst>
                                    <p:cond delay="0"/>
                                  </p:stCondLst>
                                  <p:childTnLst>
                                    <p:set>
                                      <p:cBhvr>
                                        <p:cTn id="29" dur="1" fill="hold">
                                          <p:stCondLst>
                                            <p:cond delay="0"/>
                                          </p:stCondLst>
                                        </p:cTn>
                                        <p:tgtEl>
                                          <p:spTgt spid="2048"/>
                                        </p:tgtEl>
                                        <p:attrNameLst>
                                          <p:attrName>style.visibility</p:attrName>
                                        </p:attrNameLst>
                                      </p:cBhvr>
                                      <p:to>
                                        <p:strVal val="visible"/>
                                      </p:to>
                                    </p:set>
                                    <p:animEffect transition="in" filter="randombar(horizontal)">
                                      <p:cBhvr>
                                        <p:cTn id="30" dur="500"/>
                                        <p:tgtEl>
                                          <p:spTgt spid="204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latin typeface="Andalus" pitchFamily="18" charset="-78"/>
                <a:cs typeface="Andalus" pitchFamily="18" charset="-78"/>
              </a:rPr>
              <a:t>Steps   of   Plastering</a:t>
            </a:r>
            <a:endParaRPr lang="en-US" dirty="0"/>
          </a:p>
        </p:txBody>
      </p:sp>
      <p:sp>
        <p:nvSpPr>
          <p:cNvPr id="3" name="Text Placeholder 2"/>
          <p:cNvSpPr>
            <a:spLocks noGrp="1"/>
          </p:cNvSpPr>
          <p:nvPr>
            <p:ph type="body" idx="1"/>
          </p:nvPr>
        </p:nvSpPr>
        <p:spPr/>
        <p:txBody>
          <a:bodyPr/>
          <a:lstStyle/>
          <a:p>
            <a:r>
              <a:rPr lang="en-US" sz="2800" dirty="0" smtClean="0">
                <a:solidFill>
                  <a:schemeClr val="tx1"/>
                </a:solidFill>
                <a:latin typeface="Andalus" pitchFamily="18" charset="-78"/>
                <a:cs typeface="Andalus" pitchFamily="18" charset="-78"/>
              </a:rPr>
              <a:t>Plastered Wall</a:t>
            </a:r>
            <a:endParaRPr lang="en-US" sz="2800" dirty="0">
              <a:solidFill>
                <a:schemeClr val="tx1"/>
              </a:solidFill>
              <a:latin typeface="Andalus" pitchFamily="18" charset="-78"/>
              <a:cs typeface="Andalus" pitchFamily="18" charset="-78"/>
            </a:endParaRPr>
          </a:p>
        </p:txBody>
      </p:sp>
      <p:pic>
        <p:nvPicPr>
          <p:cNvPr id="7" name="Content Placeholder 6"/>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5450" y="2767211"/>
            <a:ext cx="4040188" cy="3030141"/>
          </a:xfrm>
        </p:spPr>
      </p:pic>
      <p:sp>
        <p:nvSpPr>
          <p:cNvPr id="5" name="Text Placeholder 4"/>
          <p:cNvSpPr>
            <a:spLocks noGrp="1"/>
          </p:cNvSpPr>
          <p:nvPr>
            <p:ph type="body" sz="quarter" idx="3"/>
          </p:nvPr>
        </p:nvSpPr>
        <p:spPr/>
        <p:txBody>
          <a:bodyPr/>
          <a:lstStyle/>
          <a:p>
            <a:r>
              <a:rPr lang="en-US" sz="2800" dirty="0" smtClean="0">
                <a:solidFill>
                  <a:schemeClr val="tx1"/>
                </a:solidFill>
                <a:latin typeface="Andalus" pitchFamily="18" charset="-78"/>
                <a:cs typeface="Andalus" pitchFamily="18" charset="-78"/>
              </a:rPr>
              <a:t>Things to be taken care of</a:t>
            </a:r>
            <a:endParaRPr lang="en-US" sz="3200" dirty="0">
              <a:solidFill>
                <a:schemeClr val="tx1"/>
              </a:solidFill>
              <a:latin typeface="Andalus" pitchFamily="18" charset="-78"/>
              <a:cs typeface="Andalus" pitchFamily="18" charset="-78"/>
            </a:endParaRPr>
          </a:p>
        </p:txBody>
      </p:sp>
      <p:sp>
        <p:nvSpPr>
          <p:cNvPr id="8" name="TextBox 7"/>
          <p:cNvSpPr txBox="1"/>
          <p:nvPr/>
        </p:nvSpPr>
        <p:spPr>
          <a:xfrm>
            <a:off x="4800600" y="3048000"/>
            <a:ext cx="4114800" cy="2954655"/>
          </a:xfrm>
          <a:prstGeom prst="rect">
            <a:avLst/>
          </a:prstGeom>
          <a:noFill/>
        </p:spPr>
        <p:txBody>
          <a:bodyPr wrap="square" rtlCol="0">
            <a:spAutoFit/>
          </a:bodyPr>
          <a:lstStyle/>
          <a:p>
            <a:pPr>
              <a:buFont typeface="Wingdings" pitchFamily="2" charset="2"/>
              <a:buChar char="v"/>
            </a:pPr>
            <a:r>
              <a:rPr lang="en-US" sz="2400" dirty="0" smtClean="0">
                <a:latin typeface="Andalus" pitchFamily="18" charset="-78"/>
                <a:cs typeface="Andalus" pitchFamily="18" charset="-78"/>
              </a:rPr>
              <a:t>    water </a:t>
            </a:r>
            <a:r>
              <a:rPr lang="en-US" sz="2400" dirty="0">
                <a:latin typeface="Andalus" pitchFamily="18" charset="-78"/>
                <a:cs typeface="Andalus" pitchFamily="18" charset="-78"/>
              </a:rPr>
              <a:t>should not be </a:t>
            </a:r>
            <a:r>
              <a:rPr lang="en-US" sz="2400" dirty="0" smtClean="0">
                <a:latin typeface="Andalus" pitchFamily="18" charset="-78"/>
                <a:cs typeface="Andalus" pitchFamily="18" charset="-78"/>
              </a:rPr>
              <a:t>used</a:t>
            </a:r>
            <a:endParaRPr lang="en-US" sz="2400" dirty="0">
              <a:latin typeface="Andalus" pitchFamily="18" charset="-78"/>
              <a:cs typeface="Andalus" pitchFamily="18" charset="-78"/>
            </a:endParaRPr>
          </a:p>
          <a:p>
            <a:pPr marL="114300" indent="0">
              <a:buNone/>
            </a:pPr>
            <a:r>
              <a:rPr lang="en-US" sz="2400" dirty="0">
                <a:latin typeface="Andalus" pitchFamily="18" charset="-78"/>
                <a:cs typeface="Andalus" pitchFamily="18" charset="-78"/>
              </a:rPr>
              <a:t>      while    applying mortar</a:t>
            </a:r>
          </a:p>
          <a:p>
            <a:pPr marL="114300" indent="0">
              <a:lnSpc>
                <a:spcPct val="150000"/>
              </a:lnSpc>
              <a:buNone/>
            </a:pPr>
            <a:r>
              <a:rPr lang="en-US" sz="2400" dirty="0">
                <a:latin typeface="Andalus" pitchFamily="18" charset="-78"/>
                <a:cs typeface="Andalus" pitchFamily="18" charset="-78"/>
              </a:rPr>
              <a:t>  </a:t>
            </a:r>
          </a:p>
          <a:p>
            <a:pPr>
              <a:lnSpc>
                <a:spcPct val="250000"/>
              </a:lnSpc>
              <a:buFont typeface="Wingdings" pitchFamily="2" charset="2"/>
              <a:buChar char="v"/>
            </a:pPr>
            <a:r>
              <a:rPr lang="en-US" sz="2400" dirty="0">
                <a:latin typeface="Andalus" pitchFamily="18" charset="-78"/>
                <a:cs typeface="Andalus" pitchFamily="18" charset="-78"/>
              </a:rPr>
              <a:t>  Curing should start after </a:t>
            </a:r>
          </a:p>
          <a:p>
            <a:pPr marL="114300" indent="0">
              <a:buNone/>
            </a:pPr>
            <a:r>
              <a:rPr lang="en-US" sz="2400" dirty="0">
                <a:latin typeface="Andalus" pitchFamily="18" charset="-78"/>
                <a:cs typeface="Andalus" pitchFamily="18" charset="-78"/>
              </a:rPr>
              <a:t>      24 hours.  </a:t>
            </a:r>
          </a:p>
          <a:p>
            <a:endParaRPr lang="en-US" dirty="0"/>
          </a:p>
        </p:txBody>
      </p:sp>
      <p:cxnSp>
        <p:nvCxnSpPr>
          <p:cNvPr id="6" name="Straight Connector 5"/>
          <p:cNvCxnSpPr/>
          <p:nvPr/>
        </p:nvCxnSpPr>
        <p:spPr>
          <a:xfrm>
            <a:off x="4648200" y="2438400"/>
            <a:ext cx="0" cy="3733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6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right)">
                                      <p:cBhvr>
                                        <p:cTn id="15" dur="500"/>
                                        <p:tgtEl>
                                          <p:spTgt spid="5">
                                            <p:txEl>
                                              <p:pRg st="0" end="0"/>
                                            </p:txEl>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Pointing</a:t>
            </a:r>
            <a:endParaRPr lang="en-US" sz="4000" dirty="0">
              <a:solidFill>
                <a:schemeClr val="tx1"/>
              </a:solidFill>
              <a:latin typeface="Andalus" pitchFamily="18" charset="-78"/>
              <a:cs typeface="Andalus" pitchFamily="18" charset="-78"/>
            </a:endParaRPr>
          </a:p>
        </p:txBody>
      </p:sp>
      <p:sp>
        <p:nvSpPr>
          <p:cNvPr id="5" name="TextBox 4"/>
          <p:cNvSpPr txBox="1"/>
          <p:nvPr/>
        </p:nvSpPr>
        <p:spPr>
          <a:xfrm>
            <a:off x="304800" y="4348371"/>
            <a:ext cx="6096000" cy="2862322"/>
          </a:xfrm>
          <a:prstGeom prst="rect">
            <a:avLst/>
          </a:prstGeom>
          <a:noFill/>
        </p:spPr>
        <p:txBody>
          <a:bodyPr wrap="square" rtlCol="0">
            <a:spAutoFit/>
          </a:bodyPr>
          <a:lstStyle/>
          <a:p>
            <a:r>
              <a:rPr lang="en-US" sz="2400" dirty="0" smtClean="0">
                <a:latin typeface="Andalus" pitchFamily="18" charset="-78"/>
                <a:cs typeface="Andalus" pitchFamily="18" charset="-78"/>
              </a:rPr>
              <a:t>Process:</a:t>
            </a:r>
          </a:p>
          <a:p>
            <a:pPr marL="1314450" lvl="2" indent="-400050">
              <a:buFont typeface="+mj-lt"/>
              <a:buAutoNum type="romanLcPeriod"/>
            </a:pPr>
            <a:r>
              <a:rPr lang="en-US" sz="2400" dirty="0" smtClean="0">
                <a:latin typeface="Andalus" pitchFamily="18" charset="-78"/>
                <a:cs typeface="Andalus" pitchFamily="18" charset="-78"/>
              </a:rPr>
              <a:t> Removal of dust from joints</a:t>
            </a:r>
          </a:p>
          <a:p>
            <a:pPr marL="1314450" lvl="2" indent="-400050">
              <a:buFont typeface="+mj-lt"/>
              <a:buAutoNum type="romanLcPeriod"/>
            </a:pPr>
            <a:r>
              <a:rPr lang="en-US" sz="2400" dirty="0" smtClean="0">
                <a:latin typeface="Andalus" pitchFamily="18" charset="-78"/>
                <a:cs typeface="Andalus" pitchFamily="18" charset="-78"/>
              </a:rPr>
              <a:t> Washing the surface</a:t>
            </a:r>
          </a:p>
          <a:p>
            <a:pPr marL="1314450" lvl="2" indent="-400050">
              <a:buFont typeface="+mj-lt"/>
              <a:buAutoNum type="romanLcPeriod"/>
            </a:pPr>
            <a:r>
              <a:rPr lang="en-US" sz="2400" dirty="0" smtClean="0">
                <a:latin typeface="Andalus" pitchFamily="18" charset="-78"/>
                <a:cs typeface="Andalus" pitchFamily="18" charset="-78"/>
              </a:rPr>
              <a:t> The </a:t>
            </a:r>
            <a:r>
              <a:rPr lang="en-US" sz="2400" dirty="0">
                <a:latin typeface="Andalus" pitchFamily="18" charset="-78"/>
                <a:cs typeface="Andalus" pitchFamily="18" charset="-78"/>
              </a:rPr>
              <a:t>mortar is then carefully </a:t>
            </a:r>
            <a:r>
              <a:rPr lang="en-US" sz="2400" dirty="0" smtClean="0">
                <a:latin typeface="Andalus" pitchFamily="18" charset="-78"/>
                <a:cs typeface="Andalus" pitchFamily="18" charset="-78"/>
              </a:rPr>
              <a:t> placed </a:t>
            </a:r>
          </a:p>
          <a:p>
            <a:pPr marL="1314450" lvl="2" indent="-400050">
              <a:buFont typeface="+mj-lt"/>
              <a:buAutoNum type="romanLcPeriod"/>
            </a:pPr>
            <a:r>
              <a:rPr lang="en-US" sz="2400" dirty="0" smtClean="0">
                <a:latin typeface="Andalus" pitchFamily="18" charset="-78"/>
                <a:cs typeface="Andalus" pitchFamily="18" charset="-78"/>
              </a:rPr>
              <a:t> The </a:t>
            </a:r>
            <a:r>
              <a:rPr lang="en-US" sz="2400" dirty="0">
                <a:latin typeface="Andalus" pitchFamily="18" charset="-78"/>
                <a:cs typeface="Andalus" pitchFamily="18" charset="-78"/>
              </a:rPr>
              <a:t>finished surface is </a:t>
            </a:r>
            <a:endParaRPr lang="en-US" sz="2400" dirty="0" smtClean="0">
              <a:latin typeface="Andalus" pitchFamily="18" charset="-78"/>
              <a:cs typeface="Andalus" pitchFamily="18" charset="-78"/>
            </a:endParaRPr>
          </a:p>
          <a:p>
            <a:pPr lvl="2"/>
            <a:r>
              <a:rPr lang="en-US" sz="2400" dirty="0">
                <a:latin typeface="Andalus" pitchFamily="18" charset="-78"/>
                <a:cs typeface="Andalus" pitchFamily="18" charset="-78"/>
              </a:rPr>
              <a:t> </a:t>
            </a:r>
            <a:r>
              <a:rPr lang="en-US" sz="2400" dirty="0" smtClean="0">
                <a:latin typeface="Andalus" pitchFamily="18" charset="-78"/>
                <a:cs typeface="Andalus" pitchFamily="18" charset="-78"/>
              </a:rPr>
              <a:t>     well-watered </a:t>
            </a:r>
            <a:r>
              <a:rPr lang="en-US" sz="2400" dirty="0">
                <a:latin typeface="Andalus" pitchFamily="18" charset="-78"/>
                <a:cs typeface="Andalus" pitchFamily="18" charset="-78"/>
              </a:rPr>
              <a:t>for a </a:t>
            </a:r>
            <a:r>
              <a:rPr lang="en-US" sz="2400" dirty="0" smtClean="0">
                <a:latin typeface="Andalus" pitchFamily="18" charset="-78"/>
                <a:cs typeface="Andalus" pitchFamily="18" charset="-78"/>
              </a:rPr>
              <a:t>period of time </a:t>
            </a:r>
          </a:p>
          <a:p>
            <a:pPr marL="800100" lvl="1" indent="-342900">
              <a:buFont typeface="+mj-lt"/>
              <a:buAutoNum type="alphaLcParenR"/>
            </a:pPr>
            <a:endParaRPr lang="en-US" dirty="0" smtClean="0"/>
          </a:p>
          <a:p>
            <a:r>
              <a:rPr lang="en-US" dirty="0"/>
              <a:t>	</a:t>
            </a:r>
          </a:p>
        </p:txBody>
      </p:sp>
      <p:sp>
        <p:nvSpPr>
          <p:cNvPr id="6" name="TextBox 5"/>
          <p:cNvSpPr txBox="1"/>
          <p:nvPr/>
        </p:nvSpPr>
        <p:spPr>
          <a:xfrm>
            <a:off x="304800" y="1828800"/>
            <a:ext cx="8534400" cy="523220"/>
          </a:xfrm>
          <a:prstGeom prst="rect">
            <a:avLst/>
          </a:prstGeom>
          <a:noFill/>
        </p:spPr>
        <p:txBody>
          <a:bodyPr wrap="square" rtlCol="0">
            <a:spAutoFit/>
          </a:bodyPr>
          <a:lstStyle/>
          <a:p>
            <a:pPr marL="114300" indent="0" algn="ctr">
              <a:buNone/>
            </a:pPr>
            <a:r>
              <a:rPr lang="en-US" sz="2800" dirty="0">
                <a:latin typeface="Andalus" pitchFamily="18" charset="-78"/>
                <a:cs typeface="Andalus" pitchFamily="18" charset="-78"/>
              </a:rPr>
              <a:t>Final treatment done to the joints of the masonry</a:t>
            </a:r>
          </a:p>
        </p:txBody>
      </p:sp>
      <p:sp>
        <p:nvSpPr>
          <p:cNvPr id="8" name="TextBox 7"/>
          <p:cNvSpPr txBox="1"/>
          <p:nvPr/>
        </p:nvSpPr>
        <p:spPr>
          <a:xfrm>
            <a:off x="152400" y="2552700"/>
            <a:ext cx="7086600" cy="1292662"/>
          </a:xfrm>
          <a:prstGeom prst="rect">
            <a:avLst/>
          </a:prstGeom>
          <a:noFill/>
        </p:spPr>
        <p:txBody>
          <a:bodyPr wrap="square" rtlCol="0">
            <a:spAutoFit/>
          </a:bodyPr>
          <a:lstStyle/>
          <a:p>
            <a:pPr marL="114300" indent="0" algn="just">
              <a:buNone/>
            </a:pPr>
            <a:r>
              <a:rPr lang="en-US" sz="2600" dirty="0">
                <a:latin typeface="Andalus" pitchFamily="18" charset="-78"/>
                <a:cs typeface="Andalus" pitchFamily="18" charset="-78"/>
              </a:rPr>
              <a:t>Purpose</a:t>
            </a:r>
            <a:r>
              <a:rPr lang="en-US" sz="2600" dirty="0">
                <a:latin typeface="Times New Roman" pitchFamily="18" charset="0"/>
                <a:cs typeface="Times New Roman" pitchFamily="18" charset="0"/>
              </a:rPr>
              <a:t>:</a:t>
            </a:r>
            <a:endParaRPr lang="en-US" sz="2600" dirty="0">
              <a:latin typeface="Andalus" pitchFamily="18" charset="-78"/>
              <a:cs typeface="Andalus" pitchFamily="18" charset="-78"/>
            </a:endParaRPr>
          </a:p>
          <a:p>
            <a:pPr marL="1565910" lvl="3" indent="-514350" algn="just">
              <a:buFont typeface="+mj-lt"/>
              <a:buAutoNum type="alphaLcParenR"/>
            </a:pPr>
            <a:r>
              <a:rPr lang="en-US" sz="2600" dirty="0">
                <a:latin typeface="Andalus" pitchFamily="18" charset="-78"/>
                <a:cs typeface="Andalus" pitchFamily="18" charset="-78"/>
              </a:rPr>
              <a:t>To increase durability of exterior wall</a:t>
            </a:r>
          </a:p>
          <a:p>
            <a:pPr marL="1565910" lvl="3" indent="-514350" algn="just">
              <a:buFont typeface="+mj-lt"/>
              <a:buAutoNum type="alphaLcParenR"/>
            </a:pPr>
            <a:r>
              <a:rPr lang="en-US" sz="2600" dirty="0">
                <a:latin typeface="Andalus" pitchFamily="18" charset="-78"/>
                <a:cs typeface="Andalus" pitchFamily="18" charset="-78"/>
              </a:rPr>
              <a:t>To improve the appearance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3464255"/>
            <a:ext cx="2628900" cy="2155495"/>
          </a:xfrm>
          <a:prstGeom prst="rect">
            <a:avLst/>
          </a:prstGeom>
          <a:ln>
            <a:noFill/>
          </a:ln>
          <a:effectLst>
            <a:softEdge rad="112500"/>
          </a:effectLst>
        </p:spPr>
      </p:pic>
    </p:spTree>
    <p:extLst>
      <p:ext uri="{BB962C8B-B14F-4D97-AF65-F5344CB8AC3E}">
        <p14:creationId xmlns:p14="http://schemas.microsoft.com/office/powerpoint/2010/main" val="321089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Painting</a:t>
            </a:r>
            <a:endParaRPr lang="en-US" sz="4000" dirty="0">
              <a:solidFill>
                <a:schemeClr val="tx1"/>
              </a:solidFill>
              <a:latin typeface="Andalus" pitchFamily="18" charset="-78"/>
              <a:cs typeface="Andalus" pitchFamily="18"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9200" y="2953792"/>
            <a:ext cx="263144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7625" y="2209800"/>
            <a:ext cx="7005320" cy="4154984"/>
          </a:xfrm>
          <a:prstGeom prst="rect">
            <a:avLst/>
          </a:prstGeom>
          <a:noFill/>
        </p:spPr>
        <p:txBody>
          <a:bodyPr wrap="square" rtlCol="0">
            <a:spAutoFit/>
          </a:bodyPr>
          <a:lstStyle/>
          <a:p>
            <a:pPr marL="342900" indent="-342900">
              <a:buFont typeface="Arial" pitchFamily="34" charset="0"/>
              <a:buChar char="•"/>
            </a:pPr>
            <a:r>
              <a:rPr lang="en-US" sz="2400" dirty="0">
                <a:latin typeface="Andalus" pitchFamily="18" charset="-78"/>
                <a:cs typeface="Andalus" pitchFamily="18" charset="-78"/>
              </a:rPr>
              <a:t>Application of oil paint to timber, metal </a:t>
            </a:r>
            <a:r>
              <a:rPr lang="en-US" sz="2400" dirty="0" smtClean="0">
                <a:latin typeface="Andalus" pitchFamily="18" charset="-78"/>
                <a:cs typeface="Andalus" pitchFamily="18" charset="-78"/>
              </a:rPr>
              <a:t> </a:t>
            </a:r>
            <a:r>
              <a:rPr lang="en-US" sz="2400" dirty="0">
                <a:latin typeface="Andalus" pitchFamily="18" charset="-78"/>
                <a:cs typeface="Andalus" pitchFamily="18" charset="-78"/>
              </a:rPr>
              <a:t>and plaster.</a:t>
            </a:r>
          </a:p>
          <a:p>
            <a:pPr marL="342900" indent="-342900">
              <a:buFont typeface="Arial" pitchFamily="34" charset="0"/>
              <a:buChar char="•"/>
            </a:pPr>
            <a:r>
              <a:rPr lang="en-US" sz="2400" dirty="0" smtClean="0">
                <a:latin typeface="Andalus" pitchFamily="18" charset="-78"/>
                <a:cs typeface="Andalus" pitchFamily="18" charset="-78"/>
              </a:rPr>
              <a:t>Paint is</a:t>
            </a:r>
            <a:endParaRPr lang="en-US" sz="2400" dirty="0" smtClean="0"/>
          </a:p>
          <a:p>
            <a:pPr marL="1257300" lvl="2" indent="-342900">
              <a:buFont typeface="Courier New" pitchFamily="49" charset="0"/>
              <a:buChar char="o"/>
            </a:pPr>
            <a:r>
              <a:rPr lang="en-US" sz="2400" dirty="0" smtClean="0">
                <a:latin typeface="Andalus" pitchFamily="18" charset="-78"/>
                <a:cs typeface="Andalus" pitchFamily="18" charset="-78"/>
              </a:rPr>
              <a:t>A protective  or decorative  layer.</a:t>
            </a:r>
            <a:endParaRPr lang="en-US" sz="2400" dirty="0">
              <a:latin typeface="Andalus" pitchFamily="18" charset="-78"/>
              <a:cs typeface="Andalus" pitchFamily="18" charset="-78"/>
            </a:endParaRPr>
          </a:p>
          <a:p>
            <a:pPr marL="1257300" lvl="2" indent="-342900">
              <a:buFont typeface="Courier New" pitchFamily="49" charset="0"/>
              <a:buChar char="o"/>
            </a:pPr>
            <a:r>
              <a:rPr lang="en-US" sz="2400" dirty="0" smtClean="0">
                <a:latin typeface="Andalus" pitchFamily="18" charset="-78"/>
                <a:cs typeface="Andalus" pitchFamily="18" charset="-78"/>
              </a:rPr>
              <a:t>Composed of         i</a:t>
            </a:r>
            <a:r>
              <a:rPr lang="en-US" sz="2400" dirty="0">
                <a:latin typeface="Andalus" pitchFamily="18" charset="-78"/>
                <a:cs typeface="Andalus" pitchFamily="18" charset="-78"/>
              </a:rPr>
              <a:t>.   liquid medium   </a:t>
            </a:r>
          </a:p>
          <a:p>
            <a:pPr marL="1325880" lvl="4" indent="0">
              <a:buNone/>
            </a:pPr>
            <a:r>
              <a:rPr lang="en-US" sz="2400" dirty="0">
                <a:latin typeface="Andalus" pitchFamily="18" charset="-78"/>
                <a:cs typeface="Andalus" pitchFamily="18" charset="-78"/>
              </a:rPr>
              <a:t>		          ii.   A coloring agent</a:t>
            </a:r>
          </a:p>
          <a:p>
            <a:pPr marL="1325880" lvl="4" indent="0">
              <a:buNone/>
            </a:pPr>
            <a:r>
              <a:rPr lang="en-US" sz="2400" dirty="0">
                <a:latin typeface="Andalus" pitchFamily="18" charset="-78"/>
                <a:cs typeface="Andalus" pitchFamily="18" charset="-78"/>
              </a:rPr>
              <a:t>                            iii.   Other  </a:t>
            </a:r>
            <a:r>
              <a:rPr lang="en-US" sz="2400" dirty="0" smtClean="0">
                <a:latin typeface="Andalus" pitchFamily="18" charset="-78"/>
                <a:cs typeface="Andalus" pitchFamily="18" charset="-78"/>
              </a:rPr>
              <a:t>agent	</a:t>
            </a:r>
          </a:p>
          <a:p>
            <a:pPr marL="1257300" lvl="2" indent="-342900">
              <a:buFont typeface="Courier New" pitchFamily="49" charset="0"/>
              <a:buChar char="o"/>
            </a:pPr>
            <a:r>
              <a:rPr lang="en-US" sz="2400" dirty="0" smtClean="0">
                <a:latin typeface="Andalus" pitchFamily="18" charset="-78"/>
                <a:cs typeface="Andalus" pitchFamily="18" charset="-78"/>
              </a:rPr>
              <a:t>Applied in Coats</a:t>
            </a:r>
            <a:endParaRPr lang="en-US" sz="2400" dirty="0">
              <a:latin typeface="Andalus" pitchFamily="18" charset="-78"/>
              <a:cs typeface="Andalus" pitchFamily="18" charset="-78"/>
            </a:endParaRPr>
          </a:p>
          <a:p>
            <a:pPr marL="114300" indent="0">
              <a:buNone/>
            </a:pPr>
            <a:endParaRPr lang="en-US" sz="2400" dirty="0">
              <a:latin typeface="Andalus" pitchFamily="18" charset="-78"/>
              <a:cs typeface="Andalus" pitchFamily="18" charset="-78"/>
            </a:endParaRPr>
          </a:p>
          <a:p>
            <a:pPr marL="342900" indent="-342900">
              <a:buFont typeface="Arial" pitchFamily="34" charset="0"/>
              <a:buChar char="•"/>
            </a:pPr>
            <a:r>
              <a:rPr lang="en-US" sz="2400" dirty="0">
                <a:latin typeface="Andalus" pitchFamily="18" charset="-78"/>
                <a:cs typeface="Andalus" pitchFamily="18" charset="-78"/>
              </a:rPr>
              <a:t> to provide a pleasant appearance.</a:t>
            </a:r>
          </a:p>
          <a:p>
            <a:endParaRPr lang="en-US" sz="2400" dirty="0"/>
          </a:p>
        </p:txBody>
      </p:sp>
    </p:spTree>
    <p:extLst>
      <p:ext uri="{BB962C8B-B14F-4D97-AF65-F5344CB8AC3E}">
        <p14:creationId xmlns:p14="http://schemas.microsoft.com/office/powerpoint/2010/main" val="90316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latin typeface="Andalus" pitchFamily="18" charset="-78"/>
                <a:cs typeface="Andalus" pitchFamily="18" charset="-78"/>
              </a:rPr>
              <a:t>Materials  and  tools </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4200" y="1819275"/>
            <a:ext cx="1778000" cy="206424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461" y="1828800"/>
            <a:ext cx="1724025" cy="212615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6436" y="4524373"/>
            <a:ext cx="2124074" cy="1628577"/>
          </a:xfrm>
          <a:prstGeom prst="rect">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781800" y="4524374"/>
            <a:ext cx="2209800" cy="162857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 y="2133600"/>
            <a:ext cx="3886200" cy="2912887"/>
          </a:xfrm>
          <a:prstGeom prst="rect">
            <a:avLst/>
          </a:prstGeom>
        </p:spPr>
      </p:pic>
      <p:sp>
        <p:nvSpPr>
          <p:cNvPr id="10" name="TextBox 9"/>
          <p:cNvSpPr txBox="1"/>
          <p:nvPr/>
        </p:nvSpPr>
        <p:spPr>
          <a:xfrm>
            <a:off x="762000" y="5338662"/>
            <a:ext cx="3048000" cy="646331"/>
          </a:xfrm>
          <a:prstGeom prst="rect">
            <a:avLst/>
          </a:prstGeom>
          <a:noFill/>
        </p:spPr>
        <p:txBody>
          <a:bodyPr wrap="square" rtlCol="0">
            <a:spAutoFit/>
          </a:bodyPr>
          <a:lstStyle/>
          <a:p>
            <a:pPr algn="ctr"/>
            <a:r>
              <a:rPr lang="en-US" sz="3600" dirty="0" smtClean="0">
                <a:latin typeface="Andalus" pitchFamily="18" charset="-78"/>
                <a:cs typeface="Andalus" pitchFamily="18" charset="-78"/>
              </a:rPr>
              <a:t>PAINT</a:t>
            </a:r>
            <a:endParaRPr lang="en-US" sz="3600" dirty="0">
              <a:latin typeface="Andalus" pitchFamily="18" charset="-78"/>
              <a:cs typeface="Andalus" pitchFamily="18" charset="-78"/>
            </a:endParaRPr>
          </a:p>
        </p:txBody>
      </p:sp>
      <p:sp>
        <p:nvSpPr>
          <p:cNvPr id="11" name="TextBox 10"/>
          <p:cNvSpPr txBox="1"/>
          <p:nvPr/>
        </p:nvSpPr>
        <p:spPr>
          <a:xfrm>
            <a:off x="4560886" y="4062708"/>
            <a:ext cx="2035173"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Weather coat</a:t>
            </a:r>
            <a:endParaRPr lang="en-US" sz="2400" dirty="0">
              <a:latin typeface="Andalus" pitchFamily="18" charset="-78"/>
              <a:cs typeface="Andalus" pitchFamily="18" charset="-78"/>
            </a:endParaRPr>
          </a:p>
        </p:txBody>
      </p:sp>
      <p:sp>
        <p:nvSpPr>
          <p:cNvPr id="13" name="TextBox 12"/>
          <p:cNvSpPr txBox="1"/>
          <p:nvPr/>
        </p:nvSpPr>
        <p:spPr>
          <a:xfrm>
            <a:off x="6896100" y="4062707"/>
            <a:ext cx="1905000"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Sealer</a:t>
            </a:r>
            <a:endParaRPr lang="en-US" sz="2400" dirty="0">
              <a:latin typeface="Andalus" pitchFamily="18" charset="-78"/>
              <a:cs typeface="Andalus" pitchFamily="18" charset="-78"/>
            </a:endParaRPr>
          </a:p>
        </p:txBody>
      </p:sp>
      <p:sp>
        <p:nvSpPr>
          <p:cNvPr id="14" name="TextBox 13"/>
          <p:cNvSpPr txBox="1"/>
          <p:nvPr/>
        </p:nvSpPr>
        <p:spPr>
          <a:xfrm>
            <a:off x="4716461" y="6257725"/>
            <a:ext cx="1724025"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Roller</a:t>
            </a:r>
            <a:endParaRPr lang="en-US" sz="2400" dirty="0">
              <a:latin typeface="Andalus" pitchFamily="18" charset="-78"/>
              <a:cs typeface="Andalus" pitchFamily="18" charset="-78"/>
            </a:endParaRPr>
          </a:p>
        </p:txBody>
      </p:sp>
      <p:sp>
        <p:nvSpPr>
          <p:cNvPr id="15" name="TextBox 14"/>
          <p:cNvSpPr txBox="1"/>
          <p:nvPr/>
        </p:nvSpPr>
        <p:spPr>
          <a:xfrm>
            <a:off x="6896100" y="6248400"/>
            <a:ext cx="1981200"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Putty</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18183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par>
                                <p:cTn id="11" presetID="16" presetClass="entr" presetSubtype="37"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16" presetClass="entr" presetSubtype="37"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outVertical)">
                                      <p:cBhvr>
                                        <p:cTn id="28" dur="500"/>
                                        <p:tgtEl>
                                          <p:spTgt spid="15"/>
                                        </p:tgtEl>
                                      </p:cBhvr>
                                    </p:animEffect>
                                  </p:childTnLst>
                                </p:cTn>
                              </p:par>
                              <p:par>
                                <p:cTn id="29" presetID="16" presetClass="entr" presetSubtype="37"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latin typeface="Andalus" pitchFamily="18" charset="-78"/>
                <a:cs typeface="Andalus" pitchFamily="18" charset="-78"/>
              </a:rPr>
              <a:t>Steps   of   </a:t>
            </a:r>
            <a:r>
              <a:rPr lang="en-US" sz="4000" dirty="0" smtClean="0">
                <a:solidFill>
                  <a:schemeClr val="tx1"/>
                </a:solidFill>
                <a:latin typeface="Andalus" pitchFamily="18" charset="-78"/>
                <a:cs typeface="Andalus" pitchFamily="18" charset="-78"/>
              </a:rPr>
              <a:t>Painting</a:t>
            </a:r>
            <a:endParaRPr lang="en-US" sz="3600" dirty="0"/>
          </a:p>
        </p:txBody>
      </p:sp>
      <p:sp>
        <p:nvSpPr>
          <p:cNvPr id="11" name="Down Arrow 10"/>
          <p:cNvSpPr/>
          <p:nvPr/>
        </p:nvSpPr>
        <p:spPr>
          <a:xfrm>
            <a:off x="2428875" y="1752600"/>
            <a:ext cx="4343400" cy="685800"/>
          </a:xfrm>
          <a:prstGeom prst="downArrow">
            <a:avLst>
              <a:gd name="adj1" fmla="val 99562"/>
              <a:gd name="adj2" fmla="val 4375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Stone Throwing</a:t>
            </a:r>
            <a:endParaRPr lang="en-US" sz="2400" dirty="0">
              <a:solidFill>
                <a:schemeClr val="tx1"/>
              </a:solidFill>
              <a:latin typeface="Andalus" pitchFamily="18" charset="-78"/>
              <a:cs typeface="Andalus" pitchFamily="18" charset="-78"/>
            </a:endParaRPr>
          </a:p>
        </p:txBody>
      </p:sp>
      <p:sp>
        <p:nvSpPr>
          <p:cNvPr id="16" name="Down Arrow 15"/>
          <p:cNvSpPr/>
          <p:nvPr/>
        </p:nvSpPr>
        <p:spPr>
          <a:xfrm>
            <a:off x="2400300" y="2642025"/>
            <a:ext cx="4343400" cy="685800"/>
          </a:xfrm>
          <a:prstGeom prst="downArrow">
            <a:avLst>
              <a:gd name="adj1" fmla="val 100000"/>
              <a:gd name="adj2" fmla="val 5375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Applying Sealer</a:t>
            </a:r>
            <a:endParaRPr lang="en-US" sz="2400" dirty="0">
              <a:solidFill>
                <a:schemeClr val="tx1"/>
              </a:solidFill>
              <a:latin typeface="Andalus" pitchFamily="18" charset="-78"/>
              <a:cs typeface="Andalus" pitchFamily="18" charset="-78"/>
            </a:endParaRPr>
          </a:p>
        </p:txBody>
      </p:sp>
      <p:sp>
        <p:nvSpPr>
          <p:cNvPr id="19" name="Down Arrow 18"/>
          <p:cNvSpPr/>
          <p:nvPr/>
        </p:nvSpPr>
        <p:spPr>
          <a:xfrm>
            <a:off x="6019800" y="4576763"/>
            <a:ext cx="2743200" cy="614362"/>
          </a:xfrm>
          <a:prstGeom prst="downArrow">
            <a:avLst>
              <a:gd name="adj1" fmla="val 100000"/>
              <a:gd name="adj2" fmla="val 4305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ndalus" pitchFamily="18" charset="-78"/>
                <a:cs typeface="Andalus" pitchFamily="18" charset="-78"/>
              </a:rPr>
              <a:t>Applying Weather Coat</a:t>
            </a:r>
            <a:endParaRPr lang="en-US" sz="2000" dirty="0">
              <a:solidFill>
                <a:schemeClr val="tx1"/>
              </a:solidFill>
              <a:latin typeface="Andalus" pitchFamily="18" charset="-78"/>
              <a:cs typeface="Andalus" pitchFamily="18" charset="-78"/>
            </a:endParaRPr>
          </a:p>
        </p:txBody>
      </p:sp>
      <p:sp>
        <p:nvSpPr>
          <p:cNvPr id="23" name="Down Arrow 22"/>
          <p:cNvSpPr/>
          <p:nvPr/>
        </p:nvSpPr>
        <p:spPr>
          <a:xfrm>
            <a:off x="314325" y="6000747"/>
            <a:ext cx="2743200" cy="504825"/>
          </a:xfrm>
          <a:prstGeom prst="downArrow">
            <a:avLst>
              <a:gd name="adj1" fmla="val 100000"/>
              <a:gd name="adj2"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Painted wall</a:t>
            </a:r>
            <a:endParaRPr lang="en-US" sz="2400" dirty="0">
              <a:solidFill>
                <a:schemeClr val="tx1"/>
              </a:solidFill>
              <a:latin typeface="Andalus" pitchFamily="18" charset="-78"/>
              <a:cs typeface="Andalus" pitchFamily="18" charset="-78"/>
            </a:endParaRPr>
          </a:p>
        </p:txBody>
      </p:sp>
      <p:sp>
        <p:nvSpPr>
          <p:cNvPr id="24" name="Down Arrow 23"/>
          <p:cNvSpPr/>
          <p:nvPr/>
        </p:nvSpPr>
        <p:spPr>
          <a:xfrm>
            <a:off x="314325" y="5362573"/>
            <a:ext cx="2743200" cy="504825"/>
          </a:xfrm>
          <a:prstGeom prst="downArrow">
            <a:avLst>
              <a:gd name="adj1" fmla="val 100000"/>
              <a:gd name="adj2" fmla="val 4245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Applying Paint</a:t>
            </a:r>
            <a:endParaRPr lang="en-US" sz="2400" dirty="0">
              <a:solidFill>
                <a:schemeClr val="tx1"/>
              </a:solidFill>
              <a:latin typeface="Andalus" pitchFamily="18" charset="-78"/>
              <a:cs typeface="Andalus" pitchFamily="18" charset="-78"/>
            </a:endParaRPr>
          </a:p>
        </p:txBody>
      </p:sp>
      <p:sp>
        <p:nvSpPr>
          <p:cNvPr id="25" name="Down Arrow 24"/>
          <p:cNvSpPr/>
          <p:nvPr/>
        </p:nvSpPr>
        <p:spPr>
          <a:xfrm>
            <a:off x="6019800" y="5567361"/>
            <a:ext cx="2743200" cy="504825"/>
          </a:xfrm>
          <a:prstGeom prst="downArrow">
            <a:avLst>
              <a:gd name="adj1" fmla="val 100000"/>
              <a:gd name="adj2" fmla="val 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Painted wall</a:t>
            </a:r>
            <a:endParaRPr lang="en-US" sz="2400" dirty="0">
              <a:solidFill>
                <a:schemeClr val="tx1"/>
              </a:solidFill>
              <a:latin typeface="Andalus" pitchFamily="18" charset="-78"/>
              <a:cs typeface="Andalus" pitchFamily="18" charset="-78"/>
            </a:endParaRPr>
          </a:p>
        </p:txBody>
      </p:sp>
      <p:sp>
        <p:nvSpPr>
          <p:cNvPr id="26" name="Down Arrow 25"/>
          <p:cNvSpPr/>
          <p:nvPr/>
        </p:nvSpPr>
        <p:spPr>
          <a:xfrm>
            <a:off x="314325" y="4576763"/>
            <a:ext cx="2743200" cy="614362"/>
          </a:xfrm>
          <a:prstGeom prst="downArrow">
            <a:avLst>
              <a:gd name="adj1" fmla="val 100000"/>
              <a:gd name="adj2" fmla="val 50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Applying Putty</a:t>
            </a:r>
            <a:endParaRPr lang="en-US" sz="2400" dirty="0">
              <a:solidFill>
                <a:schemeClr val="tx1"/>
              </a:solidFill>
              <a:latin typeface="Andalus" pitchFamily="18" charset="-78"/>
              <a:cs typeface="Andalus" pitchFamily="18" charset="-78"/>
            </a:endParaRPr>
          </a:p>
        </p:txBody>
      </p:sp>
      <p:cxnSp>
        <p:nvCxnSpPr>
          <p:cNvPr id="31" name="Straight Connector 30"/>
          <p:cNvCxnSpPr/>
          <p:nvPr/>
        </p:nvCxnSpPr>
        <p:spPr>
          <a:xfrm>
            <a:off x="4752975" y="3741865"/>
            <a:ext cx="263842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Straight Connector 33"/>
          <p:cNvCxnSpPr/>
          <p:nvPr/>
        </p:nvCxnSpPr>
        <p:spPr>
          <a:xfrm flipH="1">
            <a:off x="1685925" y="3741865"/>
            <a:ext cx="306705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7" name="Straight Arrow Connector 36"/>
          <p:cNvCxnSpPr>
            <a:endCxn id="19" idx="0"/>
          </p:cNvCxnSpPr>
          <p:nvPr/>
        </p:nvCxnSpPr>
        <p:spPr>
          <a:xfrm>
            <a:off x="7391400" y="3962400"/>
            <a:ext cx="0" cy="6143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a:endCxn id="26" idx="0"/>
          </p:cNvCxnSpPr>
          <p:nvPr/>
        </p:nvCxnSpPr>
        <p:spPr>
          <a:xfrm>
            <a:off x="1685925" y="3962400"/>
            <a:ext cx="0" cy="6143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5" name="TextBox 44"/>
          <p:cNvSpPr txBox="1"/>
          <p:nvPr/>
        </p:nvSpPr>
        <p:spPr>
          <a:xfrm>
            <a:off x="990600" y="3280200"/>
            <a:ext cx="1409700" cy="461665"/>
          </a:xfrm>
          <a:prstGeom prst="rect">
            <a:avLst/>
          </a:prstGeom>
          <a:noFill/>
        </p:spPr>
        <p:txBody>
          <a:bodyPr wrap="square" rtlCol="0">
            <a:spAutoFit/>
          </a:bodyPr>
          <a:lstStyle/>
          <a:p>
            <a:pPr algn="ctr"/>
            <a:endParaRPr lang="en-US" sz="2400" dirty="0">
              <a:latin typeface="Andalus" pitchFamily="18" charset="-78"/>
              <a:cs typeface="Andalus" pitchFamily="18" charset="-78"/>
            </a:endParaRPr>
          </a:p>
        </p:txBody>
      </p:sp>
      <p:sp>
        <p:nvSpPr>
          <p:cNvPr id="47" name="Rounded Rectangle 46"/>
          <p:cNvSpPr/>
          <p:nvPr/>
        </p:nvSpPr>
        <p:spPr>
          <a:xfrm>
            <a:off x="981075" y="3360865"/>
            <a:ext cx="1371600" cy="762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Interior Wall</a:t>
            </a:r>
            <a:endParaRPr lang="en-US" sz="2400" dirty="0">
              <a:solidFill>
                <a:schemeClr val="tx1"/>
              </a:solidFill>
              <a:latin typeface="Andalus" pitchFamily="18" charset="-78"/>
              <a:cs typeface="Andalus" pitchFamily="18" charset="-78"/>
            </a:endParaRPr>
          </a:p>
        </p:txBody>
      </p:sp>
      <p:sp>
        <p:nvSpPr>
          <p:cNvPr id="50" name="Rounded Rectangle 49"/>
          <p:cNvSpPr/>
          <p:nvPr/>
        </p:nvSpPr>
        <p:spPr>
          <a:xfrm>
            <a:off x="6734175" y="3360865"/>
            <a:ext cx="1371600" cy="762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Exterior Wall</a:t>
            </a:r>
            <a:endParaRPr lang="en-US" sz="2400" dirty="0">
              <a:solidFill>
                <a:schemeClr val="tx1"/>
              </a:solidFill>
              <a:latin typeface="Andalus" pitchFamily="18" charset="-78"/>
              <a:cs typeface="Andalus" pitchFamily="18" charset="-78"/>
            </a:endParaRPr>
          </a:p>
        </p:txBody>
      </p:sp>
      <p:cxnSp>
        <p:nvCxnSpPr>
          <p:cNvPr id="5" name="Straight Arrow Connector 4"/>
          <p:cNvCxnSpPr>
            <a:stCxn id="16" idx="2"/>
          </p:cNvCxnSpPr>
          <p:nvPr/>
        </p:nvCxnSpPr>
        <p:spPr>
          <a:xfrm>
            <a:off x="4572000" y="3327825"/>
            <a:ext cx="0" cy="414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589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3" grpId="0" animBg="1"/>
      <p:bldP spid="24" grpId="0" animBg="1"/>
      <p:bldP spid="25" grpId="0" animBg="1"/>
      <p:bldP spid="26" grpId="0" animBg="1"/>
      <p:bldP spid="47"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latin typeface="Andalus" pitchFamily="18" charset="-78"/>
                <a:cs typeface="Andalus" pitchFamily="18" charset="-78"/>
              </a:rPr>
              <a:t>Steps   of   </a:t>
            </a:r>
            <a:r>
              <a:rPr lang="en-US" sz="4000" dirty="0" smtClean="0">
                <a:solidFill>
                  <a:schemeClr val="tx1"/>
                </a:solidFill>
                <a:latin typeface="Andalus" pitchFamily="18" charset="-78"/>
                <a:cs typeface="Andalus" pitchFamily="18" charset="-78"/>
              </a:rPr>
              <a:t>painting</a:t>
            </a:r>
            <a:endParaRPr lang="en-US" sz="4000" dirty="0"/>
          </a:p>
        </p:txBody>
      </p:sp>
      <p:sp>
        <p:nvSpPr>
          <p:cNvPr id="3" name="Text Placeholder 2"/>
          <p:cNvSpPr>
            <a:spLocks noGrp="1"/>
          </p:cNvSpPr>
          <p:nvPr>
            <p:ph type="body" idx="1"/>
          </p:nvPr>
        </p:nvSpPr>
        <p:spPr/>
        <p:txBody>
          <a:bodyPr/>
          <a:lstStyle/>
          <a:p>
            <a:r>
              <a:rPr lang="en-US" sz="2800" dirty="0" smtClean="0">
                <a:solidFill>
                  <a:schemeClr val="tx1"/>
                </a:solidFill>
                <a:latin typeface="Andalus" pitchFamily="18" charset="-78"/>
                <a:cs typeface="Andalus" pitchFamily="18" charset="-78"/>
              </a:rPr>
              <a:t>Stone throwing</a:t>
            </a:r>
            <a:endParaRPr lang="en-US" sz="2800" dirty="0">
              <a:solidFill>
                <a:schemeClr val="tx1"/>
              </a:solidFill>
              <a:latin typeface="Andalus" pitchFamily="18" charset="-78"/>
              <a:cs typeface="Andalus" pitchFamily="18" charset="-78"/>
            </a:endParaRPr>
          </a:p>
        </p:txBody>
      </p:sp>
      <p:pic>
        <p:nvPicPr>
          <p:cNvPr id="8" name="Content Placeholder 7"/>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965035" y="3019415"/>
            <a:ext cx="2406073" cy="3152785"/>
          </a:xfrm>
        </p:spPr>
      </p:pic>
      <p:sp>
        <p:nvSpPr>
          <p:cNvPr id="5" name="Text Placeholder 4"/>
          <p:cNvSpPr>
            <a:spLocks noGrp="1"/>
          </p:cNvSpPr>
          <p:nvPr>
            <p:ph type="body" sz="quarter" idx="3"/>
          </p:nvPr>
        </p:nvSpPr>
        <p:spPr/>
        <p:txBody>
          <a:bodyPr/>
          <a:lstStyle/>
          <a:p>
            <a:r>
              <a:rPr lang="en-US" sz="2800" dirty="0" smtClean="0">
                <a:solidFill>
                  <a:schemeClr val="tx1"/>
                </a:solidFill>
                <a:latin typeface="Andalus" pitchFamily="18" charset="-78"/>
                <a:cs typeface="Andalus" pitchFamily="18" charset="-78"/>
              </a:rPr>
              <a:t>Applying Sealer</a:t>
            </a:r>
            <a:endParaRPr lang="en-US" sz="2800" dirty="0">
              <a:solidFill>
                <a:schemeClr val="tx1"/>
              </a:solidFill>
              <a:latin typeface="Andalus" pitchFamily="18" charset="-78"/>
              <a:cs typeface="Andalus" pitchFamily="18" charset="-78"/>
            </a:endParaRPr>
          </a:p>
        </p:txBody>
      </p:sp>
      <p:cxnSp>
        <p:nvCxnSpPr>
          <p:cNvPr id="12" name="Straight Connector 11"/>
          <p:cNvCxnSpPr/>
          <p:nvPr/>
        </p:nvCxnSpPr>
        <p:spPr>
          <a:xfrm flipV="1">
            <a:off x="2895600" y="3124200"/>
            <a:ext cx="0" cy="1066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1676400" y="3124198"/>
            <a:ext cx="1219200"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762000" y="2893366"/>
            <a:ext cx="1066800"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Stone</a:t>
            </a:r>
            <a:endParaRPr lang="en-US" sz="2400" dirty="0">
              <a:latin typeface="Andalus" pitchFamily="18" charset="-78"/>
              <a:cs typeface="Andalus" pitchFamily="18" charset="-78"/>
            </a:endParaRPr>
          </a:p>
        </p:txBody>
      </p:sp>
      <p:cxnSp>
        <p:nvCxnSpPr>
          <p:cNvPr id="27" name="Straight Connector 26"/>
          <p:cNvCxnSpPr/>
          <p:nvPr/>
        </p:nvCxnSpPr>
        <p:spPr>
          <a:xfrm>
            <a:off x="4572000" y="2743200"/>
            <a:ext cx="0" cy="34290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4800" y="3355032"/>
            <a:ext cx="1650999" cy="923330"/>
          </a:xfrm>
          <a:prstGeom prst="rect">
            <a:avLst/>
          </a:prstGeom>
          <a:noFill/>
        </p:spPr>
        <p:txBody>
          <a:bodyPr wrap="square" rtlCol="0">
            <a:spAutoFit/>
          </a:bodyPr>
          <a:lstStyle/>
          <a:p>
            <a:endParaRPr lang="en-US" dirty="0" smtClean="0"/>
          </a:p>
          <a:p>
            <a:endParaRPr lang="en-US" dirty="0"/>
          </a:p>
          <a:p>
            <a:endParaRPr lang="en-US" dirty="0"/>
          </a:p>
        </p:txBody>
      </p:sp>
      <p:sp>
        <p:nvSpPr>
          <p:cNvPr id="30" name="TextBox 29"/>
          <p:cNvSpPr txBox="1"/>
          <p:nvPr/>
        </p:nvSpPr>
        <p:spPr>
          <a:xfrm>
            <a:off x="304800" y="4230452"/>
            <a:ext cx="1650999" cy="1631216"/>
          </a:xfrm>
          <a:prstGeom prst="rect">
            <a:avLst/>
          </a:prstGeom>
          <a:noFill/>
        </p:spPr>
        <p:txBody>
          <a:bodyPr wrap="square" rtlCol="0">
            <a:spAutoFit/>
          </a:bodyPr>
          <a:lstStyle/>
          <a:p>
            <a:pPr algn="just"/>
            <a:r>
              <a:rPr lang="en-US" sz="2400" dirty="0" smtClean="0">
                <a:latin typeface="Andalus" pitchFamily="18" charset="-78"/>
                <a:cs typeface="Andalus" pitchFamily="18" charset="-78"/>
              </a:rPr>
              <a:t>Removing the roughness of the wall</a:t>
            </a:r>
            <a:r>
              <a:rPr lang="en-US" sz="2800" dirty="0" smtClean="0">
                <a:latin typeface="Andalus" pitchFamily="18" charset="-78"/>
                <a:cs typeface="Andalus" pitchFamily="18" charset="-78"/>
              </a:rPr>
              <a:t>.</a:t>
            </a:r>
            <a:endParaRPr lang="en-US" sz="2800" dirty="0">
              <a:latin typeface="Andalus" pitchFamily="18" charset="-78"/>
              <a:cs typeface="Andalus" pitchFamily="18" charset="-78"/>
            </a:endParaRPr>
          </a:p>
        </p:txBody>
      </p:sp>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16318" y="4724400"/>
            <a:ext cx="2286000" cy="1714500"/>
          </a:xfrm>
          <a:prstGeom prst="rect">
            <a:avLst/>
          </a:prstGeom>
        </p:spPr>
      </p:pic>
      <p:pic>
        <p:nvPicPr>
          <p:cNvPr id="33" name="Picture 3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747498" y="2742123"/>
            <a:ext cx="2287436" cy="1715577"/>
          </a:xfrm>
          <a:prstGeom prst="rect">
            <a:avLst/>
          </a:prstGeom>
        </p:spPr>
      </p:pic>
      <p:sp>
        <p:nvSpPr>
          <p:cNvPr id="38" name="TextBox 37"/>
          <p:cNvSpPr txBox="1"/>
          <p:nvPr/>
        </p:nvSpPr>
        <p:spPr>
          <a:xfrm>
            <a:off x="6985866" y="3274640"/>
            <a:ext cx="3048000" cy="830997"/>
          </a:xfrm>
          <a:prstGeom prst="rect">
            <a:avLst/>
          </a:prstGeom>
          <a:noFill/>
        </p:spPr>
        <p:txBody>
          <a:bodyPr wrap="square" rtlCol="0">
            <a:spAutoFit/>
          </a:bodyPr>
          <a:lstStyle/>
          <a:p>
            <a:r>
              <a:rPr lang="en-US" sz="2400" dirty="0" smtClean="0">
                <a:latin typeface="Andalus" pitchFamily="18" charset="-78"/>
                <a:cs typeface="Andalus" pitchFamily="18" charset="-78"/>
              </a:rPr>
              <a:t>Sealer </a:t>
            </a:r>
            <a:r>
              <a:rPr lang="en-US" sz="2400" dirty="0" smtClean="0">
                <a:latin typeface="Times New Roman" pitchFamily="18" charset="0"/>
                <a:cs typeface="Times New Roman" pitchFamily="18" charset="0"/>
              </a:rPr>
              <a:t>:</a:t>
            </a:r>
            <a:r>
              <a:rPr lang="en-US" sz="2400" dirty="0" smtClean="0">
                <a:latin typeface="Andalus" pitchFamily="18" charset="-78"/>
                <a:cs typeface="Andalus" pitchFamily="18" charset="-78"/>
              </a:rPr>
              <a:t> Water</a:t>
            </a:r>
            <a:r>
              <a:rPr lang="en-US" sz="2400" dirty="0" smtClean="0">
                <a:latin typeface="Times New Roman" pitchFamily="18" charset="0"/>
                <a:cs typeface="Times New Roman" pitchFamily="18" charset="0"/>
              </a:rPr>
              <a:t>:</a:t>
            </a:r>
            <a:r>
              <a:rPr lang="en-US" sz="2400" dirty="0" smtClean="0">
                <a:latin typeface="Andalus" pitchFamily="18" charset="-78"/>
                <a:cs typeface="Andalus" pitchFamily="18" charset="-78"/>
              </a:rPr>
              <a:t>-</a:t>
            </a:r>
          </a:p>
          <a:p>
            <a:r>
              <a:rPr lang="en-US" sz="2400" dirty="0" smtClean="0">
                <a:latin typeface="Andalus" pitchFamily="18" charset="-78"/>
                <a:cs typeface="Andalus" pitchFamily="18" charset="-78"/>
              </a:rPr>
              <a:t>         2</a:t>
            </a:r>
            <a:r>
              <a:rPr lang="en-US" sz="2400" dirty="0" smtClean="0">
                <a:latin typeface="Times New Roman" pitchFamily="18" charset="0"/>
                <a:cs typeface="Times New Roman" pitchFamily="18" charset="0"/>
              </a:rPr>
              <a:t>:</a:t>
            </a:r>
            <a:r>
              <a:rPr lang="en-US" sz="2400" dirty="0" smtClean="0">
                <a:latin typeface="Andalus" pitchFamily="18" charset="-78"/>
                <a:cs typeface="Andalus" pitchFamily="18" charset="-78"/>
              </a:rPr>
              <a:t>1</a:t>
            </a:r>
            <a:endParaRPr lang="en-US" sz="2400" dirty="0">
              <a:latin typeface="Andalus" pitchFamily="18" charset="-78"/>
              <a:cs typeface="Andalus" pitchFamily="18" charset="-78"/>
            </a:endParaRPr>
          </a:p>
        </p:txBody>
      </p:sp>
      <p:sp>
        <p:nvSpPr>
          <p:cNvPr id="39" name="TextBox 38"/>
          <p:cNvSpPr txBox="1"/>
          <p:nvPr/>
        </p:nvSpPr>
        <p:spPr>
          <a:xfrm>
            <a:off x="7132782" y="5073818"/>
            <a:ext cx="1676400" cy="1508105"/>
          </a:xfrm>
          <a:prstGeom prst="rect">
            <a:avLst/>
          </a:prstGeom>
          <a:noFill/>
        </p:spPr>
        <p:txBody>
          <a:bodyPr wrap="square" rtlCol="0">
            <a:spAutoFit/>
          </a:bodyPr>
          <a:lstStyle/>
          <a:p>
            <a:r>
              <a:rPr lang="en-US" sz="2400" dirty="0" smtClean="0">
                <a:latin typeface="Andalus" pitchFamily="18" charset="-78"/>
                <a:cs typeface="Andalus" pitchFamily="18" charset="-78"/>
              </a:rPr>
              <a:t>Applying the first coat </a:t>
            </a:r>
          </a:p>
          <a:p>
            <a:r>
              <a:rPr lang="en-US" sz="2000" dirty="0" smtClean="0">
                <a:latin typeface="Andalus" pitchFamily="18" charset="-78"/>
                <a:cs typeface="Andalus" pitchFamily="18" charset="-78"/>
              </a:rPr>
              <a:t>  </a:t>
            </a:r>
            <a:endParaRPr lang="en-US" sz="2000" dirty="0">
              <a:latin typeface="Andalus" pitchFamily="18" charset="-78"/>
              <a:cs typeface="Andalus" pitchFamily="18" charset="-78"/>
            </a:endParaRPr>
          </a:p>
        </p:txBody>
      </p:sp>
    </p:spTree>
    <p:extLst>
      <p:ext uri="{BB962C8B-B14F-4D97-AF65-F5344CB8AC3E}">
        <p14:creationId xmlns:p14="http://schemas.microsoft.com/office/powerpoint/2010/main" val="24113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500"/>
                                        <p:tgtEl>
                                          <p:spTgt spid="32"/>
                                        </p:tgtEl>
                                      </p:cBhvr>
                                    </p:animEffect>
                                  </p:childTnLst>
                                </p:cTn>
                              </p:par>
                              <p:par>
                                <p:cTn id="30" presetID="22" presetClass="entr" presetSubtype="2"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right)">
                                      <p:cBhvr>
                                        <p:cTn id="32" dur="500"/>
                                        <p:tgtEl>
                                          <p:spTgt spid="3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right)">
                                      <p:cBhvr>
                                        <p:cTn id="35" dur="500"/>
                                        <p:tgtEl>
                                          <p:spTgt spid="38"/>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right)">
                                      <p:cBhvr>
                                        <p:cTn id="38" dur="500"/>
                                        <p:tgtEl>
                                          <p:spTgt spid="39"/>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right)">
                                      <p:cBhvr>
                                        <p:cTn id="4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7" grpId="0"/>
      <p:bldP spid="30"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1"/>
                </a:solidFill>
                <a:latin typeface="Andalus" pitchFamily="18" charset="-78"/>
                <a:cs typeface="Andalus" pitchFamily="18" charset="-78"/>
              </a:rPr>
              <a:t>Steps   </a:t>
            </a:r>
            <a:r>
              <a:rPr lang="en-US" sz="4000" dirty="0" smtClean="0">
                <a:solidFill>
                  <a:schemeClr val="tx1"/>
                </a:solidFill>
                <a:latin typeface="Andalus" pitchFamily="18" charset="-78"/>
                <a:cs typeface="Andalus" pitchFamily="18" charset="-78"/>
              </a:rPr>
              <a:t>of   painting   </a:t>
            </a:r>
            <a:br>
              <a:rPr lang="en-US" sz="4000" dirty="0" smtClean="0">
                <a:solidFill>
                  <a:schemeClr val="tx1"/>
                </a:solidFill>
                <a:latin typeface="Andalus" pitchFamily="18" charset="-78"/>
                <a:cs typeface="Andalus" pitchFamily="18" charset="-78"/>
              </a:rPr>
            </a:br>
            <a:r>
              <a:rPr lang="en-US" sz="4000" dirty="0" smtClean="0">
                <a:solidFill>
                  <a:schemeClr val="tx1"/>
                </a:solidFill>
                <a:latin typeface="Andalus" pitchFamily="18" charset="-78"/>
                <a:cs typeface="Andalus" pitchFamily="18" charset="-78"/>
              </a:rPr>
              <a:t>Interior wall</a:t>
            </a:r>
            <a:endParaRPr lang="en-US" sz="4000" dirty="0"/>
          </a:p>
        </p:txBody>
      </p:sp>
      <p:sp>
        <p:nvSpPr>
          <p:cNvPr id="3" name="Text Placeholder 2"/>
          <p:cNvSpPr>
            <a:spLocks noGrp="1"/>
          </p:cNvSpPr>
          <p:nvPr>
            <p:ph type="body" idx="1"/>
          </p:nvPr>
        </p:nvSpPr>
        <p:spPr/>
        <p:txBody>
          <a:bodyPr/>
          <a:lstStyle/>
          <a:p>
            <a:r>
              <a:rPr lang="en-US" sz="2800" dirty="0" smtClean="0">
                <a:solidFill>
                  <a:schemeClr val="tx1"/>
                </a:solidFill>
                <a:latin typeface="Andalus" pitchFamily="18" charset="-78"/>
                <a:cs typeface="Andalus" pitchFamily="18" charset="-78"/>
              </a:rPr>
              <a:t>Making of Putty</a:t>
            </a:r>
            <a:endParaRPr lang="en-US" sz="2800" dirty="0">
              <a:solidFill>
                <a:schemeClr val="tx1"/>
              </a:solidFill>
              <a:latin typeface="Andalus" pitchFamily="18" charset="-78"/>
              <a:cs typeface="Andalus" pitchFamily="18" charset="-78"/>
            </a:endParaRPr>
          </a:p>
        </p:txBody>
      </p:sp>
      <p:sp>
        <p:nvSpPr>
          <p:cNvPr id="5" name="Text Placeholder 4"/>
          <p:cNvSpPr>
            <a:spLocks noGrp="1"/>
          </p:cNvSpPr>
          <p:nvPr>
            <p:ph type="body" sz="quarter" idx="3"/>
          </p:nvPr>
        </p:nvSpPr>
        <p:spPr/>
        <p:txBody>
          <a:bodyPr/>
          <a:lstStyle/>
          <a:p>
            <a:r>
              <a:rPr lang="en-US" sz="2800" dirty="0" smtClean="0">
                <a:solidFill>
                  <a:schemeClr val="tx1"/>
                </a:solidFill>
                <a:latin typeface="Andalus" pitchFamily="18" charset="-78"/>
                <a:cs typeface="Andalus" pitchFamily="18" charset="-78"/>
              </a:rPr>
              <a:t>Applying Putty</a:t>
            </a:r>
            <a:endParaRPr lang="en-US" sz="2800" dirty="0">
              <a:solidFill>
                <a:schemeClr val="tx1"/>
              </a:solidFill>
              <a:latin typeface="Andalus" pitchFamily="18" charset="-78"/>
              <a:cs typeface="Andalus" pitchFamily="18" charset="-78"/>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398818" y="2533073"/>
            <a:ext cx="2505364" cy="1879023"/>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398818" y="4648200"/>
            <a:ext cx="2514600" cy="1885950"/>
          </a:xfrm>
          <a:prstGeom prst="rect">
            <a:avLst/>
          </a:prstGeom>
        </p:spPr>
      </p:pic>
      <p:cxnSp>
        <p:nvCxnSpPr>
          <p:cNvPr id="10" name="Straight Connector 9"/>
          <p:cNvCxnSpPr/>
          <p:nvPr/>
        </p:nvCxnSpPr>
        <p:spPr>
          <a:xfrm>
            <a:off x="4114800" y="2667000"/>
            <a:ext cx="0" cy="3733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400" y="2872419"/>
            <a:ext cx="1905000" cy="1200329"/>
          </a:xfrm>
          <a:prstGeom prst="rect">
            <a:avLst/>
          </a:prstGeom>
          <a:noFill/>
        </p:spPr>
        <p:txBody>
          <a:bodyPr wrap="square" rtlCol="0">
            <a:spAutoFit/>
          </a:bodyPr>
          <a:lstStyle/>
          <a:p>
            <a:pPr algn="just"/>
            <a:r>
              <a:rPr lang="en-US" sz="2400" dirty="0" smtClean="0">
                <a:latin typeface="Andalus" pitchFamily="18" charset="-78"/>
                <a:cs typeface="Andalus" pitchFamily="18" charset="-78"/>
              </a:rPr>
              <a:t>Applying putty  along a  line</a:t>
            </a:r>
            <a:endParaRPr lang="en-US" sz="2400" dirty="0">
              <a:latin typeface="Andalus" pitchFamily="18" charset="-78"/>
              <a:cs typeface="Andalus" pitchFamily="18" charset="-78"/>
            </a:endParaRPr>
          </a:p>
        </p:txBody>
      </p:sp>
      <p:cxnSp>
        <p:nvCxnSpPr>
          <p:cNvPr id="14" name="Straight Connector 13"/>
          <p:cNvCxnSpPr/>
          <p:nvPr/>
        </p:nvCxnSpPr>
        <p:spPr>
          <a:xfrm flipV="1">
            <a:off x="6096000" y="5591175"/>
            <a:ext cx="0" cy="50482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6096000" y="5591175"/>
            <a:ext cx="1066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200900" y="5169752"/>
            <a:ext cx="1524000" cy="830997"/>
          </a:xfrm>
          <a:prstGeom prst="rect">
            <a:avLst/>
          </a:prstGeom>
          <a:noFill/>
        </p:spPr>
        <p:txBody>
          <a:bodyPr wrap="square" rtlCol="0">
            <a:spAutoFit/>
          </a:bodyPr>
          <a:lstStyle/>
          <a:p>
            <a:r>
              <a:rPr lang="en-US" sz="2400" dirty="0" smtClean="0">
                <a:latin typeface="Andalus" pitchFamily="18" charset="-78"/>
                <a:cs typeface="Andalus" pitchFamily="18" charset="-78"/>
              </a:rPr>
              <a:t>Furnace asbestos</a:t>
            </a:r>
            <a:endParaRPr lang="en-US" sz="2400" dirty="0">
              <a:latin typeface="Andalus" pitchFamily="18" charset="-78"/>
              <a:cs typeface="Andalus" pitchFamily="18" charset="-78"/>
            </a:endParaRPr>
          </a:p>
        </p:txBody>
      </p:sp>
      <p:sp>
        <p:nvSpPr>
          <p:cNvPr id="4" name="TextBox 3"/>
          <p:cNvSpPr txBox="1"/>
          <p:nvPr/>
        </p:nvSpPr>
        <p:spPr>
          <a:xfrm>
            <a:off x="76200" y="2286000"/>
            <a:ext cx="3962400" cy="2062103"/>
          </a:xfrm>
          <a:prstGeom prst="rect">
            <a:avLst/>
          </a:prstGeom>
          <a:noFill/>
        </p:spPr>
        <p:txBody>
          <a:bodyPr wrap="square" rtlCol="0">
            <a:spAutoFit/>
          </a:bodyPr>
          <a:lstStyle/>
          <a:p>
            <a:pPr marL="285750" indent="-285750">
              <a:buFont typeface="Wingdings" pitchFamily="2" charset="2"/>
              <a:buChar char="§"/>
            </a:pPr>
            <a:r>
              <a:rPr lang="en-US" sz="2400" dirty="0" smtClean="0">
                <a:latin typeface="Andalus" pitchFamily="18" charset="-78"/>
                <a:cs typeface="Andalus" pitchFamily="18" charset="-78"/>
              </a:rPr>
              <a:t>A glue type material</a:t>
            </a:r>
          </a:p>
          <a:p>
            <a:pPr marL="285750" indent="-285750">
              <a:buFont typeface="Wingdings" pitchFamily="2" charset="2"/>
              <a:buChar char="§"/>
            </a:pPr>
            <a:r>
              <a:rPr lang="en-US" sz="2400" dirty="0" smtClean="0">
                <a:latin typeface="Andalus" pitchFamily="18" charset="-78"/>
                <a:cs typeface="Andalus" pitchFamily="18" charset="-78"/>
              </a:rPr>
              <a:t>Composed of</a:t>
            </a:r>
          </a:p>
          <a:p>
            <a:pPr marL="2171700" lvl="4" indent="-342900">
              <a:buFont typeface="Courier New" pitchFamily="49" charset="0"/>
              <a:buChar char="o"/>
            </a:pPr>
            <a:r>
              <a:rPr lang="en-US" sz="2000" dirty="0" smtClean="0">
                <a:latin typeface="Andalus" pitchFamily="18" charset="-78"/>
                <a:cs typeface="Andalus" pitchFamily="18" charset="-78"/>
              </a:rPr>
              <a:t>Chalk Powder</a:t>
            </a:r>
          </a:p>
          <a:p>
            <a:pPr marL="2171700" lvl="4" indent="-342900">
              <a:buFont typeface="Courier New" pitchFamily="49" charset="0"/>
              <a:buChar char="o"/>
            </a:pPr>
            <a:r>
              <a:rPr lang="en-US" sz="2000" dirty="0" smtClean="0">
                <a:latin typeface="Andalus" pitchFamily="18" charset="-78"/>
                <a:cs typeface="Andalus" pitchFamily="18" charset="-78"/>
              </a:rPr>
              <a:t>Enamel Paint</a:t>
            </a:r>
          </a:p>
          <a:p>
            <a:pPr marL="2171700" lvl="4" indent="-342900">
              <a:buFont typeface="Courier New" pitchFamily="49" charset="0"/>
              <a:buChar char="o"/>
            </a:pPr>
            <a:r>
              <a:rPr lang="en-US" sz="2000" dirty="0" smtClean="0">
                <a:latin typeface="Andalus" pitchFamily="18" charset="-78"/>
                <a:cs typeface="Andalus" pitchFamily="18" charset="-78"/>
              </a:rPr>
              <a:t>Plastic Paint</a:t>
            </a:r>
          </a:p>
          <a:p>
            <a:pPr marL="2171700" lvl="4" indent="-342900">
              <a:buFont typeface="Courier New" pitchFamily="49" charset="0"/>
              <a:buChar char="o"/>
            </a:pPr>
            <a:r>
              <a:rPr lang="en-US" sz="2000" dirty="0" smtClean="0">
                <a:latin typeface="Andalus" pitchFamily="18" charset="-78"/>
                <a:cs typeface="Andalus" pitchFamily="18" charset="-78"/>
              </a:rPr>
              <a:t>Water</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4511645"/>
            <a:ext cx="2819400" cy="2159060"/>
          </a:xfrm>
          <a:prstGeom prst="rect">
            <a:avLst/>
          </a:prstGeom>
        </p:spPr>
      </p:pic>
    </p:spTree>
    <p:extLst>
      <p:ext uri="{BB962C8B-B14F-4D97-AF65-F5344CB8AC3E}">
        <p14:creationId xmlns:p14="http://schemas.microsoft.com/office/powerpoint/2010/main" val="15835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2" grpId="0"/>
      <p:bldP spid="1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Andalus" pitchFamily="18" charset="-78"/>
                <a:cs typeface="Andalus" pitchFamily="18" charset="-78"/>
              </a:rPr>
              <a:t>Steps   of   painting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2819400"/>
            <a:ext cx="4286699" cy="3200400"/>
          </a:xfrm>
        </p:spPr>
      </p:pic>
      <p:sp>
        <p:nvSpPr>
          <p:cNvPr id="5" name="TextBox 4"/>
          <p:cNvSpPr txBox="1"/>
          <p:nvPr/>
        </p:nvSpPr>
        <p:spPr>
          <a:xfrm>
            <a:off x="378691" y="1676399"/>
            <a:ext cx="3962400" cy="584775"/>
          </a:xfrm>
          <a:prstGeom prst="rect">
            <a:avLst/>
          </a:prstGeom>
          <a:noFill/>
        </p:spPr>
        <p:txBody>
          <a:bodyPr wrap="square" rtlCol="0">
            <a:spAutoFit/>
          </a:bodyPr>
          <a:lstStyle/>
          <a:p>
            <a:pPr algn="ctr"/>
            <a:r>
              <a:rPr lang="en-US" sz="3200" b="1" dirty="0" smtClean="0">
                <a:latin typeface="Andalus" pitchFamily="18" charset="-78"/>
                <a:cs typeface="Andalus" pitchFamily="18" charset="-78"/>
              </a:rPr>
              <a:t>Applying Paint</a:t>
            </a:r>
            <a:endParaRPr lang="en-US" sz="3200" b="1" dirty="0">
              <a:latin typeface="Andalus" pitchFamily="18" charset="-78"/>
              <a:cs typeface="Andalus" pitchFamily="18" charset="-78"/>
            </a:endParaRPr>
          </a:p>
        </p:txBody>
      </p:sp>
      <p:sp>
        <p:nvSpPr>
          <p:cNvPr id="6" name="TextBox 5"/>
          <p:cNvSpPr txBox="1"/>
          <p:nvPr/>
        </p:nvSpPr>
        <p:spPr>
          <a:xfrm>
            <a:off x="304800" y="2370493"/>
            <a:ext cx="4110182" cy="5078313"/>
          </a:xfrm>
          <a:prstGeom prst="rect">
            <a:avLst/>
          </a:prstGeom>
          <a:noFill/>
        </p:spPr>
        <p:txBody>
          <a:bodyPr wrap="square" rtlCol="0">
            <a:spAutoFit/>
          </a:bodyPr>
          <a:lstStyle/>
          <a:p>
            <a:pPr marL="342900" indent="-342900" algn="just">
              <a:buFont typeface="Wingdings" pitchFamily="2" charset="2"/>
              <a:buChar char="q"/>
            </a:pPr>
            <a:r>
              <a:rPr lang="en-US" sz="2400" dirty="0" smtClean="0">
                <a:latin typeface="Andalus" pitchFamily="18" charset="-78"/>
                <a:cs typeface="Andalus" pitchFamily="18" charset="-78"/>
              </a:rPr>
              <a:t>In Interior wall,  paint is used after some preparation</a:t>
            </a:r>
          </a:p>
          <a:p>
            <a:pPr algn="just"/>
            <a:endParaRPr lang="en-US" sz="2400" dirty="0" smtClean="0">
              <a:latin typeface="Andalus" pitchFamily="18" charset="-78"/>
              <a:cs typeface="Andalus" pitchFamily="18" charset="-78"/>
            </a:endParaRPr>
          </a:p>
          <a:p>
            <a:pPr marL="342900" indent="-342900" algn="just">
              <a:buFont typeface="Wingdings" pitchFamily="2" charset="2"/>
              <a:buChar char="q"/>
            </a:pPr>
            <a:r>
              <a:rPr lang="en-US" sz="2400" dirty="0" smtClean="0">
                <a:latin typeface="Andalus" pitchFamily="18" charset="-78"/>
                <a:cs typeface="Andalus" pitchFamily="18" charset="-78"/>
              </a:rPr>
              <a:t>In Exterior wall weather coat is used</a:t>
            </a:r>
          </a:p>
          <a:p>
            <a:pPr algn="just"/>
            <a:endParaRPr lang="en-US" sz="2400" dirty="0" smtClean="0">
              <a:latin typeface="Andalus" pitchFamily="18" charset="-78"/>
              <a:cs typeface="Andalus" pitchFamily="18" charset="-78"/>
            </a:endParaRPr>
          </a:p>
          <a:p>
            <a:pPr marL="342900" indent="-342900" algn="just">
              <a:buFont typeface="Wingdings" pitchFamily="2" charset="2"/>
              <a:buChar char="q"/>
            </a:pPr>
            <a:r>
              <a:rPr lang="en-US" sz="2400" dirty="0" smtClean="0">
                <a:latin typeface="Andalus" pitchFamily="18" charset="-78"/>
                <a:cs typeface="Andalus" pitchFamily="18" charset="-78"/>
              </a:rPr>
              <a:t>In both cases paint is applied in 3 coats</a:t>
            </a:r>
          </a:p>
          <a:p>
            <a:pPr algn="just"/>
            <a:endParaRPr lang="en-US" sz="2400" dirty="0" smtClean="0">
              <a:latin typeface="Andalus" pitchFamily="18" charset="-78"/>
              <a:cs typeface="Andalus" pitchFamily="18" charset="-78"/>
            </a:endParaRPr>
          </a:p>
          <a:p>
            <a:pPr marL="342900" indent="-342900" algn="just">
              <a:buFont typeface="Wingdings" pitchFamily="2" charset="2"/>
              <a:buChar char="q"/>
            </a:pPr>
            <a:r>
              <a:rPr lang="en-US" sz="2400" dirty="0" smtClean="0">
                <a:latin typeface="Andalus" pitchFamily="18" charset="-78"/>
                <a:cs typeface="Andalus" pitchFamily="18" charset="-78"/>
              </a:rPr>
              <a:t>Second coat is applied minimum 7 days after the first coating</a:t>
            </a:r>
          </a:p>
          <a:p>
            <a:pPr marL="342900" indent="-342900">
              <a:buFont typeface="Wingdings" pitchFamily="2" charset="2"/>
              <a:buChar char="q"/>
            </a:pPr>
            <a:endParaRPr lang="en-US" dirty="0" smtClean="0"/>
          </a:p>
          <a:p>
            <a:endParaRPr lang="en-US" dirty="0"/>
          </a:p>
        </p:txBody>
      </p:sp>
    </p:spTree>
    <p:extLst>
      <p:ext uri="{BB962C8B-B14F-4D97-AF65-F5344CB8AC3E}">
        <p14:creationId xmlns:p14="http://schemas.microsoft.com/office/powerpoint/2010/main" val="3467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Objectives</a:t>
            </a:r>
            <a:endParaRPr lang="en-US" sz="3200" dirty="0">
              <a:solidFill>
                <a:schemeClr val="tx1"/>
              </a:solidFill>
              <a:latin typeface="Andalus" pitchFamily="18" charset="-78"/>
              <a:cs typeface="Andalus" pitchFamily="18"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473410"/>
            <a:ext cx="1259359" cy="15430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473410"/>
            <a:ext cx="1676400" cy="15430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919" y="4016460"/>
            <a:ext cx="2931640" cy="1828800"/>
          </a:xfrm>
          <a:prstGeom prst="rect">
            <a:avLst/>
          </a:prstGeom>
        </p:spPr>
      </p:pic>
      <p:sp>
        <p:nvSpPr>
          <p:cNvPr id="5" name="TextBox 4"/>
          <p:cNvSpPr txBox="1"/>
          <p:nvPr/>
        </p:nvSpPr>
        <p:spPr>
          <a:xfrm>
            <a:off x="-762000" y="1905000"/>
            <a:ext cx="7239000" cy="4801314"/>
          </a:xfrm>
          <a:prstGeom prst="rect">
            <a:avLst/>
          </a:prstGeom>
          <a:noFill/>
        </p:spPr>
        <p:txBody>
          <a:bodyPr wrap="square" rtlCol="0">
            <a:spAutoFit/>
          </a:bodyPr>
          <a:lstStyle/>
          <a:p>
            <a:pPr lvl="2" algn="just">
              <a:lnSpc>
                <a:spcPct val="400000"/>
              </a:lnSpc>
              <a:buFont typeface="Wingdings" pitchFamily="2" charset="2"/>
              <a:buChar char="Ø"/>
            </a:pPr>
            <a:r>
              <a:rPr lang="en-US" sz="2400" dirty="0" smtClean="0">
                <a:latin typeface="Andalus" pitchFamily="18" charset="-78"/>
                <a:cs typeface="Andalus" pitchFamily="18" charset="-78"/>
              </a:rPr>
              <a:t>    To understand surface   finishing</a:t>
            </a:r>
            <a:endParaRPr lang="en-US" sz="2400" dirty="0">
              <a:latin typeface="Andalus" pitchFamily="18" charset="-78"/>
              <a:cs typeface="Andalus" pitchFamily="18" charset="-78"/>
            </a:endParaRPr>
          </a:p>
          <a:p>
            <a:pPr lvl="2" algn="just">
              <a:lnSpc>
                <a:spcPct val="300000"/>
              </a:lnSpc>
              <a:buFont typeface="Wingdings" pitchFamily="2" charset="2"/>
              <a:buChar char="Ø"/>
            </a:pPr>
            <a:r>
              <a:rPr lang="en-US" sz="2400" dirty="0">
                <a:latin typeface="Andalus" pitchFamily="18" charset="-78"/>
                <a:cs typeface="Andalus" pitchFamily="18" charset="-78"/>
              </a:rPr>
              <a:t>    T</a:t>
            </a:r>
            <a:r>
              <a:rPr lang="en-US" sz="2400" dirty="0" smtClean="0">
                <a:latin typeface="Andalus" pitchFamily="18" charset="-78"/>
                <a:cs typeface="Andalus" pitchFamily="18" charset="-78"/>
              </a:rPr>
              <a:t>o know </a:t>
            </a:r>
            <a:r>
              <a:rPr lang="en-US" sz="2400" dirty="0">
                <a:latin typeface="Andalus" pitchFamily="18" charset="-78"/>
                <a:cs typeface="Andalus" pitchFamily="18" charset="-78"/>
              </a:rPr>
              <a:t>different types of surface  </a:t>
            </a:r>
            <a:endParaRPr lang="en-US" sz="2400" dirty="0" smtClean="0">
              <a:latin typeface="Andalus" pitchFamily="18" charset="-78"/>
              <a:cs typeface="Andalus" pitchFamily="18" charset="-78"/>
            </a:endParaRPr>
          </a:p>
          <a:p>
            <a:pPr lvl="2" algn="just"/>
            <a:r>
              <a:rPr lang="en-US" sz="2400" dirty="0" smtClean="0">
                <a:latin typeface="Andalus" pitchFamily="18" charset="-78"/>
                <a:cs typeface="Andalus" pitchFamily="18" charset="-78"/>
              </a:rPr>
              <a:t>       finishing     </a:t>
            </a:r>
            <a:endParaRPr lang="en-US" sz="2400" dirty="0">
              <a:latin typeface="Andalus" pitchFamily="18" charset="-78"/>
              <a:cs typeface="Andalus" pitchFamily="18" charset="-78"/>
            </a:endParaRPr>
          </a:p>
          <a:p>
            <a:pPr lvl="2" algn="just">
              <a:lnSpc>
                <a:spcPct val="400000"/>
              </a:lnSpc>
              <a:buFont typeface="Wingdings" pitchFamily="2" charset="2"/>
              <a:buChar char="Ø"/>
            </a:pPr>
            <a:r>
              <a:rPr lang="en-US" sz="2400" dirty="0">
                <a:latin typeface="Andalus" pitchFamily="18" charset="-78"/>
                <a:cs typeface="Andalus" pitchFamily="18" charset="-78"/>
              </a:rPr>
              <a:t>    T</a:t>
            </a:r>
            <a:r>
              <a:rPr lang="en-US" sz="2400" dirty="0" smtClean="0">
                <a:latin typeface="Andalus" pitchFamily="18" charset="-78"/>
                <a:cs typeface="Andalus" pitchFamily="18" charset="-78"/>
              </a:rPr>
              <a:t>o learn the </a:t>
            </a:r>
            <a:r>
              <a:rPr lang="en-US" sz="2400" dirty="0">
                <a:latin typeface="Andalus" pitchFamily="18" charset="-78"/>
                <a:cs typeface="Andalus" pitchFamily="18" charset="-78"/>
              </a:rPr>
              <a:t>process of surface finishing</a:t>
            </a:r>
            <a:r>
              <a:rPr lang="en-US" dirty="0"/>
              <a:t>.</a:t>
            </a:r>
          </a:p>
          <a:p>
            <a:endParaRPr lang="en-US" dirty="0"/>
          </a:p>
        </p:txBody>
      </p:sp>
    </p:spTree>
    <p:extLst>
      <p:ext uri="{BB962C8B-B14F-4D97-AF65-F5344CB8AC3E}">
        <p14:creationId xmlns:p14="http://schemas.microsoft.com/office/powerpoint/2010/main" val="128909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Wallpaper</a:t>
            </a:r>
            <a:endParaRPr lang="en-US" sz="4000" dirty="0">
              <a:solidFill>
                <a:schemeClr val="tx1"/>
              </a:solidFill>
              <a:latin typeface="Andalus" pitchFamily="18" charset="-78"/>
              <a:cs typeface="Andalus"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775" y="1704977"/>
            <a:ext cx="2927350" cy="2057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0" y="4290717"/>
            <a:ext cx="2927350" cy="2057400"/>
          </a:xfrm>
          <a:prstGeom prst="rect">
            <a:avLst/>
          </a:prstGeom>
        </p:spPr>
      </p:pic>
      <p:sp>
        <p:nvSpPr>
          <p:cNvPr id="8" name="TextBox 7"/>
          <p:cNvSpPr txBox="1"/>
          <p:nvPr/>
        </p:nvSpPr>
        <p:spPr>
          <a:xfrm>
            <a:off x="5607050" y="3829052"/>
            <a:ext cx="2590800"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Pasting Wallpaper</a:t>
            </a:r>
            <a:endParaRPr lang="en-US" sz="2400" dirty="0">
              <a:latin typeface="Andalus" pitchFamily="18" charset="-78"/>
              <a:cs typeface="Andalus" pitchFamily="18" charset="-78"/>
            </a:endParaRPr>
          </a:p>
        </p:txBody>
      </p:sp>
      <p:sp>
        <p:nvSpPr>
          <p:cNvPr id="9" name="TextBox 8"/>
          <p:cNvSpPr txBox="1"/>
          <p:nvPr/>
        </p:nvSpPr>
        <p:spPr>
          <a:xfrm>
            <a:off x="5699125" y="6348117"/>
            <a:ext cx="2406650"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Decorated Wall</a:t>
            </a:r>
            <a:endParaRPr lang="en-US" sz="2400" dirty="0">
              <a:latin typeface="Andalus" pitchFamily="18" charset="-78"/>
              <a:cs typeface="Andalus" pitchFamily="18" charset="-78"/>
            </a:endParaRPr>
          </a:p>
        </p:txBody>
      </p:sp>
      <p:sp>
        <p:nvSpPr>
          <p:cNvPr id="10" name="TextBox 9"/>
          <p:cNvSpPr txBox="1"/>
          <p:nvPr/>
        </p:nvSpPr>
        <p:spPr>
          <a:xfrm>
            <a:off x="381000" y="1828800"/>
            <a:ext cx="4876800" cy="4154984"/>
          </a:xfrm>
          <a:prstGeom prst="rect">
            <a:avLst/>
          </a:prstGeom>
          <a:noFill/>
        </p:spPr>
        <p:txBody>
          <a:bodyPr wrap="square" rtlCol="0">
            <a:spAutoFit/>
          </a:bodyPr>
          <a:lstStyle/>
          <a:p>
            <a:pPr>
              <a:buFont typeface="Wingdings" pitchFamily="2" charset="2"/>
              <a:buChar char="v"/>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A </a:t>
            </a:r>
            <a:r>
              <a:rPr lang="en-US" sz="2400" dirty="0">
                <a:latin typeface="Andalus" pitchFamily="18" charset="-78"/>
                <a:cs typeface="Andalus" pitchFamily="18" charset="-78"/>
              </a:rPr>
              <a:t>type of recent times interior</a:t>
            </a:r>
          </a:p>
          <a:p>
            <a:pPr marL="114300" indent="0">
              <a:buNone/>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wall </a:t>
            </a:r>
            <a:r>
              <a:rPr lang="en-US" sz="2400" dirty="0">
                <a:latin typeface="Andalus" pitchFamily="18" charset="-78"/>
                <a:cs typeface="Andalus" pitchFamily="18" charset="-78"/>
              </a:rPr>
              <a:t>finishing</a:t>
            </a:r>
          </a:p>
          <a:p>
            <a:pPr>
              <a:lnSpc>
                <a:spcPct val="200000"/>
              </a:lnSpc>
              <a:buFont typeface="Wingdings" pitchFamily="2" charset="2"/>
              <a:buChar char="v"/>
            </a:pPr>
            <a:r>
              <a:rPr lang="en-US" sz="2400" dirty="0">
                <a:latin typeface="Andalus" pitchFamily="18" charset="-78"/>
                <a:cs typeface="Andalus" pitchFamily="18" charset="-78"/>
              </a:rPr>
              <a:t>   Wallpaper is</a:t>
            </a:r>
          </a:p>
          <a:p>
            <a:pPr lvl="3">
              <a:buFont typeface="Wingdings" pitchFamily="2" charset="2"/>
              <a:buChar char="§"/>
            </a:pPr>
            <a:r>
              <a:rPr lang="en-US" sz="2400" dirty="0">
                <a:latin typeface="Andalus" pitchFamily="18" charset="-78"/>
                <a:cs typeface="Andalus" pitchFamily="18" charset="-78"/>
              </a:rPr>
              <a:t> Roll paper material</a:t>
            </a:r>
          </a:p>
          <a:p>
            <a:pPr lvl="3">
              <a:buFont typeface="Wingdings" pitchFamily="2" charset="2"/>
              <a:buChar char="§"/>
            </a:pPr>
            <a:r>
              <a:rPr lang="en-US" sz="2400" dirty="0">
                <a:latin typeface="Andalus" pitchFamily="18" charset="-78"/>
                <a:cs typeface="Andalus" pitchFamily="18" charset="-78"/>
              </a:rPr>
              <a:t> Have printed pattern.</a:t>
            </a:r>
          </a:p>
          <a:p>
            <a:pPr>
              <a:lnSpc>
                <a:spcPct val="200000"/>
              </a:lnSpc>
              <a:buFont typeface="Wingdings" pitchFamily="2" charset="2"/>
              <a:buChar char="v"/>
            </a:pPr>
            <a:r>
              <a:rPr lang="en-US" sz="2400" dirty="0">
                <a:latin typeface="Andalus" pitchFamily="18" charset="-78"/>
                <a:cs typeface="Andalus" pitchFamily="18" charset="-78"/>
              </a:rPr>
              <a:t>   Pasted to wall or ceiling</a:t>
            </a:r>
          </a:p>
          <a:p>
            <a:pPr>
              <a:lnSpc>
                <a:spcPct val="200000"/>
              </a:lnSpc>
              <a:buFont typeface="Wingdings" pitchFamily="2" charset="2"/>
              <a:buChar char="v"/>
            </a:pPr>
            <a:r>
              <a:rPr lang="en-US" sz="2400" dirty="0">
                <a:latin typeface="Andalus" pitchFamily="18" charset="-78"/>
                <a:cs typeface="Andalus" pitchFamily="18" charset="-78"/>
              </a:rPr>
              <a:t>   Develops decorative finishing to</a:t>
            </a:r>
          </a:p>
          <a:p>
            <a:pPr marL="114300" indent="0">
              <a:buNone/>
            </a:pPr>
            <a:r>
              <a:rPr lang="en-US" sz="2400" dirty="0">
                <a:latin typeface="Andalus" pitchFamily="18" charset="-78"/>
                <a:cs typeface="Andalus" pitchFamily="18" charset="-78"/>
              </a:rPr>
              <a:t>       interior walls.</a:t>
            </a:r>
            <a:endParaRPr lang="en-US" sz="2400" dirty="0"/>
          </a:p>
        </p:txBody>
      </p:sp>
    </p:spTree>
    <p:extLst>
      <p:ext uri="{BB962C8B-B14F-4D97-AF65-F5344CB8AC3E}">
        <p14:creationId xmlns:p14="http://schemas.microsoft.com/office/powerpoint/2010/main" val="16836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rPr>
              <a:t>Tiles  Fitting</a:t>
            </a:r>
            <a:endParaRPr lang="en-US" sz="4000" dirty="0">
              <a:solidFill>
                <a:schemeClr val="tx1"/>
              </a:solidFill>
              <a:latin typeface="Andalus" pitchFamily="18" charset="-78"/>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8800" y="2286000"/>
            <a:ext cx="2876550" cy="2876550"/>
          </a:xfrm>
          <a:prstGeom prst="rect">
            <a:avLst/>
          </a:prstGeom>
          <a:ln>
            <a:noFill/>
          </a:ln>
          <a:effectLst>
            <a:softEdge rad="112500"/>
          </a:effectLst>
        </p:spPr>
      </p:pic>
      <p:sp>
        <p:nvSpPr>
          <p:cNvPr id="8" name="TextBox 7"/>
          <p:cNvSpPr txBox="1"/>
          <p:nvPr/>
        </p:nvSpPr>
        <p:spPr>
          <a:xfrm>
            <a:off x="228600" y="2077283"/>
            <a:ext cx="5562600" cy="4247317"/>
          </a:xfrm>
          <a:prstGeom prst="rect">
            <a:avLst/>
          </a:prstGeom>
          <a:noFill/>
        </p:spPr>
        <p:txBody>
          <a:bodyPr wrap="square" rtlCol="0">
            <a:spAutoFit/>
          </a:bodyPr>
          <a:lstStyle/>
          <a:p>
            <a:pPr marL="342900" indent="-342900">
              <a:lnSpc>
                <a:spcPct val="150000"/>
              </a:lnSpc>
              <a:buFont typeface="Arial" pitchFamily="34" charset="0"/>
              <a:buChar char="•"/>
            </a:pPr>
            <a:r>
              <a:rPr lang="en-US" sz="2400" dirty="0">
                <a:latin typeface="Andalus" pitchFamily="18" charset="-78"/>
                <a:cs typeface="Andalus" pitchFamily="18" charset="-78"/>
              </a:rPr>
              <a:t>F</a:t>
            </a:r>
            <a:r>
              <a:rPr lang="en-US" sz="2400" dirty="0" smtClean="0">
                <a:latin typeface="Andalus" pitchFamily="18" charset="-78"/>
                <a:cs typeface="Andalus" pitchFamily="18" charset="-78"/>
              </a:rPr>
              <a:t>itting </a:t>
            </a:r>
            <a:r>
              <a:rPr lang="en-US" sz="2400" dirty="0">
                <a:latin typeface="Andalus" pitchFamily="18" charset="-78"/>
                <a:cs typeface="Andalus" pitchFamily="18" charset="-78"/>
              </a:rPr>
              <a:t>of tiles in the floor.</a:t>
            </a:r>
          </a:p>
          <a:p>
            <a:pPr marL="342900" indent="-342900">
              <a:lnSpc>
                <a:spcPct val="150000"/>
              </a:lnSpc>
              <a:buFont typeface="Arial" pitchFamily="34" charset="0"/>
              <a:buChar char="•"/>
            </a:pPr>
            <a:r>
              <a:rPr lang="en-US" sz="2400" dirty="0">
                <a:latin typeface="Andalus" pitchFamily="18" charset="-78"/>
                <a:cs typeface="Andalus" pitchFamily="18" charset="-78"/>
              </a:rPr>
              <a:t>T</a:t>
            </a:r>
            <a:r>
              <a:rPr lang="en-US" sz="2400" dirty="0" smtClean="0">
                <a:latin typeface="Andalus" pitchFamily="18" charset="-78"/>
                <a:cs typeface="Andalus" pitchFamily="18" charset="-78"/>
              </a:rPr>
              <a:t>iles </a:t>
            </a:r>
            <a:r>
              <a:rPr lang="en-US" sz="2400" dirty="0">
                <a:latin typeface="Andalus" pitchFamily="18" charset="-78"/>
                <a:cs typeface="Andalus" pitchFamily="18" charset="-78"/>
              </a:rPr>
              <a:t>is</a:t>
            </a:r>
          </a:p>
          <a:p>
            <a:pPr lvl="3">
              <a:buFont typeface="Courier New" pitchFamily="49" charset="0"/>
              <a:buChar char="o"/>
            </a:pPr>
            <a:r>
              <a:rPr lang="en-US" sz="2400" dirty="0" smtClean="0">
                <a:latin typeface="Andalus" pitchFamily="18" charset="-78"/>
                <a:cs typeface="Andalus" pitchFamily="18" charset="-78"/>
              </a:rPr>
              <a:t>    A </a:t>
            </a:r>
            <a:r>
              <a:rPr lang="en-US" sz="2400" dirty="0">
                <a:latin typeface="Andalus" pitchFamily="18" charset="-78"/>
                <a:cs typeface="Andalus" pitchFamily="18" charset="-78"/>
              </a:rPr>
              <a:t>flat thin slab</a:t>
            </a:r>
          </a:p>
          <a:p>
            <a:pPr lvl="3">
              <a:buFont typeface="Courier New" pitchFamily="49" charset="0"/>
              <a:buChar char="o"/>
            </a:pPr>
            <a:r>
              <a:rPr lang="en-US" sz="2400" dirty="0" smtClean="0">
                <a:latin typeface="Andalus" pitchFamily="18" charset="-78"/>
                <a:cs typeface="Andalus" pitchFamily="18" charset="-78"/>
              </a:rPr>
              <a:t>  	Made </a:t>
            </a:r>
            <a:r>
              <a:rPr lang="en-US" sz="2400" dirty="0">
                <a:latin typeface="Andalus" pitchFamily="18" charset="-78"/>
                <a:cs typeface="Andalus" pitchFamily="18" charset="-78"/>
              </a:rPr>
              <a:t>of fired clay, </a:t>
            </a:r>
            <a:endParaRPr lang="en-US" sz="2400" dirty="0" smtClean="0">
              <a:latin typeface="Andalus" pitchFamily="18" charset="-78"/>
              <a:cs typeface="Andalus" pitchFamily="18" charset="-78"/>
            </a:endParaRPr>
          </a:p>
          <a:p>
            <a:pPr lvl="3"/>
            <a:r>
              <a:rPr lang="en-US" sz="2400" dirty="0">
                <a:latin typeface="Andalus" pitchFamily="18" charset="-78"/>
                <a:cs typeface="Andalus" pitchFamily="18" charset="-78"/>
              </a:rPr>
              <a:t> </a:t>
            </a:r>
            <a:r>
              <a:rPr lang="en-US" sz="2400" dirty="0" smtClean="0">
                <a:latin typeface="Andalus" pitchFamily="18" charset="-78"/>
                <a:cs typeface="Andalus" pitchFamily="18" charset="-78"/>
              </a:rPr>
              <a:t>   	rubber</a:t>
            </a:r>
            <a:r>
              <a:rPr lang="en-US" sz="2400" dirty="0">
                <a:latin typeface="Andalus" pitchFamily="18" charset="-78"/>
                <a:cs typeface="Andalus" pitchFamily="18" charset="-78"/>
              </a:rPr>
              <a:t>, linoleum, etc.</a:t>
            </a:r>
          </a:p>
          <a:p>
            <a:pPr lvl="3">
              <a:buFont typeface="Courier New" pitchFamily="49" charset="0"/>
              <a:buChar char="o"/>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Square </a:t>
            </a:r>
            <a:r>
              <a:rPr lang="en-US" sz="2400" dirty="0">
                <a:latin typeface="Andalus" pitchFamily="18" charset="-78"/>
                <a:cs typeface="Andalus" pitchFamily="18" charset="-78"/>
              </a:rPr>
              <a:t>or </a:t>
            </a:r>
            <a:r>
              <a:rPr lang="en-US" sz="2400" dirty="0" smtClean="0">
                <a:latin typeface="Andalus" pitchFamily="18" charset="-78"/>
                <a:cs typeface="Andalus" pitchFamily="18" charset="-78"/>
              </a:rPr>
              <a:t>rectangular</a:t>
            </a:r>
          </a:p>
          <a:p>
            <a:pPr lvl="3"/>
            <a:r>
              <a:rPr lang="en-US" sz="2400" dirty="0">
                <a:latin typeface="Andalus" pitchFamily="18" charset="-78"/>
                <a:cs typeface="Andalus" pitchFamily="18" charset="-78"/>
              </a:rPr>
              <a:t> </a:t>
            </a:r>
            <a:r>
              <a:rPr lang="en-US" sz="2400" dirty="0" smtClean="0">
                <a:latin typeface="Andalus" pitchFamily="18" charset="-78"/>
                <a:cs typeface="Andalus" pitchFamily="18" charset="-78"/>
              </a:rPr>
              <a:t>   	and </a:t>
            </a:r>
            <a:r>
              <a:rPr lang="en-US" sz="2400" dirty="0">
                <a:latin typeface="Andalus" pitchFamily="18" charset="-78"/>
                <a:cs typeface="Andalus" pitchFamily="18" charset="-78"/>
              </a:rPr>
              <a:t>sometimes </a:t>
            </a:r>
            <a:r>
              <a:rPr lang="en-US" sz="2400" dirty="0" smtClean="0">
                <a:latin typeface="Andalus" pitchFamily="18" charset="-78"/>
                <a:cs typeface="Andalus" pitchFamily="18" charset="-78"/>
              </a:rPr>
              <a:t>	ornamental</a:t>
            </a:r>
            <a:endParaRPr lang="en-US" sz="2400" dirty="0">
              <a:latin typeface="Andalus" pitchFamily="18" charset="-78"/>
              <a:cs typeface="Andalus" pitchFamily="18" charset="-78"/>
            </a:endParaRPr>
          </a:p>
          <a:p>
            <a:pPr marL="342900" indent="-342900">
              <a:lnSpc>
                <a:spcPct val="150000"/>
              </a:lnSpc>
              <a:buFont typeface="Arial" pitchFamily="34" charset="0"/>
              <a:buChar char="•"/>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To </a:t>
            </a:r>
            <a:r>
              <a:rPr lang="en-US" sz="2400" dirty="0">
                <a:latin typeface="Andalus" pitchFamily="18" charset="-78"/>
                <a:cs typeface="Andalus" pitchFamily="18" charset="-78"/>
              </a:rPr>
              <a:t>make the </a:t>
            </a:r>
            <a:r>
              <a:rPr lang="en-US" sz="2400" dirty="0" smtClean="0">
                <a:latin typeface="Andalus" pitchFamily="18" charset="-78"/>
                <a:cs typeface="Andalus" pitchFamily="18" charset="-78"/>
              </a:rPr>
              <a:t>floor  </a:t>
            </a:r>
            <a:r>
              <a:rPr lang="en-US" sz="2400" dirty="0">
                <a:latin typeface="Andalus" pitchFamily="18" charset="-78"/>
                <a:cs typeface="Andalus" pitchFamily="18" charset="-78"/>
              </a:rPr>
              <a:t>flat </a:t>
            </a:r>
            <a:r>
              <a:rPr lang="en-US" sz="2400" dirty="0" smtClean="0">
                <a:latin typeface="Andalus" pitchFamily="18" charset="-78"/>
                <a:cs typeface="Andalus" pitchFamily="18" charset="-78"/>
              </a:rPr>
              <a:t>and decorative </a:t>
            </a:r>
            <a:endParaRPr lang="en-US" sz="2400" dirty="0">
              <a:latin typeface="Andalus" pitchFamily="18" charset="-78"/>
              <a:cs typeface="Andalus" pitchFamily="18" charset="-78"/>
            </a:endParaRPr>
          </a:p>
          <a:p>
            <a:endParaRPr lang="en-US" dirty="0"/>
          </a:p>
        </p:txBody>
      </p:sp>
    </p:spTree>
    <p:extLst>
      <p:ext uri="{BB962C8B-B14F-4D97-AF65-F5344CB8AC3E}">
        <p14:creationId xmlns:p14="http://schemas.microsoft.com/office/powerpoint/2010/main" val="1448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latin typeface="Andalus" pitchFamily="18" charset="-78"/>
                <a:cs typeface="Andalus" pitchFamily="18" charset="-78"/>
              </a:rPr>
              <a:t>Materials  and  tools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197"/>
            <a:ext cx="2026920" cy="17653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301" y="4929826"/>
            <a:ext cx="1571792" cy="10464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273700"/>
            <a:ext cx="1807660" cy="18664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8181" y="1981199"/>
            <a:ext cx="1838757" cy="176538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6422" y="4524609"/>
            <a:ext cx="1669152" cy="16691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6137" y="1898205"/>
            <a:ext cx="1420121" cy="193136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6800" y="2162233"/>
            <a:ext cx="1871081" cy="1403311"/>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 y="4462467"/>
            <a:ext cx="1981200" cy="1825177"/>
          </a:xfrm>
          <a:prstGeom prst="rect">
            <a:avLst/>
          </a:prstGeom>
        </p:spPr>
      </p:pic>
      <p:sp>
        <p:nvSpPr>
          <p:cNvPr id="12" name="TextBox 11"/>
          <p:cNvSpPr txBox="1"/>
          <p:nvPr/>
        </p:nvSpPr>
        <p:spPr>
          <a:xfrm>
            <a:off x="457200" y="3746578"/>
            <a:ext cx="1676400" cy="461665"/>
          </a:xfrm>
          <a:prstGeom prst="rect">
            <a:avLst/>
          </a:prstGeom>
          <a:noFill/>
        </p:spPr>
        <p:txBody>
          <a:bodyPr wrap="square" rtlCol="0">
            <a:spAutoFit/>
          </a:bodyPr>
          <a:lstStyle/>
          <a:p>
            <a:pPr algn="ctr"/>
            <a:r>
              <a:rPr lang="en-US" sz="2400" dirty="0" smtClean="0">
                <a:latin typeface="Andalus" pitchFamily="18" charset="-78"/>
              </a:rPr>
              <a:t>Tiles</a:t>
            </a:r>
            <a:endParaRPr lang="en-US" sz="2400" dirty="0">
              <a:latin typeface="Andalus" pitchFamily="18" charset="-78"/>
            </a:endParaRPr>
          </a:p>
        </p:txBody>
      </p:sp>
      <p:sp>
        <p:nvSpPr>
          <p:cNvPr id="13" name="TextBox 12"/>
          <p:cNvSpPr txBox="1"/>
          <p:nvPr/>
        </p:nvSpPr>
        <p:spPr>
          <a:xfrm>
            <a:off x="3048000" y="3842347"/>
            <a:ext cx="1149674" cy="461665"/>
          </a:xfrm>
          <a:prstGeom prst="rect">
            <a:avLst/>
          </a:prstGeom>
          <a:noFill/>
        </p:spPr>
        <p:txBody>
          <a:bodyPr wrap="none" rtlCol="0">
            <a:spAutoFit/>
          </a:bodyPr>
          <a:lstStyle/>
          <a:p>
            <a:r>
              <a:rPr lang="en-US" sz="2400" dirty="0" smtClean="0">
                <a:latin typeface="Andalus" pitchFamily="18" charset="-78"/>
                <a:cs typeface="Andalus" pitchFamily="18" charset="-78"/>
              </a:rPr>
              <a:t>Cement</a:t>
            </a:r>
            <a:endParaRPr lang="en-US" dirty="0">
              <a:latin typeface="Andalus" pitchFamily="18" charset="-78"/>
              <a:cs typeface="Andalus" pitchFamily="18" charset="-78"/>
            </a:endParaRPr>
          </a:p>
        </p:txBody>
      </p:sp>
      <p:sp>
        <p:nvSpPr>
          <p:cNvPr id="15" name="TextBox 14"/>
          <p:cNvSpPr txBox="1"/>
          <p:nvPr/>
        </p:nvSpPr>
        <p:spPr>
          <a:xfrm>
            <a:off x="5088440" y="3746580"/>
            <a:ext cx="1447800"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Bulk Sand</a:t>
            </a:r>
            <a:endParaRPr lang="en-US" sz="2400" dirty="0">
              <a:latin typeface="Andalus" pitchFamily="18" charset="-78"/>
              <a:cs typeface="Andalus" pitchFamily="18" charset="-78"/>
            </a:endParaRPr>
          </a:p>
        </p:txBody>
      </p:sp>
      <p:sp>
        <p:nvSpPr>
          <p:cNvPr id="16" name="TextBox 15"/>
          <p:cNvSpPr txBox="1"/>
          <p:nvPr/>
        </p:nvSpPr>
        <p:spPr>
          <a:xfrm>
            <a:off x="7238999" y="3746580"/>
            <a:ext cx="1596575"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Grout</a:t>
            </a:r>
            <a:endParaRPr lang="en-US" sz="2400" dirty="0">
              <a:latin typeface="Andalus" pitchFamily="18" charset="-78"/>
              <a:cs typeface="Andalus" pitchFamily="18" charset="-78"/>
            </a:endParaRPr>
          </a:p>
        </p:txBody>
      </p:sp>
      <p:sp>
        <p:nvSpPr>
          <p:cNvPr id="17" name="TextBox 16"/>
          <p:cNvSpPr txBox="1"/>
          <p:nvPr/>
        </p:nvSpPr>
        <p:spPr>
          <a:xfrm>
            <a:off x="457200" y="6292411"/>
            <a:ext cx="1676400"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Tiles spacer</a:t>
            </a:r>
            <a:endParaRPr lang="en-US" sz="2400" dirty="0">
              <a:latin typeface="Andalus" pitchFamily="18" charset="-78"/>
              <a:cs typeface="Andalus" pitchFamily="18" charset="-78"/>
            </a:endParaRPr>
          </a:p>
        </p:txBody>
      </p:sp>
      <p:sp>
        <p:nvSpPr>
          <p:cNvPr id="18" name="TextBox 17"/>
          <p:cNvSpPr txBox="1"/>
          <p:nvPr/>
        </p:nvSpPr>
        <p:spPr>
          <a:xfrm>
            <a:off x="3079912" y="6292411"/>
            <a:ext cx="1338258"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Hammer</a:t>
            </a:r>
            <a:endParaRPr lang="en-US" sz="2400" dirty="0">
              <a:latin typeface="Andalus" pitchFamily="18" charset="-78"/>
              <a:cs typeface="Andalus" pitchFamily="18" charset="-78"/>
            </a:endParaRPr>
          </a:p>
        </p:txBody>
      </p:sp>
      <p:sp>
        <p:nvSpPr>
          <p:cNvPr id="19" name="TextBox 18"/>
          <p:cNvSpPr txBox="1"/>
          <p:nvPr/>
        </p:nvSpPr>
        <p:spPr>
          <a:xfrm>
            <a:off x="4876800" y="6200077"/>
            <a:ext cx="1861557" cy="646331"/>
          </a:xfrm>
          <a:prstGeom prst="rect">
            <a:avLst/>
          </a:prstGeom>
          <a:noFill/>
        </p:spPr>
        <p:txBody>
          <a:bodyPr wrap="square" rtlCol="0">
            <a:spAutoFit/>
          </a:bodyPr>
          <a:lstStyle/>
          <a:p>
            <a:pPr algn="ctr"/>
            <a:r>
              <a:rPr lang="en-US" dirty="0" smtClean="0">
                <a:latin typeface="Andalus" pitchFamily="18" charset="-78"/>
                <a:cs typeface="Andalus" pitchFamily="18" charset="-78"/>
              </a:rPr>
              <a:t>Sponge and Bucket</a:t>
            </a:r>
            <a:endParaRPr lang="en-US" dirty="0">
              <a:latin typeface="Andalus" pitchFamily="18" charset="-78"/>
              <a:cs typeface="Andalus" pitchFamily="18" charset="-78"/>
            </a:endParaRPr>
          </a:p>
        </p:txBody>
      </p:sp>
      <p:sp>
        <p:nvSpPr>
          <p:cNvPr id="20" name="TextBox 19"/>
          <p:cNvSpPr txBox="1"/>
          <p:nvPr/>
        </p:nvSpPr>
        <p:spPr>
          <a:xfrm>
            <a:off x="7098181" y="6292411"/>
            <a:ext cx="1681379" cy="461665"/>
          </a:xfrm>
          <a:prstGeom prst="rect">
            <a:avLst/>
          </a:prstGeom>
          <a:noFill/>
        </p:spPr>
        <p:txBody>
          <a:bodyPr wrap="square" rtlCol="0">
            <a:spAutoFit/>
          </a:bodyPr>
          <a:lstStyle/>
          <a:p>
            <a:pPr algn="ctr"/>
            <a:r>
              <a:rPr lang="en-US" sz="2400" dirty="0" smtClean="0">
                <a:latin typeface="Andalus" pitchFamily="18" charset="-78"/>
                <a:cs typeface="Andalus" pitchFamily="18" charset="-78"/>
              </a:rPr>
              <a:t>Tiles Cutter</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310284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How   to   Fit   a  tile  ???</a:t>
            </a:r>
            <a:endParaRPr lang="en-US" sz="4000" dirty="0">
              <a:solidFill>
                <a:schemeClr val="tx1"/>
              </a:solidFill>
              <a:latin typeface="Andalus" pitchFamily="18" charset="-78"/>
              <a:cs typeface="Andalus" pitchFamily="18" charset="-78"/>
            </a:endParaRPr>
          </a:p>
        </p:txBody>
      </p:sp>
      <p:sp>
        <p:nvSpPr>
          <p:cNvPr id="7" name="Down Arrow 6"/>
          <p:cNvSpPr/>
          <p:nvPr/>
        </p:nvSpPr>
        <p:spPr>
          <a:xfrm>
            <a:off x="1960562" y="1743077"/>
            <a:ext cx="5430837" cy="619125"/>
          </a:xfrm>
          <a:prstGeom prst="downArrow">
            <a:avLst>
              <a:gd name="adj1" fmla="val 100000"/>
              <a:gd name="adj2" fmla="val 3906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Checking if the floor is level</a:t>
            </a:r>
            <a:endParaRPr lang="en-US" sz="2400" dirty="0">
              <a:solidFill>
                <a:schemeClr val="tx1"/>
              </a:solidFill>
              <a:latin typeface="Andalus" pitchFamily="18" charset="-78"/>
              <a:cs typeface="Andalus" pitchFamily="18" charset="-78"/>
            </a:endParaRPr>
          </a:p>
        </p:txBody>
      </p:sp>
      <p:sp>
        <p:nvSpPr>
          <p:cNvPr id="12" name="Down Arrow 11"/>
          <p:cNvSpPr/>
          <p:nvPr/>
        </p:nvSpPr>
        <p:spPr>
          <a:xfrm>
            <a:off x="1952624" y="2362202"/>
            <a:ext cx="5438776" cy="609600"/>
          </a:xfrm>
          <a:prstGeom prst="downArrow">
            <a:avLst>
              <a:gd name="adj1" fmla="val 100000"/>
              <a:gd name="adj2" fmla="val 3894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Tiling the total surface area</a:t>
            </a:r>
            <a:endParaRPr lang="en-US" sz="2400" dirty="0">
              <a:solidFill>
                <a:schemeClr val="tx1"/>
              </a:solidFill>
              <a:latin typeface="Andalus" pitchFamily="18" charset="-78"/>
              <a:cs typeface="Andalus" pitchFamily="18" charset="-78"/>
            </a:endParaRPr>
          </a:p>
        </p:txBody>
      </p:sp>
      <p:sp>
        <p:nvSpPr>
          <p:cNvPr id="13" name="Down Arrow 12"/>
          <p:cNvSpPr/>
          <p:nvPr/>
        </p:nvSpPr>
        <p:spPr>
          <a:xfrm>
            <a:off x="1952624" y="2971799"/>
            <a:ext cx="5438776" cy="641355"/>
          </a:xfrm>
          <a:prstGeom prst="downArrow">
            <a:avLst>
              <a:gd name="adj1" fmla="val 100000"/>
              <a:gd name="adj2" fmla="val 3997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Chipping the floor or the wall</a:t>
            </a:r>
            <a:endParaRPr lang="en-US" sz="2400" dirty="0">
              <a:solidFill>
                <a:schemeClr val="tx1"/>
              </a:solidFill>
              <a:latin typeface="Andalus" pitchFamily="18" charset="-78"/>
              <a:cs typeface="Andalus" pitchFamily="18" charset="-78"/>
            </a:endParaRPr>
          </a:p>
        </p:txBody>
      </p:sp>
      <p:sp>
        <p:nvSpPr>
          <p:cNvPr id="14" name="Down Arrow 13"/>
          <p:cNvSpPr/>
          <p:nvPr/>
        </p:nvSpPr>
        <p:spPr>
          <a:xfrm>
            <a:off x="1952624" y="3613155"/>
            <a:ext cx="5424488" cy="581024"/>
          </a:xfrm>
          <a:prstGeom prst="downArrow">
            <a:avLst>
              <a:gd name="adj1" fmla="val 100000"/>
              <a:gd name="adj2" fmla="val 3641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Laying  a thin set of mortar </a:t>
            </a:r>
            <a:endParaRPr lang="en-US" sz="2400" dirty="0">
              <a:solidFill>
                <a:schemeClr val="tx1"/>
              </a:solidFill>
              <a:latin typeface="Andalus" pitchFamily="18" charset="-78"/>
              <a:cs typeface="Andalus" pitchFamily="18" charset="-78"/>
            </a:endParaRPr>
          </a:p>
        </p:txBody>
      </p:sp>
      <p:sp>
        <p:nvSpPr>
          <p:cNvPr id="15" name="Down Arrow 14"/>
          <p:cNvSpPr/>
          <p:nvPr/>
        </p:nvSpPr>
        <p:spPr>
          <a:xfrm>
            <a:off x="1960562" y="4203703"/>
            <a:ext cx="5430838" cy="609600"/>
          </a:xfrm>
          <a:prstGeom prst="downArrow">
            <a:avLst>
              <a:gd name="adj1" fmla="val 100000"/>
              <a:gd name="adj2" fmla="val 3928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ndalus" pitchFamily="18" charset="-78"/>
              <a:cs typeface="Andalus" pitchFamily="18" charset="-78"/>
            </a:endParaRPr>
          </a:p>
        </p:txBody>
      </p:sp>
      <p:sp>
        <p:nvSpPr>
          <p:cNvPr id="17" name="Down Arrow 16"/>
          <p:cNvSpPr/>
          <p:nvPr/>
        </p:nvSpPr>
        <p:spPr>
          <a:xfrm>
            <a:off x="1952624" y="4822832"/>
            <a:ext cx="5438776" cy="561974"/>
          </a:xfrm>
          <a:prstGeom prst="downArrow">
            <a:avLst>
              <a:gd name="adj1" fmla="val 100000"/>
              <a:gd name="adj2" fmla="val 3658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Fitting the tiles</a:t>
            </a:r>
            <a:endParaRPr lang="en-US" sz="2400" dirty="0">
              <a:solidFill>
                <a:schemeClr val="tx1"/>
              </a:solidFill>
              <a:latin typeface="Andalus" pitchFamily="18" charset="-78"/>
              <a:cs typeface="Andalus" pitchFamily="18" charset="-78"/>
            </a:endParaRPr>
          </a:p>
        </p:txBody>
      </p:sp>
      <p:sp>
        <p:nvSpPr>
          <p:cNvPr id="18" name="Down Arrow 17"/>
          <p:cNvSpPr/>
          <p:nvPr/>
        </p:nvSpPr>
        <p:spPr>
          <a:xfrm>
            <a:off x="1952624" y="6019800"/>
            <a:ext cx="5438776" cy="695325"/>
          </a:xfrm>
          <a:prstGeom prst="downArrow">
            <a:avLst>
              <a:gd name="adj1" fmla="val 100000"/>
              <a:gd name="adj2" fmla="val 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ndalus" pitchFamily="18" charset="-78"/>
                <a:cs typeface="Andalus" pitchFamily="18" charset="-78"/>
              </a:rPr>
              <a:t>Ceramic Floor Tiles</a:t>
            </a:r>
            <a:endParaRPr lang="en-US" dirty="0">
              <a:solidFill>
                <a:schemeClr val="tx1"/>
              </a:solidFill>
              <a:latin typeface="Andalus" pitchFamily="18" charset="-78"/>
              <a:cs typeface="Andalus" pitchFamily="18" charset="-78"/>
            </a:endParaRPr>
          </a:p>
        </p:txBody>
      </p:sp>
      <p:sp>
        <p:nvSpPr>
          <p:cNvPr id="20" name="Down Arrow 19"/>
          <p:cNvSpPr/>
          <p:nvPr/>
        </p:nvSpPr>
        <p:spPr>
          <a:xfrm>
            <a:off x="1960562" y="5384804"/>
            <a:ext cx="5430838" cy="619123"/>
          </a:xfrm>
          <a:prstGeom prst="downArrow">
            <a:avLst>
              <a:gd name="adj1" fmla="val 100000"/>
              <a:gd name="adj2" fmla="val 422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ndalus" pitchFamily="18" charset="-78"/>
                <a:cs typeface="Andalus" pitchFamily="18" charset="-78"/>
              </a:rPr>
              <a:t>Filling in the joints with grout </a:t>
            </a:r>
            <a:endParaRPr lang="en-US" sz="2400" dirty="0">
              <a:solidFill>
                <a:schemeClr val="tx1"/>
              </a:solidFill>
              <a:latin typeface="Andalus" pitchFamily="18" charset="-78"/>
              <a:cs typeface="Andalus" pitchFamily="18" charset="-78"/>
            </a:endParaRPr>
          </a:p>
        </p:txBody>
      </p:sp>
      <p:sp>
        <p:nvSpPr>
          <p:cNvPr id="24" name="TextBox 23"/>
          <p:cNvSpPr txBox="1"/>
          <p:nvPr/>
        </p:nvSpPr>
        <p:spPr>
          <a:xfrm>
            <a:off x="1960562" y="4194179"/>
            <a:ext cx="5430838" cy="769441"/>
          </a:xfrm>
          <a:prstGeom prst="rect">
            <a:avLst/>
          </a:prstGeom>
          <a:noFill/>
        </p:spPr>
        <p:txBody>
          <a:bodyPr wrap="square" rtlCol="0">
            <a:spAutoFit/>
          </a:bodyPr>
          <a:lstStyle/>
          <a:p>
            <a:pPr algn="ctr"/>
            <a:r>
              <a:rPr lang="en-US" sz="2400" dirty="0">
                <a:latin typeface="Andalus" pitchFamily="18" charset="-78"/>
                <a:cs typeface="Andalus" pitchFamily="18" charset="-78"/>
              </a:rPr>
              <a:t>spreading </a:t>
            </a:r>
            <a:r>
              <a:rPr lang="en-US" sz="2400" dirty="0" smtClean="0">
                <a:latin typeface="Andalus" pitchFamily="18" charset="-78"/>
                <a:cs typeface="Andalus" pitchFamily="18" charset="-78"/>
              </a:rPr>
              <a:t> grout </a:t>
            </a:r>
            <a:r>
              <a:rPr lang="en-US" sz="2400" dirty="0">
                <a:latin typeface="Andalus" pitchFamily="18" charset="-78"/>
                <a:cs typeface="Andalus" pitchFamily="18" charset="-78"/>
              </a:rPr>
              <a:t>over </a:t>
            </a:r>
            <a:r>
              <a:rPr lang="en-US" sz="2400" dirty="0" smtClean="0">
                <a:latin typeface="Andalus" pitchFamily="18" charset="-78"/>
                <a:cs typeface="Andalus" pitchFamily="18" charset="-78"/>
              </a:rPr>
              <a:t>the thin set</a:t>
            </a:r>
            <a:endParaRPr lang="en-US" sz="2400" dirty="0">
              <a:latin typeface="Andalus" pitchFamily="18" charset="-78"/>
              <a:cs typeface="Andalus" pitchFamily="18" charset="-78"/>
            </a:endParaRPr>
          </a:p>
          <a:p>
            <a:endParaRPr lang="en-US" sz="2000" dirty="0"/>
          </a:p>
        </p:txBody>
      </p:sp>
    </p:spTree>
    <p:extLst>
      <p:ext uri="{BB962C8B-B14F-4D97-AF65-F5344CB8AC3E}">
        <p14:creationId xmlns:p14="http://schemas.microsoft.com/office/powerpoint/2010/main" val="148828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7" grpId="0" animBg="1"/>
      <p:bldP spid="18" grpId="0" animBg="1"/>
      <p:bldP spid="20"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fitting   tiles</a:t>
            </a:r>
            <a:endParaRPr lang="en-US" sz="4000" dirty="0">
              <a:solidFill>
                <a:schemeClr val="tx1"/>
              </a:solidFill>
              <a:latin typeface="Andalus" pitchFamily="18" charset="-78"/>
              <a:cs typeface="Andalus" pitchFamily="18" charset="-78"/>
            </a:endParaRPr>
          </a:p>
        </p:txBody>
      </p:sp>
      <p:sp>
        <p:nvSpPr>
          <p:cNvPr id="3" name="Text Placeholder 2"/>
          <p:cNvSpPr>
            <a:spLocks noGrp="1"/>
          </p:cNvSpPr>
          <p:nvPr>
            <p:ph type="body" idx="1"/>
          </p:nvPr>
        </p:nvSpPr>
        <p:spPr>
          <a:xfrm>
            <a:off x="381000" y="2438400"/>
            <a:ext cx="4116388" cy="639762"/>
          </a:xfrm>
        </p:spPr>
        <p:txBody>
          <a:bodyPr/>
          <a:lstStyle/>
          <a:p>
            <a:endParaRPr lang="en-US" sz="2000" dirty="0" smtClean="0">
              <a:solidFill>
                <a:schemeClr val="tx1"/>
              </a:solidFill>
              <a:latin typeface="Andalus" pitchFamily="18" charset="-78"/>
              <a:cs typeface="Andalus" pitchFamily="18" charset="-78"/>
            </a:endParaRPr>
          </a:p>
          <a:p>
            <a:endParaRPr lang="en-US" sz="2000" dirty="0">
              <a:solidFill>
                <a:schemeClr val="tx1"/>
              </a:solidFill>
              <a:latin typeface="Andalus" pitchFamily="18" charset="-78"/>
              <a:cs typeface="Andalus" pitchFamily="18" charset="-78"/>
            </a:endParaRPr>
          </a:p>
          <a:p>
            <a:endParaRPr lang="en-US" sz="2000" dirty="0" smtClean="0">
              <a:solidFill>
                <a:schemeClr val="tx1"/>
              </a:solidFill>
              <a:latin typeface="Andalus" pitchFamily="18" charset="-78"/>
              <a:cs typeface="Andalus" pitchFamily="18" charset="-78"/>
            </a:endParaRPr>
          </a:p>
          <a:p>
            <a:endParaRPr lang="en-US" sz="2000" dirty="0">
              <a:solidFill>
                <a:schemeClr val="tx1"/>
              </a:solidFill>
              <a:latin typeface="Andalus" pitchFamily="18" charset="-78"/>
              <a:cs typeface="Andalus" pitchFamily="18" charset="-78"/>
            </a:endParaRPr>
          </a:p>
          <a:p>
            <a:r>
              <a:rPr lang="en-US" sz="2800" dirty="0" smtClean="0">
                <a:solidFill>
                  <a:schemeClr val="tx1"/>
                </a:solidFill>
                <a:latin typeface="Andalus" pitchFamily="18" charset="-78"/>
                <a:cs typeface="Andalus" pitchFamily="18" charset="-78"/>
              </a:rPr>
              <a:t>Checking </a:t>
            </a:r>
            <a:r>
              <a:rPr lang="en-US" sz="2800" dirty="0">
                <a:solidFill>
                  <a:schemeClr val="tx1"/>
                </a:solidFill>
                <a:latin typeface="Andalus" pitchFamily="18" charset="-78"/>
                <a:cs typeface="Andalus" pitchFamily="18" charset="-78"/>
              </a:rPr>
              <a:t>if the floor is level</a:t>
            </a:r>
          </a:p>
          <a:p>
            <a:endParaRPr lang="en-US" dirty="0"/>
          </a:p>
        </p:txBody>
      </p:sp>
      <p:sp>
        <p:nvSpPr>
          <p:cNvPr id="5" name="Text Placeholder 4"/>
          <p:cNvSpPr>
            <a:spLocks noGrp="1"/>
          </p:cNvSpPr>
          <p:nvPr>
            <p:ph type="body" sz="quarter" idx="3"/>
          </p:nvPr>
        </p:nvSpPr>
        <p:spPr>
          <a:xfrm>
            <a:off x="4572000" y="2514600"/>
            <a:ext cx="4041775" cy="639762"/>
          </a:xfrm>
        </p:spPr>
        <p:txBody>
          <a:bodyPr/>
          <a:lstStyle/>
          <a:p>
            <a:r>
              <a:rPr lang="en-US" sz="2800" dirty="0">
                <a:solidFill>
                  <a:schemeClr val="tx1"/>
                </a:solidFill>
                <a:latin typeface="Andalus" pitchFamily="18" charset="-78"/>
                <a:cs typeface="Andalus" pitchFamily="18" charset="-78"/>
              </a:rPr>
              <a:t>Tiling the total surface area</a:t>
            </a:r>
          </a:p>
          <a:p>
            <a:endParaRPr lang="en-US" dirty="0"/>
          </a:p>
        </p:txBody>
      </p:sp>
      <p:cxnSp>
        <p:nvCxnSpPr>
          <p:cNvPr id="8" name="Straight Connector 7"/>
          <p:cNvCxnSpPr/>
          <p:nvPr/>
        </p:nvCxnSpPr>
        <p:spPr>
          <a:xfrm flipH="1">
            <a:off x="4419600" y="2758281"/>
            <a:ext cx="1588" cy="32615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0238" y="5248270"/>
            <a:ext cx="4475162" cy="1200329"/>
          </a:xfrm>
          <a:prstGeom prst="rect">
            <a:avLst/>
          </a:prstGeom>
          <a:noFill/>
        </p:spPr>
        <p:txBody>
          <a:bodyPr wrap="square" rtlCol="0">
            <a:spAutoFit/>
          </a:bodyPr>
          <a:lstStyle/>
          <a:p>
            <a:pPr marL="285750" indent="-285750" algn="just">
              <a:buFont typeface="Arial" pitchFamily="34" charset="0"/>
              <a:buChar char="•"/>
            </a:pPr>
            <a:r>
              <a:rPr lang="en-US" sz="2400" dirty="0" smtClean="0">
                <a:latin typeface="Andalus" pitchFamily="18" charset="-78"/>
                <a:cs typeface="Andalus" pitchFamily="18" charset="-78"/>
              </a:rPr>
              <a:t>To find out the required amount of tiles needed for the work done.</a:t>
            </a:r>
            <a:endParaRPr lang="en-US" sz="2400" dirty="0"/>
          </a:p>
        </p:txBody>
      </p:sp>
      <p:sp>
        <p:nvSpPr>
          <p:cNvPr id="11" name="TextBox 10"/>
          <p:cNvSpPr txBox="1"/>
          <p:nvPr/>
        </p:nvSpPr>
        <p:spPr>
          <a:xfrm>
            <a:off x="4419600" y="2796381"/>
            <a:ext cx="4495800" cy="1415772"/>
          </a:xfrm>
          <a:prstGeom prst="rect">
            <a:avLst/>
          </a:prstGeom>
          <a:noFill/>
        </p:spPr>
        <p:txBody>
          <a:bodyPr wrap="square" rtlCol="0">
            <a:spAutoFit/>
          </a:bodyPr>
          <a:lstStyle/>
          <a:p>
            <a:pPr marL="342900" indent="-342900" algn="just">
              <a:buFont typeface="Arial" pitchFamily="34" charset="0"/>
              <a:buChar char="•"/>
            </a:pPr>
            <a:r>
              <a:rPr lang="en-US" sz="2400" dirty="0">
                <a:latin typeface="Andalus" pitchFamily="18" charset="-78"/>
                <a:cs typeface="Andalus" pitchFamily="18" charset="-78"/>
              </a:rPr>
              <a:t>Find out the center of the room with tape measure</a:t>
            </a:r>
          </a:p>
          <a:p>
            <a:pPr marL="342900" indent="-342900" algn="just">
              <a:buFont typeface="Arial" pitchFamily="34" charset="0"/>
              <a:buChar char="•"/>
            </a:pPr>
            <a:endParaRPr lang="en-US" sz="2000" dirty="0">
              <a:latin typeface="Andalus" pitchFamily="18" charset="-78"/>
              <a:cs typeface="Andalus" pitchFamily="18" charset="-78"/>
            </a:endParaRP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650661"/>
            <a:ext cx="2171700" cy="1476757"/>
          </a:xfrm>
          <a:prstGeom prst="rect">
            <a:avLst/>
          </a:prstGeom>
        </p:spPr>
      </p:pic>
      <p:sp>
        <p:nvSpPr>
          <p:cNvPr id="13" name="TextBox 12"/>
          <p:cNvSpPr txBox="1"/>
          <p:nvPr/>
        </p:nvSpPr>
        <p:spPr>
          <a:xfrm>
            <a:off x="4449763" y="3810000"/>
            <a:ext cx="2189162" cy="1846659"/>
          </a:xfrm>
          <a:prstGeom prst="rect">
            <a:avLst/>
          </a:prstGeom>
          <a:noFill/>
        </p:spPr>
        <p:txBody>
          <a:bodyPr wrap="square" rtlCol="0">
            <a:spAutoFit/>
          </a:bodyPr>
          <a:lstStyle/>
          <a:p>
            <a:pPr marL="342900" indent="-342900" algn="just">
              <a:buFont typeface="Arial" pitchFamily="34" charset="0"/>
              <a:buChar char="•"/>
            </a:pPr>
            <a:r>
              <a:rPr lang="en-US" sz="2400" dirty="0" smtClean="0">
                <a:latin typeface="Andalus" pitchFamily="18" charset="-78"/>
                <a:cs typeface="Andalus" pitchFamily="18" charset="-78"/>
              </a:rPr>
              <a:t>For </a:t>
            </a:r>
            <a:r>
              <a:rPr lang="en-US" sz="2400" dirty="0">
                <a:latin typeface="Andalus" pitchFamily="18" charset="-78"/>
                <a:cs typeface="Andalus" pitchFamily="18" charset="-78"/>
              </a:rPr>
              <a:t>proper initialization of tiles </a:t>
            </a:r>
            <a:r>
              <a:rPr lang="en-US" sz="2400" dirty="0" smtClean="0">
                <a:latin typeface="Andalus" pitchFamily="18" charset="-78"/>
                <a:cs typeface="Andalus" pitchFamily="18" charset="-78"/>
              </a:rPr>
              <a:t>fitting.</a:t>
            </a:r>
            <a:endParaRPr lang="en-US" sz="2400" dirty="0">
              <a:latin typeface="Andalus" pitchFamily="18" charset="-78"/>
              <a:cs typeface="Andalus" pitchFamily="18" charset="-78"/>
            </a:endParaRPr>
          </a:p>
          <a:p>
            <a:endParaRPr lang="en-US" dirty="0"/>
          </a:p>
        </p:txBody>
      </p:sp>
      <p:sp>
        <p:nvSpPr>
          <p:cNvPr id="14" name="TextBox 13"/>
          <p:cNvSpPr txBox="1"/>
          <p:nvPr/>
        </p:nvSpPr>
        <p:spPr>
          <a:xfrm>
            <a:off x="457200" y="3048000"/>
            <a:ext cx="3733800" cy="2585323"/>
          </a:xfrm>
          <a:prstGeom prst="rect">
            <a:avLst/>
          </a:prstGeom>
          <a:noFill/>
        </p:spPr>
        <p:txBody>
          <a:bodyPr wrap="square" rtlCol="0">
            <a:spAutoFit/>
          </a:bodyPr>
          <a:lstStyle/>
          <a:p>
            <a:pPr marL="342900" indent="-342900">
              <a:buFont typeface="Wingdings" pitchFamily="2" charset="2"/>
              <a:buChar char="v"/>
            </a:pPr>
            <a:r>
              <a:rPr lang="en-US" sz="2400" dirty="0">
                <a:latin typeface="Andalus" pitchFamily="18" charset="-78"/>
                <a:cs typeface="Andalus" pitchFamily="18" charset="-78"/>
              </a:rPr>
              <a:t>Done with a leveling tool such as spirit level</a:t>
            </a:r>
          </a:p>
          <a:p>
            <a:pPr marL="342900" indent="-342900">
              <a:buFont typeface="Wingdings" pitchFamily="2" charset="2"/>
              <a:buChar char="v"/>
            </a:pPr>
            <a:endParaRPr lang="en-US" sz="2400" dirty="0">
              <a:latin typeface="Andalus" pitchFamily="18" charset="-78"/>
              <a:cs typeface="Andalus" pitchFamily="18" charset="-78"/>
            </a:endParaRPr>
          </a:p>
          <a:p>
            <a:pPr marL="342900" indent="-342900">
              <a:buFont typeface="Wingdings" pitchFamily="2" charset="2"/>
              <a:buChar char="v"/>
            </a:pPr>
            <a:r>
              <a:rPr lang="en-US" sz="2400" dirty="0">
                <a:latin typeface="Andalus" pitchFamily="18" charset="-78"/>
                <a:cs typeface="Andalus" pitchFamily="18" charset="-78"/>
              </a:rPr>
              <a:t>To ensure the progress of further work without problem</a:t>
            </a:r>
          </a:p>
          <a:p>
            <a:endParaRPr lang="en-US" dirty="0"/>
          </a:p>
        </p:txBody>
      </p:sp>
    </p:spTree>
    <p:extLst>
      <p:ext uri="{BB962C8B-B14F-4D97-AF65-F5344CB8AC3E}">
        <p14:creationId xmlns:p14="http://schemas.microsoft.com/office/powerpoint/2010/main" val="189570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0" grpId="0"/>
      <p:bldP spid="11"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Andalus" pitchFamily="18" charset="-78"/>
                <a:cs typeface="Andalus" pitchFamily="18" charset="-78"/>
              </a:rPr>
              <a:t>fitting   tiles</a:t>
            </a:r>
            <a:endParaRPr lang="en-US" dirty="0"/>
          </a:p>
        </p:txBody>
      </p:sp>
      <p:sp>
        <p:nvSpPr>
          <p:cNvPr id="3" name="Text Placeholder 2"/>
          <p:cNvSpPr>
            <a:spLocks noGrp="1"/>
          </p:cNvSpPr>
          <p:nvPr>
            <p:ph type="body" idx="1"/>
          </p:nvPr>
        </p:nvSpPr>
        <p:spPr>
          <a:xfrm>
            <a:off x="381000" y="1981200"/>
            <a:ext cx="4040188" cy="639762"/>
          </a:xfrm>
        </p:spPr>
        <p:txBody>
          <a:bodyPr/>
          <a:lstStyle/>
          <a:p>
            <a:r>
              <a:rPr lang="en-US" sz="2800" dirty="0" smtClean="0">
                <a:solidFill>
                  <a:schemeClr val="tx1"/>
                </a:solidFill>
                <a:latin typeface="Andalus" pitchFamily="18" charset="-78"/>
                <a:cs typeface="Andalus" pitchFamily="18" charset="-78"/>
              </a:rPr>
              <a:t>Chipping the floor or the wall</a:t>
            </a:r>
            <a:endParaRPr lang="en-US" sz="2800" dirty="0">
              <a:solidFill>
                <a:schemeClr val="tx1"/>
              </a:solidFill>
              <a:latin typeface="Andalus" pitchFamily="18" charset="-78"/>
              <a:cs typeface="Andalus" pitchFamily="18" charset="-78"/>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362200" y="2819400"/>
            <a:ext cx="1998396" cy="1498797"/>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2438400" y="4419600"/>
            <a:ext cx="1724223" cy="2133600"/>
          </a:xfrm>
        </p:spPr>
      </p:pic>
      <p:sp>
        <p:nvSpPr>
          <p:cNvPr id="10" name="TextBox 9"/>
          <p:cNvSpPr txBox="1"/>
          <p:nvPr/>
        </p:nvSpPr>
        <p:spPr>
          <a:xfrm>
            <a:off x="228600" y="2819400"/>
            <a:ext cx="1905000" cy="1569660"/>
          </a:xfrm>
          <a:prstGeom prst="rect">
            <a:avLst/>
          </a:prstGeom>
          <a:noFill/>
        </p:spPr>
        <p:txBody>
          <a:bodyPr wrap="square" rtlCol="0">
            <a:spAutoFit/>
          </a:bodyPr>
          <a:lstStyle/>
          <a:p>
            <a:pPr marL="342900" indent="-342900">
              <a:buFont typeface="Wingdings" pitchFamily="2" charset="2"/>
              <a:buChar char="§"/>
            </a:pPr>
            <a:r>
              <a:rPr lang="en-US" sz="2400" dirty="0" smtClean="0">
                <a:latin typeface="Andalus" pitchFamily="18" charset="-78"/>
                <a:cs typeface="Andalus" pitchFamily="18" charset="-78"/>
              </a:rPr>
              <a:t>Chipping the floor with hammer</a:t>
            </a:r>
            <a:endParaRPr lang="en-US" sz="2400" dirty="0">
              <a:latin typeface="Andalus" pitchFamily="18" charset="-78"/>
              <a:cs typeface="Andalus" pitchFamily="18" charset="-78"/>
            </a:endParaRPr>
          </a:p>
        </p:txBody>
      </p:sp>
      <p:sp>
        <p:nvSpPr>
          <p:cNvPr id="11" name="TextBox 10"/>
          <p:cNvSpPr txBox="1"/>
          <p:nvPr/>
        </p:nvSpPr>
        <p:spPr>
          <a:xfrm>
            <a:off x="209550" y="4876800"/>
            <a:ext cx="2133600" cy="1569660"/>
          </a:xfrm>
          <a:prstGeom prst="rect">
            <a:avLst/>
          </a:prstGeom>
          <a:noFill/>
        </p:spPr>
        <p:txBody>
          <a:bodyPr wrap="square" rtlCol="0">
            <a:spAutoFit/>
          </a:bodyPr>
          <a:lstStyle/>
          <a:p>
            <a:pPr marL="342900" indent="-342900" algn="just">
              <a:buFont typeface="Wingdings" pitchFamily="2" charset="2"/>
              <a:buChar char="§"/>
            </a:pPr>
            <a:r>
              <a:rPr lang="en-US" sz="2400" dirty="0" smtClean="0">
                <a:latin typeface="Andalus" pitchFamily="18" charset="-78"/>
                <a:cs typeface="Andalus" pitchFamily="18" charset="-78"/>
              </a:rPr>
              <a:t>Appearance of a wall after chipping</a:t>
            </a:r>
            <a:endParaRPr lang="en-US" sz="2400" dirty="0">
              <a:latin typeface="Andalus" pitchFamily="18" charset="-78"/>
              <a:cs typeface="Andalus" pitchFamily="18" charset="-78"/>
            </a:endParaRPr>
          </a:p>
        </p:txBody>
      </p:sp>
      <p:cxnSp>
        <p:nvCxnSpPr>
          <p:cNvPr id="13" name="Straight Connector 12"/>
          <p:cNvCxnSpPr/>
          <p:nvPr/>
        </p:nvCxnSpPr>
        <p:spPr>
          <a:xfrm>
            <a:off x="4572000" y="2636460"/>
            <a:ext cx="0" cy="3810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200" y="1676400"/>
            <a:ext cx="3657600" cy="1384995"/>
          </a:xfrm>
          <a:prstGeom prst="rect">
            <a:avLst/>
          </a:prstGeom>
          <a:noFill/>
        </p:spPr>
        <p:txBody>
          <a:bodyPr wrap="square" rtlCol="0">
            <a:spAutoFit/>
          </a:bodyPr>
          <a:lstStyle/>
          <a:p>
            <a:pPr algn="ctr"/>
            <a:r>
              <a:rPr lang="en-US" sz="2800" b="1" dirty="0">
                <a:latin typeface="Andalus" pitchFamily="18" charset="-78"/>
                <a:cs typeface="Andalus" pitchFamily="18" charset="-78"/>
              </a:rPr>
              <a:t>Laying  a </a:t>
            </a:r>
            <a:r>
              <a:rPr lang="en-US" sz="2800" b="1" dirty="0" smtClean="0">
                <a:latin typeface="Andalus" pitchFamily="18" charset="-78"/>
                <a:cs typeface="Andalus" pitchFamily="18" charset="-78"/>
              </a:rPr>
              <a:t>thin set of mortar </a:t>
            </a:r>
            <a:endParaRPr lang="en-US" sz="2800" b="1" dirty="0">
              <a:latin typeface="Andalus" pitchFamily="18" charset="-78"/>
              <a:cs typeface="Andalus" pitchFamily="18" charset="-78"/>
            </a:endParaRPr>
          </a:p>
          <a:p>
            <a:pPr algn="ctr"/>
            <a:endParaRPr lang="en-US" sz="2800" b="1"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851150"/>
            <a:ext cx="2847454" cy="3796605"/>
          </a:xfrm>
          <a:prstGeom prst="rect">
            <a:avLst/>
          </a:prstGeom>
        </p:spPr>
      </p:pic>
      <p:cxnSp>
        <p:nvCxnSpPr>
          <p:cNvPr id="17" name="Straight Arrow Connector 16"/>
          <p:cNvCxnSpPr/>
          <p:nvPr/>
        </p:nvCxnSpPr>
        <p:spPr>
          <a:xfrm>
            <a:off x="6148127" y="5661630"/>
            <a:ext cx="1700473" cy="57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6991350" y="3604230"/>
            <a:ext cx="0" cy="180597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6991350" y="3604230"/>
            <a:ext cx="9715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7962900" y="3188731"/>
            <a:ext cx="1104900" cy="1200329"/>
          </a:xfrm>
          <a:prstGeom prst="rect">
            <a:avLst/>
          </a:prstGeom>
          <a:noFill/>
        </p:spPr>
        <p:txBody>
          <a:bodyPr wrap="square" rtlCol="0">
            <a:spAutoFit/>
          </a:bodyPr>
          <a:lstStyle/>
          <a:p>
            <a:r>
              <a:rPr lang="en-US" sz="2400" dirty="0" smtClean="0">
                <a:latin typeface="Andalus" pitchFamily="18" charset="-78"/>
                <a:cs typeface="Andalus" pitchFamily="18" charset="-78"/>
              </a:rPr>
              <a:t>Thin set of mortar</a:t>
            </a:r>
            <a:endParaRPr lang="en-US" sz="2400" dirty="0">
              <a:latin typeface="Andalus" pitchFamily="18" charset="-78"/>
              <a:cs typeface="Andalus" pitchFamily="18" charset="-78"/>
            </a:endParaRPr>
          </a:p>
        </p:txBody>
      </p:sp>
      <p:sp>
        <p:nvSpPr>
          <p:cNvPr id="33" name="TextBox 32"/>
          <p:cNvSpPr txBox="1"/>
          <p:nvPr/>
        </p:nvSpPr>
        <p:spPr>
          <a:xfrm>
            <a:off x="7867650" y="5372100"/>
            <a:ext cx="1219200" cy="461665"/>
          </a:xfrm>
          <a:prstGeom prst="rect">
            <a:avLst/>
          </a:prstGeom>
          <a:noFill/>
        </p:spPr>
        <p:txBody>
          <a:bodyPr wrap="square" rtlCol="0">
            <a:spAutoFit/>
          </a:bodyPr>
          <a:lstStyle/>
          <a:p>
            <a:r>
              <a:rPr lang="en-US" sz="2400" dirty="0" smtClean="0">
                <a:latin typeface="Andalus" pitchFamily="18" charset="-78"/>
                <a:cs typeface="Andalus" pitchFamily="18" charset="-78"/>
              </a:rPr>
              <a:t>Grout</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28916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par>
                                <p:cTn id="25" presetID="22" presetClass="entr" presetSubtype="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par>
                                <p:cTn id="36" presetID="14" presetClass="entr" presetSubtype="1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randombar(horizontal)">
                                      <p:cBhvr>
                                        <p:cTn id="41" dur="500"/>
                                        <p:tgtEl>
                                          <p:spTgt spid="3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4" grpId="0"/>
      <p:bldP spid="30"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latin typeface="Andalus" pitchFamily="18" charset="-78"/>
                <a:cs typeface="Andalus" pitchFamily="18" charset="-78"/>
              </a:rPr>
              <a:t>fitting   tiles</a:t>
            </a:r>
            <a:endParaRPr lang="en-US" dirty="0"/>
          </a:p>
        </p:txBody>
      </p:sp>
      <p:sp>
        <p:nvSpPr>
          <p:cNvPr id="3" name="Text Placeholder 2"/>
          <p:cNvSpPr>
            <a:spLocks noGrp="1"/>
          </p:cNvSpPr>
          <p:nvPr>
            <p:ph type="body" idx="1"/>
          </p:nvPr>
        </p:nvSpPr>
        <p:spPr>
          <a:xfrm>
            <a:off x="152400" y="2286000"/>
            <a:ext cx="4040188" cy="639762"/>
          </a:xfrm>
        </p:spPr>
        <p:txBody>
          <a:bodyPr/>
          <a:lstStyle/>
          <a:p>
            <a:r>
              <a:rPr lang="en-US" sz="2400" dirty="0" smtClean="0">
                <a:solidFill>
                  <a:schemeClr val="tx1"/>
                </a:solidFill>
                <a:latin typeface="Andalus" pitchFamily="18" charset="-78"/>
                <a:cs typeface="Andalus" pitchFamily="18" charset="-78"/>
              </a:rPr>
              <a:t>Spreading  grout over the thin set of mortar</a:t>
            </a:r>
            <a:endParaRPr lang="en-US" sz="2400" dirty="0">
              <a:solidFill>
                <a:schemeClr val="tx1"/>
              </a:solidFill>
              <a:latin typeface="Andalus" pitchFamily="18" charset="-78"/>
              <a:cs typeface="Andalus" pitchFamily="18" charset="-78"/>
            </a:endParaRPr>
          </a:p>
          <a:p>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000" y="2651918"/>
            <a:ext cx="2765822" cy="3687763"/>
          </a:xfrm>
        </p:spPr>
      </p:pic>
      <p:sp>
        <p:nvSpPr>
          <p:cNvPr id="5" name="Text Placeholder 4"/>
          <p:cNvSpPr>
            <a:spLocks noGrp="1"/>
          </p:cNvSpPr>
          <p:nvPr>
            <p:ph type="body" sz="quarter" idx="3"/>
          </p:nvPr>
        </p:nvSpPr>
        <p:spPr/>
        <p:txBody>
          <a:bodyPr/>
          <a:lstStyle/>
          <a:p>
            <a:r>
              <a:rPr lang="en-US" sz="2800" dirty="0" smtClean="0">
                <a:solidFill>
                  <a:schemeClr val="tx1"/>
                </a:solidFill>
                <a:latin typeface="Andalus" pitchFamily="18" charset="-78"/>
                <a:cs typeface="Andalus" pitchFamily="18" charset="-78"/>
              </a:rPr>
              <a:t>Fitting the tiles</a:t>
            </a:r>
            <a:endParaRPr lang="en-US" sz="2800" dirty="0">
              <a:solidFill>
                <a:schemeClr val="tx1"/>
              </a:solidFill>
              <a:latin typeface="Andalus" pitchFamily="18" charset="-78"/>
              <a:cs typeface="Andalus" pitchFamily="18" charset="-78"/>
            </a:endParaRPr>
          </a:p>
        </p:txBody>
      </p:sp>
      <p:cxnSp>
        <p:nvCxnSpPr>
          <p:cNvPr id="11" name="Straight Connector 10"/>
          <p:cNvCxnSpPr/>
          <p:nvPr/>
        </p:nvCxnSpPr>
        <p:spPr>
          <a:xfrm>
            <a:off x="4343400" y="2286000"/>
            <a:ext cx="0" cy="38100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572000"/>
            <a:ext cx="2109787" cy="173831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514599"/>
            <a:ext cx="4191000" cy="1891719"/>
          </a:xfrm>
          <a:prstGeom prst="rect">
            <a:avLst/>
          </a:prstGeom>
        </p:spPr>
      </p:pic>
      <p:sp>
        <p:nvSpPr>
          <p:cNvPr id="17" name="TextBox 16"/>
          <p:cNvSpPr txBox="1"/>
          <p:nvPr/>
        </p:nvSpPr>
        <p:spPr>
          <a:xfrm>
            <a:off x="6553200" y="4618672"/>
            <a:ext cx="2781300" cy="1815882"/>
          </a:xfrm>
          <a:prstGeom prst="rect">
            <a:avLst/>
          </a:prstGeom>
          <a:noFill/>
        </p:spPr>
        <p:txBody>
          <a:bodyPr wrap="square" rtlCol="0">
            <a:spAutoFit/>
          </a:bodyPr>
          <a:lstStyle/>
          <a:p>
            <a:pPr marL="342900" indent="-342900">
              <a:buFont typeface="Wingdings" pitchFamily="2" charset="2"/>
              <a:buChar char="v"/>
            </a:pPr>
            <a:r>
              <a:rPr lang="en-US" sz="2400" dirty="0" smtClean="0">
                <a:latin typeface="Andalus" pitchFamily="18" charset="-78"/>
                <a:cs typeface="Andalus" pitchFamily="18" charset="-78"/>
              </a:rPr>
              <a:t> </a:t>
            </a:r>
            <a:r>
              <a:rPr lang="en-US" sz="2200" dirty="0" smtClean="0">
                <a:latin typeface="Andalus" pitchFamily="18" charset="-78"/>
                <a:cs typeface="Andalus" pitchFamily="18" charset="-78"/>
              </a:rPr>
              <a:t>Taking necessary measurement</a:t>
            </a:r>
          </a:p>
          <a:p>
            <a:endParaRPr lang="en-US" sz="2200" dirty="0" smtClean="0">
              <a:latin typeface="Andalus" pitchFamily="18" charset="-78"/>
              <a:cs typeface="Andalus" pitchFamily="18" charset="-78"/>
            </a:endParaRPr>
          </a:p>
          <a:p>
            <a:pPr marL="342900" indent="-342900">
              <a:buFont typeface="Wingdings" pitchFamily="2" charset="2"/>
              <a:buChar char="v"/>
            </a:pPr>
            <a:r>
              <a:rPr lang="en-US" sz="2200" dirty="0">
                <a:latin typeface="Andalus" pitchFamily="18" charset="-78"/>
                <a:cs typeface="Andalus" pitchFamily="18" charset="-78"/>
              </a:rPr>
              <a:t> </a:t>
            </a:r>
            <a:r>
              <a:rPr lang="en-US" sz="2200" dirty="0" smtClean="0">
                <a:latin typeface="Andalus" pitchFamily="18" charset="-78"/>
                <a:cs typeface="Andalus" pitchFamily="18" charset="-78"/>
              </a:rPr>
              <a:t>fitting the tiles with hammer</a:t>
            </a:r>
            <a:endParaRPr lang="en-US" sz="2200" dirty="0">
              <a:latin typeface="Andalus" pitchFamily="18" charset="-78"/>
              <a:cs typeface="Andalus" pitchFamily="18" charset="-78"/>
            </a:endParaRPr>
          </a:p>
        </p:txBody>
      </p:sp>
    </p:spTree>
    <p:extLst>
      <p:ext uri="{BB962C8B-B14F-4D97-AF65-F5344CB8AC3E}">
        <p14:creationId xmlns:p14="http://schemas.microsoft.com/office/powerpoint/2010/main" val="8779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Andalus" pitchFamily="18" charset="-78"/>
                <a:cs typeface="Andalus" pitchFamily="18" charset="-78"/>
              </a:rPr>
              <a:t>fitting   tiles</a:t>
            </a:r>
            <a:endParaRPr lang="en-US" dirty="0"/>
          </a:p>
        </p:txBody>
      </p:sp>
      <p:sp>
        <p:nvSpPr>
          <p:cNvPr id="5" name="Text Placeholder 4"/>
          <p:cNvSpPr>
            <a:spLocks noGrp="1"/>
          </p:cNvSpPr>
          <p:nvPr>
            <p:ph type="body" sz="quarter" idx="3"/>
          </p:nvPr>
        </p:nvSpPr>
        <p:spPr>
          <a:xfrm>
            <a:off x="466043" y="1676400"/>
            <a:ext cx="4041775" cy="639762"/>
          </a:xfrm>
        </p:spPr>
        <p:txBody>
          <a:bodyPr/>
          <a:lstStyle/>
          <a:p>
            <a:r>
              <a:rPr lang="en-US" sz="2800" dirty="0" smtClean="0">
                <a:solidFill>
                  <a:schemeClr val="tx1"/>
                </a:solidFill>
                <a:latin typeface="Andalus" pitchFamily="18" charset="-78"/>
                <a:cs typeface="Andalus" pitchFamily="18" charset="-78"/>
              </a:rPr>
              <a:t>Cutting the tile</a:t>
            </a:r>
            <a:endParaRPr lang="en-US" sz="2800" dirty="0">
              <a:solidFill>
                <a:schemeClr val="tx1"/>
              </a:solidFill>
              <a:latin typeface="Andalus" pitchFamily="18" charset="-78"/>
              <a:cs typeface="Andalus" pitchFamily="18" charset="-78"/>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67000"/>
            <a:ext cx="4088718" cy="1952625"/>
          </a:xfrm>
          <a:prstGeom prst="rect">
            <a:avLst/>
          </a:prstGeom>
        </p:spPr>
      </p:pic>
      <p:sp>
        <p:nvSpPr>
          <p:cNvPr id="30" name="TextBox 29"/>
          <p:cNvSpPr txBox="1"/>
          <p:nvPr/>
        </p:nvSpPr>
        <p:spPr>
          <a:xfrm>
            <a:off x="381000" y="5029200"/>
            <a:ext cx="4088718" cy="769441"/>
          </a:xfrm>
          <a:prstGeom prst="rect">
            <a:avLst/>
          </a:prstGeom>
          <a:noFill/>
        </p:spPr>
        <p:txBody>
          <a:bodyPr wrap="square" rtlCol="0">
            <a:spAutoFit/>
          </a:bodyPr>
          <a:lstStyle/>
          <a:p>
            <a:pPr algn="ctr"/>
            <a:r>
              <a:rPr lang="en-US" sz="2200" dirty="0">
                <a:latin typeface="Andalus" pitchFamily="18" charset="-78"/>
                <a:cs typeface="Andalus" pitchFamily="18" charset="-78"/>
              </a:rPr>
              <a:t>S</a:t>
            </a:r>
            <a:r>
              <a:rPr lang="en-US" sz="2200" dirty="0" smtClean="0">
                <a:latin typeface="Andalus" pitchFamily="18" charset="-78"/>
                <a:cs typeface="Andalus" pitchFamily="18" charset="-78"/>
              </a:rPr>
              <a:t>ometimes necessary to cover the extra space</a:t>
            </a:r>
            <a:endParaRPr lang="en-US" sz="2200" dirty="0">
              <a:latin typeface="Andalus" pitchFamily="18" charset="-78"/>
              <a:cs typeface="Andalus" pitchFamily="18" charset="-78"/>
            </a:endParaRPr>
          </a:p>
        </p:txBody>
      </p:sp>
      <p:sp>
        <p:nvSpPr>
          <p:cNvPr id="23" name="Text Placeholder 2"/>
          <p:cNvSpPr>
            <a:spLocks noGrp="1"/>
          </p:cNvSpPr>
          <p:nvPr>
            <p:ph type="body" idx="1"/>
          </p:nvPr>
        </p:nvSpPr>
        <p:spPr>
          <a:xfrm>
            <a:off x="5030788" y="2538561"/>
            <a:ext cx="4040188" cy="639762"/>
          </a:xfrm>
        </p:spPr>
        <p:txBody>
          <a:bodyPr/>
          <a:lstStyle/>
          <a:p>
            <a:r>
              <a:rPr lang="en-US" sz="2800" dirty="0" smtClean="0"/>
              <a:t> </a:t>
            </a:r>
            <a:r>
              <a:rPr lang="en-US" sz="2800" dirty="0">
                <a:solidFill>
                  <a:schemeClr val="tx1"/>
                </a:solidFill>
                <a:latin typeface="Andalus" pitchFamily="18" charset="-78"/>
                <a:cs typeface="Andalus" pitchFamily="18" charset="-78"/>
              </a:rPr>
              <a:t>Filling in the joints with grout </a:t>
            </a:r>
          </a:p>
          <a:p>
            <a:endParaRPr lang="en-US" sz="2800" dirty="0"/>
          </a:p>
        </p:txBody>
      </p:sp>
      <p:pic>
        <p:nvPicPr>
          <p:cNvPr id="25" name="Content Placeholder 10"/>
          <p:cNvPicPr>
            <a:picLocks noGrp="1" noChangeAspect="1"/>
          </p:cNvPicPr>
          <p:nvPr>
            <p:ph sz="quarter" idx="4"/>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249988" y="2767161"/>
            <a:ext cx="2582697" cy="3687763"/>
          </a:xfrm>
        </p:spPr>
      </p:pic>
      <p:sp>
        <p:nvSpPr>
          <p:cNvPr id="26" name="Oval 25"/>
          <p:cNvSpPr/>
          <p:nvPr/>
        </p:nvSpPr>
        <p:spPr>
          <a:xfrm>
            <a:off x="7164388" y="3681561"/>
            <a:ext cx="990600" cy="381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Arrow Connector 26"/>
          <p:cNvCxnSpPr>
            <a:stCxn id="26" idx="2"/>
          </p:cNvCxnSpPr>
          <p:nvPr/>
        </p:nvCxnSpPr>
        <p:spPr>
          <a:xfrm flipH="1">
            <a:off x="6021388" y="3872061"/>
            <a:ext cx="1143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Oval 27"/>
          <p:cNvSpPr/>
          <p:nvPr/>
        </p:nvSpPr>
        <p:spPr>
          <a:xfrm>
            <a:off x="7088188" y="5281761"/>
            <a:ext cx="990600" cy="381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9" name="Straight Arrow Connector 28"/>
          <p:cNvCxnSpPr>
            <a:stCxn id="28" idx="2"/>
          </p:cNvCxnSpPr>
          <p:nvPr/>
        </p:nvCxnSpPr>
        <p:spPr>
          <a:xfrm flipH="1">
            <a:off x="6021388" y="5472261"/>
            <a:ext cx="1066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4735513" y="2977812"/>
            <a:ext cx="1295400" cy="1631216"/>
          </a:xfrm>
          <a:prstGeom prst="rect">
            <a:avLst/>
          </a:prstGeom>
          <a:noFill/>
        </p:spPr>
        <p:txBody>
          <a:bodyPr wrap="square" rtlCol="0">
            <a:spAutoFit/>
          </a:bodyPr>
          <a:lstStyle/>
          <a:p>
            <a:pPr algn="just"/>
            <a:r>
              <a:rPr lang="en-US" sz="2000" dirty="0" smtClean="0">
                <a:latin typeface="Andalus" pitchFamily="18" charset="-78"/>
                <a:cs typeface="Andalus" pitchFamily="18" charset="-78"/>
              </a:rPr>
              <a:t>Filled with grout (made of white cement)</a:t>
            </a:r>
            <a:endParaRPr lang="en-US" sz="2000" dirty="0">
              <a:latin typeface="Andalus" pitchFamily="18" charset="-78"/>
              <a:cs typeface="Andalus" pitchFamily="18" charset="-78"/>
            </a:endParaRPr>
          </a:p>
        </p:txBody>
      </p:sp>
      <p:sp>
        <p:nvSpPr>
          <p:cNvPr id="32" name="TextBox 31"/>
          <p:cNvSpPr txBox="1"/>
          <p:nvPr/>
        </p:nvSpPr>
        <p:spPr>
          <a:xfrm>
            <a:off x="4878388" y="5129361"/>
            <a:ext cx="1066800" cy="1015663"/>
          </a:xfrm>
          <a:prstGeom prst="rect">
            <a:avLst/>
          </a:prstGeom>
          <a:noFill/>
        </p:spPr>
        <p:txBody>
          <a:bodyPr wrap="square" rtlCol="0">
            <a:spAutoFit/>
          </a:bodyPr>
          <a:lstStyle/>
          <a:p>
            <a:r>
              <a:rPr lang="en-US" sz="2000" dirty="0" smtClean="0">
                <a:latin typeface="Andalus" pitchFamily="18" charset="-78"/>
                <a:cs typeface="Andalus" pitchFamily="18" charset="-78"/>
              </a:rPr>
              <a:t>Joints between the tiles</a:t>
            </a:r>
            <a:endParaRPr lang="en-US" sz="2000" dirty="0">
              <a:latin typeface="Andalus" pitchFamily="18" charset="-78"/>
              <a:cs typeface="Andalus" pitchFamily="18" charset="-78"/>
            </a:endParaRPr>
          </a:p>
        </p:txBody>
      </p:sp>
      <p:cxnSp>
        <p:nvCxnSpPr>
          <p:cNvPr id="33" name="Straight Connector 32"/>
          <p:cNvCxnSpPr/>
          <p:nvPr/>
        </p:nvCxnSpPr>
        <p:spPr>
          <a:xfrm flipH="1">
            <a:off x="4649788" y="2567136"/>
            <a:ext cx="1588" cy="3337719"/>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 Placeholder 4"/>
          <p:cNvSpPr txBox="1">
            <a:spLocks/>
          </p:cNvSpPr>
          <p:nvPr/>
        </p:nvSpPr>
        <p:spPr>
          <a:xfrm>
            <a:off x="456518" y="1665803"/>
            <a:ext cx="4041775"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2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2"/>
                </a:solidFill>
                <a:latin typeface="+mn-lt"/>
                <a:ea typeface="+mn-ea"/>
                <a:cs typeface="+mn-cs"/>
              </a:defRPr>
            </a:lvl9pPr>
          </a:lstStyle>
          <a:p>
            <a:endParaRPr lang="en-US" sz="2800"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54679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par>
                                <p:cTn id="33" presetID="14" presetClass="entr" presetSubtype="1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randombar(horizontal)">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0" grpId="0"/>
      <p:bldP spid="23" grpId="0" build="p"/>
      <p:bldP spid="26" grpId="0" animBg="1"/>
      <p:bldP spid="28" grpId="0" animBg="1"/>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Andalus" pitchFamily="18" charset="-78"/>
                <a:cs typeface="Andalus" pitchFamily="18" charset="-78"/>
              </a:rPr>
              <a:t>fitting   tiles</a:t>
            </a:r>
            <a:endParaRPr lang="en-US" dirty="0"/>
          </a:p>
        </p:txBody>
      </p:sp>
      <p:sp>
        <p:nvSpPr>
          <p:cNvPr id="3" name="Text Placeholder 2"/>
          <p:cNvSpPr>
            <a:spLocks noGrp="1"/>
          </p:cNvSpPr>
          <p:nvPr>
            <p:ph type="body" idx="1"/>
          </p:nvPr>
        </p:nvSpPr>
        <p:spPr>
          <a:xfrm>
            <a:off x="381000" y="2209800"/>
            <a:ext cx="4040188" cy="639762"/>
          </a:xfrm>
        </p:spPr>
        <p:txBody>
          <a:bodyPr/>
          <a:lstStyle/>
          <a:p>
            <a:r>
              <a:rPr lang="en-US" sz="2800" dirty="0">
                <a:solidFill>
                  <a:schemeClr val="tx1"/>
                </a:solidFill>
                <a:latin typeface="Andalus" pitchFamily="18" charset="-78"/>
                <a:cs typeface="Andalus" pitchFamily="18" charset="-78"/>
              </a:rPr>
              <a:t>Ceramic Floor Tile</a:t>
            </a:r>
          </a:p>
          <a:p>
            <a:endParaRPr lang="en-US" sz="2800" dirty="0"/>
          </a:p>
        </p:txBody>
      </p:sp>
      <p:sp>
        <p:nvSpPr>
          <p:cNvPr id="5" name="Text Placeholder 4"/>
          <p:cNvSpPr>
            <a:spLocks noGrp="1"/>
          </p:cNvSpPr>
          <p:nvPr>
            <p:ph type="body" sz="quarter" idx="3"/>
          </p:nvPr>
        </p:nvSpPr>
        <p:spPr/>
        <p:txBody>
          <a:bodyPr/>
          <a:lstStyle/>
          <a:p>
            <a:r>
              <a:rPr lang="en-US" sz="2800" dirty="0" smtClean="0">
                <a:solidFill>
                  <a:schemeClr val="tx1"/>
                </a:solidFill>
                <a:latin typeface="Andalus" pitchFamily="18" charset="-78"/>
                <a:cs typeface="Andalus" pitchFamily="18" charset="-78"/>
              </a:rPr>
              <a:t>Things to be taken care of</a:t>
            </a:r>
            <a:endParaRPr lang="en-US" sz="2800" dirty="0">
              <a:solidFill>
                <a:schemeClr val="tx1"/>
              </a:solidFill>
              <a:latin typeface="Andalus" pitchFamily="18" charset="-78"/>
              <a:cs typeface="Andalus" pitchFamily="18" charset="-78"/>
            </a:endParaRPr>
          </a:p>
        </p:txBody>
      </p:sp>
      <p:cxnSp>
        <p:nvCxnSpPr>
          <p:cNvPr id="9" name="Straight Connector 8"/>
          <p:cNvCxnSpPr/>
          <p:nvPr/>
        </p:nvCxnSpPr>
        <p:spPr>
          <a:xfrm>
            <a:off x="4648200" y="2819400"/>
            <a:ext cx="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3124200"/>
            <a:ext cx="4495800" cy="2585323"/>
          </a:xfrm>
          <a:prstGeom prst="rect">
            <a:avLst/>
          </a:prstGeom>
          <a:noFill/>
        </p:spPr>
        <p:txBody>
          <a:bodyPr wrap="square" rtlCol="0">
            <a:spAutoFit/>
          </a:bodyPr>
          <a:lstStyle/>
          <a:p>
            <a:pPr>
              <a:buFont typeface="Wingdings" pitchFamily="2" charset="2"/>
              <a:buChar char="v"/>
            </a:pPr>
            <a:r>
              <a:rPr lang="en-US" sz="2400" dirty="0">
                <a:latin typeface="Andalus" pitchFamily="18" charset="-78"/>
                <a:cs typeface="Andalus" pitchFamily="18" charset="-78"/>
              </a:rPr>
              <a:t>Good workmanship is a must</a:t>
            </a:r>
          </a:p>
          <a:p>
            <a:pPr>
              <a:buFont typeface="Wingdings" pitchFamily="2" charset="2"/>
              <a:buChar char="v"/>
            </a:pPr>
            <a:endParaRPr lang="en-US" sz="2400" dirty="0">
              <a:latin typeface="Andalus" pitchFamily="18" charset="-78"/>
              <a:cs typeface="Andalus" pitchFamily="18" charset="-78"/>
            </a:endParaRPr>
          </a:p>
          <a:p>
            <a:pPr>
              <a:buFont typeface="Wingdings" pitchFamily="2" charset="2"/>
              <a:buChar char="v"/>
            </a:pPr>
            <a:endParaRPr lang="en-US" sz="2400" dirty="0">
              <a:latin typeface="Andalus" pitchFamily="18" charset="-78"/>
              <a:cs typeface="Andalus" pitchFamily="18" charset="-78"/>
            </a:endParaRPr>
          </a:p>
          <a:p>
            <a:pPr>
              <a:buFont typeface="Wingdings" pitchFamily="2" charset="2"/>
              <a:buChar char="v"/>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water screening </a:t>
            </a:r>
            <a:r>
              <a:rPr lang="en-US" sz="2400" dirty="0">
                <a:latin typeface="Andalus" pitchFamily="18" charset="-78"/>
                <a:cs typeface="Andalus" pitchFamily="18" charset="-78"/>
              </a:rPr>
              <a:t>test </a:t>
            </a:r>
            <a:r>
              <a:rPr lang="en-US" sz="2400" dirty="0">
                <a:latin typeface="Times New Roman" pitchFamily="18" charset="0"/>
                <a:cs typeface="Times New Roman" pitchFamily="18" charset="0"/>
              </a:rPr>
              <a:t>:</a:t>
            </a:r>
          </a:p>
          <a:p>
            <a:pPr marL="114300" indent="0"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latin typeface="Andalus" pitchFamily="18" charset="-78"/>
                <a:cs typeface="Andalus" pitchFamily="18" charset="-78"/>
              </a:rPr>
              <a:t>to </a:t>
            </a:r>
            <a:r>
              <a:rPr lang="en-US" sz="2400" dirty="0">
                <a:latin typeface="Andalus" pitchFamily="18" charset="-78"/>
                <a:cs typeface="Andalus" pitchFamily="18" charset="-78"/>
              </a:rPr>
              <a:t>check that no water  </a:t>
            </a:r>
          </a:p>
          <a:p>
            <a:pPr marL="114300" indent="0" algn="just">
              <a:buNone/>
            </a:pPr>
            <a:r>
              <a:rPr lang="en-US" sz="2400" dirty="0">
                <a:latin typeface="Andalus" pitchFamily="18" charset="-78"/>
                <a:cs typeface="Andalus" pitchFamily="18" charset="-78"/>
              </a:rPr>
              <a:t>      is penetrating through tiles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90800"/>
            <a:ext cx="4171867" cy="3271123"/>
          </a:xfrm>
          <a:prstGeom prst="rect">
            <a:avLst/>
          </a:prstGeom>
        </p:spPr>
      </p:pic>
    </p:spTree>
    <p:extLst>
      <p:ext uri="{BB962C8B-B14F-4D97-AF65-F5344CB8AC3E}">
        <p14:creationId xmlns:p14="http://schemas.microsoft.com/office/powerpoint/2010/main" val="12272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latin typeface="Andalus" pitchFamily="18" charset="-78"/>
                <a:cs typeface="Andalus" pitchFamily="18" charset="-78"/>
              </a:rPr>
              <a:t>Mosaic</a:t>
            </a:r>
            <a:endParaRPr lang="en-US" dirty="0">
              <a:solidFill>
                <a:schemeClr val="tx1"/>
              </a:solidFill>
              <a:latin typeface="Andalus" pitchFamily="18" charset="-78"/>
              <a:cs typeface="Andalus" pitchFamily="18" charset="-78"/>
            </a:endParaRPr>
          </a:p>
        </p:txBody>
      </p:sp>
      <p:sp>
        <p:nvSpPr>
          <p:cNvPr id="4" name="TextBox 3"/>
          <p:cNvSpPr txBox="1"/>
          <p:nvPr/>
        </p:nvSpPr>
        <p:spPr>
          <a:xfrm>
            <a:off x="-76200" y="2809398"/>
            <a:ext cx="9296400" cy="4062651"/>
          </a:xfrm>
          <a:prstGeom prst="rect">
            <a:avLst/>
          </a:prstGeom>
          <a:noFill/>
        </p:spPr>
        <p:txBody>
          <a:bodyPr wrap="square" rtlCol="0">
            <a:spAutoFit/>
          </a:bodyPr>
          <a:lstStyle/>
          <a:p>
            <a:pPr marL="114300"/>
            <a:endParaRPr lang="en-US" sz="2400" dirty="0">
              <a:latin typeface="Andalus" pitchFamily="18" charset="-78"/>
              <a:cs typeface="Andalus" pitchFamily="18" charset="-78"/>
            </a:endParaRPr>
          </a:p>
          <a:p>
            <a:pPr marL="114300" indent="0">
              <a:buNone/>
            </a:pPr>
            <a:r>
              <a:rPr lang="en-US" sz="2400" dirty="0">
                <a:latin typeface="Andalus" pitchFamily="18" charset="-78"/>
                <a:cs typeface="Andalus" pitchFamily="18" charset="-78"/>
              </a:rPr>
              <a:t> </a:t>
            </a:r>
            <a:endParaRPr lang="en-US" sz="2400" dirty="0" smtClean="0">
              <a:latin typeface="Andalus" pitchFamily="18" charset="-78"/>
              <a:cs typeface="Andalus" pitchFamily="18" charset="-78"/>
            </a:endParaRPr>
          </a:p>
          <a:p>
            <a:pPr marL="114300" indent="0">
              <a:buNone/>
            </a:pPr>
            <a:r>
              <a:rPr lang="en-US" sz="2400" dirty="0" smtClean="0">
                <a:latin typeface="Andalus" pitchFamily="18" charset="-78"/>
                <a:cs typeface="Andalus" pitchFamily="18" charset="-78"/>
              </a:rPr>
              <a:t>Process</a:t>
            </a:r>
            <a:r>
              <a:rPr lang="en-US" sz="2400" dirty="0">
                <a:latin typeface="Times New Roman" pitchFamily="18" charset="0"/>
                <a:cs typeface="Times New Roman" pitchFamily="18" charset="0"/>
              </a:rPr>
              <a:t>:</a:t>
            </a:r>
            <a:endParaRPr lang="en-US" sz="2400" dirty="0">
              <a:latin typeface="Andalus" pitchFamily="18" charset="-78"/>
              <a:cs typeface="Andalus" pitchFamily="18" charset="-78"/>
            </a:endParaRPr>
          </a:p>
          <a:p>
            <a:pPr marL="1565910" lvl="3" indent="-514350">
              <a:buFont typeface="+mj-lt"/>
              <a:buAutoNum type="romanLcPeriod"/>
            </a:pPr>
            <a:r>
              <a:rPr lang="en-US" sz="2400" dirty="0">
                <a:latin typeface="Andalus" pitchFamily="18" charset="-78"/>
                <a:cs typeface="Andalus" pitchFamily="18" charset="-78"/>
              </a:rPr>
              <a:t>Cleaning the floor </a:t>
            </a:r>
          </a:p>
          <a:p>
            <a:pPr marL="1565910" lvl="3" indent="-514350">
              <a:buFont typeface="+mj-lt"/>
              <a:buAutoNum type="romanLcPeriod"/>
            </a:pPr>
            <a:r>
              <a:rPr lang="en-US" sz="2400" dirty="0">
                <a:latin typeface="Andalus" pitchFamily="18" charset="-78"/>
                <a:cs typeface="Andalus" pitchFamily="18" charset="-78"/>
              </a:rPr>
              <a:t>Preparing and applying the thin set </a:t>
            </a:r>
          </a:p>
          <a:p>
            <a:pPr marL="1565910" lvl="3" indent="-514350">
              <a:buFont typeface="+mj-lt"/>
              <a:buAutoNum type="romanLcPeriod"/>
            </a:pPr>
            <a:r>
              <a:rPr lang="en-US" sz="2400" dirty="0">
                <a:latin typeface="Andalus" pitchFamily="18" charset="-78"/>
                <a:cs typeface="Andalus" pitchFamily="18" charset="-78"/>
              </a:rPr>
              <a:t>Setting the mosaic in place over the thin set</a:t>
            </a:r>
          </a:p>
          <a:p>
            <a:pPr marL="1565910" lvl="3" indent="-514350">
              <a:buFont typeface="+mj-lt"/>
              <a:buAutoNum type="romanLcPeriod"/>
            </a:pPr>
            <a:r>
              <a:rPr lang="en-US" sz="2400" dirty="0">
                <a:latin typeface="Andalus" pitchFamily="18" charset="-78"/>
                <a:cs typeface="Andalus" pitchFamily="18" charset="-78"/>
              </a:rPr>
              <a:t>Continually to clean the mosaic surface </a:t>
            </a:r>
          </a:p>
          <a:p>
            <a:pPr marL="1565910" lvl="3" indent="-514350">
              <a:buFont typeface="+mj-lt"/>
              <a:buAutoNum type="romanLcPeriod"/>
            </a:pPr>
            <a:r>
              <a:rPr lang="en-US" sz="2400" dirty="0">
                <a:latin typeface="Andalus" pitchFamily="18" charset="-78"/>
                <a:cs typeface="Andalus" pitchFamily="18" charset="-78"/>
              </a:rPr>
              <a:t>Allowing the recommended thin set manufacturer time to dry. </a:t>
            </a:r>
          </a:p>
          <a:p>
            <a:pPr marL="1565910" lvl="3" indent="-514350">
              <a:buFont typeface="+mj-lt"/>
              <a:buAutoNum type="romanLcPeriod"/>
            </a:pPr>
            <a:r>
              <a:rPr lang="en-US" sz="2400" dirty="0">
                <a:latin typeface="Andalus" pitchFamily="18" charset="-78"/>
                <a:cs typeface="Andalus" pitchFamily="18" charset="-78"/>
              </a:rPr>
              <a:t>To grout the surface of the marble mosaic</a:t>
            </a:r>
            <a:endParaRPr lang="en-US" sz="2400" dirty="0"/>
          </a:p>
          <a:p>
            <a:endParaRPr lang="en-US" dirty="0"/>
          </a:p>
        </p:txBody>
      </p:sp>
      <p:sp>
        <p:nvSpPr>
          <p:cNvPr id="5" name="TextBox 4"/>
          <p:cNvSpPr txBox="1"/>
          <p:nvPr/>
        </p:nvSpPr>
        <p:spPr>
          <a:xfrm>
            <a:off x="762000" y="1905000"/>
            <a:ext cx="8534400" cy="1107996"/>
          </a:xfrm>
          <a:prstGeom prst="rect">
            <a:avLst/>
          </a:prstGeom>
          <a:noFill/>
        </p:spPr>
        <p:txBody>
          <a:bodyPr wrap="square" rtlCol="0">
            <a:spAutoFit/>
          </a:bodyPr>
          <a:lstStyle/>
          <a:p>
            <a:pPr marL="571500" indent="-457200">
              <a:buFont typeface="Wingdings" pitchFamily="2" charset="2"/>
              <a:buChar char="§"/>
            </a:pPr>
            <a:r>
              <a:rPr lang="en-US" sz="2400" dirty="0" smtClean="0">
                <a:latin typeface="Andalus" pitchFamily="18" charset="-78"/>
                <a:cs typeface="Andalus" pitchFamily="18" charset="-78"/>
              </a:rPr>
              <a:t>made </a:t>
            </a:r>
            <a:r>
              <a:rPr lang="en-US" sz="2400" dirty="0">
                <a:latin typeface="Andalus" pitchFamily="18" charset="-78"/>
                <a:cs typeface="Andalus" pitchFamily="18" charset="-78"/>
              </a:rPr>
              <a:t>up from small pieces of glass and stone</a:t>
            </a:r>
          </a:p>
          <a:p>
            <a:pPr marL="571500" indent="-457200">
              <a:buFont typeface="Wingdings" pitchFamily="2" charset="2"/>
              <a:buChar char="§"/>
            </a:pPr>
            <a:r>
              <a:rPr lang="en-US" sz="2400" dirty="0">
                <a:latin typeface="Andalus" pitchFamily="18" charset="-78"/>
                <a:cs typeface="Andalus" pitchFamily="18" charset="-78"/>
              </a:rPr>
              <a:t>provides durable walking surface</a:t>
            </a:r>
          </a:p>
          <a:p>
            <a:endParaRPr lang="en-US" dirty="0"/>
          </a:p>
        </p:txBody>
      </p:sp>
    </p:spTree>
    <p:extLst>
      <p:ext uri="{BB962C8B-B14F-4D97-AF65-F5344CB8AC3E}">
        <p14:creationId xmlns:p14="http://schemas.microsoft.com/office/powerpoint/2010/main" val="38234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60672" cy="1039427"/>
          </a:xfrm>
        </p:spPr>
        <p:txBody>
          <a:bodyPr>
            <a:normAutofit fontScale="90000"/>
          </a:bodyPr>
          <a:lstStyle/>
          <a:p>
            <a:r>
              <a:rPr lang="en-US" sz="4400" dirty="0">
                <a:solidFill>
                  <a:schemeClr val="tx1"/>
                </a:solidFill>
                <a:latin typeface="Andalus" pitchFamily="18" charset="-78"/>
                <a:cs typeface="Andalus" pitchFamily="18" charset="-78"/>
              </a:rPr>
              <a:t>What is Surface Finishing ???</a:t>
            </a:r>
            <a:r>
              <a:rPr lang="en-US" sz="3600" dirty="0">
                <a:latin typeface="Andalus" pitchFamily="18" charset="-78"/>
                <a:cs typeface="Andalus" pitchFamily="18" charset="-78"/>
              </a:rPr>
              <a:t/>
            </a:r>
            <a:br>
              <a:rPr lang="en-US" sz="3600" dirty="0">
                <a:latin typeface="Andalus" pitchFamily="18" charset="-78"/>
                <a:cs typeface="Andalus" pitchFamily="18" charset="-78"/>
              </a:rPr>
            </a:b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201400" y="2133600"/>
            <a:ext cx="2846388" cy="379518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162175"/>
            <a:ext cx="2971800" cy="3810000"/>
          </a:xfrm>
          <a:prstGeom prst="rect">
            <a:avLst/>
          </a:prstGeom>
        </p:spPr>
      </p:pic>
      <p:sp>
        <p:nvSpPr>
          <p:cNvPr id="11" name="TextBox 10"/>
          <p:cNvSpPr txBox="1"/>
          <p:nvPr/>
        </p:nvSpPr>
        <p:spPr>
          <a:xfrm>
            <a:off x="3429000" y="4312384"/>
            <a:ext cx="2286000" cy="2123658"/>
          </a:xfrm>
          <a:prstGeom prst="rect">
            <a:avLst/>
          </a:prstGeom>
          <a:noFill/>
        </p:spPr>
        <p:txBody>
          <a:bodyPr wrap="square" rtlCol="0">
            <a:spAutoFit/>
          </a:bodyPr>
          <a:lstStyle/>
          <a:p>
            <a:pPr marL="285750" indent="-285750">
              <a:buFont typeface="Wingdings" pitchFamily="2" charset="2"/>
              <a:buChar char="v"/>
            </a:pPr>
            <a:r>
              <a:rPr lang="en-US" sz="2200" dirty="0" smtClean="0">
                <a:latin typeface="Andalus" pitchFamily="18" charset="-78"/>
                <a:cs typeface="Andalus" pitchFamily="18" charset="-78"/>
              </a:rPr>
              <a:t>art of covering surface</a:t>
            </a:r>
          </a:p>
          <a:p>
            <a:pPr marL="285750" indent="-285750">
              <a:buFont typeface="Wingdings" pitchFamily="2" charset="2"/>
              <a:buChar char="v"/>
            </a:pPr>
            <a:endParaRPr lang="en-US" sz="2200" dirty="0">
              <a:latin typeface="Andalus" pitchFamily="18" charset="-78"/>
              <a:cs typeface="Andalus" pitchFamily="18" charset="-78"/>
            </a:endParaRPr>
          </a:p>
          <a:p>
            <a:pPr marL="285750" indent="-285750">
              <a:buFont typeface="Wingdings" pitchFamily="2" charset="2"/>
              <a:buChar char="v"/>
            </a:pPr>
            <a:r>
              <a:rPr lang="en-US" sz="2200" dirty="0" smtClean="0">
                <a:latin typeface="Andalus" pitchFamily="18" charset="-78"/>
                <a:cs typeface="Andalus" pitchFamily="18" charset="-78"/>
              </a:rPr>
              <a:t>Final touch of any construction</a:t>
            </a:r>
            <a:endParaRPr lang="en-US" sz="2200" dirty="0">
              <a:latin typeface="Andalus" pitchFamily="18" charset="-78"/>
              <a:cs typeface="Andalus" pitchFamily="18" charset="-78"/>
            </a:endParaRPr>
          </a:p>
        </p:txBody>
      </p:sp>
      <p:cxnSp>
        <p:nvCxnSpPr>
          <p:cNvPr id="16" name="Straight Arrow Connector 15"/>
          <p:cNvCxnSpPr/>
          <p:nvPr/>
        </p:nvCxnSpPr>
        <p:spPr>
          <a:xfrm flipH="1">
            <a:off x="5029200" y="2590800"/>
            <a:ext cx="1371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2057400" y="2971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7000" y="2895600"/>
            <a:ext cx="0" cy="3048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5029200" y="3200400"/>
            <a:ext cx="1447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921669"/>
            <a:ext cx="3200400" cy="4267200"/>
          </a:xfrm>
          <a:prstGeom prst="rect">
            <a:avLst/>
          </a:prstGeom>
        </p:spPr>
      </p:pic>
      <p:cxnSp>
        <p:nvCxnSpPr>
          <p:cNvPr id="36" name="Straight Arrow Connector 35"/>
          <p:cNvCxnSpPr/>
          <p:nvPr/>
        </p:nvCxnSpPr>
        <p:spPr>
          <a:xfrm>
            <a:off x="2009775" y="2590800"/>
            <a:ext cx="1981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1828800" y="3124200"/>
            <a:ext cx="2133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1828800" y="2971800"/>
            <a:ext cx="0" cy="152400"/>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Arrow Connector 63"/>
          <p:cNvCxnSpPr/>
          <p:nvPr/>
        </p:nvCxnSpPr>
        <p:spPr>
          <a:xfrm>
            <a:off x="1905000" y="3657600"/>
            <a:ext cx="2057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a:off x="1905000" y="3657600"/>
            <a:ext cx="0" cy="102394"/>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flipH="1">
            <a:off x="5029200" y="3708797"/>
            <a:ext cx="1524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flipV="1">
            <a:off x="6553200" y="3505200"/>
            <a:ext cx="0" cy="203597"/>
          </a:xfrm>
          <a:prstGeom prst="line">
            <a:avLst/>
          </a:prstGeom>
        </p:spPr>
        <p:style>
          <a:lnRef idx="2">
            <a:schemeClr val="dk1"/>
          </a:lnRef>
          <a:fillRef idx="0">
            <a:schemeClr val="dk1"/>
          </a:fillRef>
          <a:effectRef idx="1">
            <a:schemeClr val="dk1"/>
          </a:effectRef>
          <a:fontRef idx="minor">
            <a:schemeClr val="tx1"/>
          </a:fontRef>
        </p:style>
      </p:cxnSp>
      <p:sp>
        <p:nvSpPr>
          <p:cNvPr id="87" name="TextBox 86"/>
          <p:cNvSpPr txBox="1"/>
          <p:nvPr/>
        </p:nvSpPr>
        <p:spPr>
          <a:xfrm>
            <a:off x="4038600" y="2390745"/>
            <a:ext cx="1143000" cy="400110"/>
          </a:xfrm>
          <a:prstGeom prst="rect">
            <a:avLst/>
          </a:prstGeom>
          <a:noFill/>
        </p:spPr>
        <p:txBody>
          <a:bodyPr wrap="square" rtlCol="0">
            <a:spAutoFit/>
          </a:bodyPr>
          <a:lstStyle/>
          <a:p>
            <a:r>
              <a:rPr lang="en-US" sz="2000" dirty="0" smtClean="0">
                <a:latin typeface="Andalus" pitchFamily="18" charset="-78"/>
                <a:cs typeface="Andalus" pitchFamily="18" charset="-78"/>
              </a:rPr>
              <a:t>Column</a:t>
            </a:r>
            <a:endParaRPr lang="en-US" sz="2000" dirty="0">
              <a:latin typeface="Andalus" pitchFamily="18" charset="-78"/>
              <a:cs typeface="Andalus" pitchFamily="18" charset="-78"/>
            </a:endParaRPr>
          </a:p>
        </p:txBody>
      </p:sp>
      <p:sp>
        <p:nvSpPr>
          <p:cNvPr id="89" name="TextBox 88"/>
          <p:cNvSpPr txBox="1"/>
          <p:nvPr/>
        </p:nvSpPr>
        <p:spPr>
          <a:xfrm>
            <a:off x="4133850" y="2924145"/>
            <a:ext cx="8382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Slab</a:t>
            </a:r>
            <a:endParaRPr lang="en-US" sz="2000" dirty="0">
              <a:latin typeface="Andalus" pitchFamily="18" charset="-78"/>
              <a:cs typeface="Andalus" pitchFamily="18" charset="-78"/>
            </a:endParaRPr>
          </a:p>
        </p:txBody>
      </p:sp>
      <p:sp>
        <p:nvSpPr>
          <p:cNvPr id="90" name="TextBox 89"/>
          <p:cNvSpPr txBox="1"/>
          <p:nvPr/>
        </p:nvSpPr>
        <p:spPr>
          <a:xfrm>
            <a:off x="4133850" y="3505200"/>
            <a:ext cx="914400" cy="400110"/>
          </a:xfrm>
          <a:prstGeom prst="rect">
            <a:avLst/>
          </a:prstGeom>
          <a:noFill/>
        </p:spPr>
        <p:txBody>
          <a:bodyPr wrap="square" rtlCol="0">
            <a:spAutoFit/>
          </a:bodyPr>
          <a:lstStyle/>
          <a:p>
            <a:r>
              <a:rPr lang="en-US" sz="2000" dirty="0" smtClean="0">
                <a:latin typeface="Andalus" pitchFamily="18" charset="-78"/>
                <a:cs typeface="Andalus" pitchFamily="18" charset="-78"/>
              </a:rPr>
              <a:t>Beam</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4225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par>
                                <p:cTn id="31" presetID="16" presetClass="entr" presetSubtype="21"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inVertical)">
                                      <p:cBhvr>
                                        <p:cTn id="33" dur="500"/>
                                        <p:tgtEl>
                                          <p:spTgt spid="46"/>
                                        </p:tgtEl>
                                      </p:cBhvr>
                                    </p:animEffect>
                                  </p:childTnLst>
                                </p:cTn>
                              </p:par>
                              <p:par>
                                <p:cTn id="34" presetID="16" presetClass="entr" presetSubtype="21"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Vertical)">
                                      <p:cBhvr>
                                        <p:cTn id="36" dur="500"/>
                                        <p:tgtEl>
                                          <p:spTgt spid="64"/>
                                        </p:tgtEl>
                                      </p:cBhvr>
                                    </p:animEffect>
                                  </p:childTnLst>
                                </p:cTn>
                              </p:par>
                              <p:par>
                                <p:cTn id="37" presetID="16" presetClass="entr" presetSubtype="21"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barn(inVertical)">
                                      <p:cBhvr>
                                        <p:cTn id="39" dur="500"/>
                                        <p:tgtEl>
                                          <p:spTgt spid="71"/>
                                        </p:tgtEl>
                                      </p:cBhvr>
                                    </p:animEffect>
                                  </p:childTnLst>
                                </p:cTn>
                              </p:par>
                              <p:par>
                                <p:cTn id="40" presetID="16" presetClass="entr" presetSubtype="21"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arn(inVertical)">
                                      <p:cBhvr>
                                        <p:cTn id="42" dur="500"/>
                                        <p:tgtEl>
                                          <p:spTgt spid="82"/>
                                        </p:tgtEl>
                                      </p:cBhvr>
                                    </p:animEffect>
                                  </p:childTnLst>
                                </p:cTn>
                              </p:par>
                              <p:par>
                                <p:cTn id="43" presetID="16" presetClass="entr" presetSubtype="21"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arn(inVertical)">
                                      <p:cBhvr>
                                        <p:cTn id="45" dur="500"/>
                                        <p:tgtEl>
                                          <p:spTgt spid="8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barn(inVertical)">
                                      <p:cBhvr>
                                        <p:cTn id="48" dur="500"/>
                                        <p:tgtEl>
                                          <p:spTgt spid="8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barn(inVertical)">
                                      <p:cBhvr>
                                        <p:cTn id="51" dur="500"/>
                                        <p:tgtEl>
                                          <p:spTgt spid="8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barn(inVertical)">
                                      <p:cBhvr>
                                        <p:cTn id="54" dur="500"/>
                                        <p:tgtEl>
                                          <p:spTgt spid="9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7" grpId="0"/>
      <p:bldP spid="89" grpId="0"/>
      <p:bldP spid="9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2024913" cy="523220"/>
          </a:xfrm>
          <a:prstGeom prst="rect">
            <a:avLst/>
          </a:prstGeom>
        </p:spPr>
        <p:txBody>
          <a:bodyPr wrap="none">
            <a:spAutoFit/>
          </a:bodyPr>
          <a:lstStyle/>
          <a:p>
            <a:r>
              <a:rPr lang="en-US" sz="2800" b="1" u="sng" dirty="0">
                <a:latin typeface="Andalus" pitchFamily="18" charset="-78"/>
                <a:cs typeface="Andalus" pitchFamily="18" charset="-78"/>
              </a:rPr>
              <a:t>Prepared </a:t>
            </a:r>
            <a:r>
              <a:rPr lang="en-US" sz="2800" b="1" u="sng" dirty="0" smtClean="0">
                <a:latin typeface="Andalus" pitchFamily="18" charset="-78"/>
                <a:cs typeface="Andalus" pitchFamily="18" charset="-78"/>
              </a:rPr>
              <a:t>By:</a:t>
            </a:r>
            <a:endParaRPr lang="en-US" b="1" u="sng" dirty="0"/>
          </a:p>
        </p:txBody>
      </p:sp>
      <p:sp>
        <p:nvSpPr>
          <p:cNvPr id="3" name="Rectangle 2"/>
          <p:cNvSpPr/>
          <p:nvPr/>
        </p:nvSpPr>
        <p:spPr>
          <a:xfrm>
            <a:off x="1524000" y="1981200"/>
            <a:ext cx="6705600" cy="4154984"/>
          </a:xfrm>
          <a:prstGeom prst="rect">
            <a:avLst/>
          </a:prstGeom>
        </p:spPr>
        <p:txBody>
          <a:bodyPr wrap="square">
            <a:spAutoFit/>
          </a:bodyPr>
          <a:lstStyle/>
          <a:p>
            <a:r>
              <a:rPr lang="en-US" sz="2400" dirty="0" smtClean="0">
                <a:latin typeface="Andalus" pitchFamily="18" charset="-78"/>
                <a:cs typeface="Andalus" pitchFamily="18" charset="-78"/>
              </a:rPr>
              <a:t>1004002  -  </a:t>
            </a:r>
            <a:r>
              <a:rPr lang="en-US" sz="2400" dirty="0" err="1" smtClean="0">
                <a:latin typeface="Andalus" pitchFamily="18" charset="-78"/>
                <a:cs typeface="Andalus" pitchFamily="18" charset="-78"/>
              </a:rPr>
              <a:t>Azmayeen</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Rafat</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Shahriar</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1004007  -  </a:t>
            </a:r>
            <a:r>
              <a:rPr lang="en-US" sz="2400" dirty="0" err="1" smtClean="0">
                <a:latin typeface="Andalus" pitchFamily="18" charset="-78"/>
                <a:cs typeface="Andalus" pitchFamily="18" charset="-78"/>
              </a:rPr>
              <a:t>Sarsiz</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Alam</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1004016  -  </a:t>
            </a:r>
            <a:r>
              <a:rPr lang="en-US" sz="2400" dirty="0" err="1" smtClean="0">
                <a:latin typeface="Andalus" pitchFamily="18" charset="-78"/>
                <a:cs typeface="Andalus" pitchFamily="18" charset="-78"/>
              </a:rPr>
              <a:t>S.Mm</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Mahmudul</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Haque</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1004021  -  </a:t>
            </a:r>
            <a:r>
              <a:rPr lang="en-US" sz="2400" dirty="0" err="1" smtClean="0">
                <a:latin typeface="Andalus" pitchFamily="18" charset="-78"/>
                <a:cs typeface="Andalus" pitchFamily="18" charset="-78"/>
              </a:rPr>
              <a:t>Iftekhar</a:t>
            </a:r>
            <a:r>
              <a:rPr lang="en-US" sz="2400" dirty="0" smtClean="0">
                <a:latin typeface="Andalus" pitchFamily="18" charset="-78"/>
                <a:cs typeface="Andalus" pitchFamily="18" charset="-78"/>
              </a:rPr>
              <a:t> Mahmud</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1004026  -  Md. Abdul </a:t>
            </a:r>
            <a:r>
              <a:rPr lang="en-US" sz="2400" dirty="0" err="1" smtClean="0">
                <a:latin typeface="Andalus" pitchFamily="18" charset="-78"/>
                <a:cs typeface="Andalus" pitchFamily="18" charset="-78"/>
              </a:rPr>
              <a:t>Hannan</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Prodhan</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1004032  -  Shah </a:t>
            </a:r>
            <a:r>
              <a:rPr lang="en-US" sz="2400" dirty="0" err="1" smtClean="0">
                <a:latin typeface="Andalus" pitchFamily="18" charset="-78"/>
                <a:cs typeface="Andalus" pitchFamily="18" charset="-78"/>
              </a:rPr>
              <a:t>Waliul</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Hoque</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Chowdhury</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1004038  -  </a:t>
            </a:r>
            <a:r>
              <a:rPr lang="en-US" sz="2400" dirty="0" err="1" smtClean="0">
                <a:latin typeface="Andalus" pitchFamily="18" charset="-78"/>
                <a:cs typeface="Andalus" pitchFamily="18" charset="-78"/>
              </a:rPr>
              <a:t>Pritom</a:t>
            </a:r>
            <a:r>
              <a:rPr lang="en-US" sz="2400" dirty="0" smtClean="0">
                <a:latin typeface="Andalus" pitchFamily="18" charset="-78"/>
                <a:cs typeface="Andalus" pitchFamily="18" charset="-78"/>
              </a:rPr>
              <a:t> Paul</a:t>
            </a:r>
          </a:p>
          <a:p>
            <a:r>
              <a:rPr lang="en-US" sz="2400" dirty="0" smtClean="0">
                <a:latin typeface="Andalus" pitchFamily="18" charset="-78"/>
                <a:cs typeface="Andalus" pitchFamily="18" charset="-78"/>
              </a:rPr>
              <a:t>1004046  -  Sk. Md. </a:t>
            </a:r>
            <a:r>
              <a:rPr lang="en-US" sz="2400" dirty="0" err="1" smtClean="0">
                <a:latin typeface="Andalus" pitchFamily="18" charset="-78"/>
                <a:cs typeface="Andalus" pitchFamily="18" charset="-78"/>
              </a:rPr>
              <a:t>Mashrur</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1004051  </a:t>
            </a:r>
            <a:r>
              <a:rPr lang="en-US" sz="2400" dirty="0">
                <a:latin typeface="Andalus" pitchFamily="18" charset="-78"/>
                <a:cs typeface="Andalus" pitchFamily="18" charset="-78"/>
              </a:rPr>
              <a:t>-  </a:t>
            </a:r>
            <a:r>
              <a:rPr lang="en-US" sz="2400" dirty="0" err="1">
                <a:latin typeface="Andalus" pitchFamily="18" charset="-78"/>
                <a:cs typeface="Andalus" pitchFamily="18" charset="-78"/>
              </a:rPr>
              <a:t>Mousumy</a:t>
            </a:r>
            <a:r>
              <a:rPr lang="en-US" sz="2400" dirty="0">
                <a:latin typeface="Andalus" pitchFamily="18" charset="-78"/>
                <a:cs typeface="Andalus" pitchFamily="18" charset="-78"/>
              </a:rPr>
              <a:t> </a:t>
            </a:r>
            <a:r>
              <a:rPr lang="en-US" sz="2400" dirty="0" err="1">
                <a:latin typeface="Andalus" pitchFamily="18" charset="-78"/>
                <a:cs typeface="Andalus" pitchFamily="18" charset="-78"/>
              </a:rPr>
              <a:t>Aktar</a:t>
            </a:r>
            <a:r>
              <a:rPr lang="en-US" sz="2400" dirty="0">
                <a:latin typeface="Andalus" pitchFamily="18" charset="-78"/>
                <a:cs typeface="Andalus" pitchFamily="18" charset="-78"/>
              </a:rPr>
              <a:t> </a:t>
            </a:r>
          </a:p>
          <a:p>
            <a:r>
              <a:rPr lang="en-US" sz="2400" dirty="0" smtClean="0">
                <a:latin typeface="Andalus" pitchFamily="18" charset="-78"/>
                <a:cs typeface="Andalus" pitchFamily="18" charset="-78"/>
              </a:rPr>
              <a:t>1004056  -  </a:t>
            </a:r>
            <a:r>
              <a:rPr lang="en-US" sz="2400" dirty="0" err="1" smtClean="0">
                <a:latin typeface="Andalus" pitchFamily="18" charset="-78"/>
                <a:cs typeface="Andalus" pitchFamily="18" charset="-78"/>
              </a:rPr>
              <a:t>Asaduzzaman</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Pintu</a:t>
            </a:r>
            <a:endParaRPr lang="en-US" sz="2400" dirty="0">
              <a:latin typeface="Andalus" pitchFamily="18" charset="-78"/>
              <a:cs typeface="Andalus" pitchFamily="18" charset="-78"/>
            </a:endParaRPr>
          </a:p>
          <a:p>
            <a:r>
              <a:rPr lang="en-US" sz="2400" dirty="0" smtClean="0">
                <a:latin typeface="Andalus" pitchFamily="18" charset="-78"/>
                <a:cs typeface="Andalus" pitchFamily="18" charset="-78"/>
              </a:rPr>
              <a:t>1004063  -  </a:t>
            </a:r>
            <a:r>
              <a:rPr lang="en-US" sz="2400" dirty="0" err="1" smtClean="0">
                <a:latin typeface="Andalus" pitchFamily="18" charset="-78"/>
                <a:cs typeface="Andalus" pitchFamily="18" charset="-78"/>
              </a:rPr>
              <a:t>Md</a:t>
            </a:r>
            <a:r>
              <a:rPr lang="en-US" sz="2400" dirty="0" smtClean="0">
                <a:latin typeface="Andalus" pitchFamily="18" charset="-78"/>
                <a:cs typeface="Andalus" pitchFamily="18" charset="-78"/>
              </a:rPr>
              <a:t> Arafat </a:t>
            </a:r>
            <a:r>
              <a:rPr lang="en-US" sz="2400" dirty="0" err="1" smtClean="0">
                <a:latin typeface="Andalus" pitchFamily="18" charset="-78"/>
                <a:cs typeface="Andalus" pitchFamily="18" charset="-78"/>
              </a:rPr>
              <a:t>Saklain</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95370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067800" cy="6858000"/>
          </a:xfrm>
          <a:prstGeom prst="rect">
            <a:avLst/>
          </a:prstGeom>
        </p:spPr>
      </p:pic>
    </p:spTree>
    <p:extLst>
      <p:ext uri="{BB962C8B-B14F-4D97-AF65-F5344CB8AC3E}">
        <p14:creationId xmlns:p14="http://schemas.microsoft.com/office/powerpoint/2010/main" val="3017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1"/>
                </a:solidFill>
                <a:latin typeface="Andalus" pitchFamily="18" charset="-78"/>
                <a:cs typeface="Andalus" pitchFamily="18" charset="-78"/>
              </a:rPr>
              <a:t>Purposes   of   </a:t>
            </a:r>
            <a:br>
              <a:rPr lang="en-US" sz="4000" dirty="0" smtClean="0">
                <a:solidFill>
                  <a:schemeClr val="tx1"/>
                </a:solidFill>
                <a:latin typeface="Andalus" pitchFamily="18" charset="-78"/>
                <a:cs typeface="Andalus" pitchFamily="18" charset="-78"/>
              </a:rPr>
            </a:br>
            <a:r>
              <a:rPr lang="en-US" sz="4000" dirty="0" smtClean="0">
                <a:solidFill>
                  <a:schemeClr val="tx1"/>
                </a:solidFill>
                <a:latin typeface="Andalus" pitchFamily="18" charset="-78"/>
                <a:cs typeface="Andalus" pitchFamily="18" charset="-78"/>
              </a:rPr>
              <a:t>Surface   Finishing</a:t>
            </a:r>
            <a:endParaRPr lang="en-US" sz="4000" dirty="0">
              <a:solidFill>
                <a:schemeClr val="tx1"/>
              </a:solidFill>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05000"/>
            <a:ext cx="2209799" cy="181059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659" y="1904999"/>
            <a:ext cx="2273300" cy="1810593"/>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707658" y="4343399"/>
            <a:ext cx="2273299" cy="186939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599" y="4343400"/>
            <a:ext cx="2209799" cy="1869391"/>
          </a:xfrm>
          <a:prstGeom prst="rect">
            <a:avLst/>
          </a:prstGeom>
        </p:spPr>
      </p:pic>
      <p:sp>
        <p:nvSpPr>
          <p:cNvPr id="10" name="TextBox 9"/>
          <p:cNvSpPr txBox="1"/>
          <p:nvPr/>
        </p:nvSpPr>
        <p:spPr>
          <a:xfrm>
            <a:off x="5097137" y="3825389"/>
            <a:ext cx="1059906" cy="400110"/>
          </a:xfrm>
          <a:prstGeom prst="rect">
            <a:avLst/>
          </a:prstGeom>
          <a:noFill/>
        </p:spPr>
        <p:txBody>
          <a:bodyPr wrap="none" rtlCol="0">
            <a:spAutoFit/>
          </a:bodyPr>
          <a:lstStyle/>
          <a:p>
            <a:r>
              <a:rPr lang="en-US" sz="2000" dirty="0" smtClean="0">
                <a:latin typeface="Andalus" pitchFamily="18" charset="-78"/>
                <a:cs typeface="Andalus" pitchFamily="18" charset="-78"/>
              </a:rPr>
              <a:t>Without</a:t>
            </a:r>
            <a:endParaRPr lang="en-US" sz="2000" dirty="0">
              <a:latin typeface="Andalus" pitchFamily="18" charset="-78"/>
              <a:cs typeface="Andalus" pitchFamily="18" charset="-78"/>
            </a:endParaRPr>
          </a:p>
        </p:txBody>
      </p:sp>
      <p:sp>
        <p:nvSpPr>
          <p:cNvPr id="11" name="TextBox 10"/>
          <p:cNvSpPr txBox="1"/>
          <p:nvPr/>
        </p:nvSpPr>
        <p:spPr>
          <a:xfrm>
            <a:off x="7010400" y="3802678"/>
            <a:ext cx="14478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    With</a:t>
            </a:r>
            <a:endParaRPr lang="en-US" sz="2000" dirty="0">
              <a:latin typeface="Andalus" pitchFamily="18" charset="-78"/>
              <a:cs typeface="Andalus" pitchFamily="18" charset="-78"/>
            </a:endParaRPr>
          </a:p>
        </p:txBody>
      </p:sp>
      <p:sp>
        <p:nvSpPr>
          <p:cNvPr id="6" name="TextBox 5"/>
          <p:cNvSpPr txBox="1"/>
          <p:nvPr/>
        </p:nvSpPr>
        <p:spPr>
          <a:xfrm>
            <a:off x="-76200" y="2312071"/>
            <a:ext cx="4629152" cy="4062651"/>
          </a:xfrm>
          <a:prstGeom prst="rect">
            <a:avLst/>
          </a:prstGeom>
          <a:noFill/>
        </p:spPr>
        <p:txBody>
          <a:bodyPr wrap="square" rtlCol="0">
            <a:spAutoFit/>
          </a:bodyPr>
          <a:lstStyle/>
          <a:p>
            <a:pPr marL="400050" lvl="0" indent="-285750">
              <a:buFont typeface="Wingdings" pitchFamily="2" charset="2"/>
              <a:buChar char="ü"/>
            </a:pPr>
            <a:r>
              <a:rPr lang="en-US" sz="1600" dirty="0" smtClean="0">
                <a:latin typeface="Andalus" pitchFamily="18" charset="-78"/>
                <a:cs typeface="Andalus" pitchFamily="18" charset="-78"/>
              </a:rPr>
              <a:t> </a:t>
            </a:r>
            <a:r>
              <a:rPr lang="en-US" sz="2400" dirty="0" smtClean="0">
                <a:latin typeface="Andalus" pitchFamily="18" charset="-78"/>
                <a:cs typeface="Andalus" pitchFamily="18" charset="-78"/>
              </a:rPr>
              <a:t>to </a:t>
            </a:r>
            <a:r>
              <a:rPr lang="en-US" sz="2400" dirty="0">
                <a:latin typeface="Andalus" pitchFamily="18" charset="-78"/>
                <a:cs typeface="Andalus" pitchFamily="18" charset="-78"/>
              </a:rPr>
              <a:t>protect the </a:t>
            </a:r>
            <a:r>
              <a:rPr lang="en-US" sz="2400" dirty="0" smtClean="0">
                <a:latin typeface="Andalus" pitchFamily="18" charset="-78"/>
                <a:cs typeface="Andalus" pitchFamily="18" charset="-78"/>
              </a:rPr>
              <a:t>surface from weathering effect</a:t>
            </a:r>
            <a:endParaRPr lang="en-US" sz="2400" dirty="0">
              <a:latin typeface="Andalus" pitchFamily="18" charset="-78"/>
              <a:cs typeface="Andalus" pitchFamily="18" charset="-78"/>
            </a:endParaRPr>
          </a:p>
          <a:p>
            <a:pPr marL="400050" lvl="0" indent="-285750">
              <a:lnSpc>
                <a:spcPct val="400000"/>
              </a:lnSpc>
              <a:buFont typeface="Wingdings" pitchFamily="2" charset="2"/>
              <a:buChar char="ü"/>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to make </a:t>
            </a:r>
            <a:r>
              <a:rPr lang="en-US" sz="2400" dirty="0">
                <a:latin typeface="Andalus" pitchFamily="18" charset="-78"/>
                <a:cs typeface="Andalus" pitchFamily="18" charset="-78"/>
              </a:rPr>
              <a:t>the surface decorative</a:t>
            </a:r>
          </a:p>
          <a:p>
            <a:pPr marL="400050" lvl="0" indent="-285750">
              <a:lnSpc>
                <a:spcPct val="400000"/>
              </a:lnSpc>
              <a:buFont typeface="Wingdings" pitchFamily="2" charset="2"/>
              <a:buChar char="ü"/>
            </a:pPr>
            <a:r>
              <a:rPr lang="en-US" sz="2400" dirty="0" smtClean="0">
                <a:latin typeface="Andalus" pitchFamily="18" charset="-78"/>
                <a:cs typeface="Andalus" pitchFamily="18" charset="-78"/>
              </a:rPr>
              <a:t> to </a:t>
            </a:r>
            <a:r>
              <a:rPr lang="en-US" sz="2400" dirty="0">
                <a:latin typeface="Andalus" pitchFamily="18" charset="-78"/>
                <a:cs typeface="Andalus" pitchFamily="18" charset="-78"/>
              </a:rPr>
              <a:t>provide a smooth surface   </a:t>
            </a:r>
          </a:p>
          <a:p>
            <a:endParaRPr lang="en-US" dirty="0"/>
          </a:p>
        </p:txBody>
      </p:sp>
      <p:sp>
        <p:nvSpPr>
          <p:cNvPr id="12" name="TextBox 11"/>
          <p:cNvSpPr txBox="1"/>
          <p:nvPr/>
        </p:nvSpPr>
        <p:spPr>
          <a:xfrm>
            <a:off x="5097137" y="6257835"/>
            <a:ext cx="1059906" cy="400110"/>
          </a:xfrm>
          <a:prstGeom prst="rect">
            <a:avLst/>
          </a:prstGeom>
          <a:noFill/>
        </p:spPr>
        <p:txBody>
          <a:bodyPr wrap="none" rtlCol="0">
            <a:spAutoFit/>
          </a:bodyPr>
          <a:lstStyle/>
          <a:p>
            <a:r>
              <a:rPr lang="en-US" sz="2000" dirty="0" smtClean="0">
                <a:latin typeface="Andalus" pitchFamily="18" charset="-78"/>
                <a:cs typeface="Andalus" pitchFamily="18" charset="-78"/>
              </a:rPr>
              <a:t>Without</a:t>
            </a:r>
            <a:endParaRPr lang="en-US" sz="2000" dirty="0">
              <a:latin typeface="Andalus" pitchFamily="18" charset="-78"/>
              <a:cs typeface="Andalus" pitchFamily="18" charset="-78"/>
            </a:endParaRPr>
          </a:p>
        </p:txBody>
      </p:sp>
      <p:sp>
        <p:nvSpPr>
          <p:cNvPr id="13" name="TextBox 12"/>
          <p:cNvSpPr txBox="1"/>
          <p:nvPr/>
        </p:nvSpPr>
        <p:spPr>
          <a:xfrm>
            <a:off x="7010400" y="6235124"/>
            <a:ext cx="14478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    With</a:t>
            </a:r>
            <a:endParaRPr lang="en-US" sz="2000" dirty="0">
              <a:latin typeface="Andalus" pitchFamily="18" charset="-78"/>
              <a:cs typeface="Andalus" pitchFamily="18" charset="-78"/>
            </a:endParaRPr>
          </a:p>
        </p:txBody>
      </p:sp>
    </p:spTree>
    <p:extLst>
      <p:ext uri="{BB962C8B-B14F-4D97-AF65-F5344CB8AC3E}">
        <p14:creationId xmlns:p14="http://schemas.microsoft.com/office/powerpoint/2010/main" val="153241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solidFill>
                <a:latin typeface="Andalus" pitchFamily="18" charset="-78"/>
                <a:cs typeface="Andalus" pitchFamily="18" charset="-78"/>
              </a:rPr>
              <a:t>Types   of </a:t>
            </a:r>
            <a:br>
              <a:rPr lang="en-US" sz="4000" dirty="0" smtClean="0">
                <a:solidFill>
                  <a:schemeClr val="tx1"/>
                </a:solidFill>
                <a:latin typeface="Andalus" pitchFamily="18" charset="-78"/>
                <a:cs typeface="Andalus" pitchFamily="18" charset="-78"/>
              </a:rPr>
            </a:br>
            <a:r>
              <a:rPr lang="en-US" sz="4000" dirty="0" smtClean="0">
                <a:solidFill>
                  <a:schemeClr val="tx1"/>
                </a:solidFill>
                <a:latin typeface="Andalus" pitchFamily="18" charset="-78"/>
                <a:cs typeface="Andalus" pitchFamily="18" charset="-78"/>
              </a:rPr>
              <a:t>Surface   Finishing</a:t>
            </a:r>
            <a:endParaRPr lang="en-US" dirty="0">
              <a:solidFill>
                <a:schemeClr val="tx1"/>
              </a:solidFill>
              <a:latin typeface="Andalus" pitchFamily="18" charset="-78"/>
              <a:cs typeface="Andalus"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775370"/>
            <a:ext cx="1624914" cy="12351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6" y="3375281"/>
            <a:ext cx="1624914" cy="12351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0006" y="1775371"/>
            <a:ext cx="1624914" cy="123515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677" y="5105643"/>
            <a:ext cx="1688757" cy="1264392"/>
          </a:xfrm>
          <a:prstGeom prst="rect">
            <a:avLst/>
          </a:prstGeom>
        </p:spPr>
      </p:pic>
      <p:sp>
        <p:nvSpPr>
          <p:cNvPr id="9" name="TextBox 8"/>
          <p:cNvSpPr txBox="1"/>
          <p:nvPr/>
        </p:nvSpPr>
        <p:spPr>
          <a:xfrm>
            <a:off x="5117757" y="3036727"/>
            <a:ext cx="17526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Plastering</a:t>
            </a:r>
            <a:endParaRPr lang="en-US" sz="1400" dirty="0">
              <a:latin typeface="Andalus" pitchFamily="18" charset="-78"/>
              <a:cs typeface="Andalus" pitchFamily="18" charset="-78"/>
            </a:endParaRPr>
          </a:p>
        </p:txBody>
      </p:sp>
      <p:sp>
        <p:nvSpPr>
          <p:cNvPr id="11" name="TextBox 10"/>
          <p:cNvSpPr txBox="1"/>
          <p:nvPr/>
        </p:nvSpPr>
        <p:spPr>
          <a:xfrm>
            <a:off x="7250463" y="3007490"/>
            <a:ext cx="15240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Painting</a:t>
            </a:r>
            <a:endParaRPr lang="en-US" sz="1600" dirty="0">
              <a:latin typeface="Andalus" pitchFamily="18" charset="-78"/>
              <a:cs typeface="Andalus" pitchFamily="18" charset="-78"/>
            </a:endParaRPr>
          </a:p>
        </p:txBody>
      </p:sp>
      <p:sp>
        <p:nvSpPr>
          <p:cNvPr id="12" name="TextBox 11"/>
          <p:cNvSpPr txBox="1"/>
          <p:nvPr/>
        </p:nvSpPr>
        <p:spPr>
          <a:xfrm>
            <a:off x="7288563" y="4648200"/>
            <a:ext cx="14478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Pointing</a:t>
            </a:r>
            <a:endParaRPr lang="en-US" sz="2000" dirty="0">
              <a:latin typeface="Andalus" pitchFamily="18" charset="-78"/>
              <a:cs typeface="Andalus" pitchFamily="18" charset="-78"/>
            </a:endParaRPr>
          </a:p>
        </p:txBody>
      </p:sp>
      <p:sp>
        <p:nvSpPr>
          <p:cNvPr id="15" name="TextBox 14"/>
          <p:cNvSpPr txBox="1"/>
          <p:nvPr/>
        </p:nvSpPr>
        <p:spPr>
          <a:xfrm>
            <a:off x="5193957" y="6370035"/>
            <a:ext cx="16002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Tiles Fitting</a:t>
            </a:r>
            <a:endParaRPr lang="en-US" sz="2000" dirty="0">
              <a:latin typeface="Andalus" pitchFamily="18" charset="-78"/>
              <a:cs typeface="Andalus" pitchFamily="18" charset="-78"/>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9678" y="3375281"/>
            <a:ext cx="1688757" cy="1235155"/>
          </a:xfrm>
          <a:prstGeom prst="rect">
            <a:avLst/>
          </a:prstGeom>
        </p:spPr>
      </p:pic>
      <p:sp>
        <p:nvSpPr>
          <p:cNvPr id="17" name="TextBox 16"/>
          <p:cNvSpPr txBox="1"/>
          <p:nvPr/>
        </p:nvSpPr>
        <p:spPr>
          <a:xfrm>
            <a:off x="5308255" y="4648200"/>
            <a:ext cx="1371600" cy="400110"/>
          </a:xfrm>
          <a:prstGeom prst="rect">
            <a:avLst/>
          </a:prstGeom>
          <a:noFill/>
        </p:spPr>
        <p:txBody>
          <a:bodyPr wrap="square" rtlCol="0">
            <a:spAutoFit/>
          </a:bodyPr>
          <a:lstStyle/>
          <a:p>
            <a:pPr algn="ctr"/>
            <a:r>
              <a:rPr lang="en-US" sz="2000" dirty="0" smtClean="0">
                <a:latin typeface="Andalus" pitchFamily="18" charset="-78"/>
                <a:cs typeface="Andalus" pitchFamily="18" charset="-78"/>
              </a:rPr>
              <a:t>Wall paper</a:t>
            </a:r>
            <a:endParaRPr lang="en-US" sz="2000" dirty="0">
              <a:latin typeface="Andalus" pitchFamily="18" charset="-78"/>
              <a:cs typeface="Andalus" pitchFamily="18" charset="-78"/>
            </a:endParaRPr>
          </a:p>
        </p:txBody>
      </p:sp>
      <p:sp>
        <p:nvSpPr>
          <p:cNvPr id="10" name="TextBox 9"/>
          <p:cNvSpPr txBox="1"/>
          <p:nvPr/>
        </p:nvSpPr>
        <p:spPr>
          <a:xfrm>
            <a:off x="381000" y="2084643"/>
            <a:ext cx="4812958" cy="3816429"/>
          </a:xfrm>
          <a:prstGeom prst="rect">
            <a:avLst/>
          </a:prstGeom>
          <a:noFill/>
        </p:spPr>
        <p:txBody>
          <a:bodyPr wrap="square" rtlCol="0">
            <a:spAutoFit/>
          </a:bodyPr>
          <a:lstStyle/>
          <a:p>
            <a:pPr lvl="0">
              <a:lnSpc>
                <a:spcPct val="250000"/>
              </a:lnSpc>
              <a:buFont typeface="Wingdings" pitchFamily="2" charset="2"/>
              <a:buChar char="q"/>
            </a:pPr>
            <a:r>
              <a:rPr lang="en-US" sz="2200" dirty="0"/>
              <a:t> </a:t>
            </a:r>
            <a:r>
              <a:rPr lang="en-US" sz="2200" dirty="0">
                <a:latin typeface="Andalus" pitchFamily="18" charset="-78"/>
                <a:cs typeface="Andalus" pitchFamily="18" charset="-78"/>
              </a:rPr>
              <a:t>Wall </a:t>
            </a:r>
            <a:r>
              <a:rPr lang="en-US" sz="2200" dirty="0" smtClean="0">
                <a:latin typeface="Andalus" pitchFamily="18" charset="-78"/>
                <a:cs typeface="Andalus" pitchFamily="18" charset="-78"/>
              </a:rPr>
              <a:t>Finishing</a:t>
            </a:r>
          </a:p>
          <a:p>
            <a:pPr marL="1714500" lvl="3" indent="-342900">
              <a:lnSpc>
                <a:spcPct val="250000"/>
              </a:lnSpc>
              <a:buFont typeface="Wingdings" pitchFamily="2" charset="2"/>
              <a:buChar char="§"/>
            </a:pPr>
            <a:r>
              <a:rPr lang="en-US" sz="2200" dirty="0" smtClean="0">
                <a:latin typeface="Andalus" pitchFamily="18" charset="-78"/>
                <a:cs typeface="Andalus" pitchFamily="18" charset="-78"/>
              </a:rPr>
              <a:t>Interior </a:t>
            </a:r>
            <a:r>
              <a:rPr lang="en-US" sz="2200" dirty="0">
                <a:latin typeface="Andalus" pitchFamily="18" charset="-78"/>
                <a:cs typeface="Andalus" pitchFamily="18" charset="-78"/>
              </a:rPr>
              <a:t>W</a:t>
            </a:r>
            <a:r>
              <a:rPr lang="en-US" sz="2200" dirty="0" smtClean="0">
                <a:latin typeface="Andalus" pitchFamily="18" charset="-78"/>
                <a:cs typeface="Andalus" pitchFamily="18" charset="-78"/>
              </a:rPr>
              <a:t>all Finishing</a:t>
            </a:r>
          </a:p>
          <a:p>
            <a:pPr marL="1714500" lvl="3" indent="-342900">
              <a:lnSpc>
                <a:spcPct val="250000"/>
              </a:lnSpc>
              <a:buFont typeface="Wingdings" pitchFamily="2" charset="2"/>
              <a:buChar char="§"/>
            </a:pPr>
            <a:r>
              <a:rPr lang="en-US" sz="2200" dirty="0" smtClean="0">
                <a:latin typeface="Andalus" pitchFamily="18" charset="-78"/>
                <a:cs typeface="Andalus" pitchFamily="18" charset="-78"/>
              </a:rPr>
              <a:t>Exterior Wall Finishing</a:t>
            </a:r>
            <a:endParaRPr lang="en-US" sz="2200" dirty="0">
              <a:latin typeface="Andalus" pitchFamily="18" charset="-78"/>
              <a:cs typeface="Andalus" pitchFamily="18" charset="-78"/>
            </a:endParaRPr>
          </a:p>
          <a:p>
            <a:pPr lvl="4"/>
            <a:endParaRPr lang="en-US" sz="2200" dirty="0" smtClean="0">
              <a:latin typeface="Andalus" pitchFamily="18" charset="-78"/>
              <a:cs typeface="Andalus" pitchFamily="18" charset="-78"/>
            </a:endParaRPr>
          </a:p>
          <a:p>
            <a:pPr>
              <a:lnSpc>
                <a:spcPct val="250000"/>
              </a:lnSpc>
              <a:buFont typeface="Wingdings" pitchFamily="2" charset="2"/>
              <a:buChar char="q"/>
            </a:pPr>
            <a:r>
              <a:rPr lang="en-US" sz="2200" dirty="0" smtClean="0">
                <a:latin typeface="Andalus" pitchFamily="18" charset="-78"/>
                <a:cs typeface="Andalus" pitchFamily="18" charset="-78"/>
              </a:rPr>
              <a:t>    Floor Finishing</a:t>
            </a:r>
            <a:endParaRPr lang="en-US"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0007" y="5105644"/>
            <a:ext cx="1624914" cy="1264392"/>
          </a:xfrm>
          <a:prstGeom prst="rect">
            <a:avLst/>
          </a:prstGeom>
        </p:spPr>
      </p:pic>
      <p:sp>
        <p:nvSpPr>
          <p:cNvPr id="4" name="TextBox 3"/>
          <p:cNvSpPr txBox="1"/>
          <p:nvPr/>
        </p:nvSpPr>
        <p:spPr>
          <a:xfrm>
            <a:off x="7200007" y="6370036"/>
            <a:ext cx="1574456" cy="461665"/>
          </a:xfrm>
          <a:prstGeom prst="rect">
            <a:avLst/>
          </a:prstGeom>
          <a:noFill/>
        </p:spPr>
        <p:txBody>
          <a:bodyPr wrap="square" rtlCol="0">
            <a:spAutoFit/>
          </a:bodyPr>
          <a:lstStyle/>
          <a:p>
            <a:pPr algn="ctr"/>
            <a:r>
              <a:rPr lang="en-US" sz="2400" dirty="0">
                <a:latin typeface="Andalus" pitchFamily="18" charset="-78"/>
                <a:cs typeface="Andalus" pitchFamily="18" charset="-78"/>
              </a:rPr>
              <a:t>M</a:t>
            </a:r>
            <a:r>
              <a:rPr lang="en-US" sz="2400" dirty="0" smtClean="0">
                <a:latin typeface="Andalus" pitchFamily="18" charset="-78"/>
                <a:cs typeface="Andalus" pitchFamily="18" charset="-78"/>
              </a:rPr>
              <a:t>osaic</a:t>
            </a:r>
            <a:endParaRPr lang="en-US" sz="2400" dirty="0">
              <a:latin typeface="Andalus" pitchFamily="18" charset="-78"/>
              <a:cs typeface="Andalus" pitchFamily="18" charset="-78"/>
            </a:endParaRPr>
          </a:p>
        </p:txBody>
      </p:sp>
    </p:spTree>
    <p:extLst>
      <p:ext uri="{BB962C8B-B14F-4D97-AF65-F5344CB8AC3E}">
        <p14:creationId xmlns:p14="http://schemas.microsoft.com/office/powerpoint/2010/main" val="51268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outVertical)">
                                      <p:cBhvr>
                                        <p:cTn id="41" dur="500"/>
                                        <p:tgtEl>
                                          <p:spTgt spid="15"/>
                                        </p:tgtEl>
                                      </p:cBhvr>
                                    </p:animEffect>
                                  </p:childTnLst>
                                </p:cTn>
                              </p:par>
                              <p:par>
                                <p:cTn id="42" presetID="16" presetClass="entr" presetSubtype="37"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outVertical)">
                                      <p:cBhvr>
                                        <p:cTn id="44" dur="500"/>
                                        <p:tgtEl>
                                          <p:spTgt spid="3"/>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outVertic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p:bldP spid="17" grpId="0"/>
      <p:bldP spid="10"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Plastering</a:t>
            </a:r>
            <a:endParaRPr lang="en-US" sz="4000" dirty="0">
              <a:solidFill>
                <a:schemeClr val="tx1"/>
              </a:solidFill>
              <a:latin typeface="Andalus" pitchFamily="18" charset="-78"/>
              <a:cs typeface="Andalus"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590800"/>
            <a:ext cx="3581400" cy="2904970"/>
          </a:xfrm>
          <a:prstGeom prst="rect">
            <a:avLst/>
          </a:prstGeom>
          <a:ln>
            <a:noFill/>
          </a:ln>
          <a:effectLst>
            <a:softEdge rad="112500"/>
          </a:effectLst>
        </p:spPr>
      </p:pic>
      <p:sp>
        <p:nvSpPr>
          <p:cNvPr id="6" name="TextBox 5"/>
          <p:cNvSpPr txBox="1"/>
          <p:nvPr/>
        </p:nvSpPr>
        <p:spPr>
          <a:xfrm>
            <a:off x="228600" y="1524000"/>
            <a:ext cx="8839200" cy="5275290"/>
          </a:xfrm>
          <a:prstGeom prst="rect">
            <a:avLst/>
          </a:prstGeom>
          <a:noFill/>
        </p:spPr>
        <p:txBody>
          <a:bodyPr wrap="square" rtlCol="0">
            <a:spAutoFit/>
          </a:bodyPr>
          <a:lstStyle/>
          <a:p>
            <a:pPr marL="457200" indent="-457200">
              <a:lnSpc>
                <a:spcPct val="260000"/>
              </a:lnSpc>
              <a:buFont typeface="Arial" pitchFamily="34" charset="0"/>
              <a:buChar char="•"/>
            </a:pPr>
            <a:r>
              <a:rPr lang="en-US" sz="2800" dirty="0">
                <a:latin typeface="Andalus" pitchFamily="18" charset="-78"/>
                <a:cs typeface="Andalus" pitchFamily="18" charset="-78"/>
              </a:rPr>
              <a:t> </a:t>
            </a:r>
            <a:r>
              <a:rPr lang="en-US" sz="2400" dirty="0">
                <a:latin typeface="Andalus" pitchFamily="18" charset="-78"/>
                <a:cs typeface="Andalus" pitchFamily="18" charset="-78"/>
              </a:rPr>
              <a:t>Internal  and  external  application  of   solid materials</a:t>
            </a:r>
          </a:p>
          <a:p>
            <a:pPr marL="342900" indent="-342900">
              <a:lnSpc>
                <a:spcPct val="260000"/>
              </a:lnSpc>
              <a:buFont typeface="Arial" pitchFamily="34" charset="0"/>
              <a:buChar char="•"/>
            </a:pPr>
            <a:r>
              <a:rPr lang="en-US" sz="2400" dirty="0">
                <a:latin typeface="Andalus" pitchFamily="18" charset="-78"/>
                <a:cs typeface="Andalus" pitchFamily="18" charset="-78"/>
              </a:rPr>
              <a:t>  Solid materials </a:t>
            </a:r>
            <a:r>
              <a:rPr lang="en-US" sz="2400" dirty="0" smtClean="0">
                <a:latin typeface="Andalus" pitchFamily="18" charset="-78"/>
                <a:cs typeface="Andalus" pitchFamily="18" charset="-78"/>
              </a:rPr>
              <a:t>comprise of</a:t>
            </a:r>
          </a:p>
          <a:p>
            <a:pPr marL="3086100" lvl="6" indent="-342900">
              <a:buFont typeface="Courier New" pitchFamily="49" charset="0"/>
              <a:buChar char="o"/>
            </a:pPr>
            <a:r>
              <a:rPr lang="en-US" sz="2400" dirty="0" smtClean="0">
                <a:latin typeface="Andalus" pitchFamily="18" charset="-78"/>
                <a:cs typeface="Andalus" pitchFamily="18" charset="-78"/>
              </a:rPr>
              <a:t>Sand</a:t>
            </a:r>
          </a:p>
          <a:p>
            <a:pPr marL="3086100" lvl="6" indent="-342900">
              <a:buFont typeface="Courier New" pitchFamily="49" charset="0"/>
              <a:buChar char="o"/>
            </a:pPr>
            <a:r>
              <a:rPr lang="en-US" sz="2400" dirty="0" smtClean="0">
                <a:latin typeface="Andalus" pitchFamily="18" charset="-78"/>
                <a:cs typeface="Andalus" pitchFamily="18" charset="-78"/>
              </a:rPr>
              <a:t>Lime or cement</a:t>
            </a:r>
          </a:p>
          <a:p>
            <a:pPr marL="3086100" lvl="6" indent="-342900">
              <a:buFont typeface="Courier New" pitchFamily="49" charset="0"/>
              <a:buChar char="o"/>
            </a:pPr>
            <a:r>
              <a:rPr lang="en-US" sz="2400" dirty="0" smtClean="0">
                <a:latin typeface="Andalus" pitchFamily="18" charset="-78"/>
                <a:cs typeface="Andalus" pitchFamily="18" charset="-78"/>
              </a:rPr>
              <a:t>Other additives			 </a:t>
            </a:r>
          </a:p>
          <a:p>
            <a:pPr marL="342900" indent="-342900">
              <a:lnSpc>
                <a:spcPct val="270000"/>
              </a:lnSpc>
              <a:buFont typeface="Arial" pitchFamily="34" charset="0"/>
              <a:buChar char="•"/>
            </a:pPr>
            <a:r>
              <a:rPr lang="en-US" sz="2400" dirty="0" smtClean="0">
                <a:latin typeface="Andalus" pitchFamily="18" charset="-78"/>
                <a:cs typeface="Andalus" pitchFamily="18" charset="-78"/>
              </a:rPr>
              <a:t>  </a:t>
            </a:r>
            <a:r>
              <a:rPr lang="en-US" sz="2400" dirty="0">
                <a:latin typeface="Andalus" pitchFamily="18" charset="-78"/>
                <a:cs typeface="Andalus" pitchFamily="18" charset="-78"/>
              </a:rPr>
              <a:t>M</a:t>
            </a:r>
            <a:r>
              <a:rPr lang="en-US" sz="2400" dirty="0" smtClean="0">
                <a:latin typeface="Andalus" pitchFamily="18" charset="-78"/>
                <a:cs typeface="Andalus" pitchFamily="18" charset="-78"/>
              </a:rPr>
              <a:t>aterials </a:t>
            </a:r>
            <a:r>
              <a:rPr lang="en-US" sz="2400" dirty="0">
                <a:latin typeface="Andalus" pitchFamily="18" charset="-78"/>
                <a:cs typeface="Andalus" pitchFamily="18" charset="-78"/>
              </a:rPr>
              <a:t>are applied wet in coats.</a:t>
            </a:r>
          </a:p>
          <a:p>
            <a:pPr marL="342900" indent="-342900">
              <a:lnSpc>
                <a:spcPct val="270000"/>
              </a:lnSpc>
              <a:buFont typeface="Arial" pitchFamily="34" charset="0"/>
              <a:buChar char="•"/>
            </a:pPr>
            <a:r>
              <a:rPr lang="en-US" sz="2400" dirty="0">
                <a:latin typeface="Andalus" pitchFamily="18" charset="-78"/>
                <a:cs typeface="Andalus" pitchFamily="18" charset="-78"/>
              </a:rPr>
              <a:t>  To provide smooth, hard surface finish </a:t>
            </a:r>
            <a:endParaRPr lang="en-US" sz="2400" dirty="0"/>
          </a:p>
        </p:txBody>
      </p:sp>
    </p:spTree>
    <p:extLst>
      <p:ext uri="{BB962C8B-B14F-4D97-AF65-F5344CB8AC3E}">
        <p14:creationId xmlns:p14="http://schemas.microsoft.com/office/powerpoint/2010/main" val="31239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Purposes   of   Plastering</a:t>
            </a:r>
            <a:endParaRPr lang="en-US" sz="4000" dirty="0">
              <a:solidFill>
                <a:schemeClr val="tx1"/>
              </a:solidFill>
              <a:latin typeface="Andalus" pitchFamily="18" charset="-78"/>
              <a:cs typeface="Andalus" pitchFamily="18" charset="-78"/>
            </a:endParaRPr>
          </a:p>
        </p:txBody>
      </p:sp>
      <p:sp>
        <p:nvSpPr>
          <p:cNvPr id="5" name="TextBox 4"/>
          <p:cNvSpPr txBox="1"/>
          <p:nvPr/>
        </p:nvSpPr>
        <p:spPr>
          <a:xfrm>
            <a:off x="457200" y="2057400"/>
            <a:ext cx="8610600" cy="4062651"/>
          </a:xfrm>
          <a:prstGeom prst="rect">
            <a:avLst/>
          </a:prstGeom>
          <a:noFill/>
        </p:spPr>
        <p:txBody>
          <a:bodyPr wrap="square" rtlCol="0">
            <a:spAutoFit/>
          </a:bodyPr>
          <a:lstStyle/>
          <a:p>
            <a:pPr lvl="1">
              <a:buFont typeface="Wingdings" pitchFamily="2" charset="2"/>
              <a:buChar char="Ø"/>
            </a:pPr>
            <a:r>
              <a:rPr lang="en-US" sz="2400" dirty="0" smtClean="0">
                <a:latin typeface="Andalus" pitchFamily="18" charset="-78"/>
                <a:cs typeface="Andalus" pitchFamily="18" charset="-78"/>
              </a:rPr>
              <a:t>  To </a:t>
            </a:r>
            <a:r>
              <a:rPr lang="en-US" sz="2400" dirty="0">
                <a:latin typeface="Andalus" pitchFamily="18" charset="-78"/>
                <a:cs typeface="Andalus" pitchFamily="18" charset="-78"/>
              </a:rPr>
              <a:t>provide an even, smooth, regular, clean and durable 	finished surface.</a:t>
            </a:r>
          </a:p>
          <a:p>
            <a:pPr lvl="1">
              <a:lnSpc>
                <a:spcPct val="400000"/>
              </a:lnSpc>
              <a:buFont typeface="Wingdings" pitchFamily="2" charset="2"/>
              <a:buChar char="Ø"/>
            </a:pPr>
            <a:r>
              <a:rPr lang="en-US" sz="2400" dirty="0">
                <a:latin typeface="Andalus" pitchFamily="18" charset="-78"/>
                <a:cs typeface="Andalus" pitchFamily="18" charset="-78"/>
              </a:rPr>
              <a:t>    To protect the surface 	</a:t>
            </a:r>
          </a:p>
          <a:p>
            <a:pPr lvl="1">
              <a:lnSpc>
                <a:spcPct val="400000"/>
              </a:lnSpc>
              <a:buFont typeface="Wingdings" pitchFamily="2" charset="2"/>
              <a:buChar char="Ø"/>
            </a:pPr>
            <a:r>
              <a:rPr lang="en-US" sz="2400" dirty="0">
                <a:latin typeface="Andalus" pitchFamily="18" charset="-78"/>
                <a:cs typeface="Andalus" pitchFamily="18" charset="-78"/>
              </a:rPr>
              <a:t>    To conceal the defective workmanship.</a:t>
            </a:r>
          </a:p>
          <a:p>
            <a:endParaRPr lang="en-US" dirty="0"/>
          </a:p>
        </p:txBody>
      </p:sp>
    </p:spTree>
    <p:extLst>
      <p:ext uri="{BB962C8B-B14F-4D97-AF65-F5344CB8AC3E}">
        <p14:creationId xmlns:p14="http://schemas.microsoft.com/office/powerpoint/2010/main" val="29596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Andalus" pitchFamily="18" charset="-78"/>
                <a:cs typeface="Andalus" pitchFamily="18" charset="-78"/>
              </a:rPr>
              <a:t>Materials  and  tools  </a:t>
            </a:r>
            <a:endParaRPr lang="en-US" dirty="0">
              <a:solidFill>
                <a:schemeClr val="tx1"/>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marL="114300" indent="0">
              <a:lnSpc>
                <a:spcPct val="200000"/>
              </a:lnSpc>
              <a:buNone/>
            </a:pPr>
            <a:endParaRPr lang="en-US" sz="2000" dirty="0" smtClean="0">
              <a:latin typeface="Andalus" pitchFamily="18" charset="-78"/>
              <a:cs typeface="Andalus" pitchFamily="18" charset="-78"/>
            </a:endParaRPr>
          </a:p>
          <a:p>
            <a:pPr>
              <a:buFont typeface="Wingdings" pitchFamily="2" charset="2"/>
              <a:buChar char="Ø"/>
            </a:pPr>
            <a:endParaRPr lang="en-US"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04" y="1913452"/>
            <a:ext cx="1651174" cy="21135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702" y="1981200"/>
            <a:ext cx="2075935" cy="172883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317" y="4383103"/>
            <a:ext cx="1844703" cy="184470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04" y="4627606"/>
            <a:ext cx="1659870" cy="1600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9359" y="1981200"/>
            <a:ext cx="762265" cy="4246606"/>
          </a:xfrm>
          <a:prstGeom prst="rect">
            <a:avLst/>
          </a:prstGeom>
        </p:spPr>
      </p:pic>
      <p:sp>
        <p:nvSpPr>
          <p:cNvPr id="11" name="TextBox 10"/>
          <p:cNvSpPr txBox="1"/>
          <p:nvPr/>
        </p:nvSpPr>
        <p:spPr>
          <a:xfrm>
            <a:off x="854991" y="4010799"/>
            <a:ext cx="1295400" cy="430887"/>
          </a:xfrm>
          <a:prstGeom prst="rect">
            <a:avLst/>
          </a:prstGeom>
          <a:noFill/>
        </p:spPr>
        <p:txBody>
          <a:bodyPr wrap="square" rtlCol="0">
            <a:spAutoFit/>
          </a:bodyPr>
          <a:lstStyle/>
          <a:p>
            <a:pPr algn="ctr"/>
            <a:r>
              <a:rPr lang="en-US" sz="2200" dirty="0" smtClean="0">
                <a:latin typeface="Andalus" pitchFamily="18" charset="-78"/>
                <a:cs typeface="Andalus" pitchFamily="18" charset="-78"/>
              </a:rPr>
              <a:t>Cement</a:t>
            </a:r>
            <a:endParaRPr lang="en-US" sz="2200" dirty="0">
              <a:latin typeface="Andalus" pitchFamily="18" charset="-78"/>
              <a:cs typeface="Andalus" pitchFamily="18" charset="-78"/>
            </a:endParaRPr>
          </a:p>
        </p:txBody>
      </p:sp>
      <p:sp>
        <p:nvSpPr>
          <p:cNvPr id="12" name="TextBox 11"/>
          <p:cNvSpPr txBox="1"/>
          <p:nvPr/>
        </p:nvSpPr>
        <p:spPr>
          <a:xfrm>
            <a:off x="3843549" y="3733800"/>
            <a:ext cx="2600237" cy="430887"/>
          </a:xfrm>
          <a:prstGeom prst="rect">
            <a:avLst/>
          </a:prstGeom>
          <a:noFill/>
        </p:spPr>
        <p:txBody>
          <a:bodyPr wrap="square" rtlCol="0">
            <a:spAutoFit/>
          </a:bodyPr>
          <a:lstStyle/>
          <a:p>
            <a:pPr algn="ctr"/>
            <a:r>
              <a:rPr lang="en-US" sz="2200" dirty="0" smtClean="0">
                <a:latin typeface="Andalus" pitchFamily="18" charset="-78"/>
                <a:cs typeface="Andalus" pitchFamily="18" charset="-78"/>
              </a:rPr>
              <a:t>Bulk Coarse Sand        </a:t>
            </a:r>
            <a:endParaRPr lang="en-US" sz="2200" dirty="0">
              <a:latin typeface="Times New Roman" pitchFamily="18" charset="0"/>
              <a:cs typeface="Times New Roman" pitchFamily="18" charset="0"/>
            </a:endParaRPr>
          </a:p>
        </p:txBody>
      </p:sp>
      <p:sp>
        <p:nvSpPr>
          <p:cNvPr id="13" name="TextBox 12"/>
          <p:cNvSpPr txBox="1"/>
          <p:nvPr/>
        </p:nvSpPr>
        <p:spPr>
          <a:xfrm>
            <a:off x="630739" y="6272147"/>
            <a:ext cx="1752600" cy="430887"/>
          </a:xfrm>
          <a:prstGeom prst="rect">
            <a:avLst/>
          </a:prstGeom>
          <a:noFill/>
        </p:spPr>
        <p:txBody>
          <a:bodyPr wrap="square" rtlCol="0">
            <a:spAutoFit/>
          </a:bodyPr>
          <a:lstStyle/>
          <a:p>
            <a:pPr algn="ctr"/>
            <a:r>
              <a:rPr lang="en-US" sz="2200" dirty="0" smtClean="0">
                <a:latin typeface="Andalus" pitchFamily="18" charset="-78"/>
                <a:cs typeface="Andalus" pitchFamily="18" charset="-78"/>
              </a:rPr>
              <a:t>Plumb Bob</a:t>
            </a:r>
            <a:endParaRPr lang="en-US" sz="2200" dirty="0">
              <a:latin typeface="Andalus" pitchFamily="18" charset="-78"/>
              <a:cs typeface="Andalus" pitchFamily="18" charset="-78"/>
            </a:endParaRPr>
          </a:p>
        </p:txBody>
      </p:sp>
      <p:sp>
        <p:nvSpPr>
          <p:cNvPr id="14" name="TextBox 13"/>
          <p:cNvSpPr txBox="1"/>
          <p:nvPr/>
        </p:nvSpPr>
        <p:spPr>
          <a:xfrm>
            <a:off x="4381669" y="6272147"/>
            <a:ext cx="1524000" cy="430887"/>
          </a:xfrm>
          <a:prstGeom prst="rect">
            <a:avLst/>
          </a:prstGeom>
          <a:noFill/>
        </p:spPr>
        <p:txBody>
          <a:bodyPr wrap="square" rtlCol="0">
            <a:spAutoFit/>
          </a:bodyPr>
          <a:lstStyle/>
          <a:p>
            <a:pPr algn="ctr"/>
            <a:r>
              <a:rPr lang="en-US" sz="2200" dirty="0" smtClean="0">
                <a:latin typeface="Andalus" pitchFamily="18" charset="-78"/>
                <a:cs typeface="Andalus" pitchFamily="18" charset="-78"/>
              </a:rPr>
              <a:t>Trowel</a:t>
            </a:r>
            <a:endParaRPr lang="en-US" sz="2200" dirty="0">
              <a:latin typeface="Andalus" pitchFamily="18" charset="-78"/>
              <a:cs typeface="Andalus" pitchFamily="18" charset="-78"/>
            </a:endParaRPr>
          </a:p>
        </p:txBody>
      </p:sp>
      <p:sp>
        <p:nvSpPr>
          <p:cNvPr id="15" name="TextBox 14"/>
          <p:cNvSpPr txBox="1"/>
          <p:nvPr/>
        </p:nvSpPr>
        <p:spPr>
          <a:xfrm>
            <a:off x="7466591" y="6283537"/>
            <a:ext cx="1447800" cy="430887"/>
          </a:xfrm>
          <a:prstGeom prst="rect">
            <a:avLst/>
          </a:prstGeom>
          <a:noFill/>
        </p:spPr>
        <p:txBody>
          <a:bodyPr wrap="square" rtlCol="0">
            <a:spAutoFit/>
          </a:bodyPr>
          <a:lstStyle/>
          <a:p>
            <a:pPr algn="ctr"/>
            <a:r>
              <a:rPr lang="en-US" sz="2200" dirty="0" smtClean="0">
                <a:latin typeface="Andalus" pitchFamily="18" charset="-78"/>
                <a:cs typeface="Andalus" pitchFamily="18" charset="-78"/>
              </a:rPr>
              <a:t>Leveler</a:t>
            </a:r>
            <a:endParaRPr lang="en-US" sz="2200" dirty="0">
              <a:latin typeface="Andalus" pitchFamily="18" charset="-78"/>
              <a:cs typeface="Andalus" pitchFamily="18" charset="-78"/>
            </a:endParaRPr>
          </a:p>
        </p:txBody>
      </p:sp>
    </p:spTree>
    <p:extLst>
      <p:ext uri="{BB962C8B-B14F-4D97-AF65-F5344CB8AC3E}">
        <p14:creationId xmlns:p14="http://schemas.microsoft.com/office/powerpoint/2010/main" val="14800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nodePh="1">
                                  <p:stCondLst>
                                    <p:cond delay="0"/>
                                  </p:stCondLst>
                                  <p:endCondLst>
                                    <p:cond evt="begin" delay="0">
                                      <p:tn val="35"/>
                                    </p:cond>
                                  </p:end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arn(inVertical)">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latin typeface="Andalus" pitchFamily="18" charset="-78"/>
                <a:cs typeface="Andalus" pitchFamily="18" charset="-78"/>
              </a:rPr>
              <a:t>Steps   of   Plastering</a:t>
            </a:r>
            <a:endParaRPr lang="en-US" sz="3600" dirty="0">
              <a:solidFill>
                <a:schemeClr val="bg1"/>
              </a:solidFill>
            </a:endParaRPr>
          </a:p>
        </p:txBody>
      </p:sp>
      <p:sp>
        <p:nvSpPr>
          <p:cNvPr id="8" name="Down Arrow 7"/>
          <p:cNvSpPr/>
          <p:nvPr/>
        </p:nvSpPr>
        <p:spPr>
          <a:xfrm>
            <a:off x="2281016" y="1837384"/>
            <a:ext cx="4500784" cy="609600"/>
          </a:xfrm>
          <a:prstGeom prst="downArrow">
            <a:avLst>
              <a:gd name="adj1" fmla="val 100000"/>
              <a:gd name="adj2" fmla="val 5037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r>
              <a:rPr lang="en-US" sz="2000" dirty="0">
                <a:solidFill>
                  <a:schemeClr val="tx1"/>
                </a:solidFill>
                <a:latin typeface="Andalus" pitchFamily="18" charset="-78"/>
                <a:cs typeface="Andalus" pitchFamily="18" charset="-78"/>
              </a:rPr>
              <a:t>Preparation of Mortar</a:t>
            </a:r>
          </a:p>
        </p:txBody>
      </p:sp>
      <p:sp>
        <p:nvSpPr>
          <p:cNvPr id="10" name="Down Arrow 9"/>
          <p:cNvSpPr/>
          <p:nvPr/>
        </p:nvSpPr>
        <p:spPr>
          <a:xfrm>
            <a:off x="2281018" y="2675584"/>
            <a:ext cx="4500782" cy="609600"/>
          </a:xfrm>
          <a:prstGeom prst="downArrow">
            <a:avLst>
              <a:gd name="adj1" fmla="val 100000"/>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ndalus" pitchFamily="18" charset="-78"/>
                <a:cs typeface="Andalus" pitchFamily="18" charset="-78"/>
              </a:rPr>
              <a:t>Applying Mortar to Wall</a:t>
            </a:r>
            <a:endParaRPr lang="en-US" sz="2000" dirty="0">
              <a:solidFill>
                <a:schemeClr val="tx1"/>
              </a:solidFill>
              <a:latin typeface="Andalus" pitchFamily="18" charset="-78"/>
              <a:cs typeface="Andalus" pitchFamily="18" charset="-78"/>
            </a:endParaRPr>
          </a:p>
        </p:txBody>
      </p:sp>
      <p:sp>
        <p:nvSpPr>
          <p:cNvPr id="13" name="Down Arrow 12"/>
          <p:cNvSpPr/>
          <p:nvPr/>
        </p:nvSpPr>
        <p:spPr>
          <a:xfrm>
            <a:off x="2281019" y="5217650"/>
            <a:ext cx="4500781" cy="725950"/>
          </a:xfrm>
          <a:prstGeom prst="downArrow">
            <a:avLst>
              <a:gd name="adj1" fmla="val 100000"/>
              <a:gd name="adj2" fmla="val 4864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p:cNvSpPr txBox="1"/>
          <p:nvPr/>
        </p:nvSpPr>
        <p:spPr>
          <a:xfrm>
            <a:off x="2554748" y="5321180"/>
            <a:ext cx="3834027" cy="984885"/>
          </a:xfrm>
          <a:prstGeom prst="rect">
            <a:avLst/>
          </a:prstGeom>
          <a:noFill/>
        </p:spPr>
        <p:txBody>
          <a:bodyPr wrap="square" rtlCol="0">
            <a:spAutoFit/>
          </a:bodyPr>
          <a:lstStyle/>
          <a:p>
            <a:pPr marL="0" lvl="2" algn="ctr"/>
            <a:r>
              <a:rPr lang="en-US" sz="2000" dirty="0" smtClean="0">
                <a:latin typeface="Andalus" pitchFamily="18" charset="-78"/>
                <a:cs typeface="Andalus" pitchFamily="18" charset="-78"/>
              </a:rPr>
              <a:t>Curing</a:t>
            </a:r>
            <a:endParaRPr lang="en-US" sz="2000" dirty="0" smtClean="0">
              <a:latin typeface="Andalus" pitchFamily="18" charset="-78"/>
              <a:cs typeface="Andalus" pitchFamily="18" charset="-78"/>
            </a:endParaRPr>
          </a:p>
          <a:p>
            <a:pPr marL="0" lvl="2" algn="ctr"/>
            <a:endParaRPr lang="en-US" sz="2000" dirty="0">
              <a:latin typeface="Andalus" pitchFamily="18" charset="-78"/>
              <a:cs typeface="Andalus" pitchFamily="18" charset="-78"/>
            </a:endParaRPr>
          </a:p>
          <a:p>
            <a:endParaRPr lang="en-US" dirty="0">
              <a:solidFill>
                <a:schemeClr val="bg1"/>
              </a:solidFill>
              <a:latin typeface="Andalus" pitchFamily="18" charset="-78"/>
              <a:cs typeface="Andalus" pitchFamily="18" charset="-78"/>
            </a:endParaRPr>
          </a:p>
        </p:txBody>
      </p:sp>
      <p:sp>
        <p:nvSpPr>
          <p:cNvPr id="15" name="Rectangle 14"/>
          <p:cNvSpPr/>
          <p:nvPr/>
        </p:nvSpPr>
        <p:spPr>
          <a:xfrm>
            <a:off x="2281019" y="6058930"/>
            <a:ext cx="4500781" cy="49427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ndalus" pitchFamily="18" charset="-78"/>
                <a:cs typeface="Andalus" pitchFamily="18" charset="-78"/>
              </a:rPr>
              <a:t>Fully Plastered Wall</a:t>
            </a:r>
            <a:endParaRPr lang="en-US" sz="2800" dirty="0">
              <a:solidFill>
                <a:schemeClr val="tx1"/>
              </a:solidFill>
              <a:latin typeface="Andalus" pitchFamily="18" charset="-78"/>
              <a:cs typeface="Andalus" pitchFamily="18" charset="-78"/>
            </a:endParaRPr>
          </a:p>
        </p:txBody>
      </p:sp>
      <p:sp>
        <p:nvSpPr>
          <p:cNvPr id="16" name="Down Arrow 15"/>
          <p:cNvSpPr/>
          <p:nvPr/>
        </p:nvSpPr>
        <p:spPr>
          <a:xfrm>
            <a:off x="2281019" y="3581400"/>
            <a:ext cx="4500781" cy="609600"/>
          </a:xfrm>
          <a:prstGeom prst="downArrow">
            <a:avLst>
              <a:gd name="adj1" fmla="val 100000"/>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ndalus" pitchFamily="18" charset="-78"/>
                <a:cs typeface="Andalus" pitchFamily="18" charset="-78"/>
              </a:rPr>
              <a:t>Leveling the applied Mortar</a:t>
            </a:r>
          </a:p>
        </p:txBody>
      </p:sp>
      <p:sp>
        <p:nvSpPr>
          <p:cNvPr id="17" name="Down Arrow 16"/>
          <p:cNvSpPr/>
          <p:nvPr/>
        </p:nvSpPr>
        <p:spPr>
          <a:xfrm>
            <a:off x="2281019" y="4419600"/>
            <a:ext cx="4500781" cy="609600"/>
          </a:xfrm>
          <a:prstGeom prst="downArrow">
            <a:avLst>
              <a:gd name="adj1" fmla="val 100000"/>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ndalus" pitchFamily="18" charset="-78"/>
              <a:cs typeface="Andalus" pitchFamily="18" charset="-78"/>
            </a:endParaRPr>
          </a:p>
        </p:txBody>
      </p:sp>
      <p:sp>
        <p:nvSpPr>
          <p:cNvPr id="4" name="TextBox 3"/>
          <p:cNvSpPr txBox="1"/>
          <p:nvPr/>
        </p:nvSpPr>
        <p:spPr>
          <a:xfrm>
            <a:off x="2553382" y="4382065"/>
            <a:ext cx="3581400" cy="677108"/>
          </a:xfrm>
          <a:prstGeom prst="rect">
            <a:avLst/>
          </a:prstGeom>
          <a:noFill/>
        </p:spPr>
        <p:txBody>
          <a:bodyPr wrap="square" rtlCol="0">
            <a:spAutoFit/>
          </a:bodyPr>
          <a:lstStyle/>
          <a:p>
            <a:pPr marL="0" lvl="2" algn="ctr"/>
            <a:r>
              <a:rPr lang="en-US" sz="2000" dirty="0">
                <a:latin typeface="Andalus" pitchFamily="18" charset="-78"/>
                <a:cs typeface="Andalus" pitchFamily="18" charset="-78"/>
              </a:rPr>
              <a:t>C</a:t>
            </a:r>
            <a:r>
              <a:rPr lang="en-US" sz="2000" dirty="0" smtClean="0">
                <a:latin typeface="Andalus" pitchFamily="18" charset="-78"/>
                <a:cs typeface="Andalus" pitchFamily="18" charset="-78"/>
              </a:rPr>
              <a:t>hecking </a:t>
            </a:r>
            <a:r>
              <a:rPr lang="en-US" sz="2000" dirty="0">
                <a:latin typeface="Andalus" pitchFamily="18" charset="-78"/>
                <a:cs typeface="Andalus" pitchFamily="18" charset="-78"/>
              </a:rPr>
              <a:t>if </a:t>
            </a:r>
            <a:r>
              <a:rPr lang="en-US" sz="2000" dirty="0" smtClean="0">
                <a:latin typeface="Andalus" pitchFamily="18" charset="-78"/>
                <a:cs typeface="Andalus" pitchFamily="18" charset="-78"/>
              </a:rPr>
              <a:t>the </a:t>
            </a:r>
            <a:r>
              <a:rPr lang="en-US" sz="2000" dirty="0">
                <a:latin typeface="Andalus" pitchFamily="18" charset="-78"/>
                <a:cs typeface="Andalus" pitchFamily="18" charset="-78"/>
              </a:rPr>
              <a:t>wall is vertical</a:t>
            </a:r>
          </a:p>
          <a:p>
            <a:endParaRPr lang="en-US" dirty="0"/>
          </a:p>
        </p:txBody>
      </p:sp>
    </p:spTree>
    <p:extLst>
      <p:ext uri="{BB962C8B-B14F-4D97-AF65-F5344CB8AC3E}">
        <p14:creationId xmlns:p14="http://schemas.microsoft.com/office/powerpoint/2010/main" val="4812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p:bldP spid="15" grpId="0" animBg="1"/>
      <p:bldP spid="16" grpId="0" animBg="1"/>
      <p:bldP spid="17"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1378</TotalTime>
  <Words>925</Words>
  <Application>Microsoft Office PowerPoint</Application>
  <PresentationFormat>On-screen Show (4:3)</PresentationFormat>
  <Paragraphs>284</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Apothecary</vt:lpstr>
      <vt:lpstr>Surface Finishing</vt:lpstr>
      <vt:lpstr>Objectives</vt:lpstr>
      <vt:lpstr>What is Surface Finishing ??? </vt:lpstr>
      <vt:lpstr>Purposes   of    Surface   Finishing</vt:lpstr>
      <vt:lpstr>Types   of  Surface   Finishing</vt:lpstr>
      <vt:lpstr>Plastering</vt:lpstr>
      <vt:lpstr>Purposes   of   Plastering</vt:lpstr>
      <vt:lpstr>Materials  and  tools  </vt:lpstr>
      <vt:lpstr>Steps   of   Plastering</vt:lpstr>
      <vt:lpstr>Steps   of   Plastering</vt:lpstr>
      <vt:lpstr>Steps   of   Plastering</vt:lpstr>
      <vt:lpstr>Steps   of   Plastering</vt:lpstr>
      <vt:lpstr>Pointing</vt:lpstr>
      <vt:lpstr>Painting</vt:lpstr>
      <vt:lpstr>Materials  and  tools </vt:lpstr>
      <vt:lpstr>Steps   of   Painting</vt:lpstr>
      <vt:lpstr>Steps   of   painting</vt:lpstr>
      <vt:lpstr>Steps   of   painting    Interior wall</vt:lpstr>
      <vt:lpstr>Steps   of   painting</vt:lpstr>
      <vt:lpstr>Wallpaper</vt:lpstr>
      <vt:lpstr>Tiles  Fitting</vt:lpstr>
      <vt:lpstr>Materials  and  tools </vt:lpstr>
      <vt:lpstr>How   to   Fit   a  tile  ???</vt:lpstr>
      <vt:lpstr>fitting   tiles</vt:lpstr>
      <vt:lpstr>fitting   tiles</vt:lpstr>
      <vt:lpstr>fitting   tiles</vt:lpstr>
      <vt:lpstr>fitting   tiles</vt:lpstr>
      <vt:lpstr>fitting   tiles</vt:lpstr>
      <vt:lpstr>Mosaic</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Finishing</dc:title>
  <dc:creator>X</dc:creator>
  <cp:lastModifiedBy>user</cp:lastModifiedBy>
  <cp:revision>162</cp:revision>
  <dcterms:created xsi:type="dcterms:W3CDTF">2012-09-26T15:24:16Z</dcterms:created>
  <dcterms:modified xsi:type="dcterms:W3CDTF">2012-10-05T12:50:48Z</dcterms:modified>
</cp:coreProperties>
</file>