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3"/>
  </p:notesMasterIdLst>
  <p:sldIdLst>
    <p:sldId id="256" r:id="rId5"/>
    <p:sldId id="300" r:id="rId6"/>
    <p:sldId id="257" r:id="rId7"/>
    <p:sldId id="258" r:id="rId8"/>
    <p:sldId id="260" r:id="rId9"/>
    <p:sldId id="301" r:id="rId10"/>
    <p:sldId id="263" r:id="rId11"/>
    <p:sldId id="264" r:id="rId12"/>
    <p:sldId id="265" r:id="rId13"/>
    <p:sldId id="266" r:id="rId14"/>
    <p:sldId id="267" r:id="rId15"/>
    <p:sldId id="268" r:id="rId16"/>
    <p:sldId id="302" r:id="rId17"/>
    <p:sldId id="269" r:id="rId18"/>
    <p:sldId id="270" r:id="rId19"/>
    <p:sldId id="271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94" r:id="rId28"/>
    <p:sldId id="297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9" r:id="rId39"/>
    <p:sldId id="291" r:id="rId40"/>
    <p:sldId id="292" r:id="rId41"/>
    <p:sldId id="303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B722FA"/>
    <a:srgbClr val="CCFFFF"/>
    <a:srgbClr val="009900"/>
    <a:srgbClr val="9966FF"/>
    <a:srgbClr val="BABA3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26" autoAdjust="0"/>
    <p:restoredTop sz="94660"/>
  </p:normalViewPr>
  <p:slideViewPr>
    <p:cSldViewPr>
      <p:cViewPr>
        <p:scale>
          <a:sx n="60" d="100"/>
          <a:sy n="60" d="100"/>
        </p:scale>
        <p:origin x="-1098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0284A8-70C4-4B87-A612-9A53C1296B1F}" type="doc">
      <dgm:prSet loTypeId="urn:microsoft.com/office/officeart/2005/8/layout/hProcess9" loCatId="process" qsTypeId="urn:microsoft.com/office/officeart/2005/8/quickstyle/3d4" qsCatId="3D" csTypeId="urn:microsoft.com/office/officeart/2005/8/colors/accent2_1" csCatId="accent2" phldr="1"/>
      <dgm:spPr/>
    </dgm:pt>
    <dgm:pt modelId="{4A37A7A8-96A4-47B1-B95C-FB3149B73A83}">
      <dgm:prSet phldrT="[Text]" custT="1"/>
      <dgm:spPr/>
      <dgm:t>
        <a:bodyPr/>
        <a:lstStyle/>
        <a:p>
          <a:pPr algn="ctr"/>
          <a:r>
            <a:rPr lang="en-US" sz="1700" b="1" dirty="0" smtClean="0"/>
            <a:t>Reinforcement</a:t>
          </a:r>
          <a:endParaRPr lang="en-US" sz="1700" b="1" dirty="0"/>
        </a:p>
      </dgm:t>
    </dgm:pt>
    <dgm:pt modelId="{E1C93235-C29D-4690-B9E9-4F281BEFA458}" type="parTrans" cxnId="{80BCF310-10B7-4D2E-BC69-BD3FBB2341E4}">
      <dgm:prSet/>
      <dgm:spPr/>
      <dgm:t>
        <a:bodyPr/>
        <a:lstStyle/>
        <a:p>
          <a:endParaRPr lang="en-US"/>
        </a:p>
      </dgm:t>
    </dgm:pt>
    <dgm:pt modelId="{6D82BD74-19E3-4425-BD83-990F9A1E72B0}" type="sibTrans" cxnId="{80BCF310-10B7-4D2E-BC69-BD3FBB2341E4}">
      <dgm:prSet/>
      <dgm:spPr/>
      <dgm:t>
        <a:bodyPr/>
        <a:lstStyle/>
        <a:p>
          <a:endParaRPr lang="en-US"/>
        </a:p>
      </dgm:t>
    </dgm:pt>
    <dgm:pt modelId="{2392E83E-1D01-4984-A7E4-7F1913075EC0}">
      <dgm:prSet phldrT="[Text]" custT="1"/>
      <dgm:spPr/>
      <dgm:t>
        <a:bodyPr/>
        <a:lstStyle/>
        <a:p>
          <a:r>
            <a:rPr lang="en-US" sz="1800" b="1" dirty="0" smtClean="0"/>
            <a:t>Concrete Casting</a:t>
          </a:r>
          <a:endParaRPr lang="en-US" sz="1800" b="1" dirty="0"/>
        </a:p>
      </dgm:t>
    </dgm:pt>
    <dgm:pt modelId="{2205FD0B-9C3F-4C01-A721-B54B44C37654}" type="parTrans" cxnId="{A636F1E3-9DB4-42AB-ACC0-30D1580E1085}">
      <dgm:prSet/>
      <dgm:spPr/>
      <dgm:t>
        <a:bodyPr/>
        <a:lstStyle/>
        <a:p>
          <a:endParaRPr lang="en-US"/>
        </a:p>
      </dgm:t>
    </dgm:pt>
    <dgm:pt modelId="{2E06B68E-1545-44E9-8F9E-BADCB403656C}" type="sibTrans" cxnId="{A636F1E3-9DB4-42AB-ACC0-30D1580E1085}">
      <dgm:prSet/>
      <dgm:spPr/>
      <dgm:t>
        <a:bodyPr/>
        <a:lstStyle/>
        <a:p>
          <a:endParaRPr lang="en-US"/>
        </a:p>
      </dgm:t>
    </dgm:pt>
    <dgm:pt modelId="{CA102CA3-6277-4F85-A08A-66F81CEFBB87}">
      <dgm:prSet phldrT="[Text]" custT="1"/>
      <dgm:spPr/>
      <dgm:t>
        <a:bodyPr/>
        <a:lstStyle/>
        <a:p>
          <a:r>
            <a:rPr lang="en-US" sz="1800" b="1" dirty="0" smtClean="0"/>
            <a:t>Curing</a:t>
          </a:r>
          <a:endParaRPr lang="en-US" sz="1800" b="1" dirty="0"/>
        </a:p>
      </dgm:t>
    </dgm:pt>
    <dgm:pt modelId="{F6A905D0-4517-4466-BF84-F8C1A155DBF6}" type="parTrans" cxnId="{2C133BB3-4BC1-4D58-8EE7-D7A04930842F}">
      <dgm:prSet/>
      <dgm:spPr/>
      <dgm:t>
        <a:bodyPr/>
        <a:lstStyle/>
        <a:p>
          <a:endParaRPr lang="en-US"/>
        </a:p>
      </dgm:t>
    </dgm:pt>
    <dgm:pt modelId="{79F214E4-88FC-43B2-87DB-C2788B4710CC}" type="sibTrans" cxnId="{2C133BB3-4BC1-4D58-8EE7-D7A04930842F}">
      <dgm:prSet/>
      <dgm:spPr/>
      <dgm:t>
        <a:bodyPr/>
        <a:lstStyle/>
        <a:p>
          <a:endParaRPr lang="en-US"/>
        </a:p>
      </dgm:t>
    </dgm:pt>
    <dgm:pt modelId="{1BFD5197-E18B-4681-918A-9D023ECD86CA}">
      <dgm:prSet phldrT="[Text]" custT="1"/>
      <dgm:spPr/>
      <dgm:t>
        <a:bodyPr/>
        <a:lstStyle/>
        <a:p>
          <a:r>
            <a:rPr lang="en-US" sz="1800" b="1" dirty="0" smtClean="0"/>
            <a:t>Removal of Shuttering</a:t>
          </a:r>
          <a:endParaRPr lang="en-US" sz="1800" b="1" dirty="0"/>
        </a:p>
      </dgm:t>
    </dgm:pt>
    <dgm:pt modelId="{4193C31D-C200-4EC7-9BE9-A20B7D716F5A}" type="parTrans" cxnId="{66E3A61E-43A8-4844-A8C1-78DE80B1B2DD}">
      <dgm:prSet/>
      <dgm:spPr/>
      <dgm:t>
        <a:bodyPr/>
        <a:lstStyle/>
        <a:p>
          <a:endParaRPr lang="en-US"/>
        </a:p>
      </dgm:t>
    </dgm:pt>
    <dgm:pt modelId="{05A0B1AA-E6D4-494F-816B-D9450C357525}" type="sibTrans" cxnId="{66E3A61E-43A8-4844-A8C1-78DE80B1B2DD}">
      <dgm:prSet/>
      <dgm:spPr/>
      <dgm:t>
        <a:bodyPr/>
        <a:lstStyle/>
        <a:p>
          <a:endParaRPr lang="en-US"/>
        </a:p>
      </dgm:t>
    </dgm:pt>
    <dgm:pt modelId="{3F1958B5-6596-4A71-9B58-43467E1CB18E}">
      <dgm:prSet phldrT="[Text]" custT="1"/>
      <dgm:spPr/>
      <dgm:t>
        <a:bodyPr/>
        <a:lstStyle/>
        <a:p>
          <a:r>
            <a:rPr lang="en-US" sz="1800" b="1" dirty="0" smtClean="0"/>
            <a:t>Formwork</a:t>
          </a:r>
          <a:endParaRPr lang="en-US" sz="1800" b="1" dirty="0"/>
        </a:p>
      </dgm:t>
    </dgm:pt>
    <dgm:pt modelId="{14AB931A-9D06-4DCA-9AD2-DF5FDADCB95F}" type="parTrans" cxnId="{4F8D3AC1-1E0E-46DB-AD4C-594F14FB01A4}">
      <dgm:prSet/>
      <dgm:spPr/>
      <dgm:t>
        <a:bodyPr/>
        <a:lstStyle/>
        <a:p>
          <a:endParaRPr lang="en-US"/>
        </a:p>
      </dgm:t>
    </dgm:pt>
    <dgm:pt modelId="{4DFA0126-6958-47ED-9DF0-0421266262A5}" type="sibTrans" cxnId="{4F8D3AC1-1E0E-46DB-AD4C-594F14FB01A4}">
      <dgm:prSet/>
      <dgm:spPr/>
      <dgm:t>
        <a:bodyPr/>
        <a:lstStyle/>
        <a:p>
          <a:endParaRPr lang="en-US"/>
        </a:p>
      </dgm:t>
    </dgm:pt>
    <dgm:pt modelId="{2D1ABA1F-23AA-495B-8E6A-C4B6E8F216AB}" type="pres">
      <dgm:prSet presAssocID="{520284A8-70C4-4B87-A612-9A53C1296B1F}" presName="CompostProcess" presStyleCnt="0">
        <dgm:presLayoutVars>
          <dgm:dir/>
          <dgm:resizeHandles val="exact"/>
        </dgm:presLayoutVars>
      </dgm:prSet>
      <dgm:spPr/>
    </dgm:pt>
    <dgm:pt modelId="{91E345CB-0C4D-419E-BB09-83FEFC8D1D0A}" type="pres">
      <dgm:prSet presAssocID="{520284A8-70C4-4B87-A612-9A53C1296B1F}" presName="arrow" presStyleLbl="bgShp" presStyleIdx="0" presStyleCnt="1"/>
      <dgm:spPr/>
    </dgm:pt>
    <dgm:pt modelId="{6F63CCEC-4155-4311-BAF3-258B673E9FF7}" type="pres">
      <dgm:prSet presAssocID="{520284A8-70C4-4B87-A612-9A53C1296B1F}" presName="linearProcess" presStyleCnt="0"/>
      <dgm:spPr/>
    </dgm:pt>
    <dgm:pt modelId="{E000A16A-07D0-46BD-B673-DAAFFAB3A97A}" type="pres">
      <dgm:prSet presAssocID="{4A37A7A8-96A4-47B1-B95C-FB3149B73A83}" presName="textNode" presStyleLbl="node1" presStyleIdx="0" presStyleCnt="5" custScaleX="123328" custLinFactNeighborX="98759" custLinFactNeighborY="1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BDCB06-34E1-45CD-9190-FBEB70FB8D49}" type="pres">
      <dgm:prSet presAssocID="{6D82BD74-19E3-4425-BD83-990F9A1E72B0}" presName="sibTrans" presStyleCnt="0"/>
      <dgm:spPr/>
    </dgm:pt>
    <dgm:pt modelId="{B261B7EA-D0F5-4A1F-9052-3DAA61E9E96C}" type="pres">
      <dgm:prSet presAssocID="{3F1958B5-6596-4A71-9B58-43467E1CB18E}" presName="textNode" presStyleLbl="node1" presStyleIdx="1" presStyleCnt="5" custScaleX="95093" custLinFactNeighborX="63159" custLinFactNeighborY="1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08F79C-2EFD-4D46-97B2-0A4F2CAB6C92}" type="pres">
      <dgm:prSet presAssocID="{4DFA0126-6958-47ED-9DF0-0421266262A5}" presName="sibTrans" presStyleCnt="0"/>
      <dgm:spPr/>
    </dgm:pt>
    <dgm:pt modelId="{E03A6AD6-5F4F-480E-9895-392A4E2578E8}" type="pres">
      <dgm:prSet presAssocID="{2392E83E-1D01-4984-A7E4-7F1913075EC0}" presName="textNode" presStyleLbl="node1" presStyleIdx="2" presStyleCnt="5" custScaleX="102295" custLinFactNeighborX="25105" custLinFactNeighborY="1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471233-EC11-4CA1-89EC-C4054F17E67B}" type="pres">
      <dgm:prSet presAssocID="{2E06B68E-1545-44E9-8F9E-BADCB403656C}" presName="sibTrans" presStyleCnt="0"/>
      <dgm:spPr/>
    </dgm:pt>
    <dgm:pt modelId="{6A81D324-18EA-47B0-9C20-FA92B2AA2C67}" type="pres">
      <dgm:prSet presAssocID="{1BFD5197-E18B-4681-918A-9D023ECD86CA}" presName="textNode" presStyleLbl="node1" presStyleIdx="3" presStyleCnt="5" custScaleX="97538" custLinFactNeighborX="-28661" custLinFactNeighborY="1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6B1249-35CF-4E54-BB91-F570D90BBACC}" type="pres">
      <dgm:prSet presAssocID="{05A0B1AA-E6D4-494F-816B-D9450C357525}" presName="sibTrans" presStyleCnt="0"/>
      <dgm:spPr/>
    </dgm:pt>
    <dgm:pt modelId="{CD2A56E8-BD97-43E7-BBFF-523C8F4DFAAE}" type="pres">
      <dgm:prSet presAssocID="{CA102CA3-6277-4F85-A08A-66F81CEFBB87}" presName="textNode" presStyleLbl="node1" presStyleIdx="4" presStyleCnt="5" custScaleX="94563" custLinFactNeighborX="-81384" custLinFactNeighborY="1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3A33B0-5B76-4DE9-9CCD-190992024A23}" type="presOf" srcId="{1BFD5197-E18B-4681-918A-9D023ECD86CA}" destId="{6A81D324-18EA-47B0-9C20-FA92B2AA2C67}" srcOrd="0" destOrd="0" presId="urn:microsoft.com/office/officeart/2005/8/layout/hProcess9"/>
    <dgm:cxn modelId="{8131536C-5016-4C8C-BD28-D5FCF16D9B5A}" type="presOf" srcId="{2392E83E-1D01-4984-A7E4-7F1913075EC0}" destId="{E03A6AD6-5F4F-480E-9895-392A4E2578E8}" srcOrd="0" destOrd="0" presId="urn:microsoft.com/office/officeart/2005/8/layout/hProcess9"/>
    <dgm:cxn modelId="{80BCF310-10B7-4D2E-BC69-BD3FBB2341E4}" srcId="{520284A8-70C4-4B87-A612-9A53C1296B1F}" destId="{4A37A7A8-96A4-47B1-B95C-FB3149B73A83}" srcOrd="0" destOrd="0" parTransId="{E1C93235-C29D-4690-B9E9-4F281BEFA458}" sibTransId="{6D82BD74-19E3-4425-BD83-990F9A1E72B0}"/>
    <dgm:cxn modelId="{A636F1E3-9DB4-42AB-ACC0-30D1580E1085}" srcId="{520284A8-70C4-4B87-A612-9A53C1296B1F}" destId="{2392E83E-1D01-4984-A7E4-7F1913075EC0}" srcOrd="2" destOrd="0" parTransId="{2205FD0B-9C3F-4C01-A721-B54B44C37654}" sibTransId="{2E06B68E-1545-44E9-8F9E-BADCB403656C}"/>
    <dgm:cxn modelId="{1F31EE6E-31F7-41AA-88A1-60206D8FD00A}" type="presOf" srcId="{3F1958B5-6596-4A71-9B58-43467E1CB18E}" destId="{B261B7EA-D0F5-4A1F-9052-3DAA61E9E96C}" srcOrd="0" destOrd="0" presId="urn:microsoft.com/office/officeart/2005/8/layout/hProcess9"/>
    <dgm:cxn modelId="{889E220D-C8F5-46BF-A0BC-69B674A41EEE}" type="presOf" srcId="{520284A8-70C4-4B87-A612-9A53C1296B1F}" destId="{2D1ABA1F-23AA-495B-8E6A-C4B6E8F216AB}" srcOrd="0" destOrd="0" presId="urn:microsoft.com/office/officeart/2005/8/layout/hProcess9"/>
    <dgm:cxn modelId="{901339AE-5144-481E-B145-B76D06C7E576}" type="presOf" srcId="{4A37A7A8-96A4-47B1-B95C-FB3149B73A83}" destId="{E000A16A-07D0-46BD-B673-DAAFFAB3A97A}" srcOrd="0" destOrd="0" presId="urn:microsoft.com/office/officeart/2005/8/layout/hProcess9"/>
    <dgm:cxn modelId="{66E3A61E-43A8-4844-A8C1-78DE80B1B2DD}" srcId="{520284A8-70C4-4B87-A612-9A53C1296B1F}" destId="{1BFD5197-E18B-4681-918A-9D023ECD86CA}" srcOrd="3" destOrd="0" parTransId="{4193C31D-C200-4EC7-9BE9-A20B7D716F5A}" sibTransId="{05A0B1AA-E6D4-494F-816B-D9450C357525}"/>
    <dgm:cxn modelId="{2C133BB3-4BC1-4D58-8EE7-D7A04930842F}" srcId="{520284A8-70C4-4B87-A612-9A53C1296B1F}" destId="{CA102CA3-6277-4F85-A08A-66F81CEFBB87}" srcOrd="4" destOrd="0" parTransId="{F6A905D0-4517-4466-BF84-F8C1A155DBF6}" sibTransId="{79F214E4-88FC-43B2-87DB-C2788B4710CC}"/>
    <dgm:cxn modelId="{6F031A2A-8A89-42B4-B94C-9A08DB2EE13E}" type="presOf" srcId="{CA102CA3-6277-4F85-A08A-66F81CEFBB87}" destId="{CD2A56E8-BD97-43E7-BBFF-523C8F4DFAAE}" srcOrd="0" destOrd="0" presId="urn:microsoft.com/office/officeart/2005/8/layout/hProcess9"/>
    <dgm:cxn modelId="{4F8D3AC1-1E0E-46DB-AD4C-594F14FB01A4}" srcId="{520284A8-70C4-4B87-A612-9A53C1296B1F}" destId="{3F1958B5-6596-4A71-9B58-43467E1CB18E}" srcOrd="1" destOrd="0" parTransId="{14AB931A-9D06-4DCA-9AD2-DF5FDADCB95F}" sibTransId="{4DFA0126-6958-47ED-9DF0-0421266262A5}"/>
    <dgm:cxn modelId="{183C5C51-C4B0-4BCF-A650-3BC933FCC692}" type="presParOf" srcId="{2D1ABA1F-23AA-495B-8E6A-C4B6E8F216AB}" destId="{91E345CB-0C4D-419E-BB09-83FEFC8D1D0A}" srcOrd="0" destOrd="0" presId="urn:microsoft.com/office/officeart/2005/8/layout/hProcess9"/>
    <dgm:cxn modelId="{E55F614F-4A07-44E3-97AE-0A48CFE3F231}" type="presParOf" srcId="{2D1ABA1F-23AA-495B-8E6A-C4B6E8F216AB}" destId="{6F63CCEC-4155-4311-BAF3-258B673E9FF7}" srcOrd="1" destOrd="0" presId="urn:microsoft.com/office/officeart/2005/8/layout/hProcess9"/>
    <dgm:cxn modelId="{BF3B2514-044A-4B2D-9AB6-17A8DE095ACB}" type="presParOf" srcId="{6F63CCEC-4155-4311-BAF3-258B673E9FF7}" destId="{E000A16A-07D0-46BD-B673-DAAFFAB3A97A}" srcOrd="0" destOrd="0" presId="urn:microsoft.com/office/officeart/2005/8/layout/hProcess9"/>
    <dgm:cxn modelId="{5C91B145-1F48-44AD-B444-FEF590AB3D26}" type="presParOf" srcId="{6F63CCEC-4155-4311-BAF3-258B673E9FF7}" destId="{6EBDCB06-34E1-45CD-9190-FBEB70FB8D49}" srcOrd="1" destOrd="0" presId="urn:microsoft.com/office/officeart/2005/8/layout/hProcess9"/>
    <dgm:cxn modelId="{B1FCCE34-28C5-496E-AA45-F03E2BB62BDA}" type="presParOf" srcId="{6F63CCEC-4155-4311-BAF3-258B673E9FF7}" destId="{B261B7EA-D0F5-4A1F-9052-3DAA61E9E96C}" srcOrd="2" destOrd="0" presId="urn:microsoft.com/office/officeart/2005/8/layout/hProcess9"/>
    <dgm:cxn modelId="{9AB2DD28-5251-449E-A0F6-C796183748ED}" type="presParOf" srcId="{6F63CCEC-4155-4311-BAF3-258B673E9FF7}" destId="{3D08F79C-2EFD-4D46-97B2-0A4F2CAB6C92}" srcOrd="3" destOrd="0" presId="urn:microsoft.com/office/officeart/2005/8/layout/hProcess9"/>
    <dgm:cxn modelId="{C60D16E3-169A-4401-B855-C02B621F2E0B}" type="presParOf" srcId="{6F63CCEC-4155-4311-BAF3-258B673E9FF7}" destId="{E03A6AD6-5F4F-480E-9895-392A4E2578E8}" srcOrd="4" destOrd="0" presId="urn:microsoft.com/office/officeart/2005/8/layout/hProcess9"/>
    <dgm:cxn modelId="{CF381EC6-B8AE-4EBF-8C11-12F9423D93D4}" type="presParOf" srcId="{6F63CCEC-4155-4311-BAF3-258B673E9FF7}" destId="{BE471233-EC11-4CA1-89EC-C4054F17E67B}" srcOrd="5" destOrd="0" presId="urn:microsoft.com/office/officeart/2005/8/layout/hProcess9"/>
    <dgm:cxn modelId="{63A2D48E-E908-4BF1-B969-D4BDB28E09F8}" type="presParOf" srcId="{6F63CCEC-4155-4311-BAF3-258B673E9FF7}" destId="{6A81D324-18EA-47B0-9C20-FA92B2AA2C67}" srcOrd="6" destOrd="0" presId="urn:microsoft.com/office/officeart/2005/8/layout/hProcess9"/>
    <dgm:cxn modelId="{F3D4C84C-2ECD-40E4-9CC6-2FD021D4AAF5}" type="presParOf" srcId="{6F63CCEC-4155-4311-BAF3-258B673E9FF7}" destId="{6B6B1249-35CF-4E54-BB91-F570D90BBACC}" srcOrd="7" destOrd="0" presId="urn:microsoft.com/office/officeart/2005/8/layout/hProcess9"/>
    <dgm:cxn modelId="{6278DDE0-1C95-4723-B833-7804F349D6A2}" type="presParOf" srcId="{6F63CCEC-4155-4311-BAF3-258B673E9FF7}" destId="{CD2A56E8-BD97-43E7-BBFF-523C8F4DFAAE}" srcOrd="8" destOrd="0" presId="urn:microsoft.com/office/officeart/2005/8/layout/hProcess9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59988B-BD69-4430-91DC-CCD72EC5849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D35ACF-F81D-4C5C-9F3A-7874C8ABED2B}">
      <dgm:prSet custT="1"/>
      <dgm:spPr/>
      <dgm:t>
        <a:bodyPr/>
        <a:lstStyle/>
        <a:p>
          <a:pPr rtl="0"/>
          <a:r>
            <a:rPr lang="en-US" sz="1400" b="1" dirty="0" smtClean="0">
              <a:solidFill>
                <a:schemeClr val="tx1"/>
              </a:solidFill>
            </a:rPr>
            <a:t>Reinforcement</a:t>
          </a:r>
          <a:endParaRPr lang="en-US" sz="1400" b="1" dirty="0">
            <a:solidFill>
              <a:schemeClr val="tx1"/>
            </a:solidFill>
          </a:endParaRPr>
        </a:p>
      </dgm:t>
    </dgm:pt>
    <dgm:pt modelId="{92B912EC-892F-47D8-8CAC-BE91863FE774}" type="parTrans" cxnId="{43D52A8B-9A06-4A5E-ACA1-0691E210D8FD}">
      <dgm:prSet/>
      <dgm:spPr/>
      <dgm:t>
        <a:bodyPr/>
        <a:lstStyle/>
        <a:p>
          <a:endParaRPr lang="en-US"/>
        </a:p>
      </dgm:t>
    </dgm:pt>
    <dgm:pt modelId="{E9BAFCA5-0DDF-4AEE-96AB-BD5B52FF2863}" type="sibTrans" cxnId="{43D52A8B-9A06-4A5E-ACA1-0691E210D8FD}">
      <dgm:prSet/>
      <dgm:spPr/>
      <dgm:t>
        <a:bodyPr/>
        <a:lstStyle/>
        <a:p>
          <a:endParaRPr lang="en-US"/>
        </a:p>
      </dgm:t>
    </dgm:pt>
    <dgm:pt modelId="{3D44373C-A5F3-40B4-AE5B-01E27A668FEE}">
      <dgm:prSet custT="1"/>
      <dgm:spPr/>
      <dgm:t>
        <a:bodyPr/>
        <a:lstStyle/>
        <a:p>
          <a:pPr rtl="0"/>
          <a:r>
            <a:rPr lang="en-US" sz="1500" b="1" dirty="0" smtClean="0">
              <a:solidFill>
                <a:schemeClr val="tx1"/>
              </a:solidFill>
            </a:rPr>
            <a:t>Formwork</a:t>
          </a:r>
          <a:endParaRPr lang="en-US" sz="1500" b="1" dirty="0">
            <a:solidFill>
              <a:schemeClr val="tx1"/>
            </a:solidFill>
          </a:endParaRPr>
        </a:p>
      </dgm:t>
    </dgm:pt>
    <dgm:pt modelId="{17B4E5DB-2737-4CA7-BA83-D3152E4A6EC1}" type="parTrans" cxnId="{21DC0B65-FE3D-460C-B187-61020F7FEE7E}">
      <dgm:prSet/>
      <dgm:spPr/>
      <dgm:t>
        <a:bodyPr/>
        <a:lstStyle/>
        <a:p>
          <a:endParaRPr lang="en-US"/>
        </a:p>
      </dgm:t>
    </dgm:pt>
    <dgm:pt modelId="{56AAD587-97C7-4953-BF94-0B968441DB17}" type="sibTrans" cxnId="{21DC0B65-FE3D-460C-B187-61020F7FEE7E}">
      <dgm:prSet/>
      <dgm:spPr/>
      <dgm:t>
        <a:bodyPr/>
        <a:lstStyle/>
        <a:p>
          <a:endParaRPr lang="en-US"/>
        </a:p>
      </dgm:t>
    </dgm:pt>
    <dgm:pt modelId="{89246D33-3C49-453E-83F3-462DFEB36ADD}">
      <dgm:prSet custT="1"/>
      <dgm:spPr/>
      <dgm:t>
        <a:bodyPr/>
        <a:lstStyle/>
        <a:p>
          <a:pPr rtl="0"/>
          <a:r>
            <a:rPr lang="en-US" sz="1500" b="1" dirty="0" smtClean="0">
              <a:solidFill>
                <a:schemeClr val="tx1"/>
              </a:solidFill>
            </a:rPr>
            <a:t>Concrete Casting</a:t>
          </a:r>
          <a:endParaRPr lang="en-US" sz="1500" b="1" dirty="0">
            <a:solidFill>
              <a:schemeClr val="tx1"/>
            </a:solidFill>
          </a:endParaRPr>
        </a:p>
      </dgm:t>
    </dgm:pt>
    <dgm:pt modelId="{C8F9AFD6-4F16-4866-8C64-29E5B44EC605}" type="parTrans" cxnId="{2F390FF4-21A7-44EC-ABBF-2A2C81B500FB}">
      <dgm:prSet/>
      <dgm:spPr/>
      <dgm:t>
        <a:bodyPr/>
        <a:lstStyle/>
        <a:p>
          <a:endParaRPr lang="en-US"/>
        </a:p>
      </dgm:t>
    </dgm:pt>
    <dgm:pt modelId="{074D8B86-C5C3-468D-9A2E-DAB5BBAEA36A}" type="sibTrans" cxnId="{2F390FF4-21A7-44EC-ABBF-2A2C81B500FB}">
      <dgm:prSet/>
      <dgm:spPr/>
      <dgm:t>
        <a:bodyPr/>
        <a:lstStyle/>
        <a:p>
          <a:endParaRPr lang="en-US"/>
        </a:p>
      </dgm:t>
    </dgm:pt>
    <dgm:pt modelId="{DEA75191-DC84-4FEC-B0E0-2AA8B508CC70}">
      <dgm:prSet custT="1"/>
      <dgm:spPr/>
      <dgm:t>
        <a:bodyPr/>
        <a:lstStyle/>
        <a:p>
          <a:pPr rtl="0"/>
          <a:r>
            <a:rPr lang="en-US" sz="1500" b="1" dirty="0" smtClean="0">
              <a:solidFill>
                <a:schemeClr val="tx1"/>
              </a:solidFill>
            </a:rPr>
            <a:t>Removal of Formwork</a:t>
          </a:r>
          <a:endParaRPr lang="en-US" sz="1500" b="1" dirty="0">
            <a:solidFill>
              <a:schemeClr val="tx1"/>
            </a:solidFill>
          </a:endParaRPr>
        </a:p>
      </dgm:t>
    </dgm:pt>
    <dgm:pt modelId="{4056D815-F22C-4550-BE5B-7954F03A8A07}" type="parTrans" cxnId="{F026217E-C136-4379-B306-15F14AE4DE94}">
      <dgm:prSet/>
      <dgm:spPr/>
      <dgm:t>
        <a:bodyPr/>
        <a:lstStyle/>
        <a:p>
          <a:endParaRPr lang="en-US"/>
        </a:p>
      </dgm:t>
    </dgm:pt>
    <dgm:pt modelId="{849A6A9F-20D2-4EBD-9DAC-719529C8EF6C}" type="sibTrans" cxnId="{F026217E-C136-4379-B306-15F14AE4DE94}">
      <dgm:prSet/>
      <dgm:spPr/>
      <dgm:t>
        <a:bodyPr/>
        <a:lstStyle/>
        <a:p>
          <a:endParaRPr lang="en-US"/>
        </a:p>
      </dgm:t>
    </dgm:pt>
    <dgm:pt modelId="{C6295B0B-EFA3-4BCE-AB2C-7542B3CE3981}">
      <dgm:prSet custT="1"/>
      <dgm:spPr/>
      <dgm:t>
        <a:bodyPr/>
        <a:lstStyle/>
        <a:p>
          <a:pPr rtl="0"/>
          <a:r>
            <a:rPr lang="en-US" sz="1500" b="1" dirty="0" smtClean="0">
              <a:solidFill>
                <a:schemeClr val="tx1"/>
              </a:solidFill>
            </a:rPr>
            <a:t>Curing</a:t>
          </a:r>
          <a:endParaRPr lang="en-US" sz="1500" b="1" dirty="0">
            <a:solidFill>
              <a:schemeClr val="tx1"/>
            </a:solidFill>
          </a:endParaRPr>
        </a:p>
      </dgm:t>
    </dgm:pt>
    <dgm:pt modelId="{54E444D8-D306-4510-B817-B5BA92705D76}" type="parTrans" cxnId="{5BDEAD10-8725-4629-B46E-FF081BA50E99}">
      <dgm:prSet/>
      <dgm:spPr/>
      <dgm:t>
        <a:bodyPr/>
        <a:lstStyle/>
        <a:p>
          <a:endParaRPr lang="en-US"/>
        </a:p>
      </dgm:t>
    </dgm:pt>
    <dgm:pt modelId="{B69DF752-C118-40A3-BC62-E9AC1F3B04FA}" type="sibTrans" cxnId="{5BDEAD10-8725-4629-B46E-FF081BA50E99}">
      <dgm:prSet/>
      <dgm:spPr/>
      <dgm:t>
        <a:bodyPr/>
        <a:lstStyle/>
        <a:p>
          <a:endParaRPr lang="en-US"/>
        </a:p>
      </dgm:t>
    </dgm:pt>
    <dgm:pt modelId="{3A014FAD-9F28-4AE5-AECD-E08404340F76}" type="pres">
      <dgm:prSet presAssocID="{2A59988B-BD69-4430-91DC-CCD72EC5849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A4547C-AEAD-446C-859B-240579579A7F}" type="pres">
      <dgm:prSet presAssocID="{2A59988B-BD69-4430-91DC-CCD72EC58499}" presName="arrow" presStyleLbl="bgShp" presStyleIdx="0" presStyleCnt="1"/>
      <dgm:spPr/>
    </dgm:pt>
    <dgm:pt modelId="{AD5A1309-864A-468E-9845-7AFE0E1CB5DF}" type="pres">
      <dgm:prSet presAssocID="{2A59988B-BD69-4430-91DC-CCD72EC58499}" presName="linearProcess" presStyleCnt="0"/>
      <dgm:spPr/>
    </dgm:pt>
    <dgm:pt modelId="{AD4C5BFC-F5B8-4D03-8942-31684E3A9630}" type="pres">
      <dgm:prSet presAssocID="{C2D35ACF-F81D-4C5C-9F3A-7874C8ABED2B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7828A0-FFF8-4606-80C7-C414F8C2F216}" type="pres">
      <dgm:prSet presAssocID="{E9BAFCA5-0DDF-4AEE-96AB-BD5B52FF2863}" presName="sibTrans" presStyleCnt="0"/>
      <dgm:spPr/>
    </dgm:pt>
    <dgm:pt modelId="{A8BB91ED-E82A-4AC1-84BF-3F11D798BC49}" type="pres">
      <dgm:prSet presAssocID="{3D44373C-A5F3-40B4-AE5B-01E27A668FEE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63909E-BF4B-42BC-9397-FD45999E2997}" type="pres">
      <dgm:prSet presAssocID="{56AAD587-97C7-4953-BF94-0B968441DB17}" presName="sibTrans" presStyleCnt="0"/>
      <dgm:spPr/>
    </dgm:pt>
    <dgm:pt modelId="{6DAF5032-6F84-48D3-A281-61CD99F2B0C3}" type="pres">
      <dgm:prSet presAssocID="{89246D33-3C49-453E-83F3-462DFEB36ADD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24D902-AEB1-4B86-B15D-4FD9ED3E1D60}" type="pres">
      <dgm:prSet presAssocID="{074D8B86-C5C3-468D-9A2E-DAB5BBAEA36A}" presName="sibTrans" presStyleCnt="0"/>
      <dgm:spPr/>
    </dgm:pt>
    <dgm:pt modelId="{B2F43543-7ACE-4025-81D9-CECCF6054D65}" type="pres">
      <dgm:prSet presAssocID="{DEA75191-DC84-4FEC-B0E0-2AA8B508CC70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3CDC18-2B2E-4D61-B70C-CBF4B113629F}" type="pres">
      <dgm:prSet presAssocID="{849A6A9F-20D2-4EBD-9DAC-719529C8EF6C}" presName="sibTrans" presStyleCnt="0"/>
      <dgm:spPr/>
    </dgm:pt>
    <dgm:pt modelId="{74950CDD-C929-4A17-AC6D-1C3AC3FDA4C3}" type="pres">
      <dgm:prSet presAssocID="{C6295B0B-EFA3-4BCE-AB2C-7542B3CE3981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390FF4-21A7-44EC-ABBF-2A2C81B500FB}" srcId="{2A59988B-BD69-4430-91DC-CCD72EC58499}" destId="{89246D33-3C49-453E-83F3-462DFEB36ADD}" srcOrd="2" destOrd="0" parTransId="{C8F9AFD6-4F16-4866-8C64-29E5B44EC605}" sibTransId="{074D8B86-C5C3-468D-9A2E-DAB5BBAEA36A}"/>
    <dgm:cxn modelId="{B86A2934-4485-4FA3-B4CB-E0770855949E}" type="presOf" srcId="{3D44373C-A5F3-40B4-AE5B-01E27A668FEE}" destId="{A8BB91ED-E82A-4AC1-84BF-3F11D798BC49}" srcOrd="0" destOrd="0" presId="urn:microsoft.com/office/officeart/2005/8/layout/hProcess9"/>
    <dgm:cxn modelId="{310F6CF5-78F5-49C4-8B41-9A5818C82A8F}" type="presOf" srcId="{C2D35ACF-F81D-4C5C-9F3A-7874C8ABED2B}" destId="{AD4C5BFC-F5B8-4D03-8942-31684E3A9630}" srcOrd="0" destOrd="0" presId="urn:microsoft.com/office/officeart/2005/8/layout/hProcess9"/>
    <dgm:cxn modelId="{0A8D10EC-7884-480A-8CC4-98BF4B5607A2}" type="presOf" srcId="{2A59988B-BD69-4430-91DC-CCD72EC58499}" destId="{3A014FAD-9F28-4AE5-AECD-E08404340F76}" srcOrd="0" destOrd="0" presId="urn:microsoft.com/office/officeart/2005/8/layout/hProcess9"/>
    <dgm:cxn modelId="{D607FDD6-9A1A-460D-BF7F-92129DA9D30F}" type="presOf" srcId="{DEA75191-DC84-4FEC-B0E0-2AA8B508CC70}" destId="{B2F43543-7ACE-4025-81D9-CECCF6054D65}" srcOrd="0" destOrd="0" presId="urn:microsoft.com/office/officeart/2005/8/layout/hProcess9"/>
    <dgm:cxn modelId="{89F2D90C-03AD-40BC-A5A5-4131900623DB}" type="presOf" srcId="{C6295B0B-EFA3-4BCE-AB2C-7542B3CE3981}" destId="{74950CDD-C929-4A17-AC6D-1C3AC3FDA4C3}" srcOrd="0" destOrd="0" presId="urn:microsoft.com/office/officeart/2005/8/layout/hProcess9"/>
    <dgm:cxn modelId="{F026217E-C136-4379-B306-15F14AE4DE94}" srcId="{2A59988B-BD69-4430-91DC-CCD72EC58499}" destId="{DEA75191-DC84-4FEC-B0E0-2AA8B508CC70}" srcOrd="3" destOrd="0" parTransId="{4056D815-F22C-4550-BE5B-7954F03A8A07}" sibTransId="{849A6A9F-20D2-4EBD-9DAC-719529C8EF6C}"/>
    <dgm:cxn modelId="{43D52A8B-9A06-4A5E-ACA1-0691E210D8FD}" srcId="{2A59988B-BD69-4430-91DC-CCD72EC58499}" destId="{C2D35ACF-F81D-4C5C-9F3A-7874C8ABED2B}" srcOrd="0" destOrd="0" parTransId="{92B912EC-892F-47D8-8CAC-BE91863FE774}" sibTransId="{E9BAFCA5-0DDF-4AEE-96AB-BD5B52FF2863}"/>
    <dgm:cxn modelId="{21DC0B65-FE3D-460C-B187-61020F7FEE7E}" srcId="{2A59988B-BD69-4430-91DC-CCD72EC58499}" destId="{3D44373C-A5F3-40B4-AE5B-01E27A668FEE}" srcOrd="1" destOrd="0" parTransId="{17B4E5DB-2737-4CA7-BA83-D3152E4A6EC1}" sibTransId="{56AAD587-97C7-4953-BF94-0B968441DB17}"/>
    <dgm:cxn modelId="{DFE65671-F2AF-4A10-BE96-4675269C818D}" type="presOf" srcId="{89246D33-3C49-453E-83F3-462DFEB36ADD}" destId="{6DAF5032-6F84-48D3-A281-61CD99F2B0C3}" srcOrd="0" destOrd="0" presId="urn:microsoft.com/office/officeart/2005/8/layout/hProcess9"/>
    <dgm:cxn modelId="{5BDEAD10-8725-4629-B46E-FF081BA50E99}" srcId="{2A59988B-BD69-4430-91DC-CCD72EC58499}" destId="{C6295B0B-EFA3-4BCE-AB2C-7542B3CE3981}" srcOrd="4" destOrd="0" parTransId="{54E444D8-D306-4510-B817-B5BA92705D76}" sibTransId="{B69DF752-C118-40A3-BC62-E9AC1F3B04FA}"/>
    <dgm:cxn modelId="{7867211B-1CD2-44DE-9CA4-32C33A3A89A9}" type="presParOf" srcId="{3A014FAD-9F28-4AE5-AECD-E08404340F76}" destId="{02A4547C-AEAD-446C-859B-240579579A7F}" srcOrd="0" destOrd="0" presId="urn:microsoft.com/office/officeart/2005/8/layout/hProcess9"/>
    <dgm:cxn modelId="{7C9E6D4F-8750-4A3B-A44E-C2692B18013D}" type="presParOf" srcId="{3A014FAD-9F28-4AE5-AECD-E08404340F76}" destId="{AD5A1309-864A-468E-9845-7AFE0E1CB5DF}" srcOrd="1" destOrd="0" presId="urn:microsoft.com/office/officeart/2005/8/layout/hProcess9"/>
    <dgm:cxn modelId="{918ED9BD-5DE1-46B7-A6A1-48A4FEF693D8}" type="presParOf" srcId="{AD5A1309-864A-468E-9845-7AFE0E1CB5DF}" destId="{AD4C5BFC-F5B8-4D03-8942-31684E3A9630}" srcOrd="0" destOrd="0" presId="urn:microsoft.com/office/officeart/2005/8/layout/hProcess9"/>
    <dgm:cxn modelId="{843A0BE8-E07B-431A-9680-4EAD2BDA6AE2}" type="presParOf" srcId="{AD5A1309-864A-468E-9845-7AFE0E1CB5DF}" destId="{747828A0-FFF8-4606-80C7-C414F8C2F216}" srcOrd="1" destOrd="0" presId="urn:microsoft.com/office/officeart/2005/8/layout/hProcess9"/>
    <dgm:cxn modelId="{B0554B5D-2B3B-4AFB-8F85-E0AAD6D01454}" type="presParOf" srcId="{AD5A1309-864A-468E-9845-7AFE0E1CB5DF}" destId="{A8BB91ED-E82A-4AC1-84BF-3F11D798BC49}" srcOrd="2" destOrd="0" presId="urn:microsoft.com/office/officeart/2005/8/layout/hProcess9"/>
    <dgm:cxn modelId="{DD76F039-E4FB-4FFA-A25E-D3F0E2E5B400}" type="presParOf" srcId="{AD5A1309-864A-468E-9845-7AFE0E1CB5DF}" destId="{BF63909E-BF4B-42BC-9397-FD45999E2997}" srcOrd="3" destOrd="0" presId="urn:microsoft.com/office/officeart/2005/8/layout/hProcess9"/>
    <dgm:cxn modelId="{DDE42AE8-82DD-4E8D-9270-FF6A77E3255A}" type="presParOf" srcId="{AD5A1309-864A-468E-9845-7AFE0E1CB5DF}" destId="{6DAF5032-6F84-48D3-A281-61CD99F2B0C3}" srcOrd="4" destOrd="0" presId="urn:microsoft.com/office/officeart/2005/8/layout/hProcess9"/>
    <dgm:cxn modelId="{8A9AE806-4304-42D6-8F2F-C33B98DD6AFA}" type="presParOf" srcId="{AD5A1309-864A-468E-9845-7AFE0E1CB5DF}" destId="{0424D902-AEB1-4B86-B15D-4FD9ED3E1D60}" srcOrd="5" destOrd="0" presId="urn:microsoft.com/office/officeart/2005/8/layout/hProcess9"/>
    <dgm:cxn modelId="{ADE8331B-D468-4D95-AF70-903BAD012CE2}" type="presParOf" srcId="{AD5A1309-864A-468E-9845-7AFE0E1CB5DF}" destId="{B2F43543-7ACE-4025-81D9-CECCF6054D65}" srcOrd="6" destOrd="0" presId="urn:microsoft.com/office/officeart/2005/8/layout/hProcess9"/>
    <dgm:cxn modelId="{44187B41-C429-4A70-834C-9F21B7EBC956}" type="presParOf" srcId="{AD5A1309-864A-468E-9845-7AFE0E1CB5DF}" destId="{7A3CDC18-2B2E-4D61-B70C-CBF4B113629F}" srcOrd="7" destOrd="0" presId="urn:microsoft.com/office/officeart/2005/8/layout/hProcess9"/>
    <dgm:cxn modelId="{08DD1D4C-6831-47B5-A942-24FF989C4216}" type="presParOf" srcId="{AD5A1309-864A-468E-9845-7AFE0E1CB5DF}" destId="{74950CDD-C929-4A17-AC6D-1C3AC3FDA4C3}" srcOrd="8" destOrd="0" presId="urn:microsoft.com/office/officeart/2005/8/layout/hProcess9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0284A8-70C4-4B87-A612-9A53C1296B1F}" type="doc">
      <dgm:prSet loTypeId="urn:microsoft.com/office/officeart/2005/8/layout/hProcess9" loCatId="process" qsTypeId="urn:microsoft.com/office/officeart/2005/8/quickstyle/3d4" qsCatId="3D" csTypeId="urn:microsoft.com/office/officeart/2005/8/colors/accent2_1" csCatId="accent2" phldr="1"/>
      <dgm:spPr/>
    </dgm:pt>
    <dgm:pt modelId="{4A37A7A8-96A4-47B1-B95C-FB3149B73A83}">
      <dgm:prSet phldrT="[Text]" custT="1"/>
      <dgm:spPr/>
      <dgm:t>
        <a:bodyPr/>
        <a:lstStyle/>
        <a:p>
          <a:pPr algn="ctr"/>
          <a:r>
            <a:rPr lang="en-US" sz="1800" b="1" dirty="0" smtClean="0">
              <a:latin typeface="Arial" pitchFamily="34" charset="0"/>
              <a:cs typeface="Arial" pitchFamily="34" charset="0"/>
            </a:rPr>
            <a:t>Formwork</a:t>
          </a:r>
          <a:endParaRPr lang="en-US" sz="1800" b="1" dirty="0">
            <a:latin typeface="Arial" pitchFamily="34" charset="0"/>
            <a:cs typeface="Arial" pitchFamily="34" charset="0"/>
          </a:endParaRPr>
        </a:p>
      </dgm:t>
    </dgm:pt>
    <dgm:pt modelId="{E1C93235-C29D-4690-B9E9-4F281BEFA458}" type="parTrans" cxnId="{80BCF310-10B7-4D2E-BC69-BD3FBB2341E4}">
      <dgm:prSet/>
      <dgm:spPr/>
      <dgm:t>
        <a:bodyPr/>
        <a:lstStyle/>
        <a:p>
          <a:endParaRPr lang="en-US"/>
        </a:p>
      </dgm:t>
    </dgm:pt>
    <dgm:pt modelId="{6D82BD74-19E3-4425-BD83-990F9A1E72B0}" type="sibTrans" cxnId="{80BCF310-10B7-4D2E-BC69-BD3FBB2341E4}">
      <dgm:prSet/>
      <dgm:spPr/>
      <dgm:t>
        <a:bodyPr/>
        <a:lstStyle/>
        <a:p>
          <a:endParaRPr lang="en-US"/>
        </a:p>
      </dgm:t>
    </dgm:pt>
    <dgm:pt modelId="{2392E83E-1D01-4984-A7E4-7F1913075EC0}">
      <dgm:prSet phldrT="[Text]" custT="1"/>
      <dgm:spPr/>
      <dgm:t>
        <a:bodyPr/>
        <a:lstStyle/>
        <a:p>
          <a:r>
            <a:rPr lang="en-US" sz="1800" b="1" dirty="0" smtClean="0">
              <a:latin typeface="Arial" pitchFamily="34" charset="0"/>
              <a:cs typeface="Arial" pitchFamily="34" charset="0"/>
            </a:rPr>
            <a:t>Concrete Casting</a:t>
          </a:r>
          <a:endParaRPr lang="en-US" sz="1800" b="1" dirty="0">
            <a:latin typeface="Arial" pitchFamily="34" charset="0"/>
            <a:cs typeface="Arial" pitchFamily="34" charset="0"/>
          </a:endParaRPr>
        </a:p>
      </dgm:t>
    </dgm:pt>
    <dgm:pt modelId="{2205FD0B-9C3F-4C01-A721-B54B44C37654}" type="parTrans" cxnId="{A636F1E3-9DB4-42AB-ACC0-30D1580E1085}">
      <dgm:prSet/>
      <dgm:spPr/>
      <dgm:t>
        <a:bodyPr/>
        <a:lstStyle/>
        <a:p>
          <a:endParaRPr lang="en-US"/>
        </a:p>
      </dgm:t>
    </dgm:pt>
    <dgm:pt modelId="{2E06B68E-1545-44E9-8F9E-BADCB403656C}" type="sibTrans" cxnId="{A636F1E3-9DB4-42AB-ACC0-30D1580E1085}">
      <dgm:prSet/>
      <dgm:spPr/>
      <dgm:t>
        <a:bodyPr/>
        <a:lstStyle/>
        <a:p>
          <a:endParaRPr lang="en-US"/>
        </a:p>
      </dgm:t>
    </dgm:pt>
    <dgm:pt modelId="{CA102CA3-6277-4F85-A08A-66F81CEFBB87}">
      <dgm:prSet phldrT="[Text]" custT="1"/>
      <dgm:spPr/>
      <dgm:t>
        <a:bodyPr/>
        <a:lstStyle/>
        <a:p>
          <a:r>
            <a:rPr lang="en-US" sz="1800" b="1" dirty="0" smtClean="0">
              <a:latin typeface="Arial" pitchFamily="34" charset="0"/>
              <a:cs typeface="Arial" pitchFamily="34" charset="0"/>
            </a:rPr>
            <a:t>Removal </a:t>
          </a:r>
          <a:r>
            <a:rPr lang="en-US" sz="1800" b="1" smtClean="0">
              <a:latin typeface="Arial" pitchFamily="34" charset="0"/>
              <a:cs typeface="Arial" pitchFamily="34" charset="0"/>
            </a:rPr>
            <a:t>of Shuttering</a:t>
          </a:r>
          <a:endParaRPr lang="en-US" sz="1800" b="1" dirty="0">
            <a:latin typeface="Arial" pitchFamily="34" charset="0"/>
            <a:cs typeface="Arial" pitchFamily="34" charset="0"/>
          </a:endParaRPr>
        </a:p>
      </dgm:t>
    </dgm:pt>
    <dgm:pt modelId="{F6A905D0-4517-4466-BF84-F8C1A155DBF6}" type="parTrans" cxnId="{2C133BB3-4BC1-4D58-8EE7-D7A04930842F}">
      <dgm:prSet/>
      <dgm:spPr/>
      <dgm:t>
        <a:bodyPr/>
        <a:lstStyle/>
        <a:p>
          <a:endParaRPr lang="en-US"/>
        </a:p>
      </dgm:t>
    </dgm:pt>
    <dgm:pt modelId="{79F214E4-88FC-43B2-87DB-C2788B4710CC}" type="sibTrans" cxnId="{2C133BB3-4BC1-4D58-8EE7-D7A04930842F}">
      <dgm:prSet/>
      <dgm:spPr/>
      <dgm:t>
        <a:bodyPr/>
        <a:lstStyle/>
        <a:p>
          <a:endParaRPr lang="en-US"/>
        </a:p>
      </dgm:t>
    </dgm:pt>
    <dgm:pt modelId="{1BFD5197-E18B-4681-918A-9D023ECD86CA}">
      <dgm:prSet phldrT="[Text]" custT="1"/>
      <dgm:spPr/>
      <dgm:t>
        <a:bodyPr/>
        <a:lstStyle/>
        <a:p>
          <a:r>
            <a:rPr lang="en-US" sz="1800" b="1" dirty="0" smtClean="0">
              <a:latin typeface="Arial" pitchFamily="34" charset="0"/>
              <a:cs typeface="Arial" pitchFamily="34" charset="0"/>
            </a:rPr>
            <a:t>Curing</a:t>
          </a:r>
          <a:r>
            <a:rPr lang="en-US" sz="1800" b="1" baseline="0" dirty="0" smtClean="0">
              <a:latin typeface="Arial" pitchFamily="34" charset="0"/>
              <a:cs typeface="Arial" pitchFamily="34" charset="0"/>
            </a:rPr>
            <a:t> </a:t>
          </a:r>
          <a:endParaRPr lang="en-US" sz="1800" b="1" dirty="0">
            <a:latin typeface="Arial" pitchFamily="34" charset="0"/>
            <a:cs typeface="Arial" pitchFamily="34" charset="0"/>
          </a:endParaRPr>
        </a:p>
      </dgm:t>
    </dgm:pt>
    <dgm:pt modelId="{4193C31D-C200-4EC7-9BE9-A20B7D716F5A}" type="parTrans" cxnId="{66E3A61E-43A8-4844-A8C1-78DE80B1B2DD}">
      <dgm:prSet/>
      <dgm:spPr/>
      <dgm:t>
        <a:bodyPr/>
        <a:lstStyle/>
        <a:p>
          <a:endParaRPr lang="en-US"/>
        </a:p>
      </dgm:t>
    </dgm:pt>
    <dgm:pt modelId="{05A0B1AA-E6D4-494F-816B-D9450C357525}" type="sibTrans" cxnId="{66E3A61E-43A8-4844-A8C1-78DE80B1B2DD}">
      <dgm:prSet/>
      <dgm:spPr/>
      <dgm:t>
        <a:bodyPr/>
        <a:lstStyle/>
        <a:p>
          <a:endParaRPr lang="en-US"/>
        </a:p>
      </dgm:t>
    </dgm:pt>
    <dgm:pt modelId="{3F1958B5-6596-4A71-9B58-43467E1CB18E}">
      <dgm:prSet phldrT="[Text]" custT="1"/>
      <dgm:spPr/>
      <dgm:t>
        <a:bodyPr/>
        <a:lstStyle/>
        <a:p>
          <a:r>
            <a:rPr lang="en-US" sz="1800" b="1" dirty="0" smtClean="0">
              <a:latin typeface="Arial" pitchFamily="34" charset="0"/>
              <a:cs typeface="Arial" pitchFamily="34" charset="0"/>
            </a:rPr>
            <a:t>Reinforcement</a:t>
          </a:r>
          <a:endParaRPr lang="en-US" sz="1800" b="1" dirty="0">
            <a:latin typeface="Arial" pitchFamily="34" charset="0"/>
            <a:cs typeface="Arial" pitchFamily="34" charset="0"/>
          </a:endParaRPr>
        </a:p>
      </dgm:t>
    </dgm:pt>
    <dgm:pt modelId="{14AB931A-9D06-4DCA-9AD2-DF5FDADCB95F}" type="parTrans" cxnId="{4F8D3AC1-1E0E-46DB-AD4C-594F14FB01A4}">
      <dgm:prSet/>
      <dgm:spPr/>
      <dgm:t>
        <a:bodyPr/>
        <a:lstStyle/>
        <a:p>
          <a:endParaRPr lang="en-US"/>
        </a:p>
      </dgm:t>
    </dgm:pt>
    <dgm:pt modelId="{4DFA0126-6958-47ED-9DF0-0421266262A5}" type="sibTrans" cxnId="{4F8D3AC1-1E0E-46DB-AD4C-594F14FB01A4}">
      <dgm:prSet/>
      <dgm:spPr/>
      <dgm:t>
        <a:bodyPr/>
        <a:lstStyle/>
        <a:p>
          <a:endParaRPr lang="en-US"/>
        </a:p>
      </dgm:t>
    </dgm:pt>
    <dgm:pt modelId="{2D1ABA1F-23AA-495B-8E6A-C4B6E8F216AB}" type="pres">
      <dgm:prSet presAssocID="{520284A8-70C4-4B87-A612-9A53C1296B1F}" presName="CompostProcess" presStyleCnt="0">
        <dgm:presLayoutVars>
          <dgm:dir/>
          <dgm:resizeHandles val="exact"/>
        </dgm:presLayoutVars>
      </dgm:prSet>
      <dgm:spPr/>
    </dgm:pt>
    <dgm:pt modelId="{91E345CB-0C4D-419E-BB09-83FEFC8D1D0A}" type="pres">
      <dgm:prSet presAssocID="{520284A8-70C4-4B87-A612-9A53C1296B1F}" presName="arrow" presStyleLbl="bgShp" presStyleIdx="0" presStyleCnt="1"/>
      <dgm:spPr/>
    </dgm:pt>
    <dgm:pt modelId="{6F63CCEC-4155-4311-BAF3-258B673E9FF7}" type="pres">
      <dgm:prSet presAssocID="{520284A8-70C4-4B87-A612-9A53C1296B1F}" presName="linearProcess" presStyleCnt="0"/>
      <dgm:spPr/>
    </dgm:pt>
    <dgm:pt modelId="{E000A16A-07D0-46BD-B673-DAAFFAB3A97A}" type="pres">
      <dgm:prSet presAssocID="{4A37A7A8-96A4-47B1-B95C-FB3149B73A83}" presName="textNode" presStyleLbl="node1" presStyleIdx="0" presStyleCnt="5" custScaleX="83146" custScaleY="95652" custLinFactNeighborX="71109" custLinFactNeighborY="1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BDCB06-34E1-45CD-9190-FBEB70FB8D49}" type="pres">
      <dgm:prSet presAssocID="{6D82BD74-19E3-4425-BD83-990F9A1E72B0}" presName="sibTrans" presStyleCnt="0"/>
      <dgm:spPr/>
    </dgm:pt>
    <dgm:pt modelId="{B261B7EA-D0F5-4A1F-9052-3DAA61E9E96C}" type="pres">
      <dgm:prSet presAssocID="{3F1958B5-6596-4A71-9B58-43467E1CB18E}" presName="textNode" presStyleLbl="node1" presStyleIdx="1" presStyleCnt="5" custScaleX="107008" custLinFactNeighborX="37023" custLinFactNeighborY="1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08F79C-2EFD-4D46-97B2-0A4F2CAB6C92}" type="pres">
      <dgm:prSet presAssocID="{4DFA0126-6958-47ED-9DF0-0421266262A5}" presName="sibTrans" presStyleCnt="0"/>
      <dgm:spPr/>
    </dgm:pt>
    <dgm:pt modelId="{E03A6AD6-5F4F-480E-9895-392A4E2578E8}" type="pres">
      <dgm:prSet presAssocID="{2392E83E-1D01-4984-A7E4-7F1913075EC0}" presName="textNode" presStyleLbl="node1" presStyleIdx="2" presStyleCnt="5" custScaleX="78121" custLinFactNeighborX="25105" custLinFactNeighborY="1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471233-EC11-4CA1-89EC-C4054F17E67B}" type="pres">
      <dgm:prSet presAssocID="{2E06B68E-1545-44E9-8F9E-BADCB403656C}" presName="sibTrans" presStyleCnt="0"/>
      <dgm:spPr/>
    </dgm:pt>
    <dgm:pt modelId="{6A81D324-18EA-47B0-9C20-FA92B2AA2C67}" type="pres">
      <dgm:prSet presAssocID="{1BFD5197-E18B-4681-918A-9D023ECD86CA}" presName="textNode" presStyleLbl="node1" presStyleIdx="3" presStyleCnt="5" custScaleX="78374" custLinFactNeighborX="-28661" custLinFactNeighborY="1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6B1249-35CF-4E54-BB91-F570D90BBACC}" type="pres">
      <dgm:prSet presAssocID="{05A0B1AA-E6D4-494F-816B-D9450C357525}" presName="sibTrans" presStyleCnt="0"/>
      <dgm:spPr/>
    </dgm:pt>
    <dgm:pt modelId="{CD2A56E8-BD97-43E7-BBFF-523C8F4DFAAE}" type="pres">
      <dgm:prSet presAssocID="{CA102CA3-6277-4F85-A08A-66F81CEFBB87}" presName="textNode" presStyleLbl="node1" presStyleIdx="4" presStyleCnt="5" custScaleX="94563" custLinFactNeighborX="-81384" custLinFactNeighborY="1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A4F8F3-64CF-4E9A-BE42-80582DA1ED66}" type="presOf" srcId="{520284A8-70C4-4B87-A612-9A53C1296B1F}" destId="{2D1ABA1F-23AA-495B-8E6A-C4B6E8F216AB}" srcOrd="0" destOrd="0" presId="urn:microsoft.com/office/officeart/2005/8/layout/hProcess9"/>
    <dgm:cxn modelId="{80BCF310-10B7-4D2E-BC69-BD3FBB2341E4}" srcId="{520284A8-70C4-4B87-A612-9A53C1296B1F}" destId="{4A37A7A8-96A4-47B1-B95C-FB3149B73A83}" srcOrd="0" destOrd="0" parTransId="{E1C93235-C29D-4690-B9E9-4F281BEFA458}" sibTransId="{6D82BD74-19E3-4425-BD83-990F9A1E72B0}"/>
    <dgm:cxn modelId="{856DCE0E-CD28-4FE2-9BEA-B4CF7A5C54B6}" type="presOf" srcId="{2392E83E-1D01-4984-A7E4-7F1913075EC0}" destId="{E03A6AD6-5F4F-480E-9895-392A4E2578E8}" srcOrd="0" destOrd="0" presId="urn:microsoft.com/office/officeart/2005/8/layout/hProcess9"/>
    <dgm:cxn modelId="{A636F1E3-9DB4-42AB-ACC0-30D1580E1085}" srcId="{520284A8-70C4-4B87-A612-9A53C1296B1F}" destId="{2392E83E-1D01-4984-A7E4-7F1913075EC0}" srcOrd="2" destOrd="0" parTransId="{2205FD0B-9C3F-4C01-A721-B54B44C37654}" sibTransId="{2E06B68E-1545-44E9-8F9E-BADCB403656C}"/>
    <dgm:cxn modelId="{66E3A61E-43A8-4844-A8C1-78DE80B1B2DD}" srcId="{520284A8-70C4-4B87-A612-9A53C1296B1F}" destId="{1BFD5197-E18B-4681-918A-9D023ECD86CA}" srcOrd="3" destOrd="0" parTransId="{4193C31D-C200-4EC7-9BE9-A20B7D716F5A}" sibTransId="{05A0B1AA-E6D4-494F-816B-D9450C357525}"/>
    <dgm:cxn modelId="{2C133BB3-4BC1-4D58-8EE7-D7A04930842F}" srcId="{520284A8-70C4-4B87-A612-9A53C1296B1F}" destId="{CA102CA3-6277-4F85-A08A-66F81CEFBB87}" srcOrd="4" destOrd="0" parTransId="{F6A905D0-4517-4466-BF84-F8C1A155DBF6}" sibTransId="{79F214E4-88FC-43B2-87DB-C2788B4710CC}"/>
    <dgm:cxn modelId="{8C5BC756-CB37-43B5-ACD8-3D2BE1B38623}" type="presOf" srcId="{1BFD5197-E18B-4681-918A-9D023ECD86CA}" destId="{6A81D324-18EA-47B0-9C20-FA92B2AA2C67}" srcOrd="0" destOrd="0" presId="urn:microsoft.com/office/officeart/2005/8/layout/hProcess9"/>
    <dgm:cxn modelId="{B646664D-AFF3-4964-B606-BD42D91C3BB1}" type="presOf" srcId="{4A37A7A8-96A4-47B1-B95C-FB3149B73A83}" destId="{E000A16A-07D0-46BD-B673-DAAFFAB3A97A}" srcOrd="0" destOrd="0" presId="urn:microsoft.com/office/officeart/2005/8/layout/hProcess9"/>
    <dgm:cxn modelId="{3BFA3DB1-A36E-4D60-B6B5-90AA3426E128}" type="presOf" srcId="{CA102CA3-6277-4F85-A08A-66F81CEFBB87}" destId="{CD2A56E8-BD97-43E7-BBFF-523C8F4DFAAE}" srcOrd="0" destOrd="0" presId="urn:microsoft.com/office/officeart/2005/8/layout/hProcess9"/>
    <dgm:cxn modelId="{4F8D3AC1-1E0E-46DB-AD4C-594F14FB01A4}" srcId="{520284A8-70C4-4B87-A612-9A53C1296B1F}" destId="{3F1958B5-6596-4A71-9B58-43467E1CB18E}" srcOrd="1" destOrd="0" parTransId="{14AB931A-9D06-4DCA-9AD2-DF5FDADCB95F}" sibTransId="{4DFA0126-6958-47ED-9DF0-0421266262A5}"/>
    <dgm:cxn modelId="{37F2F53F-42FA-4EF4-B42D-DB8E18858419}" type="presOf" srcId="{3F1958B5-6596-4A71-9B58-43467E1CB18E}" destId="{B261B7EA-D0F5-4A1F-9052-3DAA61E9E96C}" srcOrd="0" destOrd="0" presId="urn:microsoft.com/office/officeart/2005/8/layout/hProcess9"/>
    <dgm:cxn modelId="{AC5D5241-EF6B-4B22-9E58-7FDB6256C208}" type="presParOf" srcId="{2D1ABA1F-23AA-495B-8E6A-C4B6E8F216AB}" destId="{91E345CB-0C4D-419E-BB09-83FEFC8D1D0A}" srcOrd="0" destOrd="0" presId="urn:microsoft.com/office/officeart/2005/8/layout/hProcess9"/>
    <dgm:cxn modelId="{620C8F55-2045-4123-9CC5-0EAF8552BE62}" type="presParOf" srcId="{2D1ABA1F-23AA-495B-8E6A-C4B6E8F216AB}" destId="{6F63CCEC-4155-4311-BAF3-258B673E9FF7}" srcOrd="1" destOrd="0" presId="urn:microsoft.com/office/officeart/2005/8/layout/hProcess9"/>
    <dgm:cxn modelId="{158C919D-70E5-4BF4-8840-DE6A30F9A0DB}" type="presParOf" srcId="{6F63CCEC-4155-4311-BAF3-258B673E9FF7}" destId="{E000A16A-07D0-46BD-B673-DAAFFAB3A97A}" srcOrd="0" destOrd="0" presId="urn:microsoft.com/office/officeart/2005/8/layout/hProcess9"/>
    <dgm:cxn modelId="{CEAF5DAD-E0D4-46FD-BE6F-BA01F50D3196}" type="presParOf" srcId="{6F63CCEC-4155-4311-BAF3-258B673E9FF7}" destId="{6EBDCB06-34E1-45CD-9190-FBEB70FB8D49}" srcOrd="1" destOrd="0" presId="urn:microsoft.com/office/officeart/2005/8/layout/hProcess9"/>
    <dgm:cxn modelId="{E6E309F8-8678-40D3-A797-362ED47FFFC0}" type="presParOf" srcId="{6F63CCEC-4155-4311-BAF3-258B673E9FF7}" destId="{B261B7EA-D0F5-4A1F-9052-3DAA61E9E96C}" srcOrd="2" destOrd="0" presId="urn:microsoft.com/office/officeart/2005/8/layout/hProcess9"/>
    <dgm:cxn modelId="{69BCA153-0B25-48DC-8C86-DDE83FCED918}" type="presParOf" srcId="{6F63CCEC-4155-4311-BAF3-258B673E9FF7}" destId="{3D08F79C-2EFD-4D46-97B2-0A4F2CAB6C92}" srcOrd="3" destOrd="0" presId="urn:microsoft.com/office/officeart/2005/8/layout/hProcess9"/>
    <dgm:cxn modelId="{7ADA1C15-60B1-46AC-A86C-47D5FB1ABA44}" type="presParOf" srcId="{6F63CCEC-4155-4311-BAF3-258B673E9FF7}" destId="{E03A6AD6-5F4F-480E-9895-392A4E2578E8}" srcOrd="4" destOrd="0" presId="urn:microsoft.com/office/officeart/2005/8/layout/hProcess9"/>
    <dgm:cxn modelId="{A6D178C0-A0A4-4E84-947E-38E052026E6A}" type="presParOf" srcId="{6F63CCEC-4155-4311-BAF3-258B673E9FF7}" destId="{BE471233-EC11-4CA1-89EC-C4054F17E67B}" srcOrd="5" destOrd="0" presId="urn:microsoft.com/office/officeart/2005/8/layout/hProcess9"/>
    <dgm:cxn modelId="{815EF61C-4B3A-455C-88E9-6891C6A58C08}" type="presParOf" srcId="{6F63CCEC-4155-4311-BAF3-258B673E9FF7}" destId="{6A81D324-18EA-47B0-9C20-FA92B2AA2C67}" srcOrd="6" destOrd="0" presId="urn:microsoft.com/office/officeart/2005/8/layout/hProcess9"/>
    <dgm:cxn modelId="{349D61C6-746E-48C9-8BBD-D043919468CE}" type="presParOf" srcId="{6F63CCEC-4155-4311-BAF3-258B673E9FF7}" destId="{6B6B1249-35CF-4E54-BB91-F570D90BBACC}" srcOrd="7" destOrd="0" presId="urn:microsoft.com/office/officeart/2005/8/layout/hProcess9"/>
    <dgm:cxn modelId="{BE5EB6AC-1FF8-4B98-96F6-3A3EA577CBB5}" type="presParOf" srcId="{6F63CCEC-4155-4311-BAF3-258B673E9FF7}" destId="{CD2A56E8-BD97-43E7-BBFF-523C8F4DFAAE}" srcOrd="8" destOrd="0" presId="urn:microsoft.com/office/officeart/2005/8/layout/hProcess9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48616-2DF6-44C6-A5B4-EA88FE6BA47C}" type="datetimeFigureOut">
              <a:rPr lang="en-US" smtClean="0"/>
              <a:pPr/>
              <a:t>10/4/2012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918FB-4779-4D97-B77E-B66E4C5F6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918FB-4779-4D97-B77E-B66E4C5F638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4909C-AA1C-49D9-8833-3CE80020691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24A6-BA5C-4910-9C48-56F97F177009}" type="datetimeFigureOut">
              <a:rPr lang="en-US" smtClean="0"/>
              <a:pPr/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B0-7B94-489D-B483-5D3CCBA0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24A6-BA5C-4910-9C48-56F97F177009}" type="datetimeFigureOut">
              <a:rPr lang="en-US" smtClean="0"/>
              <a:pPr/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B0-7B94-489D-B483-5D3CCBA0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24A6-BA5C-4910-9C48-56F97F177009}" type="datetimeFigureOut">
              <a:rPr lang="en-US" smtClean="0"/>
              <a:pPr/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B0-7B94-489D-B483-5D3CCBA0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46592-600D-478F-A253-1309F3DFF91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7CFE7C-4B7C-494B-91D2-F79208117CE0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25FCC-9655-4338-9DFE-B9641B8FCED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37ECC-1E45-4913-998A-8B6E1ED9EAF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59E61-85BB-49A4-81E8-484718BC3E27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795E7-D994-463F-919A-09C43DB778BD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F0D72A-C44E-421D-9B89-F79439E3A9F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5C2B0F-9357-4991-86A4-CE601E984293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24A6-BA5C-4910-9C48-56F97F177009}" type="datetimeFigureOut">
              <a:rPr lang="en-US" smtClean="0"/>
              <a:pPr/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B0-7B94-489D-B483-5D3CCBA0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B0620-18F2-44C3-A9B0-743C3A7661D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DFD6F-E5BC-4FB2-9EAF-388766E2ECF7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90911-108F-4B42-86D0-FBB5253260CB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4546CF-9E7F-4B13-A3F7-281625BA3287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C56480-3738-4C06-8BF2-B11CF2AEF579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7201B-8F01-4F26-B47F-E2F6D2AFBD4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68F896-BB0E-40E5-9B1E-7D27EA6854F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3BB331-4C03-47EE-80A4-D095A1890A7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B3BA6-3D56-486D-ABFE-196BB2B5828F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C6F0E-0B94-4976-8753-FFDA1AC8FBCB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24A6-BA5C-4910-9C48-56F97F177009}" type="datetimeFigureOut">
              <a:rPr lang="en-US" smtClean="0"/>
              <a:pPr/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B0-7B94-489D-B483-5D3CCBA0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D8127-9F2D-4035-9425-A9B110E6FCAB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35CF7-1107-46FE-A5D5-ED5EBBFAD47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A8214-547D-461E-AB54-1F135B9B0D5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583C5-4FEA-4E0D-A8D4-7A619AD12A4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9C52C-92C0-411D-88B0-59B3A4E5D384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60ED4-C206-4B01-A666-242C44AC6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96637-D995-42BF-8AF1-BE102B4B8EE4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1108F-AD14-4852-A82B-4A3ACE9E7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0E02-8A57-45A6-9BAC-F965E90C8E60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49833-BFD5-42CD-A167-87C445420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4C0E4-F275-4CFB-AFAE-43D8840B25F3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F28A9-7962-4433-9A10-AC5125949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E2E7D-CF03-4FF0-B3BC-18F51D7A6E14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33C57-0093-48CB-B544-51F38512D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FF5F4-2631-4BF6-9FD0-B9A3F41CED45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EA953-CB8A-4B5A-B9CD-CD7786611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24A6-BA5C-4910-9C48-56F97F177009}" type="datetimeFigureOut">
              <a:rPr lang="en-US" smtClean="0"/>
              <a:pPr/>
              <a:t>10/4/2012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B0-7B94-489D-B483-5D3CCBA0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268CE-980E-46B0-9D50-02B5B21D9915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1300B-6D3A-4145-8190-AD0F8AF58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90F56-9FA3-498B-BFD3-5256A8EEBADF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D8061-362B-4A2F-957F-50B67D29E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1935C-4835-4DC2-BD60-8A74129974EC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DEC8A-3C54-4D1B-A327-4205ABC81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E6175-C3F9-42DB-9729-DBC43A09C2DE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5B933-901F-4636-AE62-4469ECC77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94ED5-7A2C-4D6D-8A01-3FB963604003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114D9-A0EC-4C31-AB5D-640229E7A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24A6-BA5C-4910-9C48-56F97F177009}" type="datetimeFigureOut">
              <a:rPr lang="en-US" smtClean="0"/>
              <a:pPr/>
              <a:t>10/4/2012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B0-7B94-489D-B483-5D3CCBA0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24A6-BA5C-4910-9C48-56F97F177009}" type="datetimeFigureOut">
              <a:rPr lang="en-US" smtClean="0"/>
              <a:pPr/>
              <a:t>10/4/2012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B0-7B94-489D-B483-5D3CCBA0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24A6-BA5C-4910-9C48-56F97F177009}" type="datetimeFigureOut">
              <a:rPr lang="en-US" smtClean="0"/>
              <a:pPr/>
              <a:t>10/4/2012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B0-7B94-489D-B483-5D3CCBA0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24A6-BA5C-4910-9C48-56F97F177009}" type="datetimeFigureOut">
              <a:rPr lang="en-US" smtClean="0"/>
              <a:pPr/>
              <a:t>10/4/2012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B0-7B94-489D-B483-5D3CCBA0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24A6-BA5C-4910-9C48-56F97F177009}" type="datetimeFigureOut">
              <a:rPr lang="en-US" smtClean="0"/>
              <a:pPr/>
              <a:t>10/4/2012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B0-7B94-489D-B483-5D3CCBA0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224A6-BA5C-4910-9C48-56F97F177009}" type="datetimeFigureOut">
              <a:rPr lang="en-US" smtClean="0"/>
              <a:pPr/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BBEB0-7B94-489D-B483-5D3CCBA0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7AAEE2-4063-4541-A7C9-78944E766280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7A3DF4F-E293-42EB-A9DF-19ED5E08A75B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9E04B2-89B0-4397-A211-81FA00AAD1FA}" type="datetimeFigureOut">
              <a:rPr lang="en-US"/>
              <a:pPr>
                <a:defRPr/>
              </a:pPr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883423-E972-4555-8991-17CF67109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4714876" cy="321468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5400" b="1" dirty="0" smtClean="0"/>
              <a:t>Building Components</a:t>
            </a:r>
            <a:endParaRPr lang="en-US" sz="5400" b="1" dirty="0"/>
          </a:p>
        </p:txBody>
      </p:sp>
      <p:pic>
        <p:nvPicPr>
          <p:cNvPr id="1028" name="Picture 4" descr="G:\DRIVE GAMES\buet\L2T1\Details of construction\Pics\AutoCAD Report Pics\Beams\SDC13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4429124" cy="3214686"/>
          </a:xfrm>
          <a:prstGeom prst="rect">
            <a:avLst/>
          </a:prstGeom>
          <a:noFill/>
        </p:spPr>
      </p:pic>
      <p:pic>
        <p:nvPicPr>
          <p:cNvPr id="1029" name="Picture 5" descr="G:\DRIVE GAMES\buet\L2T1\Details of construction\Pics\photos from nilkhate\P6130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4686"/>
            <a:ext cx="4714876" cy="3643314"/>
          </a:xfrm>
          <a:prstGeom prst="rect">
            <a:avLst/>
          </a:prstGeom>
          <a:noFill/>
        </p:spPr>
      </p:pic>
      <p:pic>
        <p:nvPicPr>
          <p:cNvPr id="1030" name="Picture 6" descr="G:\DRIVE GAMES\buet\L2T1\Details of construction\Pics\slab\03052012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214686"/>
            <a:ext cx="4429124" cy="3643314"/>
          </a:xfrm>
          <a:prstGeom prst="rect">
            <a:avLst/>
          </a:prstGeom>
          <a:noFill/>
        </p:spPr>
      </p:pic>
      <p:sp>
        <p:nvSpPr>
          <p:cNvPr id="10" name="Pentagon 9"/>
          <p:cNvSpPr/>
          <p:nvPr/>
        </p:nvSpPr>
        <p:spPr>
          <a:xfrm>
            <a:off x="4714876" y="0"/>
            <a:ext cx="4429124" cy="714356"/>
          </a:xfrm>
          <a:prstGeom prst="homePlate">
            <a:avLst>
              <a:gd name="adj" fmla="val 0"/>
            </a:avLst>
          </a:prstGeom>
          <a:ln>
            <a:noFill/>
          </a:ln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ysClr val="windowText" lastClr="000000"/>
                </a:solidFill>
              </a:rPr>
              <a:t>BEAM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0" y="3214686"/>
            <a:ext cx="4714876" cy="714380"/>
          </a:xfrm>
          <a:prstGeom prst="homePlate">
            <a:avLst>
              <a:gd name="adj" fmla="val 0"/>
            </a:avLst>
          </a:prstGeom>
          <a:ln>
            <a:noFill/>
          </a:ln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ysClr val="windowText" lastClr="000000"/>
                </a:solidFill>
              </a:rPr>
              <a:t>Column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4714876" y="3214686"/>
            <a:ext cx="4429124" cy="714380"/>
          </a:xfrm>
          <a:prstGeom prst="homePlate">
            <a:avLst>
              <a:gd name="adj" fmla="val 0"/>
            </a:avLst>
          </a:prstGeom>
          <a:ln>
            <a:noFill/>
          </a:ln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ysClr val="windowText" lastClr="000000"/>
                </a:solidFill>
              </a:rPr>
              <a:t>SLAB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357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5500726" cy="857256"/>
          </a:xfrm>
          <a:noFill/>
          <a:ln>
            <a:noFill/>
          </a:ln>
          <a:scene3d>
            <a:camera prst="orthographicFront"/>
            <a:lightRig rig="flat" dir="tl">
              <a:rot lat="0" lon="0" rev="6600000"/>
            </a:lightRig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Column Casting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571612"/>
            <a:ext cx="8643966" cy="64294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Usually Columns are cast in two lift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4" descr="DSCN1271"/>
          <p:cNvPicPr>
            <a:picLocks noChangeAspect="1" noChangeArrowheads="1"/>
          </p:cNvPicPr>
          <p:nvPr/>
        </p:nvPicPr>
        <p:blipFill>
          <a:blip r:embed="rId2" cstate="print"/>
          <a:srcRect l="24422" t="6216" r="16966"/>
          <a:stretch>
            <a:fillRect/>
          </a:stretch>
        </p:blipFill>
        <p:spPr bwMode="auto">
          <a:xfrm>
            <a:off x="357158" y="2357430"/>
            <a:ext cx="2643206" cy="378143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15f01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2357430"/>
            <a:ext cx="5729352" cy="383814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357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428604"/>
            <a:ext cx="6572296" cy="857256"/>
          </a:xfrm>
          <a:noFill/>
          <a:ln>
            <a:noFill/>
          </a:ln>
          <a:scene3d>
            <a:camera prst="orthographicFront"/>
            <a:lightRig rig="flat" dir="tl">
              <a:rot lat="0" lon="0" rev="6600000"/>
            </a:lightRig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Removal of shuttering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5715016"/>
            <a:ext cx="8501122" cy="71438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After Three days Shutters are removed</a:t>
            </a:r>
            <a:endParaRPr lang="en-US" b="1" dirty="0"/>
          </a:p>
        </p:txBody>
      </p:sp>
      <p:pic>
        <p:nvPicPr>
          <p:cNvPr id="165890" name="Picture 2" descr="G:\DRIVE GAMES\buet\L2T1\Details of construction\Pics\picz\DSC01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429684" cy="392909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357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46" y="500042"/>
            <a:ext cx="4500594" cy="785818"/>
          </a:xfrm>
          <a:noFill/>
          <a:ln>
            <a:noFill/>
          </a:ln>
          <a:scene3d>
            <a:camera prst="orthographicFront"/>
            <a:lightRig rig="flat" dir="tl">
              <a:rot lat="0" lon="0" rev="6600000"/>
            </a:lightRig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Curing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0174"/>
            <a:ext cx="3929058" cy="464347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cs typeface="Arial" charset="0"/>
              </a:rPr>
              <a:t>Curing is done for 21 days , because additional water is required for Hydration Reaction of Concrete.</a:t>
            </a:r>
          </a:p>
          <a:p>
            <a:endParaRPr lang="en-US" dirty="0"/>
          </a:p>
        </p:txBody>
      </p:sp>
      <p:pic>
        <p:nvPicPr>
          <p:cNvPr id="166914" name="Picture 2" descr="G:\DRIVE GAMES\buet\L2T1\Details of construction\Pics\photos from nilkhate\P6130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1500174"/>
            <a:ext cx="4857784" cy="47149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be 205"/>
          <p:cNvSpPr/>
          <p:nvPr/>
        </p:nvSpPr>
        <p:spPr>
          <a:xfrm>
            <a:off x="4429124" y="2143116"/>
            <a:ext cx="642942" cy="2500330"/>
          </a:xfrm>
          <a:prstGeom prst="cube">
            <a:avLst>
              <a:gd name="adj" fmla="val 71965"/>
            </a:avLst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Cube 201"/>
          <p:cNvSpPr/>
          <p:nvPr/>
        </p:nvSpPr>
        <p:spPr>
          <a:xfrm>
            <a:off x="4714876" y="4214818"/>
            <a:ext cx="1571636" cy="2428892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Cube 200"/>
          <p:cNvSpPr/>
          <p:nvPr/>
        </p:nvSpPr>
        <p:spPr>
          <a:xfrm>
            <a:off x="5000628" y="4071942"/>
            <a:ext cx="1571636" cy="2143140"/>
          </a:xfrm>
          <a:prstGeom prst="cube">
            <a:avLst>
              <a:gd name="adj" fmla="val 6764"/>
            </a:avLst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Cube 204"/>
          <p:cNvSpPr/>
          <p:nvPr/>
        </p:nvSpPr>
        <p:spPr>
          <a:xfrm>
            <a:off x="5000628" y="2000240"/>
            <a:ext cx="1571636" cy="2143140"/>
          </a:xfrm>
          <a:prstGeom prst="cube">
            <a:avLst>
              <a:gd name="adj" fmla="val 6764"/>
            </a:avLst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Cube 199"/>
          <p:cNvSpPr/>
          <p:nvPr/>
        </p:nvSpPr>
        <p:spPr>
          <a:xfrm>
            <a:off x="4500562" y="4143380"/>
            <a:ext cx="642942" cy="2500330"/>
          </a:xfrm>
          <a:prstGeom prst="cube">
            <a:avLst>
              <a:gd name="adj" fmla="val 71965"/>
            </a:avLst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an 118"/>
          <p:cNvSpPr/>
          <p:nvPr/>
        </p:nvSpPr>
        <p:spPr>
          <a:xfrm>
            <a:off x="5143504" y="285728"/>
            <a:ext cx="45719" cy="6000792"/>
          </a:xfrm>
          <a:prstGeom prst="can">
            <a:avLst/>
          </a:prstGeom>
          <a:solidFill>
            <a:srgbClr val="FFABAB"/>
          </a:solidFill>
          <a:ln>
            <a:solidFill>
              <a:srgbClr val="F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an 119"/>
          <p:cNvSpPr/>
          <p:nvPr/>
        </p:nvSpPr>
        <p:spPr>
          <a:xfrm>
            <a:off x="5643570" y="285728"/>
            <a:ext cx="45719" cy="6000792"/>
          </a:xfrm>
          <a:prstGeom prst="can">
            <a:avLst/>
          </a:prstGeom>
          <a:solidFill>
            <a:srgbClr val="FFABAB"/>
          </a:solidFill>
          <a:ln>
            <a:solidFill>
              <a:srgbClr val="F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Can 120"/>
          <p:cNvSpPr/>
          <p:nvPr/>
        </p:nvSpPr>
        <p:spPr>
          <a:xfrm>
            <a:off x="6143636" y="285728"/>
            <a:ext cx="45719" cy="6000792"/>
          </a:xfrm>
          <a:prstGeom prst="can">
            <a:avLst/>
          </a:prstGeom>
          <a:solidFill>
            <a:srgbClr val="FFABAB"/>
          </a:solidFill>
          <a:ln>
            <a:solidFill>
              <a:srgbClr val="F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Can 122"/>
          <p:cNvSpPr/>
          <p:nvPr/>
        </p:nvSpPr>
        <p:spPr>
          <a:xfrm>
            <a:off x="5000628" y="500042"/>
            <a:ext cx="45719" cy="5929354"/>
          </a:xfrm>
          <a:prstGeom prst="can">
            <a:avLst/>
          </a:prstGeom>
          <a:solidFill>
            <a:srgbClr val="FFABAB"/>
          </a:solidFill>
          <a:ln>
            <a:solidFill>
              <a:srgbClr val="F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3" name="Straight Connector 162"/>
          <p:cNvCxnSpPr/>
          <p:nvPr/>
        </p:nvCxnSpPr>
        <p:spPr>
          <a:xfrm rot="5400000" flipH="1" flipV="1">
            <a:off x="4714876" y="6143644"/>
            <a:ext cx="357190" cy="357190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rot="5400000" flipH="1" flipV="1">
            <a:off x="5929322" y="6143644"/>
            <a:ext cx="357190" cy="3571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5072066" y="6143644"/>
            <a:ext cx="1214446" cy="1588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4714876" y="6500834"/>
            <a:ext cx="121444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rot="5400000" flipH="1" flipV="1">
            <a:off x="4714876" y="6000768"/>
            <a:ext cx="357190" cy="357190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rot="5400000" flipH="1" flipV="1">
            <a:off x="5929322" y="6000768"/>
            <a:ext cx="357190" cy="3571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5072066" y="6000768"/>
            <a:ext cx="1214446" cy="1588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4714876" y="6357958"/>
            <a:ext cx="121444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rot="5400000" flipH="1" flipV="1">
            <a:off x="4714876" y="5857892"/>
            <a:ext cx="357190" cy="357190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rot="5400000" flipH="1" flipV="1">
            <a:off x="5929322" y="5857892"/>
            <a:ext cx="357190" cy="3571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5072066" y="5857892"/>
            <a:ext cx="1214446" cy="1588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4714876" y="6215082"/>
            <a:ext cx="121444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rot="5400000" flipH="1" flipV="1">
            <a:off x="4714876" y="5715016"/>
            <a:ext cx="357190" cy="357190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rot="5400000" flipH="1" flipV="1">
            <a:off x="5929322" y="5715016"/>
            <a:ext cx="357190" cy="3571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5072066" y="5715016"/>
            <a:ext cx="1214446" cy="1588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4714876" y="6072206"/>
            <a:ext cx="121444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rot="5400000" flipH="1" flipV="1">
            <a:off x="4714876" y="5572140"/>
            <a:ext cx="357190" cy="357190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rot="5400000" flipH="1" flipV="1">
            <a:off x="5929322" y="5572140"/>
            <a:ext cx="357190" cy="3571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5072066" y="5572140"/>
            <a:ext cx="1214446" cy="1588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>
            <a:off x="4714876" y="5929330"/>
            <a:ext cx="121444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rot="5400000" flipH="1" flipV="1">
            <a:off x="4714876" y="5286388"/>
            <a:ext cx="357190" cy="357190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rot="5400000" flipH="1" flipV="1">
            <a:off x="5929322" y="5286388"/>
            <a:ext cx="357190" cy="3571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5072066" y="5286388"/>
            <a:ext cx="1214446" cy="1588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4714876" y="5643578"/>
            <a:ext cx="121444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rot="5400000" flipH="1" flipV="1">
            <a:off x="4714876" y="4929198"/>
            <a:ext cx="357190" cy="357190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rot="5400000" flipH="1" flipV="1">
            <a:off x="5929322" y="4929198"/>
            <a:ext cx="357190" cy="3571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5072066" y="4929198"/>
            <a:ext cx="1214446" cy="1588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>
            <a:off x="4714876" y="5286388"/>
            <a:ext cx="121444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rot="5400000" flipH="1" flipV="1">
            <a:off x="4714876" y="4500570"/>
            <a:ext cx="357190" cy="357190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 rot="5400000" flipH="1" flipV="1">
            <a:off x="5929322" y="4500570"/>
            <a:ext cx="357190" cy="3571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5072066" y="4500570"/>
            <a:ext cx="1214446" cy="1588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>
            <a:off x="4714876" y="4857760"/>
            <a:ext cx="121444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Can 121"/>
          <p:cNvSpPr/>
          <p:nvPr/>
        </p:nvSpPr>
        <p:spPr>
          <a:xfrm>
            <a:off x="6000760" y="571480"/>
            <a:ext cx="45719" cy="5929354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an 110"/>
          <p:cNvSpPr/>
          <p:nvPr/>
        </p:nvSpPr>
        <p:spPr>
          <a:xfrm>
            <a:off x="4786314" y="642918"/>
            <a:ext cx="45719" cy="6000792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Can 113"/>
          <p:cNvSpPr/>
          <p:nvPr/>
        </p:nvSpPr>
        <p:spPr>
          <a:xfrm>
            <a:off x="5286380" y="642918"/>
            <a:ext cx="45719" cy="6000792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an 114"/>
          <p:cNvSpPr/>
          <p:nvPr/>
        </p:nvSpPr>
        <p:spPr>
          <a:xfrm>
            <a:off x="5786446" y="642918"/>
            <a:ext cx="45719" cy="6000792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Cube 202"/>
          <p:cNvSpPr/>
          <p:nvPr/>
        </p:nvSpPr>
        <p:spPr>
          <a:xfrm>
            <a:off x="4714876" y="4143380"/>
            <a:ext cx="1571636" cy="2428892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Cube 197"/>
          <p:cNvSpPr/>
          <p:nvPr/>
        </p:nvSpPr>
        <p:spPr>
          <a:xfrm>
            <a:off x="5857884" y="4143380"/>
            <a:ext cx="642942" cy="2500330"/>
          </a:xfrm>
          <a:prstGeom prst="cube">
            <a:avLst>
              <a:gd name="adj" fmla="val 71965"/>
            </a:avLst>
          </a:prstGeom>
          <a:blipFill dpi="0" rotWithShape="1">
            <a:blip r:embed="rId2">
              <a:alphaModFix amt="94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Cube 198"/>
          <p:cNvSpPr/>
          <p:nvPr/>
        </p:nvSpPr>
        <p:spPr>
          <a:xfrm>
            <a:off x="4429124" y="4572008"/>
            <a:ext cx="1571636" cy="2071702"/>
          </a:xfrm>
          <a:prstGeom prst="cube">
            <a:avLst>
              <a:gd name="adj" fmla="val 6764"/>
            </a:avLst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/>
        </p:nvCxnSpPr>
        <p:spPr>
          <a:xfrm rot="5400000" flipH="1" flipV="1">
            <a:off x="4714876" y="4071942"/>
            <a:ext cx="357190" cy="357190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rot="5400000" flipH="1" flipV="1">
            <a:off x="5929322" y="4071942"/>
            <a:ext cx="357190" cy="3571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5072066" y="4071942"/>
            <a:ext cx="1214446" cy="1588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4714876" y="4429132"/>
            <a:ext cx="121444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rot="5400000" flipH="1" flipV="1">
            <a:off x="4714876" y="3571876"/>
            <a:ext cx="357190" cy="357190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rot="5400000" flipH="1" flipV="1">
            <a:off x="5929322" y="3571876"/>
            <a:ext cx="357190" cy="3571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5072066" y="3571876"/>
            <a:ext cx="1214446" cy="1588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4714876" y="3929066"/>
            <a:ext cx="121444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rot="5400000" flipH="1" flipV="1">
            <a:off x="4714876" y="785794"/>
            <a:ext cx="357190" cy="357190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rot="5400000" flipH="1" flipV="1">
            <a:off x="5929322" y="785794"/>
            <a:ext cx="357190" cy="3571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5072066" y="785794"/>
            <a:ext cx="1214446" cy="1588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4714876" y="1142984"/>
            <a:ext cx="121444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rot="5400000" flipH="1" flipV="1">
            <a:off x="4714876" y="1000108"/>
            <a:ext cx="357190" cy="357190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rot="5400000" flipH="1" flipV="1">
            <a:off x="5929322" y="1000108"/>
            <a:ext cx="357190" cy="3571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5072066" y="1000108"/>
            <a:ext cx="1214446" cy="1588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4714876" y="1357298"/>
            <a:ext cx="121444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rot="5400000" flipH="1" flipV="1">
            <a:off x="4714876" y="1214422"/>
            <a:ext cx="357190" cy="357190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rot="5400000" flipH="1" flipV="1">
            <a:off x="5929322" y="1214422"/>
            <a:ext cx="357190" cy="3571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5072066" y="1214422"/>
            <a:ext cx="1214446" cy="1588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4714876" y="1571612"/>
            <a:ext cx="121444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rot="5400000" flipH="1" flipV="1">
            <a:off x="4714876" y="3143248"/>
            <a:ext cx="357190" cy="357190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rot="5400000" flipH="1" flipV="1">
            <a:off x="5929322" y="3143248"/>
            <a:ext cx="357190" cy="3571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5072066" y="3143248"/>
            <a:ext cx="1214446" cy="1588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4714876" y="3500438"/>
            <a:ext cx="121444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rot="5400000" flipH="1" flipV="1">
            <a:off x="4714876" y="2714620"/>
            <a:ext cx="357190" cy="357190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rot="5400000" flipH="1" flipV="1">
            <a:off x="5929322" y="2714620"/>
            <a:ext cx="357190" cy="3571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072066" y="2714620"/>
            <a:ext cx="1214446" cy="1588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4714876" y="3071810"/>
            <a:ext cx="121444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rot="5400000" flipH="1" flipV="1">
            <a:off x="4714876" y="1428736"/>
            <a:ext cx="357190" cy="357190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rot="5400000" flipH="1" flipV="1">
            <a:off x="5929322" y="1428736"/>
            <a:ext cx="357190" cy="3571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5072066" y="1428736"/>
            <a:ext cx="1214446" cy="1588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>
            <a:off x="4714876" y="1785926"/>
            <a:ext cx="121444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rot="5400000" flipH="1" flipV="1">
            <a:off x="4714876" y="1714488"/>
            <a:ext cx="357190" cy="357190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rot="5400000" flipH="1" flipV="1">
            <a:off x="5929322" y="1714488"/>
            <a:ext cx="357190" cy="3571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5072066" y="1714488"/>
            <a:ext cx="1214446" cy="1588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5400000" flipH="1" flipV="1">
            <a:off x="4714876" y="2071678"/>
            <a:ext cx="357190" cy="357190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5072066" y="2071678"/>
            <a:ext cx="1214446" cy="1588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rot="5400000" flipH="1" flipV="1">
            <a:off x="4714876" y="2357430"/>
            <a:ext cx="357190" cy="357190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rot="5400000" flipH="1" flipV="1">
            <a:off x="5929322" y="2357430"/>
            <a:ext cx="357190" cy="3571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5072066" y="2357430"/>
            <a:ext cx="1214446" cy="1588"/>
          </a:xfrm>
          <a:prstGeom prst="line">
            <a:avLst/>
          </a:prstGeom>
          <a:ln w="25400">
            <a:solidFill>
              <a:srgbClr val="FFAB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>
            <a:off x="4714876" y="2714620"/>
            <a:ext cx="121444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Cube 206"/>
          <p:cNvSpPr/>
          <p:nvPr/>
        </p:nvSpPr>
        <p:spPr>
          <a:xfrm>
            <a:off x="4714876" y="2143116"/>
            <a:ext cx="1571636" cy="2428892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Cube 196"/>
          <p:cNvSpPr/>
          <p:nvPr/>
        </p:nvSpPr>
        <p:spPr>
          <a:xfrm>
            <a:off x="5857884" y="2071678"/>
            <a:ext cx="642942" cy="2500330"/>
          </a:xfrm>
          <a:prstGeom prst="cube">
            <a:avLst>
              <a:gd name="adj" fmla="val 71965"/>
            </a:avLst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Cube 195"/>
          <p:cNvSpPr/>
          <p:nvPr/>
        </p:nvSpPr>
        <p:spPr>
          <a:xfrm>
            <a:off x="4429124" y="2571744"/>
            <a:ext cx="1571636" cy="2071702"/>
          </a:xfrm>
          <a:prstGeom prst="cube">
            <a:avLst>
              <a:gd name="adj" fmla="val 6764"/>
            </a:avLst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Can 212"/>
          <p:cNvSpPr/>
          <p:nvPr/>
        </p:nvSpPr>
        <p:spPr>
          <a:xfrm>
            <a:off x="4786314" y="642918"/>
            <a:ext cx="45719" cy="1857388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Can 233"/>
          <p:cNvSpPr/>
          <p:nvPr/>
        </p:nvSpPr>
        <p:spPr>
          <a:xfrm>
            <a:off x="5000628" y="428604"/>
            <a:ext cx="45719" cy="1857388"/>
          </a:xfrm>
          <a:prstGeom prst="can">
            <a:avLst/>
          </a:prstGeom>
          <a:solidFill>
            <a:srgbClr val="FFABAB"/>
          </a:solidFill>
          <a:ln>
            <a:solidFill>
              <a:srgbClr val="F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Can 227"/>
          <p:cNvSpPr/>
          <p:nvPr/>
        </p:nvSpPr>
        <p:spPr>
          <a:xfrm>
            <a:off x="5286380" y="642918"/>
            <a:ext cx="45719" cy="1857388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Can 228"/>
          <p:cNvSpPr/>
          <p:nvPr/>
        </p:nvSpPr>
        <p:spPr>
          <a:xfrm>
            <a:off x="5786446" y="642918"/>
            <a:ext cx="45719" cy="1857388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Can 230"/>
          <p:cNvSpPr/>
          <p:nvPr/>
        </p:nvSpPr>
        <p:spPr>
          <a:xfrm>
            <a:off x="6143636" y="285728"/>
            <a:ext cx="45719" cy="1857388"/>
          </a:xfrm>
          <a:prstGeom prst="can">
            <a:avLst/>
          </a:prstGeom>
          <a:solidFill>
            <a:srgbClr val="FFABAB"/>
          </a:solidFill>
          <a:ln>
            <a:solidFill>
              <a:srgbClr val="F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Can 229"/>
          <p:cNvSpPr/>
          <p:nvPr/>
        </p:nvSpPr>
        <p:spPr>
          <a:xfrm>
            <a:off x="6000760" y="500042"/>
            <a:ext cx="45719" cy="1785950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Can 231"/>
          <p:cNvSpPr/>
          <p:nvPr/>
        </p:nvSpPr>
        <p:spPr>
          <a:xfrm>
            <a:off x="5643570" y="285728"/>
            <a:ext cx="45719" cy="1928826"/>
          </a:xfrm>
          <a:prstGeom prst="can">
            <a:avLst/>
          </a:prstGeom>
          <a:solidFill>
            <a:srgbClr val="FFABAB"/>
          </a:solidFill>
          <a:ln>
            <a:solidFill>
              <a:srgbClr val="F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Can 232"/>
          <p:cNvSpPr/>
          <p:nvPr/>
        </p:nvSpPr>
        <p:spPr>
          <a:xfrm>
            <a:off x="5143504" y="285728"/>
            <a:ext cx="45719" cy="1857388"/>
          </a:xfrm>
          <a:prstGeom prst="can">
            <a:avLst/>
          </a:prstGeom>
          <a:solidFill>
            <a:srgbClr val="FFABAB"/>
          </a:solidFill>
          <a:ln>
            <a:solidFill>
              <a:srgbClr val="F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/>
          <p:nvPr/>
        </p:nvCxnSpPr>
        <p:spPr>
          <a:xfrm>
            <a:off x="4714876" y="2428868"/>
            <a:ext cx="121444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rot="5400000" flipH="1" flipV="1">
            <a:off x="5929322" y="2071678"/>
            <a:ext cx="357190" cy="3571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4714876" y="2071678"/>
            <a:ext cx="121444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Up Arrow 104"/>
          <p:cNvSpPr/>
          <p:nvPr/>
        </p:nvSpPr>
        <p:spPr>
          <a:xfrm>
            <a:off x="6715140" y="3429000"/>
            <a:ext cx="571504" cy="285752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Column Reinforcement</a:t>
            </a:r>
            <a:endParaRPr lang="en-US" dirty="0"/>
          </a:p>
        </p:txBody>
      </p:sp>
      <p:sp>
        <p:nvSpPr>
          <p:cNvPr id="106" name="Right Arrow 105"/>
          <p:cNvSpPr/>
          <p:nvPr/>
        </p:nvSpPr>
        <p:spPr>
          <a:xfrm>
            <a:off x="1428728" y="5786454"/>
            <a:ext cx="3071834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Concentrated tie work</a:t>
            </a:r>
            <a:endParaRPr lang="en-US" dirty="0"/>
          </a:p>
        </p:txBody>
      </p:sp>
      <p:sp>
        <p:nvSpPr>
          <p:cNvPr id="107" name="Right Arrow 106"/>
          <p:cNvSpPr/>
          <p:nvPr/>
        </p:nvSpPr>
        <p:spPr>
          <a:xfrm>
            <a:off x="1285852" y="3643314"/>
            <a:ext cx="300039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Light tie work</a:t>
            </a:r>
            <a:endParaRPr lang="en-US" dirty="0"/>
          </a:p>
        </p:txBody>
      </p:sp>
      <p:sp>
        <p:nvSpPr>
          <p:cNvPr id="108" name="Right Arrow 107"/>
          <p:cNvSpPr/>
          <p:nvPr/>
        </p:nvSpPr>
        <p:spPr>
          <a:xfrm>
            <a:off x="1285852" y="1071546"/>
            <a:ext cx="314327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Concentrated tie work</a:t>
            </a:r>
          </a:p>
        </p:txBody>
      </p:sp>
      <p:sp>
        <p:nvSpPr>
          <p:cNvPr id="204" name="Right Arrow 203"/>
          <p:cNvSpPr/>
          <p:nvPr/>
        </p:nvSpPr>
        <p:spPr>
          <a:xfrm>
            <a:off x="1571604" y="5214950"/>
            <a:ext cx="3071834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Wooden Formwork</a:t>
            </a:r>
            <a:endParaRPr lang="en-US" dirty="0"/>
          </a:p>
        </p:txBody>
      </p:sp>
      <p:sp>
        <p:nvSpPr>
          <p:cNvPr id="208" name="U-Turn Arrow 207"/>
          <p:cNvSpPr/>
          <p:nvPr/>
        </p:nvSpPr>
        <p:spPr>
          <a:xfrm>
            <a:off x="3286116" y="4143380"/>
            <a:ext cx="1571636" cy="571504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9" name="Rectangle 208"/>
          <p:cNvSpPr/>
          <p:nvPr/>
        </p:nvSpPr>
        <p:spPr>
          <a:xfrm>
            <a:off x="2357422" y="4714884"/>
            <a:ext cx="185738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Concrete</a:t>
            </a:r>
          </a:p>
          <a:p>
            <a:pPr algn="ctr"/>
            <a:r>
              <a:rPr lang="en-US" dirty="0" smtClean="0"/>
              <a:t>Casting</a:t>
            </a:r>
            <a:endParaRPr lang="en-US" dirty="0"/>
          </a:p>
        </p:txBody>
      </p:sp>
      <p:sp>
        <p:nvSpPr>
          <p:cNvPr id="112" name="Rectangle 111"/>
          <p:cNvSpPr/>
          <p:nvPr/>
        </p:nvSpPr>
        <p:spPr>
          <a:xfrm>
            <a:off x="0" y="0"/>
            <a:ext cx="4357686" cy="857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Column Formation</a:t>
            </a:r>
            <a:endParaRPr lang="en-US" sz="3600" dirty="0"/>
          </a:p>
        </p:txBody>
      </p:sp>
      <p:sp>
        <p:nvSpPr>
          <p:cNvPr id="210" name="Rectangle 209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1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2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3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4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6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700"/>
                            </p:stCondLst>
                            <p:childTnLst>
                              <p:par>
                                <p:cTn id="8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8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9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100"/>
                            </p:stCondLst>
                            <p:childTnLst>
                              <p:par>
                                <p:cTn id="10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200"/>
                            </p:stCondLst>
                            <p:childTnLst>
                              <p:par>
                                <p:cTn id="1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300"/>
                            </p:stCondLst>
                            <p:childTnLst>
                              <p:par>
                                <p:cTn id="1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400"/>
                            </p:stCondLst>
                            <p:childTnLst>
                              <p:par>
                                <p:cTn id="1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500"/>
                            </p:stCondLst>
                            <p:childTnLst>
                              <p:par>
                                <p:cTn id="1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600"/>
                            </p:stCondLst>
                            <p:childTnLst>
                              <p:par>
                                <p:cTn id="13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600"/>
                            </p:stCondLst>
                            <p:childTnLst>
                              <p:par>
                                <p:cTn id="1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700"/>
                            </p:stCondLst>
                            <p:childTnLst>
                              <p:par>
                                <p:cTn id="1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800"/>
                            </p:stCondLst>
                            <p:childTnLst>
                              <p:par>
                                <p:cTn id="1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900"/>
                            </p:stCondLst>
                            <p:childTnLst>
                              <p:par>
                                <p:cTn id="1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1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1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1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100"/>
                            </p:stCondLst>
                            <p:childTnLst>
                              <p:par>
                                <p:cTn id="1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1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1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9200"/>
                            </p:stCondLst>
                            <p:childTnLst>
                              <p:par>
                                <p:cTn id="1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9300"/>
                            </p:stCondLst>
                            <p:childTnLst>
                              <p:par>
                                <p:cTn id="1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1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1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400"/>
                            </p:stCondLst>
                            <p:childTnLst>
                              <p:par>
                                <p:cTn id="1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1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1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9500"/>
                            </p:stCondLst>
                            <p:childTnLst>
                              <p:par>
                                <p:cTn id="1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1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1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9600"/>
                            </p:stCondLst>
                            <p:childTnLst>
                              <p:par>
                                <p:cTn id="1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1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9700"/>
                            </p:stCondLst>
                            <p:childTnLst>
                              <p:par>
                                <p:cTn id="1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1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9800"/>
                            </p:stCondLst>
                            <p:childTnLst>
                              <p:par>
                                <p:cTn id="19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9900"/>
                            </p:stCondLst>
                            <p:childTnLst>
                              <p:par>
                                <p:cTn id="20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1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1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1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1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0100"/>
                            </p:stCondLst>
                            <p:childTnLst>
                              <p:par>
                                <p:cTn id="2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1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1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200"/>
                            </p:stCondLst>
                            <p:childTnLst>
                              <p:par>
                                <p:cTn id="2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1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1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300"/>
                            </p:stCondLst>
                            <p:childTnLst>
                              <p:par>
                                <p:cTn id="2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1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1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400"/>
                            </p:stCondLst>
                            <p:childTnLst>
                              <p:par>
                                <p:cTn id="2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1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1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1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1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0600"/>
                            </p:stCondLst>
                            <p:childTnLst>
                              <p:par>
                                <p:cTn id="2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1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1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700"/>
                            </p:stCondLst>
                            <p:childTnLst>
                              <p:par>
                                <p:cTn id="2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1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1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0800"/>
                            </p:stCondLst>
                            <p:childTnLst>
                              <p:par>
                                <p:cTn id="2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1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1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900"/>
                            </p:stCondLst>
                            <p:childTnLst>
                              <p:par>
                                <p:cTn id="2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1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1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1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1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1100"/>
                            </p:stCondLst>
                            <p:childTnLst>
                              <p:par>
                                <p:cTn id="2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1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1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1200"/>
                            </p:stCondLst>
                            <p:childTnLst>
                              <p:par>
                                <p:cTn id="26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2200"/>
                            </p:stCondLst>
                            <p:childTnLst>
                              <p:par>
                                <p:cTn id="2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1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1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2300"/>
                            </p:stCondLst>
                            <p:childTnLst>
                              <p:par>
                                <p:cTn id="2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0" dur="1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1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2400"/>
                            </p:stCondLst>
                            <p:childTnLst>
                              <p:par>
                                <p:cTn id="2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1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1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0" dur="1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1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2600"/>
                            </p:stCondLst>
                            <p:childTnLst>
                              <p:par>
                                <p:cTn id="2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1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1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2700"/>
                            </p:stCondLst>
                            <p:childTnLst>
                              <p:par>
                                <p:cTn id="29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0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2800"/>
                            </p:stCondLst>
                            <p:childTnLst>
                              <p:par>
                                <p:cTn id="30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1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1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2900"/>
                            </p:stCondLst>
                            <p:childTnLst>
                              <p:par>
                                <p:cTn id="30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0" dur="1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1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1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1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3100"/>
                            </p:stCondLst>
                            <p:childTnLst>
                              <p:par>
                                <p:cTn id="3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0" dur="1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1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3200"/>
                            </p:stCondLst>
                            <p:childTnLst>
                              <p:par>
                                <p:cTn id="3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1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1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3300"/>
                            </p:stCondLst>
                            <p:childTnLst>
                              <p:par>
                                <p:cTn id="3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1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1" dur="1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3400"/>
                            </p:stCondLst>
                            <p:childTnLst>
                              <p:par>
                                <p:cTn id="3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1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1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3500"/>
                            </p:stCondLst>
                            <p:childTnLst>
                              <p:par>
                                <p:cTn id="33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3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6" dur="1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1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4600"/>
                            </p:stCondLst>
                            <p:childTnLst>
                              <p:par>
                                <p:cTn id="3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1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1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4700"/>
                            </p:stCondLst>
                            <p:childTnLst>
                              <p:par>
                                <p:cTn id="3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6" dur="1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7" dur="1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4800"/>
                            </p:stCondLst>
                            <p:childTnLst>
                              <p:par>
                                <p:cTn id="3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1" dur="1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1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4900"/>
                            </p:stCondLst>
                            <p:childTnLst>
                              <p:par>
                                <p:cTn id="3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1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1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1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1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5100"/>
                            </p:stCondLst>
                            <p:childTnLst>
                              <p:par>
                                <p:cTn id="3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6" dur="1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1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5200"/>
                            </p:stCondLst>
                            <p:childTnLst>
                              <p:par>
                                <p:cTn id="3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1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1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5300"/>
                            </p:stCondLst>
                            <p:childTnLst>
                              <p:par>
                                <p:cTn id="3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6" dur="1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1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5400"/>
                            </p:stCondLst>
                            <p:childTnLst>
                              <p:par>
                                <p:cTn id="3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1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1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5500"/>
                            </p:stCondLst>
                            <p:childTnLst>
                              <p:par>
                                <p:cTn id="39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6" dur="1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1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5600"/>
                            </p:stCondLst>
                            <p:childTnLst>
                              <p:par>
                                <p:cTn id="3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1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1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5700"/>
                            </p:stCondLst>
                            <p:childTnLst>
                              <p:par>
                                <p:cTn id="40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6" dur="1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1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5800"/>
                            </p:stCondLst>
                            <p:childTnLst>
                              <p:par>
                                <p:cTn id="40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1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1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5900"/>
                            </p:stCondLst>
                            <p:childTnLst>
                              <p:par>
                                <p:cTn id="4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6" dur="1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1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1" dur="1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1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6100"/>
                            </p:stCondLst>
                            <p:childTnLst>
                              <p:par>
                                <p:cTn id="4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6" dur="1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1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6200"/>
                            </p:stCondLst>
                            <p:childTnLst>
                              <p:par>
                                <p:cTn id="4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1" dur="1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2" dur="1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6300"/>
                            </p:stCondLst>
                            <p:childTnLst>
                              <p:par>
                                <p:cTn id="4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6" dur="1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7" dur="1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6400"/>
                            </p:stCondLst>
                            <p:childTnLst>
                              <p:par>
                                <p:cTn id="4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1" dur="1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2" dur="1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6500"/>
                            </p:stCondLst>
                            <p:childTnLst>
                              <p:par>
                                <p:cTn id="4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1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7" dur="1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6600"/>
                            </p:stCondLst>
                            <p:childTnLst>
                              <p:par>
                                <p:cTn id="4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900" decel="100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7600"/>
                            </p:stCondLst>
                            <p:childTnLst>
                              <p:par>
                                <p:cTn id="45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900" decel="100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8600"/>
                            </p:stCondLst>
                            <p:childTnLst>
                              <p:par>
                                <p:cTn id="46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900" decel="100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9600"/>
                            </p:stCondLst>
                            <p:childTnLst>
                              <p:par>
                                <p:cTn id="47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3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900" decel="100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20600"/>
                            </p:stCondLst>
                            <p:childTnLst>
                              <p:par>
                                <p:cTn id="47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1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21600"/>
                            </p:stCondLst>
                            <p:childTnLst>
                              <p:par>
                                <p:cTn id="48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6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900" decel="100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22600"/>
                            </p:stCondLst>
                            <p:childTnLst>
                              <p:par>
                                <p:cTn id="49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2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246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246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24600"/>
                            </p:stCondLst>
                            <p:childTnLst>
                              <p:par>
                                <p:cTn id="50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25100"/>
                            </p:stCondLst>
                            <p:childTnLst>
                              <p:par>
                                <p:cTn id="50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25600"/>
                            </p:stCondLst>
                            <p:childTnLst>
                              <p:par>
                                <p:cTn id="511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" decel="100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26600"/>
                            </p:stCondLst>
                            <p:childTnLst>
                              <p:par>
                                <p:cTn id="518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" decel="100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27600"/>
                            </p:stCondLst>
                            <p:childTnLst>
                              <p:par>
                                <p:cTn id="525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" decel="100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28600"/>
                            </p:stCondLst>
                            <p:childTnLst>
                              <p:par>
                                <p:cTn id="532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" decel="100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29600"/>
                            </p:stCondLst>
                            <p:childTnLst>
                              <p:par>
                                <p:cTn id="53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1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900" decel="100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30600"/>
                            </p:stCondLst>
                            <p:childTnLst>
                              <p:par>
                                <p:cTn id="54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8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9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900" decel="100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31600"/>
                            </p:stCondLst>
                            <p:childTnLst>
                              <p:par>
                                <p:cTn id="55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6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900" decel="100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32600"/>
                            </p:stCondLst>
                            <p:childTnLst>
                              <p:par>
                                <p:cTn id="56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900" decel="100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33600"/>
                            </p:stCondLst>
                            <p:childTnLst>
                              <p:par>
                                <p:cTn id="5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33600"/>
                            </p:stCondLst>
                            <p:childTnLst>
                              <p:par>
                                <p:cTn id="602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4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100" decel="100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34600"/>
                            </p:stCondLst>
                            <p:childTnLst>
                              <p:par>
                                <p:cTn id="609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0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100" decel="100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35600"/>
                            </p:stCondLst>
                            <p:childTnLst>
                              <p:par>
                                <p:cTn id="616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8" dur="1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100" decel="100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36600"/>
                            </p:stCondLst>
                            <p:childTnLst>
                              <p:par>
                                <p:cTn id="623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4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00" decel="100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206" grpId="1" animBg="1"/>
      <p:bldP spid="202" grpId="0" animBg="1"/>
      <p:bldP spid="201" grpId="0" animBg="1"/>
      <p:bldP spid="201" grpId="1" animBg="1"/>
      <p:bldP spid="205" grpId="0" animBg="1"/>
      <p:bldP spid="205" grpId="1" animBg="1"/>
      <p:bldP spid="200" grpId="0" animBg="1"/>
      <p:bldP spid="200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3" grpId="0" animBg="1"/>
      <p:bldP spid="123" grpId="1" animBg="1"/>
      <p:bldP spid="122" grpId="0" animBg="1"/>
      <p:bldP spid="122" grpId="1" animBg="1"/>
      <p:bldP spid="111" grpId="0" animBg="1"/>
      <p:bldP spid="111" grpId="1" animBg="1"/>
      <p:bldP spid="114" grpId="0" animBg="1"/>
      <p:bldP spid="114" grpId="1" animBg="1"/>
      <p:bldP spid="115" grpId="0" animBg="1"/>
      <p:bldP spid="115" grpId="1" animBg="1"/>
      <p:bldP spid="203" grpId="0" animBg="1"/>
      <p:bldP spid="198" grpId="0" animBg="1"/>
      <p:bldP spid="198" grpId="1" animBg="1"/>
      <p:bldP spid="199" grpId="0" animBg="1"/>
      <p:bldP spid="199" grpId="1" animBg="1"/>
      <p:bldP spid="207" grpId="0" animBg="1"/>
      <p:bldP spid="197" grpId="0" animBg="1"/>
      <p:bldP spid="197" grpId="1" animBg="1"/>
      <p:bldP spid="196" grpId="0" animBg="1"/>
      <p:bldP spid="196" grpId="1" animBg="1"/>
      <p:bldP spid="213" grpId="0" animBg="1"/>
      <p:bldP spid="234" grpId="0" animBg="1"/>
      <p:bldP spid="228" grpId="0" animBg="1"/>
      <p:bldP spid="229" grpId="0" animBg="1"/>
      <p:bldP spid="231" grpId="0" animBg="1"/>
      <p:bldP spid="230" grpId="0" animBg="1"/>
      <p:bldP spid="232" grpId="0" animBg="1"/>
      <p:bldP spid="233" grpId="0" animBg="1"/>
      <p:bldP spid="105" grpId="0" animBg="1"/>
      <p:bldP spid="105" grpId="1" animBg="1"/>
      <p:bldP spid="106" grpId="0" animBg="1"/>
      <p:bldP spid="107" grpId="0" animBg="1"/>
      <p:bldP spid="108" grpId="0" animBg="1"/>
      <p:bldP spid="204" grpId="0" animBg="1"/>
      <p:bldP spid="204" grpId="1" animBg="1"/>
      <p:bldP spid="208" grpId="0" animBg="1"/>
      <p:bldP spid="208" grpId="1" animBg="1"/>
      <p:bldP spid="209" grpId="0" animBg="1"/>
      <p:bldP spid="20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7224" y="1357298"/>
            <a:ext cx="8286776" cy="500066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285728"/>
            <a:ext cx="8286776" cy="1071570"/>
          </a:xfr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Beam Construction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285720" y="1285860"/>
          <a:ext cx="8572560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A4547C-AEAD-446C-859B-240579579A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dgm id="{02A4547C-AEAD-446C-859B-240579579A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02A4547C-AEAD-446C-859B-240579579A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02A4547C-AEAD-446C-859B-240579579A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D4C5BFC-F5B8-4D03-8942-31684E3A9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AD4C5BFC-F5B8-4D03-8942-31684E3A96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AD4C5BFC-F5B8-4D03-8942-31684E3A9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AD4C5BFC-F5B8-4D03-8942-31684E3A9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8BB91ED-E82A-4AC1-84BF-3F11D798B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A8BB91ED-E82A-4AC1-84BF-3F11D798BC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A8BB91ED-E82A-4AC1-84BF-3F11D798B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A8BB91ED-E82A-4AC1-84BF-3F11D798B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DAF5032-6F84-48D3-A281-61CD99F2B0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graphicEl>
                                              <a:dgm id="{6DAF5032-6F84-48D3-A281-61CD99F2B0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graphicEl>
                                              <a:dgm id="{6DAF5032-6F84-48D3-A281-61CD99F2B0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6DAF5032-6F84-48D3-A281-61CD99F2B0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F43543-7ACE-4025-81D9-CECCF6054D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graphicEl>
                                              <a:dgm id="{B2F43543-7ACE-4025-81D9-CECCF6054D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B2F43543-7ACE-4025-81D9-CECCF6054D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graphicEl>
                                              <a:dgm id="{B2F43543-7ACE-4025-81D9-CECCF6054D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4950CDD-C929-4A17-AC6D-1C3AC3FDA4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74950CDD-C929-4A17-AC6D-1C3AC3FDA4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graphicEl>
                                              <a:dgm id="{74950CDD-C929-4A17-AC6D-1C3AC3FDA4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graphicEl>
                                              <a:dgm id="{74950CDD-C929-4A17-AC6D-1C3AC3FDA4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  <p:bldGraphic spid="6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57224" y="1357298"/>
            <a:ext cx="8286776" cy="500066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8286776" cy="1143000"/>
          </a:xfr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Reinforcement of Beam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8662" y="1571612"/>
            <a:ext cx="4071966" cy="4714908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550" b="1" dirty="0" smtClean="0">
                <a:latin typeface="Calibri" pitchFamily="34" charset="0"/>
                <a:cs typeface="Calibri" pitchFamily="34" charset="0"/>
              </a:rPr>
              <a:t>Beam is a flexural member which takes both tension and compression.</a:t>
            </a:r>
          </a:p>
          <a:p>
            <a:r>
              <a:rPr lang="en-US" sz="2550" b="1" dirty="0" smtClean="0">
                <a:latin typeface="Calibri" pitchFamily="34" charset="0"/>
                <a:cs typeface="Calibri" pitchFamily="34" charset="0"/>
              </a:rPr>
              <a:t>Extra bottoms are provided at excessive tensile zone.</a:t>
            </a:r>
          </a:p>
          <a:p>
            <a:r>
              <a:rPr lang="en-US" sz="2550" b="1" dirty="0" smtClean="0">
                <a:latin typeface="Calibri" pitchFamily="34" charset="0"/>
                <a:cs typeface="Calibri" pitchFamily="34" charset="0"/>
              </a:rPr>
              <a:t>Extra tops are provided at Shear force developing zones.</a:t>
            </a:r>
          </a:p>
          <a:p>
            <a:endParaRPr lang="en-US" sz="2400" dirty="0"/>
          </a:p>
        </p:txBody>
      </p:sp>
      <p:pic>
        <p:nvPicPr>
          <p:cNvPr id="152593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2214554"/>
            <a:ext cx="380819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5397350" y="3643314"/>
            <a:ext cx="615553" cy="92869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b="1" dirty="0" smtClean="0"/>
              <a:t>Shear Force</a:t>
            </a:r>
            <a:endParaRPr lang="en-US" sz="1400" b="1" dirty="0"/>
          </a:p>
        </p:txBody>
      </p:sp>
      <p:sp>
        <p:nvSpPr>
          <p:cNvPr id="26" name="Down Arrow 25"/>
          <p:cNvSpPr/>
          <p:nvPr/>
        </p:nvSpPr>
        <p:spPr>
          <a:xfrm>
            <a:off x="5786446" y="2928934"/>
            <a:ext cx="71438" cy="64294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847140" y="3643314"/>
            <a:ext cx="615553" cy="85725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b="1" dirty="0" smtClean="0"/>
              <a:t>Shear Force</a:t>
            </a:r>
            <a:endParaRPr lang="en-US" sz="1400" b="1" dirty="0"/>
          </a:p>
        </p:txBody>
      </p:sp>
      <p:sp>
        <p:nvSpPr>
          <p:cNvPr id="28" name="Down Arrow 27"/>
          <p:cNvSpPr/>
          <p:nvPr/>
        </p:nvSpPr>
        <p:spPr>
          <a:xfrm>
            <a:off x="8215338" y="2857496"/>
            <a:ext cx="71438" cy="64294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 flipV="1">
            <a:off x="5715008" y="2214554"/>
            <a:ext cx="71438" cy="71438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 flipV="1">
            <a:off x="8286776" y="2143116"/>
            <a:ext cx="71438" cy="71438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572132" y="1214422"/>
            <a:ext cx="615553" cy="92869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b="1" dirty="0" smtClean="0"/>
              <a:t>Shear Force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8072462" y="1214422"/>
            <a:ext cx="615553" cy="92869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b="1" dirty="0" smtClean="0"/>
              <a:t>Shear Force</a:t>
            </a:r>
            <a:endParaRPr lang="en-US" sz="1400" b="1" dirty="0"/>
          </a:p>
        </p:txBody>
      </p:sp>
      <p:sp>
        <p:nvSpPr>
          <p:cNvPr id="13" name="Rectangle 12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2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2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25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2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21" grpId="0"/>
      <p:bldP spid="26" grpId="0" animBg="1"/>
      <p:bldP spid="28" grpId="0" animBg="1"/>
      <p:bldP spid="29" grpId="0" animBg="1"/>
      <p:bldP spid="30" grpId="0" animBg="1"/>
      <p:bldP spid="31" grpId="1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57224" y="1357298"/>
            <a:ext cx="8286776" cy="500066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8286776" cy="1143000"/>
          </a:xfr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Reinforcement of Beam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13" descr="DSC05569"/>
          <p:cNvPicPr>
            <a:picLocks noChangeAspect="1" noChangeArrowheads="1"/>
          </p:cNvPicPr>
          <p:nvPr/>
        </p:nvPicPr>
        <p:blipFill>
          <a:blip r:embed="rId2" cstate="print"/>
          <a:srcRect t="10854" b="25581"/>
          <a:stretch>
            <a:fillRect/>
          </a:stretch>
        </p:blipFill>
        <p:spPr bwMode="auto">
          <a:xfrm>
            <a:off x="1447800" y="2590800"/>
            <a:ext cx="6553200" cy="31242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2133600" y="1752600"/>
            <a:ext cx="1524000" cy="1828800"/>
          </a:xfrm>
          <a:prstGeom prst="downArrowCallout">
            <a:avLst>
              <a:gd name="adj1" fmla="val 12500"/>
              <a:gd name="adj2" fmla="val 14468"/>
              <a:gd name="adj3" fmla="val 22222"/>
              <a:gd name="adj4" fmla="val 37564"/>
            </a:avLst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Extra Top</a:t>
            </a:r>
          </a:p>
        </p:txBody>
      </p:sp>
      <p:sp>
        <p:nvSpPr>
          <p:cNvPr id="6" name="Down Arrow Callout 5"/>
          <p:cNvSpPr/>
          <p:nvPr/>
        </p:nvSpPr>
        <p:spPr>
          <a:xfrm>
            <a:off x="4786314" y="1857364"/>
            <a:ext cx="1981200" cy="2057400"/>
          </a:xfrm>
          <a:prstGeom prst="downArrowCallout">
            <a:avLst>
              <a:gd name="adj1" fmla="val 11534"/>
              <a:gd name="adj2" fmla="val 13209"/>
              <a:gd name="adj3" fmla="val 21337"/>
              <a:gd name="adj4" fmla="val 49104"/>
            </a:avLst>
          </a:prstGeom>
          <a:solidFill>
            <a:schemeClr val="bg1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800" b="1" dirty="0" smtClean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Extra Top</a:t>
            </a:r>
          </a:p>
          <a:p>
            <a:pPr algn="ctr"/>
            <a:r>
              <a:rPr lang="en-US" sz="2800" b="1" spc="150" dirty="0" smtClean="0">
                <a:ln w="11430">
                  <a:solidFill>
                    <a:schemeClr val="tx1"/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Carrier</a:t>
            </a:r>
            <a:endParaRPr lang="en-US" sz="2800" b="1" spc="150" dirty="0">
              <a:ln w="11430">
                <a:solidFill>
                  <a:schemeClr val="tx1"/>
                </a:solidFill>
              </a:ln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Donut 7"/>
          <p:cNvSpPr/>
          <p:nvPr/>
        </p:nvSpPr>
        <p:spPr>
          <a:xfrm>
            <a:off x="5429256" y="3929066"/>
            <a:ext cx="785818" cy="857256"/>
          </a:xfrm>
          <a:prstGeom prst="donu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 animBg="1"/>
      <p:bldP spid="6" grpId="0" build="p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57224" y="1357298"/>
            <a:ext cx="8286776" cy="500066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8286776" cy="1143000"/>
          </a:xfr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Reinforcement of Beam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 descr="C:\Users\User\Desktop\DSC055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62100"/>
            <a:ext cx="6248400" cy="46863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ight Arrow Callout 4"/>
          <p:cNvSpPr/>
          <p:nvPr/>
        </p:nvSpPr>
        <p:spPr>
          <a:xfrm>
            <a:off x="2500298" y="4572008"/>
            <a:ext cx="2362200" cy="8382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569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Extra Bottom</a:t>
            </a:r>
            <a:endParaRPr lang="en-US" sz="24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57224" y="1357298"/>
            <a:ext cx="8286776" cy="5072098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8286776" cy="1143000"/>
          </a:xfr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Reinforcement of Beam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G:\DRIVE GAMES\buet\L2T1\Details of construction\Pics\picz\DSC01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214554"/>
            <a:ext cx="6858048" cy="42862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643042" y="1428736"/>
            <a:ext cx="6215106" cy="642942"/>
          </a:xfrm>
          <a:prstGeom prst="round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Rods Are Bent at the end of the span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57224" y="1357298"/>
            <a:ext cx="8286776" cy="500066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8286776" cy="1143000"/>
          </a:xfr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Reinforcement of Beam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1538" y="1600201"/>
            <a:ext cx="7072362" cy="68579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Stirrup placement in Beam</a:t>
            </a:r>
            <a:endParaRPr lang="en-US" b="1" dirty="0"/>
          </a:p>
        </p:txBody>
      </p:sp>
      <p:pic>
        <p:nvPicPr>
          <p:cNvPr id="11" name="Picture 4" descr="DSC05570"/>
          <p:cNvPicPr>
            <a:picLocks noChangeAspect="1" noChangeArrowheads="1"/>
          </p:cNvPicPr>
          <p:nvPr/>
        </p:nvPicPr>
        <p:blipFill>
          <a:blip r:embed="rId2" cstate="print"/>
          <a:srcRect t="30434" b="21739"/>
          <a:stretch>
            <a:fillRect/>
          </a:stretch>
        </p:blipFill>
        <p:spPr bwMode="auto">
          <a:xfrm>
            <a:off x="1071562" y="2857496"/>
            <a:ext cx="7010400" cy="3114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4786314" y="2500306"/>
            <a:ext cx="1371600" cy="1676400"/>
          </a:xfrm>
          <a:prstGeom prst="downArrowCallout">
            <a:avLst>
              <a:gd name="adj1" fmla="val 25000"/>
              <a:gd name="adj2" fmla="val 25000"/>
              <a:gd name="adj3" fmla="val 20370"/>
              <a:gd name="adj4" fmla="val 66667"/>
            </a:avLst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Close </a:t>
            </a:r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Stirrups</a:t>
            </a: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1785918" y="2571744"/>
            <a:ext cx="1371600" cy="1676400"/>
          </a:xfrm>
          <a:prstGeom prst="downArrowCallout">
            <a:avLst>
              <a:gd name="adj1" fmla="val 25000"/>
              <a:gd name="adj2" fmla="val 25000"/>
              <a:gd name="adj3" fmla="val 20370"/>
              <a:gd name="adj4" fmla="val 66667"/>
            </a:avLst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Long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Distanced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Stirrups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p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5500694" cy="714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Load Bearing Mechanism </a:t>
            </a:r>
            <a:endParaRPr lang="en-US" sz="3200" dirty="0"/>
          </a:p>
        </p:txBody>
      </p:sp>
      <p:sp>
        <p:nvSpPr>
          <p:cNvPr id="5" name="Cube 4"/>
          <p:cNvSpPr/>
          <p:nvPr/>
        </p:nvSpPr>
        <p:spPr>
          <a:xfrm>
            <a:off x="1785918" y="4071942"/>
            <a:ext cx="2928926" cy="1214446"/>
          </a:xfrm>
          <a:prstGeom prst="cube">
            <a:avLst>
              <a:gd name="adj" fmla="val 89200"/>
            </a:avLst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3000364" y="3714752"/>
            <a:ext cx="571504" cy="928718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7136510" y="4357695"/>
            <a:ext cx="357190" cy="214314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/>
          <p:cNvSpPr/>
          <p:nvPr/>
        </p:nvSpPr>
        <p:spPr>
          <a:xfrm>
            <a:off x="6215074" y="4000504"/>
            <a:ext cx="2928926" cy="1214446"/>
          </a:xfrm>
          <a:prstGeom prst="cube">
            <a:avLst>
              <a:gd name="adj" fmla="val 89200"/>
            </a:avLst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/>
          <p:cNvSpPr/>
          <p:nvPr/>
        </p:nvSpPr>
        <p:spPr>
          <a:xfrm>
            <a:off x="5000628" y="5357826"/>
            <a:ext cx="2928926" cy="1214446"/>
          </a:xfrm>
          <a:prstGeom prst="cube">
            <a:avLst>
              <a:gd name="adj" fmla="val 89200"/>
            </a:avLst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-2760000" flipH="1">
            <a:off x="6576633" y="5401984"/>
            <a:ext cx="476276" cy="214314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500066" y="5357826"/>
            <a:ext cx="2928926" cy="1214446"/>
          </a:xfrm>
          <a:prstGeom prst="cube">
            <a:avLst>
              <a:gd name="adj" fmla="val 89200"/>
            </a:avLst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 rot="-2760000" flipH="1">
            <a:off x="2068194" y="5454940"/>
            <a:ext cx="527664" cy="214314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/>
          <p:cNvSpPr/>
          <p:nvPr/>
        </p:nvSpPr>
        <p:spPr>
          <a:xfrm>
            <a:off x="7429520" y="3714752"/>
            <a:ext cx="571504" cy="928718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/>
          <p:cNvSpPr/>
          <p:nvPr/>
        </p:nvSpPr>
        <p:spPr>
          <a:xfrm>
            <a:off x="6286512" y="5000636"/>
            <a:ext cx="571504" cy="928718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/>
          <p:cNvSpPr/>
          <p:nvPr/>
        </p:nvSpPr>
        <p:spPr>
          <a:xfrm>
            <a:off x="1785918" y="5000636"/>
            <a:ext cx="571504" cy="928718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/>
          <p:cNvSpPr/>
          <p:nvPr/>
        </p:nvSpPr>
        <p:spPr>
          <a:xfrm>
            <a:off x="1785918" y="3714752"/>
            <a:ext cx="6215106" cy="1428760"/>
          </a:xfrm>
          <a:prstGeom prst="cube">
            <a:avLst>
              <a:gd name="adj" fmla="val 90641"/>
            </a:avLst>
          </a:prstGeom>
          <a:blipFill>
            <a:blip r:embed="rId4"/>
            <a:tile tx="0" ty="0" sx="100000" sy="100000" flip="none" algn="tl"/>
          </a:blip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6286512" y="2928934"/>
            <a:ext cx="571504" cy="2071702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/>
          <p:cNvSpPr/>
          <p:nvPr/>
        </p:nvSpPr>
        <p:spPr>
          <a:xfrm>
            <a:off x="3000364" y="1428736"/>
            <a:ext cx="571504" cy="2428892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/>
          <p:cNvSpPr/>
          <p:nvPr/>
        </p:nvSpPr>
        <p:spPr>
          <a:xfrm>
            <a:off x="2928926" y="1214422"/>
            <a:ext cx="5072098" cy="642942"/>
          </a:xfrm>
          <a:prstGeom prst="cube">
            <a:avLst/>
          </a:prstGeom>
          <a:blipFill>
            <a:blip r:embed="rId5"/>
            <a:tile tx="0" ty="0" sx="100000" sy="100000" flip="none" algn="tl"/>
          </a:blip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/>
          <p:cNvSpPr/>
          <p:nvPr/>
        </p:nvSpPr>
        <p:spPr>
          <a:xfrm>
            <a:off x="7429520" y="1643050"/>
            <a:ext cx="571504" cy="2214578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/>
          <p:cNvSpPr/>
          <p:nvPr/>
        </p:nvSpPr>
        <p:spPr>
          <a:xfrm>
            <a:off x="1785918" y="2928934"/>
            <a:ext cx="571504" cy="2071702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/>
          <p:cNvSpPr/>
          <p:nvPr/>
        </p:nvSpPr>
        <p:spPr>
          <a:xfrm>
            <a:off x="1785918" y="1214422"/>
            <a:ext cx="1571636" cy="1857388"/>
          </a:xfrm>
          <a:prstGeom prst="cube">
            <a:avLst>
              <a:gd name="adj" fmla="val 81232"/>
            </a:avLst>
          </a:prstGeom>
          <a:blipFill>
            <a:blip r:embed="rId5"/>
            <a:tile tx="0" ty="0" sx="100000" sy="100000" flip="none" algn="tl"/>
          </a:blip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/>
          <p:cNvSpPr/>
          <p:nvPr/>
        </p:nvSpPr>
        <p:spPr>
          <a:xfrm>
            <a:off x="1785918" y="2428868"/>
            <a:ext cx="5072098" cy="642942"/>
          </a:xfrm>
          <a:prstGeom prst="cube">
            <a:avLst/>
          </a:prstGeom>
          <a:blipFill>
            <a:blip r:embed="rId5"/>
            <a:tile tx="0" ty="0" sx="100000" sy="100000" flip="none" algn="tl"/>
          </a:blip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/>
          <p:cNvSpPr/>
          <p:nvPr/>
        </p:nvSpPr>
        <p:spPr>
          <a:xfrm>
            <a:off x="6429388" y="1214422"/>
            <a:ext cx="1571636" cy="1857388"/>
          </a:xfrm>
          <a:prstGeom prst="cube">
            <a:avLst>
              <a:gd name="adj" fmla="val 81232"/>
            </a:avLst>
          </a:prstGeom>
          <a:blipFill>
            <a:blip r:embed="rId5"/>
            <a:tile tx="0" ty="0" sx="100000" sy="100000" flip="none" algn="tl"/>
          </a:blip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be 24"/>
          <p:cNvSpPr/>
          <p:nvPr/>
        </p:nvSpPr>
        <p:spPr>
          <a:xfrm>
            <a:off x="1785918" y="1142984"/>
            <a:ext cx="6215106" cy="1428760"/>
          </a:xfrm>
          <a:prstGeom prst="cube">
            <a:avLst>
              <a:gd name="adj" fmla="val 90641"/>
            </a:avLst>
          </a:prstGeom>
          <a:blipFill>
            <a:blip r:embed="rId6"/>
            <a:tile tx="0" ty="0" sx="100000" sy="100000" flip="none" algn="tl"/>
          </a:blip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Callout 25"/>
          <p:cNvSpPr/>
          <p:nvPr/>
        </p:nvSpPr>
        <p:spPr>
          <a:xfrm>
            <a:off x="2357422" y="1285860"/>
            <a:ext cx="1428760" cy="1000132"/>
          </a:xfrm>
          <a:prstGeom prst="down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/>
              <a:t>Concentrated Loads</a:t>
            </a:r>
            <a:endParaRPr lang="en-US" sz="1700" dirty="0"/>
          </a:p>
        </p:txBody>
      </p:sp>
      <p:sp>
        <p:nvSpPr>
          <p:cNvPr id="27" name="Down Arrow Callout 26"/>
          <p:cNvSpPr/>
          <p:nvPr/>
        </p:nvSpPr>
        <p:spPr>
          <a:xfrm>
            <a:off x="4214810" y="500042"/>
            <a:ext cx="1428760" cy="1000132"/>
          </a:xfrm>
          <a:prstGeom prst="down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/>
              <a:t>Concentrated Loads</a:t>
            </a:r>
            <a:endParaRPr lang="en-US" sz="1700" dirty="0"/>
          </a:p>
        </p:txBody>
      </p:sp>
      <p:sp>
        <p:nvSpPr>
          <p:cNvPr id="28" name="Right Arrow 27"/>
          <p:cNvSpPr/>
          <p:nvPr/>
        </p:nvSpPr>
        <p:spPr>
          <a:xfrm flipH="1">
            <a:off x="3786182" y="1857364"/>
            <a:ext cx="714380" cy="21431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flipH="1">
            <a:off x="4000496" y="1571612"/>
            <a:ext cx="714380" cy="21431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flipH="1">
            <a:off x="4286248" y="1285860"/>
            <a:ext cx="714380" cy="21431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Callout 30"/>
          <p:cNvSpPr/>
          <p:nvPr/>
        </p:nvSpPr>
        <p:spPr>
          <a:xfrm>
            <a:off x="5500694" y="1142984"/>
            <a:ext cx="1428760" cy="1000132"/>
          </a:xfrm>
          <a:prstGeom prst="down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/>
              <a:t>Concentrated Loads</a:t>
            </a:r>
            <a:endParaRPr lang="en-US" sz="1700" dirty="0"/>
          </a:p>
        </p:txBody>
      </p:sp>
      <p:sp>
        <p:nvSpPr>
          <p:cNvPr id="32" name="Right Arrow 31"/>
          <p:cNvSpPr/>
          <p:nvPr/>
        </p:nvSpPr>
        <p:spPr>
          <a:xfrm>
            <a:off x="5072066" y="2143116"/>
            <a:ext cx="714380" cy="21431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5286380" y="1857364"/>
            <a:ext cx="714380" cy="21431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5500694" y="1571612"/>
            <a:ext cx="714380" cy="21431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5786446" y="1285860"/>
            <a:ext cx="714380" cy="21431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flipH="1">
            <a:off x="3571868" y="2143116"/>
            <a:ext cx="714380" cy="21431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36"/>
          <p:cNvGrpSpPr/>
          <p:nvPr/>
        </p:nvGrpSpPr>
        <p:grpSpPr>
          <a:xfrm>
            <a:off x="1928794" y="1643050"/>
            <a:ext cx="5929354" cy="1285884"/>
            <a:chOff x="1428728" y="1214422"/>
            <a:chExt cx="5929354" cy="1285884"/>
          </a:xfrm>
          <a:solidFill>
            <a:srgbClr val="FFFF00"/>
          </a:solidFill>
        </p:grpSpPr>
        <p:sp>
          <p:nvSpPr>
            <p:cNvPr id="38" name="Down Arrow 37"/>
            <p:cNvSpPr/>
            <p:nvPr/>
          </p:nvSpPr>
          <p:spPr>
            <a:xfrm>
              <a:off x="1428728" y="2214554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Down Arrow 38"/>
            <p:cNvSpPr/>
            <p:nvPr/>
          </p:nvSpPr>
          <p:spPr>
            <a:xfrm>
              <a:off x="1714480" y="2214554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Down Arrow 39"/>
            <p:cNvSpPr/>
            <p:nvPr/>
          </p:nvSpPr>
          <p:spPr>
            <a:xfrm>
              <a:off x="2000232" y="2214554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Down Arrow 40"/>
            <p:cNvSpPr/>
            <p:nvPr/>
          </p:nvSpPr>
          <p:spPr>
            <a:xfrm>
              <a:off x="2285984" y="2214554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Down Arrow 41"/>
            <p:cNvSpPr/>
            <p:nvPr/>
          </p:nvSpPr>
          <p:spPr>
            <a:xfrm>
              <a:off x="2571736" y="2214554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Down Arrow 42"/>
            <p:cNvSpPr/>
            <p:nvPr/>
          </p:nvSpPr>
          <p:spPr>
            <a:xfrm>
              <a:off x="2857488" y="2214554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Down Arrow 43"/>
            <p:cNvSpPr/>
            <p:nvPr/>
          </p:nvSpPr>
          <p:spPr>
            <a:xfrm>
              <a:off x="3143240" y="2214554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Down Arrow 44"/>
            <p:cNvSpPr/>
            <p:nvPr/>
          </p:nvSpPr>
          <p:spPr>
            <a:xfrm>
              <a:off x="3428992" y="2214554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Down Arrow 45"/>
            <p:cNvSpPr/>
            <p:nvPr/>
          </p:nvSpPr>
          <p:spPr>
            <a:xfrm>
              <a:off x="3714744" y="2214554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own Arrow 46"/>
            <p:cNvSpPr/>
            <p:nvPr/>
          </p:nvSpPr>
          <p:spPr>
            <a:xfrm>
              <a:off x="4000496" y="2214554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Down Arrow 47"/>
            <p:cNvSpPr/>
            <p:nvPr/>
          </p:nvSpPr>
          <p:spPr>
            <a:xfrm>
              <a:off x="4286248" y="2214554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Down Arrow 48"/>
            <p:cNvSpPr/>
            <p:nvPr/>
          </p:nvSpPr>
          <p:spPr>
            <a:xfrm>
              <a:off x="4572000" y="2214554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Down Arrow 49"/>
            <p:cNvSpPr/>
            <p:nvPr/>
          </p:nvSpPr>
          <p:spPr>
            <a:xfrm>
              <a:off x="4857752" y="2214554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Down Arrow 50"/>
            <p:cNvSpPr/>
            <p:nvPr/>
          </p:nvSpPr>
          <p:spPr>
            <a:xfrm>
              <a:off x="5143504" y="2214554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Down Arrow 51"/>
            <p:cNvSpPr/>
            <p:nvPr/>
          </p:nvSpPr>
          <p:spPr>
            <a:xfrm>
              <a:off x="5429256" y="2214554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own Arrow 52"/>
            <p:cNvSpPr/>
            <p:nvPr/>
          </p:nvSpPr>
          <p:spPr>
            <a:xfrm>
              <a:off x="5715008" y="2214554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Down Arrow 53"/>
            <p:cNvSpPr/>
            <p:nvPr/>
          </p:nvSpPr>
          <p:spPr>
            <a:xfrm>
              <a:off x="6000760" y="2214554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Down Arrow 54"/>
            <p:cNvSpPr/>
            <p:nvPr/>
          </p:nvSpPr>
          <p:spPr>
            <a:xfrm>
              <a:off x="6286512" y="2143116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own Arrow 55"/>
            <p:cNvSpPr/>
            <p:nvPr/>
          </p:nvSpPr>
          <p:spPr>
            <a:xfrm>
              <a:off x="6500826" y="1928802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Down Arrow 56"/>
            <p:cNvSpPr/>
            <p:nvPr/>
          </p:nvSpPr>
          <p:spPr>
            <a:xfrm>
              <a:off x="6715140" y="1714488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Down Arrow 57"/>
            <p:cNvSpPr/>
            <p:nvPr/>
          </p:nvSpPr>
          <p:spPr>
            <a:xfrm>
              <a:off x="6929454" y="1500174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own Arrow 58"/>
            <p:cNvSpPr/>
            <p:nvPr/>
          </p:nvSpPr>
          <p:spPr>
            <a:xfrm>
              <a:off x="7072330" y="1357298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Down Arrow 59"/>
            <p:cNvSpPr/>
            <p:nvPr/>
          </p:nvSpPr>
          <p:spPr>
            <a:xfrm>
              <a:off x="7215206" y="1214422"/>
              <a:ext cx="142876" cy="285752"/>
            </a:xfrm>
            <a:prstGeom prst="down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60"/>
          <p:cNvGrpSpPr/>
          <p:nvPr/>
        </p:nvGrpSpPr>
        <p:grpSpPr>
          <a:xfrm>
            <a:off x="1857356" y="2143116"/>
            <a:ext cx="5929354" cy="1643074"/>
            <a:chOff x="1428728" y="1714488"/>
            <a:chExt cx="5929354" cy="1643074"/>
          </a:xfrm>
        </p:grpSpPr>
        <p:sp>
          <p:nvSpPr>
            <p:cNvPr id="62" name="Down Arrow 61"/>
            <p:cNvSpPr/>
            <p:nvPr/>
          </p:nvSpPr>
          <p:spPr>
            <a:xfrm>
              <a:off x="1428728" y="2714620"/>
              <a:ext cx="214314" cy="64294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Down Arrow 62"/>
            <p:cNvSpPr/>
            <p:nvPr/>
          </p:nvSpPr>
          <p:spPr>
            <a:xfrm>
              <a:off x="5929322" y="2714620"/>
              <a:ext cx="214314" cy="64294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Down Arrow 63"/>
            <p:cNvSpPr/>
            <p:nvPr/>
          </p:nvSpPr>
          <p:spPr>
            <a:xfrm>
              <a:off x="7143768" y="1714488"/>
              <a:ext cx="214314" cy="64294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Left Arrow 64"/>
          <p:cNvSpPr/>
          <p:nvPr/>
        </p:nvSpPr>
        <p:spPr>
          <a:xfrm>
            <a:off x="1285852" y="5786454"/>
            <a:ext cx="428628" cy="214314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Left Arrow 65"/>
          <p:cNvSpPr/>
          <p:nvPr/>
        </p:nvSpPr>
        <p:spPr>
          <a:xfrm flipH="1">
            <a:off x="2357422" y="5786454"/>
            <a:ext cx="357190" cy="214314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Left Arrow 66"/>
          <p:cNvSpPr/>
          <p:nvPr/>
        </p:nvSpPr>
        <p:spPr>
          <a:xfrm rot="-14100000" flipH="1">
            <a:off x="1643001" y="6046947"/>
            <a:ext cx="398732" cy="214314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Left Arrow 67"/>
          <p:cNvSpPr/>
          <p:nvPr/>
        </p:nvSpPr>
        <p:spPr>
          <a:xfrm rot="-2760000" flipH="1">
            <a:off x="8006319" y="3980542"/>
            <a:ext cx="297998" cy="214314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Left Arrow 68"/>
          <p:cNvSpPr/>
          <p:nvPr/>
        </p:nvSpPr>
        <p:spPr>
          <a:xfrm>
            <a:off x="5857884" y="5715016"/>
            <a:ext cx="357190" cy="214314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Left Arrow 69"/>
          <p:cNvSpPr/>
          <p:nvPr/>
        </p:nvSpPr>
        <p:spPr>
          <a:xfrm flipH="1">
            <a:off x="6858016" y="5715016"/>
            <a:ext cx="357190" cy="214314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Left Arrow 70"/>
          <p:cNvSpPr/>
          <p:nvPr/>
        </p:nvSpPr>
        <p:spPr>
          <a:xfrm rot="-14100000" flipH="1">
            <a:off x="6157398" y="6039761"/>
            <a:ext cx="381189" cy="214314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Left Arrow 71"/>
          <p:cNvSpPr/>
          <p:nvPr/>
        </p:nvSpPr>
        <p:spPr>
          <a:xfrm flipH="1">
            <a:off x="8136642" y="4357695"/>
            <a:ext cx="357190" cy="214314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Left Arrow 72"/>
          <p:cNvSpPr/>
          <p:nvPr/>
        </p:nvSpPr>
        <p:spPr>
          <a:xfrm rot="-14100000" flipH="1">
            <a:off x="7436024" y="4682440"/>
            <a:ext cx="381189" cy="214314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6642E-6 L -0.00104 0.0703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35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2183E-6 L 0.00052 0.04995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9861E-6 L 0.00018 0.07007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64477E-6 L 0.11841 -3.64477E-6 " pathEditMode="relative" rAng="0" ptsTypes="AA">
                                      <p:cBhvr>
                                        <p:cTn id="1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0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7734E-6 L 0.12656 4.47734E-6 " pathEditMode="relative" rAng="0" ptsTypes="AA">
                                      <p:cBhvr>
                                        <p:cTn id="1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944E-6 L 0.13455 2.59944E-6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21554E-7 L 0.12691 7.21554E-7 " pathEditMode="relative" rAng="0" ptsTypes="AA">
                                      <p:cBhvr>
                                        <p:cTn id="1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99422E-6 L -0.18212 4.99422E-6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74578E-6 L -0.16615 2.74578E-6 " pathEditMode="relative" rAng="0" ptsTypes="AA">
                                      <p:cBhvr>
                                        <p:cTn id="1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7511E-6 L -0.17362 -1.7511E-6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9734E-7 L -0.15816 4.9734E-7 " pathEditMode="relative" rAng="0" ptsTypes="AA">
                                      <p:cBhvr>
                                        <p:cTn id="1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000"/>
                            </p:stCondLst>
                            <p:childTnLst>
                              <p:par>
                                <p:cTn id="156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64477E-6 L 0.11841 -3.64477E-6 " pathEditMode="relative" rAng="0" ptsTypes="AA">
                                      <p:cBhvr>
                                        <p:cTn id="1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0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7734E-6 L 0.12656 4.47734E-6 " pathEditMode="relative" rAng="0" ptsTypes="AA">
                                      <p:cBhvr>
                                        <p:cTn id="1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944E-6 L 0.13455 2.59944E-6 " pathEditMode="relative" rAng="0" ptsTypes="AA">
                                      <p:cBhvr>
                                        <p:cTn id="1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0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21554E-7 L 0.12691 7.21554E-7 " pathEditMode="relative" rAng="0" ptsTypes="AA">
                                      <p:cBhvr>
                                        <p:cTn id="1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0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64477E-6 L -0.18212 -3.64477E-6 " pathEditMode="relative" rAng="0" ptsTypes="AA">
                                      <p:cBhvr>
                                        <p:cTn id="1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0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74578E-6 L -0.16615 2.74578E-6 " pathEditMode="relative" rAng="0" ptsTypes="AA">
                                      <p:cBhvr>
                                        <p:cTn id="1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0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7511E-6 L -0.17362 -1.7511E-6 " pathEditMode="relative" rAng="0" ptsTypes="AA">
                                      <p:cBhvr>
                                        <p:cTn id="1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0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9734E-7 L -0.15816 4.9734E-7 " pathEditMode="relative" rAng="0" ptsTypes="AA">
                                      <p:cBhvr>
                                        <p:cTn id="1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8000"/>
                            </p:stCondLst>
                            <p:childTnLst>
                              <p:par>
                                <p:cTn id="17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80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8000"/>
                            </p:stCondLst>
                            <p:childTnLst>
                              <p:par>
                                <p:cTn id="19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54941E-7 L -1.94444E-6 0.02962 " pathEditMode="relative" rAng="0" ptsTypes="AA">
                                      <p:cBhvr>
                                        <p:cTn id="1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9000"/>
                            </p:stCondLst>
                            <p:childTnLst>
                              <p:par>
                                <p:cTn id="1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9000"/>
                            </p:stCondLst>
                            <p:childTnLst>
                              <p:par>
                                <p:cTn id="20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2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20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4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0.04115 7.40741E-7 " pathEditMode="relative" rAng="0" ptsTypes="AA">
                                      <p:cBhvr>
                                        <p:cTn id="2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0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-0.04254 7.40741E-7 " pathEditMode="relative" rAng="0" ptsTypes="AA">
                                      <p:cBhvr>
                                        <p:cTn id="2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" y="0"/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4.44444E-6 L 0.02361 -0.03149 " pathEditMode="relative" ptsTypes="AA">
                                      <p:cBhvr>
                                        <p:cTn id="2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0158 0.03148 " pathEditMode="relative" ptsTypes="AA">
                                      <p:cBhvr>
                                        <p:cTn id="2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0.04514 -2.59259E-6 " pathEditMode="relative" rAng="0" ptsTypes="AA">
                                      <p:cBhvr>
                                        <p:cTn id="2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0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-0.05816 -2.59259E-6 " pathEditMode="relative" rAng="0" ptsTypes="AA">
                                      <p:cBhvr>
                                        <p:cTn id="2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0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E-5 2.22222E-6 L 0.02362 -0.03148 " pathEditMode="relative" ptsTypes="AA">
                                      <p:cBhvr>
                                        <p:cTn id="2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6.66667E-6 L -0.03142 0.05254 " pathEditMode="relative" ptsTypes="AA">
                                      <p:cBhvr>
                                        <p:cTn id="2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0.04514 -2.59259E-6 " pathEditMode="relative" rAng="0" ptsTypes="AA">
                                      <p:cBhvr>
                                        <p:cTn id="2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0"/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E-5 2.22222E-6 L 0.02362 -0.03148 " pathEditMode="relative" ptsTypes="AA">
                                      <p:cBhvr>
                                        <p:cTn id="2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6.66667E-6 L -0.03142 0.05254 " pathEditMode="relative" ptsTypes="AA">
                                      <p:cBhvr>
                                        <p:cTn id="2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8" grpId="0" animBg="1"/>
      <p:bldP spid="19" grpId="0" animBg="1"/>
      <p:bldP spid="20" grpId="0" animBg="1"/>
      <p:bldP spid="7" grpId="0" animBg="1"/>
      <p:bldP spid="8" grpId="0" animBg="1"/>
      <p:bldP spid="21" grpId="0" animBg="1"/>
      <p:bldP spid="22" grpId="0" animBg="1"/>
      <p:bldP spid="9" grpId="0" animBg="1"/>
      <p:bldP spid="23" grpId="0" animBg="1"/>
      <p:bldP spid="24" grpId="0" animBg="1"/>
      <p:bldP spid="25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  <p:bldP spid="30" grpId="0" animBg="1"/>
      <p:bldP spid="30" grpId="1" animBg="1"/>
      <p:bldP spid="30" grpId="2" animBg="1"/>
      <p:bldP spid="30" grpId="3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2" grpId="3" animBg="1"/>
      <p:bldP spid="33" grpId="0" animBg="1"/>
      <p:bldP spid="33" grpId="1" animBg="1"/>
      <p:bldP spid="33" grpId="2" animBg="1"/>
      <p:bldP spid="33" grpId="3" animBg="1"/>
      <p:bldP spid="34" grpId="0" animBg="1"/>
      <p:bldP spid="34" grpId="1" animBg="1"/>
      <p:bldP spid="34" grpId="2" animBg="1"/>
      <p:bldP spid="34" grpId="3" animBg="1"/>
      <p:bldP spid="35" grpId="0" animBg="1"/>
      <p:bldP spid="35" grpId="1" animBg="1"/>
      <p:bldP spid="35" grpId="2" animBg="1"/>
      <p:bldP spid="35" grpId="3" animBg="1"/>
      <p:bldP spid="36" grpId="0" animBg="1"/>
      <p:bldP spid="36" grpId="1" animBg="1"/>
      <p:bldP spid="36" grpId="2" animBg="1"/>
      <p:bldP spid="36" grpId="3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8" grpId="2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57224" y="1357298"/>
            <a:ext cx="8286776" cy="500066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500306"/>
            <a:ext cx="5962674" cy="392909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8286776" cy="1143000"/>
          </a:xfr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Formwork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1357298"/>
            <a:ext cx="7829576" cy="107157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600" b="1" dirty="0" smtClean="0"/>
              <a:t>1</a:t>
            </a:r>
            <a:r>
              <a:rPr lang="en-US" sz="2600" b="1" baseline="30000" dirty="0" smtClean="0"/>
              <a:t>st</a:t>
            </a:r>
            <a:r>
              <a:rPr lang="en-US" sz="2600" b="1" dirty="0" smtClean="0"/>
              <a:t> Base shuttering</a:t>
            </a:r>
          </a:p>
          <a:p>
            <a:r>
              <a:rPr lang="en-US" sz="2600" b="1" dirty="0" smtClean="0"/>
              <a:t>2</a:t>
            </a:r>
            <a:r>
              <a:rPr lang="en-US" sz="2600" b="1" baseline="30000" dirty="0" smtClean="0"/>
              <a:t>nd</a:t>
            </a:r>
            <a:r>
              <a:rPr lang="en-US" sz="2600" b="1" dirty="0" smtClean="0"/>
              <a:t> Side shuttering</a:t>
            </a:r>
            <a:endParaRPr lang="en-US" sz="2600" b="1" dirty="0"/>
          </a:p>
        </p:txBody>
      </p:sp>
      <p:sp>
        <p:nvSpPr>
          <p:cNvPr id="5" name="Left Arrow Callout 4"/>
          <p:cNvSpPr/>
          <p:nvPr/>
        </p:nvSpPr>
        <p:spPr>
          <a:xfrm>
            <a:off x="6357950" y="4500570"/>
            <a:ext cx="1571636" cy="1214446"/>
          </a:xfrm>
          <a:prstGeom prst="leftArrowCallou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Props</a:t>
            </a:r>
            <a:endParaRPr lang="en-US" sz="2000" b="1" dirty="0"/>
          </a:p>
        </p:txBody>
      </p:sp>
      <p:sp>
        <p:nvSpPr>
          <p:cNvPr id="6" name="Down Arrow Callout 5"/>
          <p:cNvSpPr/>
          <p:nvPr/>
        </p:nvSpPr>
        <p:spPr>
          <a:xfrm>
            <a:off x="2071670" y="2500306"/>
            <a:ext cx="2143140" cy="1285884"/>
          </a:xfrm>
          <a:prstGeom prst="downArrowCallou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Side Shuttering</a:t>
            </a:r>
            <a:endParaRPr lang="en-US" sz="2000" b="1" dirty="0"/>
          </a:p>
        </p:txBody>
      </p:sp>
      <p:sp>
        <p:nvSpPr>
          <p:cNvPr id="9" name="Down Arrow Callout 8"/>
          <p:cNvSpPr/>
          <p:nvPr/>
        </p:nvSpPr>
        <p:spPr>
          <a:xfrm>
            <a:off x="5143504" y="2786058"/>
            <a:ext cx="2143140" cy="1285884"/>
          </a:xfrm>
          <a:prstGeom prst="downArrowCallou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Base Shuttering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  <p:bldP spid="5" grpId="0" uiExpand="1" build="allAtOnce" animBg="1"/>
      <p:bldP spid="6" grpId="0" uiExpand="1" build="allAtOnce" animBg="1"/>
      <p:bldP spid="9" grpId="0" uiExpand="1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57224" y="1357298"/>
            <a:ext cx="8286776" cy="500066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8286776" cy="1011222"/>
          </a:xfr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Formwork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5" descr="Image1"/>
          <p:cNvPicPr>
            <a:picLocks noChangeAspect="1" noChangeArrowheads="1"/>
          </p:cNvPicPr>
          <p:nvPr/>
        </p:nvPicPr>
        <p:blipFill>
          <a:blip r:embed="rId2"/>
          <a:srcRect l="8868" t="41594" r="12808"/>
          <a:stretch>
            <a:fillRect/>
          </a:stretch>
        </p:blipFill>
        <p:spPr bwMode="auto">
          <a:xfrm>
            <a:off x="1142976" y="1714488"/>
            <a:ext cx="7643866" cy="435771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57224" y="1357298"/>
            <a:ext cx="8286776" cy="500066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8286776" cy="1143000"/>
          </a:xfr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Casting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5" descr="DSC05591"/>
          <p:cNvPicPr>
            <a:picLocks noChangeAspect="1" noChangeArrowheads="1"/>
          </p:cNvPicPr>
          <p:nvPr/>
        </p:nvPicPr>
        <p:blipFill>
          <a:blip r:embed="rId2" cstate="print"/>
          <a:srcRect b="19249"/>
          <a:stretch>
            <a:fillRect/>
          </a:stretch>
        </p:blipFill>
        <p:spPr bwMode="auto">
          <a:xfrm>
            <a:off x="4143372" y="1643050"/>
            <a:ext cx="4838704" cy="416244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85786" y="1714488"/>
            <a:ext cx="3357586" cy="428628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b="1" dirty="0" smtClean="0"/>
              <a:t>Generally Beam and slab are cast together but sometimes beam casting is done alone before slab. </a:t>
            </a:r>
            <a:endParaRPr lang="en-US" sz="2800" b="1" dirty="0"/>
          </a:p>
        </p:txBody>
      </p:sp>
      <p:sp>
        <p:nvSpPr>
          <p:cNvPr id="6" name="Right Arrow Callout 5"/>
          <p:cNvSpPr/>
          <p:nvPr/>
        </p:nvSpPr>
        <p:spPr>
          <a:xfrm>
            <a:off x="4929190" y="4572008"/>
            <a:ext cx="2071702" cy="1000132"/>
          </a:xfrm>
          <a:prstGeom prst="right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Slab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Up Arrow Callout 6"/>
          <p:cNvSpPr/>
          <p:nvPr/>
        </p:nvSpPr>
        <p:spPr>
          <a:xfrm>
            <a:off x="6715140" y="3143248"/>
            <a:ext cx="2000264" cy="1214446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Beam Reinforcement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 animBg="1"/>
      <p:bldP spid="6" grpId="0" uiExpand="1" build="allAtOnce" animBg="1"/>
      <p:bldP spid="7" grpId="0" uiExpand="1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57224" y="1357298"/>
            <a:ext cx="8286776" cy="500066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8286776" cy="1143000"/>
          </a:xfr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Casting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28736"/>
            <a:ext cx="7615262" cy="75723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Compaction</a:t>
            </a:r>
            <a:endParaRPr lang="en-US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2357430"/>
            <a:ext cx="528641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00100" y="2357430"/>
            <a:ext cx="2571768" cy="291072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Normally compaction is done by using internal vibrator</a:t>
            </a:r>
            <a:endParaRPr lang="en-US" sz="2800" b="1" dirty="0"/>
          </a:p>
        </p:txBody>
      </p:sp>
      <p:sp>
        <p:nvSpPr>
          <p:cNvPr id="7" name="Right Arrow Callout 6"/>
          <p:cNvSpPr/>
          <p:nvPr/>
        </p:nvSpPr>
        <p:spPr>
          <a:xfrm>
            <a:off x="5143504" y="2714620"/>
            <a:ext cx="2143140" cy="785818"/>
          </a:xfrm>
          <a:prstGeom prst="right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Metal nose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Up Arrow Callout 7"/>
          <p:cNvSpPr/>
          <p:nvPr/>
        </p:nvSpPr>
        <p:spPr>
          <a:xfrm>
            <a:off x="5143504" y="4572008"/>
            <a:ext cx="3071834" cy="1214446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Vibration causes the concrete layer to compact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5500694" y="785794"/>
            <a:ext cx="3071834" cy="1785950"/>
          </a:xfrm>
          <a:prstGeom prst="cube">
            <a:avLst>
              <a:gd name="adj" fmla="val 8188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1643042" y="928670"/>
            <a:ext cx="3857652" cy="5143536"/>
          </a:xfrm>
          <a:prstGeom prst="cube">
            <a:avLst>
              <a:gd name="adj" fmla="val 91725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/>
          <p:cNvSpPr/>
          <p:nvPr/>
        </p:nvSpPr>
        <p:spPr>
          <a:xfrm>
            <a:off x="1928794" y="2714620"/>
            <a:ext cx="6072230" cy="3571900"/>
          </a:xfrm>
          <a:prstGeom prst="cube">
            <a:avLst>
              <a:gd name="adj" fmla="val 94307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n 15"/>
          <p:cNvSpPr/>
          <p:nvPr/>
        </p:nvSpPr>
        <p:spPr>
          <a:xfrm rot="2700000" flipH="1">
            <a:off x="4065728" y="439683"/>
            <a:ext cx="115716" cy="5081808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n 16"/>
          <p:cNvSpPr/>
          <p:nvPr/>
        </p:nvSpPr>
        <p:spPr>
          <a:xfrm rot="2700000" flipH="1">
            <a:off x="6065992" y="511120"/>
            <a:ext cx="115716" cy="5081808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n 17"/>
          <p:cNvSpPr/>
          <p:nvPr/>
        </p:nvSpPr>
        <p:spPr>
          <a:xfrm rot="2700000" flipH="1">
            <a:off x="4137166" y="1368377"/>
            <a:ext cx="115716" cy="5081808"/>
          </a:xfrm>
          <a:prstGeom prst="can">
            <a:avLst/>
          </a:prstGeom>
          <a:solidFill>
            <a:srgbClr val="FFA3A3"/>
          </a:solidFill>
          <a:ln>
            <a:solidFill>
              <a:srgbClr val="FFA3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18"/>
          <p:cNvSpPr/>
          <p:nvPr/>
        </p:nvSpPr>
        <p:spPr>
          <a:xfrm rot="2700000" flipH="1">
            <a:off x="6137429" y="1439815"/>
            <a:ext cx="115716" cy="5081808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/>
          <p:cNvSpPr/>
          <p:nvPr/>
        </p:nvSpPr>
        <p:spPr>
          <a:xfrm rot="2700000" flipH="1">
            <a:off x="3778981" y="3617920"/>
            <a:ext cx="85840" cy="1429589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n 20"/>
          <p:cNvSpPr/>
          <p:nvPr/>
        </p:nvSpPr>
        <p:spPr>
          <a:xfrm rot="2700000" flipH="1">
            <a:off x="6611342" y="1108242"/>
            <a:ext cx="103827" cy="1169424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n 21"/>
          <p:cNvSpPr/>
          <p:nvPr/>
        </p:nvSpPr>
        <p:spPr>
          <a:xfrm rot="5280000">
            <a:off x="4642163" y="3444926"/>
            <a:ext cx="145426" cy="852701"/>
          </a:xfrm>
          <a:prstGeom prst="can">
            <a:avLst/>
          </a:prstGeom>
          <a:solidFill>
            <a:srgbClr val="FFA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n 22"/>
          <p:cNvSpPr/>
          <p:nvPr/>
        </p:nvSpPr>
        <p:spPr>
          <a:xfrm rot="2700000" flipH="1">
            <a:off x="5596851" y="2590681"/>
            <a:ext cx="93431" cy="1523021"/>
          </a:xfrm>
          <a:prstGeom prst="can">
            <a:avLst/>
          </a:prstGeom>
          <a:solidFill>
            <a:srgbClr val="FFA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n 23"/>
          <p:cNvSpPr/>
          <p:nvPr/>
        </p:nvSpPr>
        <p:spPr>
          <a:xfrm rot="540000">
            <a:off x="6151540" y="2077272"/>
            <a:ext cx="134608" cy="801673"/>
          </a:xfrm>
          <a:prstGeom prst="can">
            <a:avLst/>
          </a:prstGeom>
          <a:solidFill>
            <a:srgbClr val="FFA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1323293" y="5106939"/>
            <a:ext cx="1640468" cy="839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3964807" y="5106085"/>
            <a:ext cx="1641337" cy="167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143108" y="4286256"/>
            <a:ext cx="2641528" cy="17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43108" y="5927593"/>
            <a:ext cx="2641528" cy="1737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1537607" y="4892625"/>
            <a:ext cx="1640468" cy="839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4179121" y="4891771"/>
            <a:ext cx="1641337" cy="167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357422" y="4071942"/>
            <a:ext cx="2641528" cy="17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357422" y="5713279"/>
            <a:ext cx="2641528" cy="1737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1751921" y="4678311"/>
            <a:ext cx="1640468" cy="839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4393435" y="4677457"/>
            <a:ext cx="1641337" cy="167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571736" y="3857628"/>
            <a:ext cx="2641528" cy="17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571736" y="5498965"/>
            <a:ext cx="2641528" cy="1737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1966235" y="4463997"/>
            <a:ext cx="1640468" cy="839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4607749" y="4463143"/>
            <a:ext cx="1641337" cy="167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786050" y="3643314"/>
            <a:ext cx="2641528" cy="17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786050" y="5284651"/>
            <a:ext cx="2641528" cy="1737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2323425" y="4106807"/>
            <a:ext cx="1640468" cy="839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964939" y="4105953"/>
            <a:ext cx="1641337" cy="167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143240" y="3286124"/>
            <a:ext cx="2641528" cy="17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143240" y="4927461"/>
            <a:ext cx="2641528" cy="1737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2680615" y="3749617"/>
            <a:ext cx="1640468" cy="839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5322129" y="3748763"/>
            <a:ext cx="1641337" cy="167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500430" y="2928934"/>
            <a:ext cx="2641528" cy="17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500430" y="4570271"/>
            <a:ext cx="2641528" cy="1737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3037805" y="3392427"/>
            <a:ext cx="1640468" cy="839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5679319" y="3391573"/>
            <a:ext cx="1641337" cy="167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857620" y="2571744"/>
            <a:ext cx="2641528" cy="17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857620" y="4213081"/>
            <a:ext cx="2641528" cy="1737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3394995" y="3035237"/>
            <a:ext cx="1640468" cy="839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6036509" y="3034383"/>
            <a:ext cx="1641337" cy="167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214810" y="2214554"/>
            <a:ext cx="2641528" cy="17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214810" y="3855891"/>
            <a:ext cx="2641528" cy="1737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3752185" y="2678047"/>
            <a:ext cx="1640468" cy="839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6393699" y="2677193"/>
            <a:ext cx="1641337" cy="167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572000" y="1857364"/>
            <a:ext cx="2641528" cy="17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572000" y="3498701"/>
            <a:ext cx="2641528" cy="1737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3966499" y="2463733"/>
            <a:ext cx="1640468" cy="839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6608013" y="2462879"/>
            <a:ext cx="1641337" cy="167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786314" y="1643050"/>
            <a:ext cx="2641528" cy="17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786314" y="3284387"/>
            <a:ext cx="2641528" cy="1737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4109375" y="2320857"/>
            <a:ext cx="1640468" cy="839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6750889" y="2320003"/>
            <a:ext cx="1641337" cy="167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929190" y="1500174"/>
            <a:ext cx="2641528" cy="17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929190" y="3141511"/>
            <a:ext cx="2641528" cy="1737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4252251" y="2177981"/>
            <a:ext cx="1640468" cy="839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>
            <a:off x="6893765" y="2177127"/>
            <a:ext cx="1641337" cy="167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072066" y="1357298"/>
            <a:ext cx="2641528" cy="17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072066" y="2998635"/>
            <a:ext cx="2641528" cy="1737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4395127" y="1965404"/>
            <a:ext cx="1640468" cy="839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7036641" y="1964550"/>
            <a:ext cx="1641337" cy="167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214942" y="1144721"/>
            <a:ext cx="2641528" cy="17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214942" y="2786058"/>
            <a:ext cx="2641528" cy="1737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5400000">
            <a:off x="4539680" y="1820792"/>
            <a:ext cx="1640468" cy="839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>
            <a:off x="7181194" y="1819938"/>
            <a:ext cx="1641337" cy="167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5359495" y="1000109"/>
            <a:ext cx="2641528" cy="17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359495" y="2641446"/>
            <a:ext cx="2641528" cy="1737"/>
          </a:xfrm>
          <a:prstGeom prst="line">
            <a:avLst/>
          </a:prstGeom>
          <a:ln w="38100">
            <a:solidFill>
              <a:srgbClr val="FFA3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ube 80"/>
          <p:cNvSpPr/>
          <p:nvPr/>
        </p:nvSpPr>
        <p:spPr>
          <a:xfrm>
            <a:off x="1928794" y="928670"/>
            <a:ext cx="6286544" cy="5143536"/>
          </a:xfrm>
          <a:prstGeom prst="cube">
            <a:avLst>
              <a:gd name="adj" fmla="val 68466"/>
            </a:avLst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ube 81"/>
          <p:cNvSpPr/>
          <p:nvPr/>
        </p:nvSpPr>
        <p:spPr>
          <a:xfrm>
            <a:off x="4643438" y="928670"/>
            <a:ext cx="3857652" cy="5143536"/>
          </a:xfrm>
          <a:prstGeom prst="cube">
            <a:avLst>
              <a:gd name="adj" fmla="val 91725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ube 82"/>
          <p:cNvSpPr/>
          <p:nvPr/>
        </p:nvSpPr>
        <p:spPr>
          <a:xfrm>
            <a:off x="1785918" y="4429132"/>
            <a:ext cx="3071834" cy="1785950"/>
          </a:xfrm>
          <a:prstGeom prst="cube">
            <a:avLst>
              <a:gd name="adj" fmla="val 8188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Up Arrow 83"/>
          <p:cNvSpPr/>
          <p:nvPr/>
        </p:nvSpPr>
        <p:spPr>
          <a:xfrm rot="2482121">
            <a:off x="6366456" y="3307342"/>
            <a:ext cx="1071570" cy="3240704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b="1" dirty="0" smtClean="0"/>
              <a:t>Beam Reinforcement</a:t>
            </a:r>
          </a:p>
        </p:txBody>
      </p:sp>
      <p:sp>
        <p:nvSpPr>
          <p:cNvPr id="85" name="Right Arrow 84"/>
          <p:cNvSpPr/>
          <p:nvPr/>
        </p:nvSpPr>
        <p:spPr>
          <a:xfrm>
            <a:off x="500034" y="3643314"/>
            <a:ext cx="3286148" cy="50006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Crank Bars</a:t>
            </a:r>
            <a:endParaRPr lang="en-US" b="1" dirty="0"/>
          </a:p>
        </p:txBody>
      </p:sp>
      <p:sp>
        <p:nvSpPr>
          <p:cNvPr id="86" name="Right Arrow 85"/>
          <p:cNvSpPr/>
          <p:nvPr/>
        </p:nvSpPr>
        <p:spPr>
          <a:xfrm>
            <a:off x="1142976" y="2214554"/>
            <a:ext cx="2928958" cy="50006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Straight Bars</a:t>
            </a:r>
            <a:endParaRPr lang="en-US" b="1" dirty="0"/>
          </a:p>
        </p:txBody>
      </p:sp>
      <p:sp>
        <p:nvSpPr>
          <p:cNvPr id="87" name="Right Arrow 86"/>
          <p:cNvSpPr/>
          <p:nvPr/>
        </p:nvSpPr>
        <p:spPr>
          <a:xfrm>
            <a:off x="285720" y="2928934"/>
            <a:ext cx="2643206" cy="85725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Concentrated Stirrups</a:t>
            </a:r>
            <a:endParaRPr lang="en-US" b="1" dirty="0"/>
          </a:p>
        </p:txBody>
      </p:sp>
      <p:sp>
        <p:nvSpPr>
          <p:cNvPr id="88" name="Right Arrow 87"/>
          <p:cNvSpPr/>
          <p:nvPr/>
        </p:nvSpPr>
        <p:spPr>
          <a:xfrm>
            <a:off x="2285984" y="785794"/>
            <a:ext cx="2643206" cy="10001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Concentrated Stirrups</a:t>
            </a:r>
            <a:endParaRPr lang="en-US" b="1" dirty="0"/>
          </a:p>
        </p:txBody>
      </p:sp>
      <p:sp>
        <p:nvSpPr>
          <p:cNvPr id="89" name="Right Arrow 88"/>
          <p:cNvSpPr/>
          <p:nvPr/>
        </p:nvSpPr>
        <p:spPr>
          <a:xfrm>
            <a:off x="642910" y="4929198"/>
            <a:ext cx="2000264" cy="78581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Formwork</a:t>
            </a:r>
            <a:endParaRPr lang="en-US" b="1" dirty="0"/>
          </a:p>
        </p:txBody>
      </p:sp>
      <p:sp>
        <p:nvSpPr>
          <p:cNvPr id="90" name="Rectangle 89"/>
          <p:cNvSpPr/>
          <p:nvPr/>
        </p:nvSpPr>
        <p:spPr>
          <a:xfrm>
            <a:off x="7072330" y="2571744"/>
            <a:ext cx="1857388" cy="107157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Concrete Casting</a:t>
            </a:r>
            <a:endParaRPr lang="en-US" b="1" dirty="0"/>
          </a:p>
        </p:txBody>
      </p:sp>
      <p:sp>
        <p:nvSpPr>
          <p:cNvPr id="91" name="U-Turn Arrow 90"/>
          <p:cNvSpPr/>
          <p:nvPr/>
        </p:nvSpPr>
        <p:spPr>
          <a:xfrm flipH="1">
            <a:off x="6286512" y="1000108"/>
            <a:ext cx="1857388" cy="1571636"/>
          </a:xfrm>
          <a:prstGeom prst="uturnArrow">
            <a:avLst>
              <a:gd name="adj1" fmla="val 16960"/>
              <a:gd name="adj2" fmla="val 25000"/>
              <a:gd name="adj3" fmla="val 44557"/>
              <a:gd name="adj4" fmla="val 42120"/>
              <a:gd name="adj5" fmla="val 765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0" y="0"/>
            <a:ext cx="4286248" cy="1000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Beam Formation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decel="100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7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9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4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800"/>
                            </p:stCondLst>
                            <p:childTnLst>
                              <p:par>
                                <p:cTn id="10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200"/>
                            </p:stCondLst>
                            <p:childTnLst>
                              <p:par>
                                <p:cTn id="1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400"/>
                            </p:stCondLst>
                            <p:childTnLst>
                              <p:par>
                                <p:cTn id="1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600"/>
                            </p:stCondLst>
                            <p:childTnLst>
                              <p:par>
                                <p:cTn id="1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800"/>
                            </p:stCondLst>
                            <p:childTnLst>
                              <p:par>
                                <p:cTn id="1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000"/>
                            </p:stCondLst>
                            <p:childTnLst>
                              <p:par>
                                <p:cTn id="1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9200"/>
                            </p:stCondLst>
                            <p:childTnLst>
                              <p:par>
                                <p:cTn id="1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9400"/>
                            </p:stCondLst>
                            <p:childTnLst>
                              <p:par>
                                <p:cTn id="1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9600"/>
                            </p:stCondLst>
                            <p:childTnLst>
                              <p:par>
                                <p:cTn id="1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9800"/>
                            </p:stCondLst>
                            <p:childTnLst>
                              <p:par>
                                <p:cTn id="1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200"/>
                            </p:stCondLst>
                            <p:childTnLst>
                              <p:par>
                                <p:cTn id="2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400"/>
                            </p:stCondLst>
                            <p:childTnLst>
                              <p:par>
                                <p:cTn id="2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600"/>
                            </p:stCondLst>
                            <p:childTnLst>
                              <p:par>
                                <p:cTn id="2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800"/>
                            </p:stCondLst>
                            <p:childTnLst>
                              <p:par>
                                <p:cTn id="2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1200"/>
                            </p:stCondLst>
                            <p:childTnLst>
                              <p:par>
                                <p:cTn id="2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1400"/>
                            </p:stCondLst>
                            <p:childTnLst>
                              <p:par>
                                <p:cTn id="2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1600"/>
                            </p:stCondLst>
                            <p:childTnLst>
                              <p:par>
                                <p:cTn id="2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1800"/>
                            </p:stCondLst>
                            <p:childTnLst>
                              <p:par>
                                <p:cTn id="2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2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2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0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2200"/>
                            </p:stCondLst>
                            <p:childTnLst>
                              <p:par>
                                <p:cTn id="3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2700"/>
                            </p:stCondLst>
                            <p:childTnLst>
                              <p:par>
                                <p:cTn id="3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2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2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2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2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2900"/>
                            </p:stCondLst>
                            <p:childTnLst>
                              <p:par>
                                <p:cTn id="3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2" dur="2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2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6" dur="2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2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3100"/>
                            </p:stCondLst>
                            <p:childTnLst>
                              <p:par>
                                <p:cTn id="329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" decel="100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" decel="100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4100"/>
                            </p:stCondLst>
                            <p:childTnLst>
                              <p:par>
                                <p:cTn id="3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5100"/>
                            </p:stCondLst>
                            <p:childTnLst>
                              <p:par>
                                <p:cTn id="3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6100"/>
                            </p:stCondLst>
                            <p:childTnLst>
                              <p:par>
                                <p:cTn id="3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6600"/>
                            </p:stCondLst>
                            <p:childTnLst>
                              <p:par>
                                <p:cTn id="36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7600"/>
                            </p:stCondLst>
                            <p:childTnLst>
                              <p:par>
                                <p:cTn id="3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81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8100"/>
                            </p:stCondLst>
                            <p:childTnLst>
                              <p:par>
                                <p:cTn id="389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" decel="100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9100"/>
                            </p:stCondLst>
                            <p:childTnLst>
                              <p:par>
                                <p:cTn id="402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" decel="100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20100"/>
                            </p:stCondLst>
                            <p:childTnLst>
                              <p:par>
                                <p:cTn id="415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" decel="100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" decel="100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" decel="100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81" grpId="0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1357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66" y="214290"/>
            <a:ext cx="6215106" cy="1000132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Slab Construction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0" y="1428736"/>
          <a:ext cx="9144000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5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1E345CB-0C4D-419E-BB09-83FEFC8D1D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graphicEl>
                                              <a:dgm id="{91E345CB-0C4D-419E-BB09-83FEFC8D1D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91E345CB-0C4D-419E-BB09-83FEFC8D1D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91E345CB-0C4D-419E-BB09-83FEFC8D1D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000A16A-07D0-46BD-B673-DAAFFAB3A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E000A16A-07D0-46BD-B673-DAAFFAB3A9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graphicEl>
                                              <a:dgm id="{E000A16A-07D0-46BD-B673-DAAFFAB3A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graphicEl>
                                              <a:dgm id="{E000A16A-07D0-46BD-B673-DAAFFAB3A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61B7EA-D0F5-4A1F-9052-3DAA61E9E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B261B7EA-D0F5-4A1F-9052-3DAA61E9E9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dgm id="{B261B7EA-D0F5-4A1F-9052-3DAA61E9E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graphicEl>
                                              <a:dgm id="{B261B7EA-D0F5-4A1F-9052-3DAA61E9E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03A6AD6-5F4F-480E-9895-392A4E257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graphicEl>
                                              <a:dgm id="{E03A6AD6-5F4F-480E-9895-392A4E2578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graphicEl>
                                              <a:dgm id="{E03A6AD6-5F4F-480E-9895-392A4E257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graphicEl>
                                              <a:dgm id="{E03A6AD6-5F4F-480E-9895-392A4E257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A81D324-18EA-47B0-9C20-FA92B2AA2C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6A81D324-18EA-47B0-9C20-FA92B2AA2C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graphicEl>
                                              <a:dgm id="{6A81D324-18EA-47B0-9C20-FA92B2AA2C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graphicEl>
                                              <a:dgm id="{6A81D324-18EA-47B0-9C20-FA92B2AA2C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D2A56E8-BD97-43E7-BBFF-523C8F4DF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graphicEl>
                                              <a:dgm id="{CD2A56E8-BD97-43E7-BBFF-523C8F4DFA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graphicEl>
                                              <a:dgm id="{CD2A56E8-BD97-43E7-BBFF-523C8F4DF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graphicEl>
                                              <a:dgm id="{CD2A56E8-BD97-43E7-BBFF-523C8F4DF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8" grpId="0"/>
      <p:bldGraphic spid="8" grpId="0" uiExpand="1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57298"/>
            <a:ext cx="9144000" cy="514353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1001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Formwork or Shuttering</a:t>
            </a:r>
            <a:endParaRPr lang="en-US" sz="48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5" name="Content Placeholder 4" descr="09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905001"/>
            <a:ext cx="3657600" cy="3657600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0034" y="5857893"/>
            <a:ext cx="3714776" cy="4924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itchFamily="34" charset="0"/>
                <a:cs typeface="Arial" pitchFamily="34" charset="0"/>
              </a:rPr>
              <a:t>Wooden Shuttering</a:t>
            </a:r>
            <a:endParaRPr 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4" descr="DSC056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928802"/>
            <a:ext cx="4000528" cy="3614732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714876" y="5857892"/>
            <a:ext cx="4000528" cy="4924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itchFamily="34" charset="0"/>
                <a:cs typeface="Arial" pitchFamily="34" charset="0"/>
              </a:rPr>
              <a:t>Steel Shuttering</a:t>
            </a:r>
            <a:endParaRPr 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1428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1001">
            <a:schemeClr val="lt1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Shuttering</a:t>
            </a:r>
            <a:endParaRPr lang="en-US" sz="54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4" name="Content Placeholder 3" descr="DSCF444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828800"/>
            <a:ext cx="6629400" cy="4525963"/>
          </a:xfrm>
        </p:spPr>
      </p:pic>
      <p:sp>
        <p:nvSpPr>
          <p:cNvPr id="30" name="Right Arrow 29"/>
          <p:cNvSpPr/>
          <p:nvPr/>
        </p:nvSpPr>
        <p:spPr>
          <a:xfrm flipH="1">
            <a:off x="6096000" y="4495800"/>
            <a:ext cx="2209800" cy="990600"/>
          </a:xfrm>
          <a:prstGeom prst="rightArrow">
            <a:avLst>
              <a:gd name="adj1" fmla="val 50000"/>
              <a:gd name="adj2" fmla="val 69467"/>
            </a:avLst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1752600" y="2438400"/>
            <a:ext cx="2057400" cy="762000"/>
          </a:xfrm>
          <a:prstGeom prst="rightArrow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133600" y="2667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PLATE</a:t>
            </a:r>
            <a:endParaRPr lang="en-US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29400" y="4800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PROP</a:t>
            </a:r>
            <a:endParaRPr lang="en-US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3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Title 18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1001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Reinforcement Placing</a:t>
            </a:r>
            <a:endParaRPr lang="en-US" sz="6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parajita" pitchFamily="34" charset="0"/>
              <a:cs typeface="Aparajita" pitchFamily="34" charset="0"/>
            </a:endParaRPr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2209800"/>
            <a:ext cx="6549668" cy="3411393"/>
          </a:xfrm>
        </p:spPr>
      </p:pic>
      <p:cxnSp>
        <p:nvCxnSpPr>
          <p:cNvPr id="6" name="Straight Connector 5"/>
          <p:cNvCxnSpPr/>
          <p:nvPr/>
        </p:nvCxnSpPr>
        <p:spPr>
          <a:xfrm flipV="1">
            <a:off x="1676400" y="2362200"/>
            <a:ext cx="2362200" cy="152400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209800" y="2590800"/>
            <a:ext cx="2362200" cy="152400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743200" y="2819400"/>
            <a:ext cx="2362200" cy="152400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276600" y="3048000"/>
            <a:ext cx="2362200" cy="152400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810000" y="3200400"/>
            <a:ext cx="2438400" cy="160020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419600" y="3429000"/>
            <a:ext cx="2438400" cy="160020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953000" y="3657600"/>
            <a:ext cx="2438400" cy="160020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9144000" y="29718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295400" y="3505200"/>
            <a:ext cx="838200" cy="5334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3810000" y="1828800"/>
            <a:ext cx="838200" cy="5334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rot="5400000">
            <a:off x="3582194" y="2590006"/>
            <a:ext cx="457200" cy="158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2514600" y="2819400"/>
            <a:ext cx="1295400" cy="8382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2133600" y="3505200"/>
            <a:ext cx="381000" cy="1524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V="1">
            <a:off x="1828800" y="3733800"/>
            <a:ext cx="838200" cy="5334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V="1">
            <a:off x="4343400" y="2057400"/>
            <a:ext cx="838200" cy="5334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5400000">
            <a:off x="4115594" y="2818606"/>
            <a:ext cx="457200" cy="158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V="1">
            <a:off x="3048000" y="3048000"/>
            <a:ext cx="1295400" cy="8382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>
            <a:off x="2667000" y="3733800"/>
            <a:ext cx="381000" cy="1524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V="1">
            <a:off x="2362200" y="3962400"/>
            <a:ext cx="838200" cy="5334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4876800" y="2286000"/>
            <a:ext cx="838200" cy="5334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rot="5400000">
            <a:off x="4648994" y="3047206"/>
            <a:ext cx="457200" cy="158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V="1">
            <a:off x="3581400" y="3276600"/>
            <a:ext cx="1295400" cy="8382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3200400" y="3962400"/>
            <a:ext cx="381000" cy="1524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V="1">
            <a:off x="2895600" y="4114800"/>
            <a:ext cx="838200" cy="5334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V="1">
            <a:off x="5410200" y="2438400"/>
            <a:ext cx="838200" cy="5334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5400000">
            <a:off x="5182394" y="3199606"/>
            <a:ext cx="457200" cy="158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V="1">
            <a:off x="4114800" y="3429000"/>
            <a:ext cx="1295400" cy="8382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3733800" y="4114800"/>
            <a:ext cx="381000" cy="1524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V="1">
            <a:off x="3505200" y="4419600"/>
            <a:ext cx="838200" cy="5334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V="1">
            <a:off x="6019800" y="2743200"/>
            <a:ext cx="838200" cy="5334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rot="5400000">
            <a:off x="5791994" y="3504406"/>
            <a:ext cx="457200" cy="158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V="1">
            <a:off x="4724400" y="3733800"/>
            <a:ext cx="1295400" cy="8382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4343400" y="4419600"/>
            <a:ext cx="381000" cy="1524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V="1">
            <a:off x="4038600" y="4648200"/>
            <a:ext cx="838200" cy="5334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V="1">
            <a:off x="6553200" y="2971800"/>
            <a:ext cx="838200" cy="5334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rot="5400000">
            <a:off x="6325394" y="3733006"/>
            <a:ext cx="457200" cy="158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flipV="1">
            <a:off x="5257800" y="3962400"/>
            <a:ext cx="1295400" cy="8382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4876800" y="4648200"/>
            <a:ext cx="381000" cy="15240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flipV="1">
            <a:off x="4114800" y="1981200"/>
            <a:ext cx="838200" cy="533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flipV="1">
            <a:off x="4648200" y="2209800"/>
            <a:ext cx="838200" cy="533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V="1">
            <a:off x="5181600" y="2362200"/>
            <a:ext cx="838200" cy="533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5791200" y="2590800"/>
            <a:ext cx="838200" cy="533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flipV="1">
            <a:off x="6248400" y="2895600"/>
            <a:ext cx="838200" cy="533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V="1">
            <a:off x="6781800" y="3124200"/>
            <a:ext cx="838200" cy="533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flipV="1">
            <a:off x="2590800" y="4038600"/>
            <a:ext cx="838200" cy="533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flipV="1">
            <a:off x="3200400" y="4267200"/>
            <a:ext cx="838200" cy="533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flipV="1">
            <a:off x="3810000" y="4495800"/>
            <a:ext cx="838200" cy="533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 flipV="1">
            <a:off x="4343400" y="4724400"/>
            <a:ext cx="838200" cy="533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flipV="1">
            <a:off x="2133600" y="3810000"/>
            <a:ext cx="838200" cy="533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flipV="1">
            <a:off x="1600200" y="3581400"/>
            <a:ext cx="838200" cy="533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228600" y="6019800"/>
            <a:ext cx="8763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Cambria Math" pitchFamily="18" charset="0"/>
                <a:ea typeface="Cambria Math" pitchFamily="18" charset="0"/>
                <a:cs typeface="Arial" pitchFamily="34" charset="0"/>
              </a:rPr>
              <a:t>    -Straight Bars             -Cranked Re-bars            -Extra Re-Bars </a:t>
            </a:r>
            <a:endParaRPr lang="en-US" sz="2600" b="1" dirty="0"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381000" y="6172200"/>
            <a:ext cx="228600" cy="228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3200400" y="6172200"/>
            <a:ext cx="228600" cy="228600"/>
          </a:xfrm>
          <a:prstGeom prst="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/>
          <p:cNvSpPr/>
          <p:nvPr/>
        </p:nvSpPr>
        <p:spPr>
          <a:xfrm>
            <a:off x="6477000" y="6172200"/>
            <a:ext cx="228600" cy="228600"/>
          </a:xfrm>
          <a:prstGeom prst="rect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0" y="0"/>
            <a:ext cx="914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33295 L -3.33333E-6 4.16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33295 L 5.55112E-17 2.8323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33295 L 5.55112E-17 1.5028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33295 L 3.33333E-6 4.971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33295 L 0 -1.56069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33294 L 3.33333E-6 -4.62428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33295 L 1.11022E-16 5.78035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00"/>
                            </p:stCondLst>
                            <p:childTnLst>
                              <p:par>
                                <p:cTn id="17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4000"/>
                            </p:stCondLst>
                            <p:childTnLst>
                              <p:par>
                                <p:cTn id="23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6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1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6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1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/>
      <p:bldP spid="187" grpId="0" animBg="1"/>
      <p:bldP spid="188" grpId="0" animBg="1"/>
      <p:bldP spid="18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Crank Bars</a:t>
            </a:r>
            <a:endParaRPr lang="en-US" sz="54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4" descr="DSC012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600200"/>
            <a:ext cx="2096637" cy="4648200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5" descr="DSC0125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819400" y="1600200"/>
            <a:ext cx="5791200" cy="3264647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2819400" y="5181600"/>
            <a:ext cx="5791200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Alternative crank bars are provided to resist tension near the slab-beam joint.</a:t>
            </a:r>
            <a:endParaRPr lang="en-US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5830094" y="4838700"/>
            <a:ext cx="685006" cy="794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5830094" y="4533900"/>
            <a:ext cx="1294606" cy="794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7" idx="1"/>
          </p:cNvCxnSpPr>
          <p:nvPr/>
        </p:nvCxnSpPr>
        <p:spPr>
          <a:xfrm rot="10800000">
            <a:off x="1371600" y="4419601"/>
            <a:ext cx="1447800" cy="1146721"/>
          </a:xfrm>
          <a:prstGeom prst="bentConnector3">
            <a:avLst>
              <a:gd name="adj1" fmla="val 50000"/>
            </a:avLst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 flipH="1" flipV="1">
            <a:off x="2286000" y="2133600"/>
            <a:ext cx="3048000" cy="19812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  <a:effectLst>
            <a:outerShdw blurRad="40000" dist="23000" dir="5400000" sx="90000" sy="9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2705100" y="2324100"/>
            <a:ext cx="3048000" cy="17526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  <a:effectLst>
            <a:outerShdw blurRad="40000" dist="23000" dir="5400000" sx="90000" sy="9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ight Arrow 24"/>
          <p:cNvSpPr/>
          <p:nvPr/>
        </p:nvSpPr>
        <p:spPr>
          <a:xfrm flipH="1">
            <a:off x="4800600" y="1981200"/>
            <a:ext cx="2590800" cy="685800"/>
          </a:xfrm>
          <a:prstGeom prst="rightArrow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ight Arrow 25"/>
          <p:cNvSpPr/>
          <p:nvPr/>
        </p:nvSpPr>
        <p:spPr>
          <a:xfrm>
            <a:off x="2895600" y="1981200"/>
            <a:ext cx="1371600" cy="685800"/>
          </a:xfrm>
          <a:prstGeom prst="rightArrow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181600" y="21336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SLAB-BEAM JOINT</a:t>
            </a:r>
            <a:endParaRPr lang="en-US" sz="2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48000" y="213360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BEAM</a:t>
            </a:r>
            <a:endParaRPr lang="en-US" sz="2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25" grpId="0" animBg="1"/>
      <p:bldP spid="26" grpId="0" animBg="1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1357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66" y="214290"/>
            <a:ext cx="6215106" cy="1000132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Column Construction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0" y="1428736"/>
          <a:ext cx="9144000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5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1E345CB-0C4D-419E-BB09-83FEFC8D1D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graphicEl>
                                              <a:dgm id="{91E345CB-0C4D-419E-BB09-83FEFC8D1D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91E345CB-0C4D-419E-BB09-83FEFC8D1D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91E345CB-0C4D-419E-BB09-83FEFC8D1D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000A16A-07D0-46BD-B673-DAAFFAB3A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E000A16A-07D0-46BD-B673-DAAFFAB3A9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graphicEl>
                                              <a:dgm id="{E000A16A-07D0-46BD-B673-DAAFFAB3A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graphicEl>
                                              <a:dgm id="{E000A16A-07D0-46BD-B673-DAAFFAB3A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61B7EA-D0F5-4A1F-9052-3DAA61E9E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B261B7EA-D0F5-4A1F-9052-3DAA61E9E9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dgm id="{B261B7EA-D0F5-4A1F-9052-3DAA61E9E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graphicEl>
                                              <a:dgm id="{B261B7EA-D0F5-4A1F-9052-3DAA61E9E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03A6AD6-5F4F-480E-9895-392A4E257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graphicEl>
                                              <a:dgm id="{E03A6AD6-5F4F-480E-9895-392A4E2578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graphicEl>
                                              <a:dgm id="{E03A6AD6-5F4F-480E-9895-392A4E257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graphicEl>
                                              <a:dgm id="{E03A6AD6-5F4F-480E-9895-392A4E257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A81D324-18EA-47B0-9C20-FA92B2AA2C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6A81D324-18EA-47B0-9C20-FA92B2AA2C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graphicEl>
                                              <a:dgm id="{6A81D324-18EA-47B0-9C20-FA92B2AA2C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graphicEl>
                                              <a:dgm id="{6A81D324-18EA-47B0-9C20-FA92B2AA2C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D2A56E8-BD97-43E7-BBFF-523C8F4DF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graphicEl>
                                              <a:dgm id="{CD2A56E8-BD97-43E7-BBFF-523C8F4DFA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graphicEl>
                                              <a:dgm id="{CD2A56E8-BD97-43E7-BBFF-523C8F4DF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graphicEl>
                                              <a:dgm id="{CD2A56E8-BD97-43E7-BBFF-523C8F4DF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8" grpId="0"/>
      <p:bldGraphic spid="8" grpId="0" uiExpan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57298"/>
          </a:xfr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divot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001">
            <a:schemeClr val="lt1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Clear Cover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6" name="Picture 5" descr="cc blo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828800"/>
            <a:ext cx="3182636" cy="260137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7" name="Picture 6" descr="DSC012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1785926"/>
            <a:ext cx="4572000" cy="4495800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cxnSp>
        <p:nvCxnSpPr>
          <p:cNvPr id="9" name="Straight Arrow Connector 8"/>
          <p:cNvCxnSpPr/>
          <p:nvPr/>
        </p:nvCxnSpPr>
        <p:spPr>
          <a:xfrm rot="10800000" flipV="1">
            <a:off x="3962400" y="3048000"/>
            <a:ext cx="2895600" cy="8382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10800000" flipV="1">
            <a:off x="3214678" y="4876800"/>
            <a:ext cx="2271722" cy="695340"/>
          </a:xfrm>
          <a:prstGeom prst="bentConnector3">
            <a:avLst>
              <a:gd name="adj1" fmla="val 50000"/>
            </a:avLst>
          </a:prstGeom>
          <a:ln w="57150">
            <a:solidFill>
              <a:srgbClr val="FFFF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86400" y="4648200"/>
            <a:ext cx="3200400" cy="1785104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1001">
            <a:schemeClr val="lt1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CC Blocks can be either cylindrical or cubic. They are provided to maintain a constant height.</a:t>
            </a:r>
            <a:endParaRPr lang="en-US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  <a:latin typeface="+mj-lt"/>
                <a:ea typeface="Cambria Math" pitchFamily="18" charset="0"/>
                <a:cs typeface="Andalus" pitchFamily="18" charset="-78"/>
              </a:rPr>
              <a:t>Slab Casting &amp; Compaction</a:t>
            </a:r>
            <a:endParaRPr lang="en-US" sz="4800" b="1" dirty="0">
              <a:solidFill>
                <a:schemeClr val="tx1"/>
              </a:solidFill>
              <a:latin typeface="+mj-lt"/>
              <a:ea typeface="Cambria Math" pitchFamily="18" charset="0"/>
              <a:cs typeface="Andalus" pitchFamily="18" charset="-78"/>
            </a:endParaRPr>
          </a:p>
        </p:txBody>
      </p:sp>
      <p:pic>
        <p:nvPicPr>
          <p:cNvPr id="4" name="Picture 3" descr="DSCF43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676400"/>
            <a:ext cx="3710014" cy="3967178"/>
          </a:xfrm>
          <a:prstGeom prst="rect">
            <a:avLst/>
          </a:prstGeom>
          <a:ln w="5715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DSCF4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1676400"/>
            <a:ext cx="3305172" cy="3967178"/>
          </a:xfrm>
          <a:prstGeom prst="rect">
            <a:avLst/>
          </a:prstGeom>
          <a:ln w="5715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13388" y="5786454"/>
            <a:ext cx="1706054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001">
            <a:schemeClr val="lt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Casting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7686" y="5786454"/>
            <a:ext cx="4214842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Compaction by Vibrator</a:t>
            </a:r>
            <a:endParaRPr lang="en-US" sz="3000" b="1" dirty="0">
              <a:ln>
                <a:solidFill>
                  <a:sysClr val="windowText" lastClr="000000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4571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1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Leveling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DSCF44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905000"/>
            <a:ext cx="4803321" cy="365760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5" name="Picture 4" descr="DSCF44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905000"/>
            <a:ext cx="2800350" cy="434340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962400" y="5791200"/>
            <a:ext cx="4419600" cy="461665"/>
          </a:xfrm>
          <a:prstGeom prst="rect">
            <a:avLst/>
          </a:prstGeom>
        </p:spPr>
        <p:style>
          <a:lnRef idx="0">
            <a:schemeClr val="dk1"/>
          </a:lnRef>
          <a:fillRef idx="1001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HAND LEVELING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4571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14422"/>
          </a:xfrm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Placing U-Bar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Picture 3" descr="DSCF44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71600"/>
            <a:ext cx="3515111" cy="4800600"/>
          </a:xfrm>
          <a:prstGeom prst="rect">
            <a:avLst/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DSC013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371600"/>
            <a:ext cx="3810000" cy="4800600"/>
          </a:xfrm>
          <a:prstGeom prst="rect">
            <a:avLst/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dk1"/>
          </a:lnRef>
          <a:fillRef idx="1001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Curing</a:t>
            </a:r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Content Placeholder 3" descr="07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6004" y="1447801"/>
            <a:ext cx="5191991" cy="4343400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500298" y="5929330"/>
            <a:ext cx="4286280" cy="43088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Water Cure-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Ponding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Method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50017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US" sz="5400" b="1" dirty="0" smtClean="0"/>
              <a:t>Removal of Shutter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00174"/>
            <a:ext cx="9144000" cy="535782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      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fd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1857364"/>
            <a:ext cx="4429156" cy="3571900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6000768"/>
            <a:ext cx="914400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After 21 days of curing, formwork of slab is removed.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228" name="Picture 4" descr="DSC01755"/>
          <p:cNvPicPr>
            <a:picLocks noChangeAspect="1" noChangeArrowheads="1"/>
          </p:cNvPicPr>
          <p:nvPr/>
        </p:nvPicPr>
        <p:blipFill>
          <a:blip r:embed="rId2" cstate="print"/>
          <a:srcRect l="7463" r="14925" b="-1492"/>
          <a:stretch>
            <a:fillRect/>
          </a:stretch>
        </p:blipFill>
        <p:spPr bwMode="auto">
          <a:xfrm>
            <a:off x="3276600" y="1524000"/>
            <a:ext cx="4343400" cy="425926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2229" name="AutoShape 5"/>
          <p:cNvSpPr>
            <a:spLocks noChangeArrowheads="1"/>
          </p:cNvSpPr>
          <p:nvPr/>
        </p:nvSpPr>
        <p:spPr bwMode="auto">
          <a:xfrm>
            <a:off x="1219200" y="2590800"/>
            <a:ext cx="3810000" cy="2286000"/>
          </a:xfrm>
          <a:prstGeom prst="rightArrowCallout">
            <a:avLst>
              <a:gd name="adj1" fmla="val 9444"/>
              <a:gd name="adj2" fmla="val 10000"/>
              <a:gd name="adj3" fmla="val 26273"/>
              <a:gd name="adj4" fmla="val 50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/>
              <a:t>Glued Shutter</a:t>
            </a:r>
          </a:p>
          <a:p>
            <a:pPr algn="ctr"/>
            <a:r>
              <a:rPr lang="en-US" sz="2400" b="1" dirty="0"/>
              <a:t>Due To</a:t>
            </a:r>
          </a:p>
          <a:p>
            <a:pPr algn="ctr"/>
            <a:r>
              <a:rPr lang="en-US" sz="2400" b="1" dirty="0"/>
              <a:t>Improper Use</a:t>
            </a:r>
          </a:p>
          <a:p>
            <a:pPr algn="ctr"/>
            <a:r>
              <a:rPr lang="en-US" sz="2400" b="1" dirty="0"/>
              <a:t>Of </a:t>
            </a:r>
            <a:r>
              <a:rPr lang="en-US" sz="2400" b="1" dirty="0" smtClean="0"/>
              <a:t>Light </a:t>
            </a:r>
            <a:r>
              <a:rPr lang="en-US" sz="2400" b="1" dirty="0"/>
              <a:t>Oil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357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Special Observation</a:t>
            </a:r>
            <a:endParaRPr lang="en-US" sz="4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DSC0259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298" y="1600200"/>
            <a:ext cx="6173709" cy="458644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 rot="17601931">
            <a:off x="4297336" y="3777977"/>
            <a:ext cx="2491938" cy="13716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2428868"/>
            <a:ext cx="2143108" cy="2509242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Overlapping at the beam column joint  makes the structure weak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1357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Special Observation</a:t>
            </a:r>
            <a:endParaRPr lang="en-US" sz="4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US" sz="5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Monotype Corsiva" pitchFamily="66" charset="0"/>
              </a:rPr>
              <a:t>Prepared By-</a:t>
            </a:r>
            <a:endParaRPr lang="en-US" sz="54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Monotype Corsiv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1001">
            <a:schemeClr val="dk1"/>
          </a:fillRef>
          <a:effectRef idx="2">
            <a:schemeClr val="accent2"/>
          </a:effectRef>
          <a:fontRef idx="minor">
            <a:schemeClr val="lt1"/>
          </a:fontRef>
        </p:style>
        <p:txBody>
          <a:bodyPr numCol="2"/>
          <a:lstStyle/>
          <a:p>
            <a:pPr>
              <a:buNone/>
            </a:pPr>
            <a:r>
              <a:rPr lang="en-US" dirty="0" smtClean="0"/>
              <a:t>Roll No.: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1004003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1004011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1004017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1004024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1004027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1004036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1004037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1004044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1004052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1004060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1004062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6286512" y="4929198"/>
            <a:ext cx="2857488" cy="1643074"/>
          </a:xfrm>
          <a:prstGeom prst="cloudCallout">
            <a:avLst>
              <a:gd name="adj1" fmla="val -26350"/>
              <a:gd name="adj2" fmla="val 7839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Thank you….</a:t>
            </a:r>
            <a:endParaRPr lang="en-US" sz="3200" b="1" dirty="0">
              <a:ln>
                <a:solidFill>
                  <a:sysClr val="windowText" lastClr="000000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4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uiExpand="1" build="p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1357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143800" cy="1000132"/>
          </a:xfr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Reinforcement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of column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5429264"/>
            <a:ext cx="8215370" cy="100013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>
              <a:spcBef>
                <a:spcPts val="0"/>
              </a:spcBef>
              <a:buNone/>
            </a:pP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Reinforcement takes the lateral load as well as vertical load.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3643338" cy="3929090"/>
          </a:xfrm>
          <a:prstGeom prst="rect">
            <a:avLst/>
          </a:prstGeom>
          <a:ln w="38100" cap="sq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2001" y="2213760"/>
            <a:ext cx="228601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8723" name="AutoShape 3"/>
          <p:cNvCxnSpPr>
            <a:cxnSpLocks noChangeShapeType="1"/>
          </p:cNvCxnSpPr>
          <p:nvPr/>
        </p:nvCxnSpPr>
        <p:spPr bwMode="auto">
          <a:xfrm rot="5400000">
            <a:off x="6528623" y="1972440"/>
            <a:ext cx="946120" cy="1588"/>
          </a:xfrm>
          <a:prstGeom prst="straightConnector1">
            <a:avLst/>
          </a:prstGeom>
          <a:ln w="44450"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8724" name="AutoShape 4"/>
          <p:cNvCxnSpPr>
            <a:cxnSpLocks noChangeShapeType="1"/>
          </p:cNvCxnSpPr>
          <p:nvPr/>
        </p:nvCxnSpPr>
        <p:spPr bwMode="auto">
          <a:xfrm rot="5400000">
            <a:off x="6319073" y="1972440"/>
            <a:ext cx="946120" cy="1588"/>
          </a:xfrm>
          <a:prstGeom prst="straightConnector1">
            <a:avLst/>
          </a:prstGeom>
          <a:ln w="44450"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8725" name="AutoShape 5"/>
          <p:cNvCxnSpPr>
            <a:cxnSpLocks noChangeShapeType="1"/>
          </p:cNvCxnSpPr>
          <p:nvPr/>
        </p:nvCxnSpPr>
        <p:spPr bwMode="auto">
          <a:xfrm rot="5400000">
            <a:off x="6099998" y="1972440"/>
            <a:ext cx="946120" cy="1588"/>
          </a:xfrm>
          <a:prstGeom prst="straightConnector1">
            <a:avLst/>
          </a:prstGeom>
          <a:ln w="44450"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</a:p>
          <a:p>
            <a:pPr algn="ctr"/>
            <a:endParaRPr lang="en-US" dirty="0"/>
          </a:p>
        </p:txBody>
      </p:sp>
      <p:sp>
        <p:nvSpPr>
          <p:cNvPr id="24" name="Right Arrow 23"/>
          <p:cNvSpPr/>
          <p:nvPr/>
        </p:nvSpPr>
        <p:spPr>
          <a:xfrm>
            <a:off x="4286248" y="3286124"/>
            <a:ext cx="1428760" cy="64294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86644" y="1714488"/>
            <a:ext cx="164307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Vertical Load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29586" y="3357562"/>
            <a:ext cx="10001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Lateral Load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8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8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24" grpId="0" uiExpand="1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1357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15016"/>
            <a:ext cx="9144000" cy="71438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600" b="1" dirty="0" smtClean="0"/>
              <a:t>Ties are used to hold the steel reinforcement vertical</a:t>
            </a:r>
            <a:endParaRPr lang="en-US" sz="2600" b="1" dirty="0"/>
          </a:p>
        </p:txBody>
      </p:sp>
      <p:sp>
        <p:nvSpPr>
          <p:cNvPr id="5" name="Right Arrow 4"/>
          <p:cNvSpPr/>
          <p:nvPr/>
        </p:nvSpPr>
        <p:spPr>
          <a:xfrm>
            <a:off x="3428992" y="3357562"/>
            <a:ext cx="2286016" cy="71438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After using ties</a:t>
            </a:r>
            <a:endParaRPr lang="en-US" sz="2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785926"/>
            <a:ext cx="2357454" cy="36385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571612"/>
            <a:ext cx="2247900" cy="39909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9" name="Right Brace 8"/>
          <p:cNvSpPr/>
          <p:nvPr/>
        </p:nvSpPr>
        <p:spPr>
          <a:xfrm>
            <a:off x="2857488" y="4429132"/>
            <a:ext cx="285752" cy="714380"/>
          </a:xfrm>
          <a:prstGeom prst="rightBrace">
            <a:avLst/>
          </a:prstGeom>
          <a:noFill/>
          <a:ln w="57150"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14678" y="4500570"/>
            <a:ext cx="1785950" cy="642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Closely placed Ties</a:t>
            </a:r>
            <a:endParaRPr lang="en-US" sz="2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7286644" y="2000240"/>
            <a:ext cx="357190" cy="2786082"/>
          </a:xfrm>
          <a:prstGeom prst="rightBrace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15272" y="2857496"/>
            <a:ext cx="1214414" cy="12144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Long Distance</a:t>
            </a:r>
          </a:p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Ties</a:t>
            </a:r>
            <a:endParaRPr lang="en-US" sz="2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143800" cy="1000132"/>
          </a:xfr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Reinforcement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of column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  <p:bldP spid="9" grpId="0" animBg="1"/>
      <p:bldP spid="12" grpId="0" animBg="1"/>
      <p:bldP spid="13" grpId="0" animBg="1"/>
      <p:bldP spid="14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357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3042" y="357166"/>
            <a:ext cx="5500726" cy="928694"/>
          </a:xfrm>
          <a:noFill/>
          <a:ln>
            <a:noFill/>
          </a:ln>
          <a:scene3d>
            <a:camera prst="orthographicFront"/>
            <a:lightRig rig="flat" dir="tl">
              <a:rot lat="0" lon="0" rev="6600000"/>
            </a:lightRig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Formwork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5857892"/>
            <a:ext cx="3357586" cy="571504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n-US" b="1" dirty="0" smtClean="0"/>
              <a:t>Steel Shuttering</a:t>
            </a:r>
            <a:endParaRPr lang="en-US" b="1" dirty="0"/>
          </a:p>
        </p:txBody>
      </p:sp>
      <p:pic>
        <p:nvPicPr>
          <p:cNvPr id="6" name="Picture 5" descr="DSC05608"/>
          <p:cNvPicPr>
            <a:picLocks noChangeAspect="1" noChangeArrowheads="1"/>
          </p:cNvPicPr>
          <p:nvPr/>
        </p:nvPicPr>
        <p:blipFill>
          <a:blip r:embed="rId2" cstate="print"/>
          <a:srcRect l="45592" r="34695" b="71666"/>
          <a:stretch>
            <a:fillRect/>
          </a:stretch>
        </p:blipFill>
        <p:spPr bwMode="auto">
          <a:xfrm>
            <a:off x="5143504" y="1571612"/>
            <a:ext cx="3000396" cy="4143404"/>
          </a:xfrm>
          <a:prstGeom prst="rect">
            <a:avLst/>
          </a:prstGeom>
          <a:ln w="57150" cap="sq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429124" y="5857892"/>
            <a:ext cx="4286280" cy="571504"/>
          </a:xfrm>
          <a:prstGeom prst="round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chemeClr val="tx1"/>
                </a:solidFill>
              </a:rPr>
              <a:t> W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ooden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Shuttering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 descr="Untitl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1571612"/>
            <a:ext cx="2786082" cy="4143954"/>
          </a:xfrm>
          <a:prstGeom prst="rect">
            <a:avLst/>
          </a:prstGeom>
          <a:ln w="57150" cap="sq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0715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4" y="0"/>
            <a:ext cx="4714908" cy="928694"/>
          </a:xfrm>
          <a:noFill/>
          <a:ln>
            <a:noFill/>
          </a:ln>
          <a:scene3d>
            <a:camera prst="orthographicFront"/>
            <a:lightRig rig="flat" dir="tl">
              <a:rot lat="0" lon="0" rev="6600000"/>
            </a:lightRig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Formwork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357298"/>
            <a:ext cx="4143404" cy="107157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b="1" dirty="0" smtClean="0"/>
              <a:t>Props are used to hold the shuttering.</a:t>
            </a:r>
            <a:endParaRPr lang="en-US" sz="2800" b="1" dirty="0"/>
          </a:p>
        </p:txBody>
      </p:sp>
      <p:pic>
        <p:nvPicPr>
          <p:cNvPr id="162818" name="Picture 2" descr="G:\DRIVE GAMES\buet\L2T1\Details of construction\Pics\AutoCAD Report Pics\Columns\DSC01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643182"/>
            <a:ext cx="4000528" cy="371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2819" name="Picture 3" descr="G:\DRIVE GAMES\buet\L2T1\Details of construction\Pics\picz\DSC01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43182"/>
            <a:ext cx="4344596" cy="371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0" y="1357298"/>
            <a:ext cx="4286280" cy="1071570"/>
          </a:xfrm>
          <a:prstGeom prst="round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‘U’s are provided to support them.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357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794" y="357166"/>
            <a:ext cx="5357850" cy="928694"/>
          </a:xfrm>
          <a:noFill/>
          <a:ln>
            <a:noFill/>
          </a:ln>
          <a:scene3d>
            <a:camera prst="orthographicFront"/>
            <a:lightRig rig="flat" dir="tl">
              <a:rot lat="0" lon="0" rev="6600000"/>
            </a:lightRig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Concrete Casting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1612"/>
            <a:ext cx="3786182" cy="457203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100" b="1" dirty="0" smtClean="0">
                <a:latin typeface="Calibri" pitchFamily="34" charset="0"/>
                <a:cs typeface="Calibri" pitchFamily="34" charset="0"/>
              </a:rPr>
              <a:t>By mixing cement, CA, FA &amp; water in proper ratio(according to mix design) a mixture of standard consistency made. </a:t>
            </a:r>
            <a:endParaRPr lang="en-US" sz="31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3842" name="Picture 2" descr="G:\DRIVE GAMES\buet\L2T1\Details of construction\Pics\picz\DSC01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1571612"/>
            <a:ext cx="4929222" cy="421484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43438" y="5786454"/>
            <a:ext cx="3429024" cy="6429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smtClean="0">
                <a:solidFill>
                  <a:schemeClr val="tx1"/>
                </a:solidFill>
              </a:rPr>
              <a:t>A Typical Mixer Machine</a:t>
            </a:r>
            <a:endParaRPr lang="en-US" sz="21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357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357298"/>
            <a:ext cx="9144000" cy="5500702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74" y="285728"/>
            <a:ext cx="9072626" cy="1000132"/>
          </a:xfrm>
          <a:noFill/>
          <a:ln>
            <a:noFill/>
          </a:ln>
          <a:scene3d>
            <a:camera prst="orthographicFront"/>
            <a:lightRig rig="flat" dir="tl">
              <a:rot lat="0" lon="0" rev="6600000"/>
            </a:lightRig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Concrete Casting &amp; Compaction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64866" name="Picture 2" descr="G:\DRIVE GAMES\buet\L2T1\Details of construction\Pics\picz_2\DSC07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8"/>
            <a:ext cx="3929090" cy="392909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" name="Picture 31" descr="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0704" y="1714488"/>
            <a:ext cx="3887359" cy="392431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357290" y="5786454"/>
            <a:ext cx="1928826" cy="500066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Casting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15008" y="5786454"/>
            <a:ext cx="2214578" cy="500066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Compaction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Details of Construction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586</Words>
  <Application>Microsoft Office PowerPoint</Application>
  <PresentationFormat>On-screen Show (4:3)</PresentationFormat>
  <Paragraphs>194</Paragraphs>
  <Slides>38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Office Theme</vt:lpstr>
      <vt:lpstr>Diseño predeterminado</vt:lpstr>
      <vt:lpstr>1_Diseño predeterminado</vt:lpstr>
      <vt:lpstr>1_Office Theme</vt:lpstr>
      <vt:lpstr>Building Components</vt:lpstr>
      <vt:lpstr>Slide 2</vt:lpstr>
      <vt:lpstr>Column Construction</vt:lpstr>
      <vt:lpstr>Reinforcement of column</vt:lpstr>
      <vt:lpstr>Reinforcement of column</vt:lpstr>
      <vt:lpstr>Formwork</vt:lpstr>
      <vt:lpstr>Formwork</vt:lpstr>
      <vt:lpstr>Concrete Casting</vt:lpstr>
      <vt:lpstr>Concrete Casting &amp; Compaction</vt:lpstr>
      <vt:lpstr>Column Casting</vt:lpstr>
      <vt:lpstr>Removal of shuttering</vt:lpstr>
      <vt:lpstr>Curing</vt:lpstr>
      <vt:lpstr>Slide 13</vt:lpstr>
      <vt:lpstr>Beam Construction</vt:lpstr>
      <vt:lpstr>Reinforcement of Beam</vt:lpstr>
      <vt:lpstr>Reinforcement of Beam</vt:lpstr>
      <vt:lpstr>Reinforcement of Beam</vt:lpstr>
      <vt:lpstr>Reinforcement of Beam</vt:lpstr>
      <vt:lpstr>Reinforcement of Beam</vt:lpstr>
      <vt:lpstr>Formwork</vt:lpstr>
      <vt:lpstr>Formwork</vt:lpstr>
      <vt:lpstr>Casting</vt:lpstr>
      <vt:lpstr>Casting</vt:lpstr>
      <vt:lpstr>Slide 24</vt:lpstr>
      <vt:lpstr>Slab Construction</vt:lpstr>
      <vt:lpstr> Formwork or Shuttering</vt:lpstr>
      <vt:lpstr>Shuttering</vt:lpstr>
      <vt:lpstr>Reinforcement Placing</vt:lpstr>
      <vt:lpstr>Crank Bars</vt:lpstr>
      <vt:lpstr>Clear Cover</vt:lpstr>
      <vt:lpstr>Slab Casting &amp; Compaction</vt:lpstr>
      <vt:lpstr>Leveling</vt:lpstr>
      <vt:lpstr>Placing U-Bar </vt:lpstr>
      <vt:lpstr>Curing</vt:lpstr>
      <vt:lpstr>Removal of Shutter</vt:lpstr>
      <vt:lpstr>Slide 36</vt:lpstr>
      <vt:lpstr>Slide 37</vt:lpstr>
      <vt:lpstr>Prepared By-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nazim</dc:creator>
  <cp:lastModifiedBy>User</cp:lastModifiedBy>
  <cp:revision>145</cp:revision>
  <dcterms:created xsi:type="dcterms:W3CDTF">2012-07-10T15:10:56Z</dcterms:created>
  <dcterms:modified xsi:type="dcterms:W3CDTF">2012-10-03T19:24:45Z</dcterms:modified>
</cp:coreProperties>
</file>