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1" r:id="rId4"/>
    <p:sldId id="259" r:id="rId5"/>
    <p:sldId id="262" r:id="rId6"/>
    <p:sldId id="263" r:id="rId7"/>
    <p:sldId id="286" r:id="rId8"/>
    <p:sldId id="279" r:id="rId9"/>
    <p:sldId id="292" r:id="rId10"/>
    <p:sldId id="280" r:id="rId11"/>
    <p:sldId id="265" r:id="rId12"/>
    <p:sldId id="282" r:id="rId13"/>
    <p:sldId id="264" r:id="rId14"/>
    <p:sldId id="266" r:id="rId15"/>
    <p:sldId id="267" r:id="rId16"/>
    <p:sldId id="268" r:id="rId17"/>
    <p:sldId id="269" r:id="rId18"/>
    <p:sldId id="270" r:id="rId19"/>
    <p:sldId id="271" r:id="rId20"/>
    <p:sldId id="293" r:id="rId21"/>
    <p:sldId id="272" r:id="rId22"/>
    <p:sldId id="294" r:id="rId23"/>
    <p:sldId id="273" r:id="rId24"/>
    <p:sldId id="275" r:id="rId25"/>
    <p:sldId id="295" r:id="rId26"/>
    <p:sldId id="296" r:id="rId27"/>
    <p:sldId id="276" r:id="rId28"/>
    <p:sldId id="297" r:id="rId29"/>
    <p:sldId id="277" r:id="rId30"/>
    <p:sldId id="278" r:id="rId31"/>
    <p:sldId id="283" r:id="rId32"/>
    <p:sldId id="284" r:id="rId33"/>
    <p:sldId id="28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62CB"/>
    <a:srgbClr val="0862A0"/>
    <a:srgbClr val="086AAC"/>
    <a:srgbClr val="2B0472"/>
    <a:srgbClr val="008000"/>
    <a:srgbClr val="22D814"/>
    <a:srgbClr val="06AA06"/>
    <a:srgbClr val="B0DB4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p:restoredLeft sz="34561" autoAdjust="0"/>
    <p:restoredTop sz="94624" autoAdjust="0"/>
  </p:normalViewPr>
  <p:slideViewPr>
    <p:cSldViewPr>
      <p:cViewPr varScale="1">
        <p:scale>
          <a:sx n="86" d="100"/>
          <a:sy n="86" d="100"/>
        </p:scale>
        <p:origin x="-205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43B10-8931-4B2E-A2D1-3AE55328C789}" type="doc">
      <dgm:prSet loTypeId="urn:microsoft.com/office/officeart/2005/8/layout/hierarchy3" loCatId="list" qsTypeId="urn:microsoft.com/office/officeart/2005/8/quickstyle/3d9" qsCatId="3D" csTypeId="urn:microsoft.com/office/officeart/2005/8/colors/accent4_3" csCatId="accent4" phldr="1"/>
      <dgm:spPr>
        <a:scene3d>
          <a:camera prst="perspectiveHeroicExtremeLeftFacing"/>
          <a:lightRig rig="soft" dir="t"/>
          <a:backdrop>
            <a:anchor x="0" y="0" z="-210000"/>
            <a:norm dx="0" dy="0" dz="914400"/>
            <a:up dx="0" dy="914400" dz="0"/>
          </a:backdrop>
        </a:scene3d>
      </dgm:spPr>
      <dgm:t>
        <a:bodyPr/>
        <a:lstStyle/>
        <a:p>
          <a:endParaRPr lang="en-US"/>
        </a:p>
      </dgm:t>
    </dgm:pt>
    <dgm:pt modelId="{BF2A9E41-5B7D-440B-B466-79D7234AA567}">
      <dgm:prSet phldrT="[Text]"/>
      <dgm:spPr>
        <a:scene3d>
          <a:camera prst="perspectiveHeroicExtremeLeftFacing"/>
          <a:lightRig rig="soft" dir="t"/>
          <a:backdrop>
            <a:anchor x="0" y="0" z="-210000"/>
            <a:norm dx="0" dy="0" dz="914400"/>
            <a:up dx="0" dy="914400" dz="0"/>
          </a:backdrop>
        </a:scene3d>
        <a:sp3d extrusionH="152250" prstMaterial="matte">
          <a:bevelT prst="angle"/>
        </a:sp3d>
      </dgm:spPr>
      <dgm:t>
        <a:bodyPr>
          <a:sp3d extrusionH="28000" prstMaterial="matte"/>
        </a:bodyPr>
        <a:lstStyle/>
        <a:p>
          <a:r>
            <a:rPr lang="en-US" dirty="0" smtClean="0"/>
            <a:t>Deep Foundation</a:t>
          </a:r>
          <a:endParaRPr lang="en-US" dirty="0"/>
        </a:p>
      </dgm:t>
    </dgm:pt>
    <dgm:pt modelId="{C898B6B0-8939-426B-9168-918F40F5704A}" type="parTrans" cxnId="{94C86819-E0BF-4ABC-A720-4ABCFBE1389E}">
      <dgm:prSet/>
      <dgm:spPr/>
      <dgm:t>
        <a:bodyPr/>
        <a:lstStyle/>
        <a:p>
          <a:endParaRPr lang="en-US"/>
        </a:p>
      </dgm:t>
    </dgm:pt>
    <dgm:pt modelId="{32B5F5E0-928C-46BD-B0A9-F282F449EC10}" type="sibTrans" cxnId="{94C86819-E0BF-4ABC-A720-4ABCFBE1389E}">
      <dgm:prSet/>
      <dgm:spPr/>
      <dgm:t>
        <a:bodyPr/>
        <a:lstStyle/>
        <a:p>
          <a:endParaRPr lang="en-US"/>
        </a:p>
      </dgm:t>
    </dgm:pt>
    <dgm:pt modelId="{F0AE3AAB-5C3A-4475-99C1-C91EF33E3395}">
      <dgm:prSet phldrT="[Text]"/>
      <dgm:spPr/>
      <dgm:t>
        <a:bodyPr/>
        <a:lstStyle/>
        <a:p>
          <a:r>
            <a:rPr lang="en-US" dirty="0" smtClean="0"/>
            <a:t>Pile</a:t>
          </a:r>
          <a:endParaRPr lang="en-US" dirty="0"/>
        </a:p>
      </dgm:t>
    </dgm:pt>
    <dgm:pt modelId="{7D9AB951-8E3D-4DF0-8A6D-20C7B05F4F4C}" type="parTrans" cxnId="{EA531382-1BE8-4556-B16E-F2DE9974A5E7}">
      <dgm:prSet/>
      <dgm:spPr/>
      <dgm:t>
        <a:bodyPr/>
        <a:lstStyle/>
        <a:p>
          <a:endParaRPr lang="en-US"/>
        </a:p>
      </dgm:t>
    </dgm:pt>
    <dgm:pt modelId="{FC063F89-EDED-44D5-8426-9C45ABC49935}" type="sibTrans" cxnId="{EA531382-1BE8-4556-B16E-F2DE9974A5E7}">
      <dgm:prSet/>
      <dgm:spPr/>
      <dgm:t>
        <a:bodyPr/>
        <a:lstStyle/>
        <a:p>
          <a:endParaRPr lang="en-US"/>
        </a:p>
      </dgm:t>
    </dgm:pt>
    <dgm:pt modelId="{8822EBB9-0433-4A07-B6D7-78068A78CFBA}">
      <dgm:prSet phldrT="[Text]"/>
      <dgm:spPr/>
      <dgm:t>
        <a:bodyPr/>
        <a:lstStyle/>
        <a:p>
          <a:r>
            <a:rPr lang="en-US" dirty="0" smtClean="0"/>
            <a:t>Cofferdams</a:t>
          </a:r>
          <a:endParaRPr lang="en-US" dirty="0"/>
        </a:p>
      </dgm:t>
    </dgm:pt>
    <dgm:pt modelId="{2B15A922-9F08-44F4-AD18-C2AC5773D725}" type="parTrans" cxnId="{4B163EEA-BB6B-4113-96CB-E12B039F521F}">
      <dgm:prSet/>
      <dgm:spPr/>
      <dgm:t>
        <a:bodyPr/>
        <a:lstStyle/>
        <a:p>
          <a:endParaRPr lang="en-US"/>
        </a:p>
      </dgm:t>
    </dgm:pt>
    <dgm:pt modelId="{F6D1BD9B-DCE2-439C-8D55-BB1CA213AEF5}" type="sibTrans" cxnId="{4B163EEA-BB6B-4113-96CB-E12B039F521F}">
      <dgm:prSet/>
      <dgm:spPr/>
      <dgm:t>
        <a:bodyPr/>
        <a:lstStyle/>
        <a:p>
          <a:endParaRPr lang="en-US"/>
        </a:p>
      </dgm:t>
    </dgm:pt>
    <dgm:pt modelId="{7ADD8E21-A13D-40A7-9D9C-C09B0F0BD55B}">
      <dgm:prSet phldrT="[Text]"/>
      <dgm:spPr/>
      <dgm:t>
        <a:bodyPr/>
        <a:lstStyle/>
        <a:p>
          <a:r>
            <a:rPr lang="en-US" dirty="0" smtClean="0"/>
            <a:t>Caissons</a:t>
          </a:r>
          <a:endParaRPr lang="en-US" dirty="0"/>
        </a:p>
      </dgm:t>
    </dgm:pt>
    <dgm:pt modelId="{51E23D97-BE79-4ECB-BEC3-24AC7F1666A8}" type="parTrans" cxnId="{C703EB51-A428-4F9F-BF04-51942C37C642}">
      <dgm:prSet/>
      <dgm:spPr/>
      <dgm:t>
        <a:bodyPr/>
        <a:lstStyle/>
        <a:p>
          <a:endParaRPr lang="en-US"/>
        </a:p>
      </dgm:t>
    </dgm:pt>
    <dgm:pt modelId="{FC1A11FD-7BFA-4E67-8BBC-3EF13D200A3C}" type="sibTrans" cxnId="{C703EB51-A428-4F9F-BF04-51942C37C642}">
      <dgm:prSet/>
      <dgm:spPr/>
      <dgm:t>
        <a:bodyPr/>
        <a:lstStyle/>
        <a:p>
          <a:endParaRPr lang="en-US"/>
        </a:p>
      </dgm:t>
    </dgm:pt>
    <dgm:pt modelId="{CA7DE0F1-0959-4434-B811-C2B742BF79F9}" type="pres">
      <dgm:prSet presAssocID="{6A643B10-8931-4B2E-A2D1-3AE55328C789}" presName="diagram" presStyleCnt="0">
        <dgm:presLayoutVars>
          <dgm:chPref val="1"/>
          <dgm:dir val="rev"/>
          <dgm:animOne val="branch"/>
          <dgm:animLvl val="lvl"/>
          <dgm:resizeHandles/>
        </dgm:presLayoutVars>
      </dgm:prSet>
      <dgm:spPr/>
      <dgm:t>
        <a:bodyPr/>
        <a:lstStyle/>
        <a:p>
          <a:endParaRPr lang="en-US"/>
        </a:p>
      </dgm:t>
    </dgm:pt>
    <dgm:pt modelId="{22CED5C7-1343-4779-9B45-83F162CED603}" type="pres">
      <dgm:prSet presAssocID="{BF2A9E41-5B7D-440B-B466-79D7234AA567}" presName="root" presStyleCnt="0"/>
      <dgm:spPr/>
      <dgm:t>
        <a:bodyPr/>
        <a:lstStyle/>
        <a:p>
          <a:endParaRPr lang="en-US"/>
        </a:p>
      </dgm:t>
    </dgm:pt>
    <dgm:pt modelId="{94CBB327-63C6-4B8D-AF90-1CE1BBEF9EC1}" type="pres">
      <dgm:prSet presAssocID="{BF2A9E41-5B7D-440B-B466-79D7234AA567}" presName="rootComposite" presStyleCnt="0"/>
      <dgm:spPr/>
      <dgm:t>
        <a:bodyPr/>
        <a:lstStyle/>
        <a:p>
          <a:endParaRPr lang="en-US"/>
        </a:p>
      </dgm:t>
    </dgm:pt>
    <dgm:pt modelId="{6A313536-7AA3-485D-B30D-EB0E3F0E922B}" type="pres">
      <dgm:prSet presAssocID="{BF2A9E41-5B7D-440B-B466-79D7234AA567}" presName="rootText" presStyleLbl="node1" presStyleIdx="0" presStyleCnt="1" custFlipHor="1" custScaleX="52710" custScaleY="33083" custLinFactNeighborX="21355" custLinFactNeighborY="-8972"/>
      <dgm:spPr/>
      <dgm:t>
        <a:bodyPr/>
        <a:lstStyle/>
        <a:p>
          <a:endParaRPr lang="en-US"/>
        </a:p>
      </dgm:t>
    </dgm:pt>
    <dgm:pt modelId="{4BF13587-214D-424F-B606-99DA3BE94F9B}" type="pres">
      <dgm:prSet presAssocID="{BF2A9E41-5B7D-440B-B466-79D7234AA567}" presName="rootConnector" presStyleLbl="node1" presStyleIdx="0" presStyleCnt="1"/>
      <dgm:spPr/>
      <dgm:t>
        <a:bodyPr/>
        <a:lstStyle/>
        <a:p>
          <a:endParaRPr lang="en-US"/>
        </a:p>
      </dgm:t>
    </dgm:pt>
    <dgm:pt modelId="{7F9AB288-5375-493F-A399-0B81C6074946}" type="pres">
      <dgm:prSet presAssocID="{BF2A9E41-5B7D-440B-B466-79D7234AA567}" presName="childShape" presStyleCnt="0"/>
      <dgm:spPr/>
      <dgm:t>
        <a:bodyPr/>
        <a:lstStyle/>
        <a:p>
          <a:endParaRPr lang="en-US"/>
        </a:p>
      </dgm:t>
    </dgm:pt>
    <dgm:pt modelId="{33346FB3-BCAA-438D-8EF0-548C50584FAA}" type="pres">
      <dgm:prSet presAssocID="{7D9AB951-8E3D-4DF0-8A6D-20C7B05F4F4C}" presName="Name13" presStyleLbl="parChTrans1D2" presStyleIdx="0" presStyleCnt="3"/>
      <dgm:spPr/>
      <dgm:t>
        <a:bodyPr/>
        <a:lstStyle/>
        <a:p>
          <a:endParaRPr lang="en-US"/>
        </a:p>
      </dgm:t>
    </dgm:pt>
    <dgm:pt modelId="{01F9D639-0713-4D50-A7AD-5F5E9570D5E1}" type="pres">
      <dgm:prSet presAssocID="{F0AE3AAB-5C3A-4475-99C1-C91EF33E3395}" presName="childText" presStyleLbl="bgAcc1" presStyleIdx="0" presStyleCnt="3" custScaleX="43762" custScaleY="10296" custLinFactNeighborX="25939" custLinFactNeighborY="-24268">
        <dgm:presLayoutVars>
          <dgm:bulletEnabled val="1"/>
        </dgm:presLayoutVars>
      </dgm:prSet>
      <dgm:spPr/>
      <dgm:t>
        <a:bodyPr/>
        <a:lstStyle/>
        <a:p>
          <a:endParaRPr lang="en-US"/>
        </a:p>
      </dgm:t>
    </dgm:pt>
    <dgm:pt modelId="{09E88596-0D35-4171-8FD5-B0D8672BCA1E}" type="pres">
      <dgm:prSet presAssocID="{2B15A922-9F08-44F4-AD18-C2AC5773D725}" presName="Name13" presStyleLbl="parChTrans1D2" presStyleIdx="1" presStyleCnt="3"/>
      <dgm:spPr/>
      <dgm:t>
        <a:bodyPr/>
        <a:lstStyle/>
        <a:p>
          <a:endParaRPr lang="en-US"/>
        </a:p>
      </dgm:t>
    </dgm:pt>
    <dgm:pt modelId="{A3AD6C07-70CA-4A68-88D5-8C533F874D05}" type="pres">
      <dgm:prSet presAssocID="{8822EBB9-0433-4A07-B6D7-78068A78CFBA}" presName="childText" presStyleLbl="bgAcc1" presStyleIdx="1" presStyleCnt="3" custScaleX="31309" custScaleY="11362" custLinFactNeighborX="32853" custLinFactNeighborY="-2500">
        <dgm:presLayoutVars>
          <dgm:bulletEnabled val="1"/>
        </dgm:presLayoutVars>
      </dgm:prSet>
      <dgm:spPr/>
      <dgm:t>
        <a:bodyPr/>
        <a:lstStyle/>
        <a:p>
          <a:endParaRPr lang="en-US"/>
        </a:p>
      </dgm:t>
    </dgm:pt>
    <dgm:pt modelId="{DD828062-8B17-4D21-9412-B54A1B2D09F4}" type="pres">
      <dgm:prSet presAssocID="{51E23D97-BE79-4ECB-BEC3-24AC7F1666A8}" presName="Name13" presStyleLbl="parChTrans1D2" presStyleIdx="2" presStyleCnt="3"/>
      <dgm:spPr/>
      <dgm:t>
        <a:bodyPr/>
        <a:lstStyle/>
        <a:p>
          <a:endParaRPr lang="en-US"/>
        </a:p>
      </dgm:t>
    </dgm:pt>
    <dgm:pt modelId="{FF203752-864C-42F2-A2E5-B559201B2EC7}" type="pres">
      <dgm:prSet presAssocID="{7ADD8E21-A13D-40A7-9D9C-C09B0F0BD55B}" presName="childText" presStyleLbl="bgAcc1" presStyleIdx="2" presStyleCnt="3" custScaleX="44143" custScaleY="13481" custLinFactNeighborX="25546" custLinFactNeighborY="-70000">
        <dgm:presLayoutVars>
          <dgm:bulletEnabled val="1"/>
        </dgm:presLayoutVars>
      </dgm:prSet>
      <dgm:spPr/>
      <dgm:t>
        <a:bodyPr/>
        <a:lstStyle/>
        <a:p>
          <a:endParaRPr lang="en-US"/>
        </a:p>
      </dgm:t>
    </dgm:pt>
  </dgm:ptLst>
  <dgm:cxnLst>
    <dgm:cxn modelId="{9099B43E-171A-4CA3-8458-90214A126B36}" type="presOf" srcId="{7D9AB951-8E3D-4DF0-8A6D-20C7B05F4F4C}" destId="{33346FB3-BCAA-438D-8EF0-548C50584FAA}" srcOrd="0" destOrd="0" presId="urn:microsoft.com/office/officeart/2005/8/layout/hierarchy3"/>
    <dgm:cxn modelId="{23344488-B213-40A9-9883-5C630BD3C17A}" type="presOf" srcId="{8822EBB9-0433-4A07-B6D7-78068A78CFBA}" destId="{A3AD6C07-70CA-4A68-88D5-8C533F874D05}" srcOrd="0" destOrd="0" presId="urn:microsoft.com/office/officeart/2005/8/layout/hierarchy3"/>
    <dgm:cxn modelId="{EA531382-1BE8-4556-B16E-F2DE9974A5E7}" srcId="{BF2A9E41-5B7D-440B-B466-79D7234AA567}" destId="{F0AE3AAB-5C3A-4475-99C1-C91EF33E3395}" srcOrd="0" destOrd="0" parTransId="{7D9AB951-8E3D-4DF0-8A6D-20C7B05F4F4C}" sibTransId="{FC063F89-EDED-44D5-8426-9C45ABC49935}"/>
    <dgm:cxn modelId="{F3B841C5-33D1-4DC4-AF49-DD7222C52759}" type="presOf" srcId="{2B15A922-9F08-44F4-AD18-C2AC5773D725}" destId="{09E88596-0D35-4171-8FD5-B0D8672BCA1E}" srcOrd="0" destOrd="0" presId="urn:microsoft.com/office/officeart/2005/8/layout/hierarchy3"/>
    <dgm:cxn modelId="{6E753E21-20C0-4DF1-96D5-FE1DD5A55B45}" type="presOf" srcId="{51E23D97-BE79-4ECB-BEC3-24AC7F1666A8}" destId="{DD828062-8B17-4D21-9412-B54A1B2D09F4}" srcOrd="0" destOrd="0" presId="urn:microsoft.com/office/officeart/2005/8/layout/hierarchy3"/>
    <dgm:cxn modelId="{23A96925-B852-4A47-849D-C11880D8D96B}" type="presOf" srcId="{BF2A9E41-5B7D-440B-B466-79D7234AA567}" destId="{4BF13587-214D-424F-B606-99DA3BE94F9B}" srcOrd="1" destOrd="0" presId="urn:microsoft.com/office/officeart/2005/8/layout/hierarchy3"/>
    <dgm:cxn modelId="{E91D44FA-F144-41E1-9834-2785108E217E}" type="presOf" srcId="{6A643B10-8931-4B2E-A2D1-3AE55328C789}" destId="{CA7DE0F1-0959-4434-B811-C2B742BF79F9}" srcOrd="0" destOrd="0" presId="urn:microsoft.com/office/officeart/2005/8/layout/hierarchy3"/>
    <dgm:cxn modelId="{94C86819-E0BF-4ABC-A720-4ABCFBE1389E}" srcId="{6A643B10-8931-4B2E-A2D1-3AE55328C789}" destId="{BF2A9E41-5B7D-440B-B466-79D7234AA567}" srcOrd="0" destOrd="0" parTransId="{C898B6B0-8939-426B-9168-918F40F5704A}" sibTransId="{32B5F5E0-928C-46BD-B0A9-F282F449EC10}"/>
    <dgm:cxn modelId="{E1F2F924-7D58-4D80-9A7B-3C054CA88A51}" type="presOf" srcId="{BF2A9E41-5B7D-440B-B466-79D7234AA567}" destId="{6A313536-7AA3-485D-B30D-EB0E3F0E922B}" srcOrd="0" destOrd="0" presId="urn:microsoft.com/office/officeart/2005/8/layout/hierarchy3"/>
    <dgm:cxn modelId="{4B163EEA-BB6B-4113-96CB-E12B039F521F}" srcId="{BF2A9E41-5B7D-440B-B466-79D7234AA567}" destId="{8822EBB9-0433-4A07-B6D7-78068A78CFBA}" srcOrd="1" destOrd="0" parTransId="{2B15A922-9F08-44F4-AD18-C2AC5773D725}" sibTransId="{F6D1BD9B-DCE2-439C-8D55-BB1CA213AEF5}"/>
    <dgm:cxn modelId="{C1875CAD-B8DE-45D3-92FC-9B7BF0937EDA}" type="presOf" srcId="{7ADD8E21-A13D-40A7-9D9C-C09B0F0BD55B}" destId="{FF203752-864C-42F2-A2E5-B559201B2EC7}" srcOrd="0" destOrd="0" presId="urn:microsoft.com/office/officeart/2005/8/layout/hierarchy3"/>
    <dgm:cxn modelId="{CF436130-8ACD-4146-88A2-DC8987D5D6B2}" type="presOf" srcId="{F0AE3AAB-5C3A-4475-99C1-C91EF33E3395}" destId="{01F9D639-0713-4D50-A7AD-5F5E9570D5E1}" srcOrd="0" destOrd="0" presId="urn:microsoft.com/office/officeart/2005/8/layout/hierarchy3"/>
    <dgm:cxn modelId="{C703EB51-A428-4F9F-BF04-51942C37C642}" srcId="{BF2A9E41-5B7D-440B-B466-79D7234AA567}" destId="{7ADD8E21-A13D-40A7-9D9C-C09B0F0BD55B}" srcOrd="2" destOrd="0" parTransId="{51E23D97-BE79-4ECB-BEC3-24AC7F1666A8}" sibTransId="{FC1A11FD-7BFA-4E67-8BBC-3EF13D200A3C}"/>
    <dgm:cxn modelId="{98ECE0BD-D1EB-4681-9A31-BF68913B502B}" type="presParOf" srcId="{CA7DE0F1-0959-4434-B811-C2B742BF79F9}" destId="{22CED5C7-1343-4779-9B45-83F162CED603}" srcOrd="0" destOrd="0" presId="urn:microsoft.com/office/officeart/2005/8/layout/hierarchy3"/>
    <dgm:cxn modelId="{2955C3D5-1943-420B-914E-6168182D835D}" type="presParOf" srcId="{22CED5C7-1343-4779-9B45-83F162CED603}" destId="{94CBB327-63C6-4B8D-AF90-1CE1BBEF9EC1}" srcOrd="0" destOrd="0" presId="urn:microsoft.com/office/officeart/2005/8/layout/hierarchy3"/>
    <dgm:cxn modelId="{9479CF3D-3CA2-49F3-8F56-0F98ADBF6386}" type="presParOf" srcId="{94CBB327-63C6-4B8D-AF90-1CE1BBEF9EC1}" destId="{6A313536-7AA3-485D-B30D-EB0E3F0E922B}" srcOrd="0" destOrd="0" presId="urn:microsoft.com/office/officeart/2005/8/layout/hierarchy3"/>
    <dgm:cxn modelId="{80E08F48-0B87-44C3-945B-9472BBC1C4A1}" type="presParOf" srcId="{94CBB327-63C6-4B8D-AF90-1CE1BBEF9EC1}" destId="{4BF13587-214D-424F-B606-99DA3BE94F9B}" srcOrd="1" destOrd="0" presId="urn:microsoft.com/office/officeart/2005/8/layout/hierarchy3"/>
    <dgm:cxn modelId="{92CD4C25-76B6-4603-BCC5-A96EADCEC353}" type="presParOf" srcId="{22CED5C7-1343-4779-9B45-83F162CED603}" destId="{7F9AB288-5375-493F-A399-0B81C6074946}" srcOrd="1" destOrd="0" presId="urn:microsoft.com/office/officeart/2005/8/layout/hierarchy3"/>
    <dgm:cxn modelId="{C6321FFB-9E3A-4040-8191-B9266DB06C23}" type="presParOf" srcId="{7F9AB288-5375-493F-A399-0B81C6074946}" destId="{33346FB3-BCAA-438D-8EF0-548C50584FAA}" srcOrd="0" destOrd="0" presId="urn:microsoft.com/office/officeart/2005/8/layout/hierarchy3"/>
    <dgm:cxn modelId="{D52A589F-C5FF-40E3-A68F-5B2058181EA0}" type="presParOf" srcId="{7F9AB288-5375-493F-A399-0B81C6074946}" destId="{01F9D639-0713-4D50-A7AD-5F5E9570D5E1}" srcOrd="1" destOrd="0" presId="urn:microsoft.com/office/officeart/2005/8/layout/hierarchy3"/>
    <dgm:cxn modelId="{74E6AB21-7FC4-4397-8A60-C288FFBFB260}" type="presParOf" srcId="{7F9AB288-5375-493F-A399-0B81C6074946}" destId="{09E88596-0D35-4171-8FD5-B0D8672BCA1E}" srcOrd="2" destOrd="0" presId="urn:microsoft.com/office/officeart/2005/8/layout/hierarchy3"/>
    <dgm:cxn modelId="{2C61B068-3489-4139-B9A5-5F0B3A9E0F25}" type="presParOf" srcId="{7F9AB288-5375-493F-A399-0B81C6074946}" destId="{A3AD6C07-70CA-4A68-88D5-8C533F874D05}" srcOrd="3" destOrd="0" presId="urn:microsoft.com/office/officeart/2005/8/layout/hierarchy3"/>
    <dgm:cxn modelId="{8B2925D6-ACCA-4F67-B5EA-1A584D2B7DE3}" type="presParOf" srcId="{7F9AB288-5375-493F-A399-0B81C6074946}" destId="{DD828062-8B17-4D21-9412-B54A1B2D09F4}" srcOrd="4" destOrd="0" presId="urn:microsoft.com/office/officeart/2005/8/layout/hierarchy3"/>
    <dgm:cxn modelId="{550DA2BD-9FD0-430C-8BE8-EF212C8C2ACB}" type="presParOf" srcId="{7F9AB288-5375-493F-A399-0B81C6074946}" destId="{FF203752-864C-42F2-A2E5-B559201B2EC7}" srcOrd="5"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D53099-C5FA-4D17-AAD1-2C6417132689}" type="doc">
      <dgm:prSet loTypeId="urn:microsoft.com/office/officeart/2005/8/layout/hierarchy3" loCatId="list" qsTypeId="urn:microsoft.com/office/officeart/2005/8/quickstyle/3d9" qsCatId="3D" csTypeId="urn:microsoft.com/office/officeart/2005/8/colors/accent1_2" csCatId="accent1" phldr="1"/>
      <dgm:spPr>
        <a:scene3d>
          <a:camera prst="perspectiveContrastingRightFacing"/>
          <a:lightRig rig="soft" dir="t"/>
          <a:backdrop>
            <a:anchor x="0" y="0" z="-210000"/>
            <a:norm dx="0" dy="0" dz="914400"/>
            <a:up dx="0" dy="914400" dz="0"/>
          </a:backdrop>
        </a:scene3d>
      </dgm:spPr>
      <dgm:t>
        <a:bodyPr/>
        <a:lstStyle/>
        <a:p>
          <a:endParaRPr lang="en-US"/>
        </a:p>
      </dgm:t>
    </dgm:pt>
    <dgm:pt modelId="{7DFAE776-D3C0-4137-A8D6-CAAA641E8A6C}">
      <dgm:prSet phldrT="[Text]"/>
      <dgm:spPr>
        <a:scene3d>
          <a:camera prst="perspectiveContrastingRightFacing"/>
          <a:lightRig rig="soft" dir="t"/>
          <a:backdrop>
            <a:anchor x="0" y="0" z="-210000"/>
            <a:norm dx="0" dy="0" dz="914400"/>
            <a:up dx="0" dy="914400" dz="0"/>
          </a:backdrop>
        </a:scene3d>
        <a:sp3d extrusionH="152250" prstMaterial="matte">
          <a:bevelT prst="angle"/>
        </a:sp3d>
      </dgm:spPr>
      <dgm:t>
        <a:bodyPr>
          <a:sp3d extrusionH="28000" prstMaterial="matte"/>
        </a:bodyPr>
        <a:lstStyle/>
        <a:p>
          <a:r>
            <a:rPr lang="en-US" dirty="0" smtClean="0"/>
            <a:t>Shallow Foundation</a:t>
          </a:r>
          <a:endParaRPr lang="en-US" dirty="0"/>
        </a:p>
      </dgm:t>
    </dgm:pt>
    <dgm:pt modelId="{CE53A8AF-F099-4D45-998C-24E86F34F84E}" type="parTrans" cxnId="{DC6FBA86-694E-46A6-BA8E-F48F35F76051}">
      <dgm:prSet/>
      <dgm:spPr/>
      <dgm:t>
        <a:bodyPr/>
        <a:lstStyle/>
        <a:p>
          <a:endParaRPr lang="en-US"/>
        </a:p>
      </dgm:t>
    </dgm:pt>
    <dgm:pt modelId="{45ECE33B-F8D7-49A6-8B90-3CECE6535E82}" type="sibTrans" cxnId="{DC6FBA86-694E-46A6-BA8E-F48F35F76051}">
      <dgm:prSet/>
      <dgm:spPr/>
      <dgm:t>
        <a:bodyPr/>
        <a:lstStyle/>
        <a:p>
          <a:endParaRPr lang="en-US"/>
        </a:p>
      </dgm:t>
    </dgm:pt>
    <dgm:pt modelId="{7CFABF19-F9BC-4932-87C1-7440909DDAC5}">
      <dgm:prSet phldrT="[Text]" custT="1"/>
      <dgm:spPr/>
      <dgm:t>
        <a:bodyPr/>
        <a:lstStyle/>
        <a:p>
          <a:r>
            <a:rPr lang="en-US" sz="1800" dirty="0" smtClean="0"/>
            <a:t>Spread Footing</a:t>
          </a:r>
          <a:endParaRPr lang="en-US" sz="1800" dirty="0"/>
        </a:p>
      </dgm:t>
    </dgm:pt>
    <dgm:pt modelId="{95746810-AF88-47AB-9A55-76475CD966F7}" type="parTrans" cxnId="{4E4CF7E1-6FA9-4D97-9A16-73E0A2492187}">
      <dgm:prSet/>
      <dgm:spPr/>
      <dgm:t>
        <a:bodyPr/>
        <a:lstStyle/>
        <a:p>
          <a:endParaRPr lang="en-US"/>
        </a:p>
      </dgm:t>
    </dgm:pt>
    <dgm:pt modelId="{D9A5030A-91AA-47AE-9538-02BBD853CEB9}" type="sibTrans" cxnId="{4E4CF7E1-6FA9-4D97-9A16-73E0A2492187}">
      <dgm:prSet/>
      <dgm:spPr/>
      <dgm:t>
        <a:bodyPr/>
        <a:lstStyle/>
        <a:p>
          <a:endParaRPr lang="en-US"/>
        </a:p>
      </dgm:t>
    </dgm:pt>
    <dgm:pt modelId="{44590019-3596-4E4C-80DA-733C62055784}">
      <dgm:prSet phldrT="[Text]" custT="1"/>
      <dgm:spPr/>
      <dgm:t>
        <a:bodyPr/>
        <a:lstStyle/>
        <a:p>
          <a:r>
            <a:rPr lang="en-US" sz="1800" b="0" dirty="0" smtClean="0"/>
            <a:t>Grillage Foundation</a:t>
          </a:r>
          <a:endParaRPr lang="en-US" sz="1800" b="0" dirty="0"/>
        </a:p>
      </dgm:t>
    </dgm:pt>
    <dgm:pt modelId="{3DE19CEB-F013-492A-93A6-69DEBF419F7B}" type="parTrans" cxnId="{D4B8E499-6566-4389-987F-1898BEE3E68B}">
      <dgm:prSet/>
      <dgm:spPr/>
      <dgm:t>
        <a:bodyPr/>
        <a:lstStyle/>
        <a:p>
          <a:endParaRPr lang="en-US"/>
        </a:p>
      </dgm:t>
    </dgm:pt>
    <dgm:pt modelId="{D97D6A09-2064-4E93-8DF5-8CC0ABBC9DC1}" type="sibTrans" cxnId="{D4B8E499-6566-4389-987F-1898BEE3E68B}">
      <dgm:prSet/>
      <dgm:spPr/>
      <dgm:t>
        <a:bodyPr/>
        <a:lstStyle/>
        <a:p>
          <a:endParaRPr lang="en-US"/>
        </a:p>
      </dgm:t>
    </dgm:pt>
    <dgm:pt modelId="{1080C394-D496-444B-88AA-5A88ACD617D1}">
      <dgm:prSet phldrT="[Text]" custT="1"/>
      <dgm:spPr/>
      <dgm:t>
        <a:bodyPr/>
        <a:lstStyle/>
        <a:p>
          <a:r>
            <a:rPr lang="en-US" sz="1800" dirty="0" smtClean="0"/>
            <a:t>Eccentrically Loaded Foundation</a:t>
          </a:r>
          <a:endParaRPr lang="en-US" sz="1800" dirty="0"/>
        </a:p>
      </dgm:t>
    </dgm:pt>
    <dgm:pt modelId="{A1ADEC01-CB58-4EA3-8053-357564A098AE}" type="parTrans" cxnId="{810AFD9F-9A9B-4D67-9887-9F887667CEB5}">
      <dgm:prSet/>
      <dgm:spPr/>
      <dgm:t>
        <a:bodyPr/>
        <a:lstStyle/>
        <a:p>
          <a:endParaRPr lang="en-US"/>
        </a:p>
      </dgm:t>
    </dgm:pt>
    <dgm:pt modelId="{7D2D5594-5858-40BC-8119-B916C563A7F4}" type="sibTrans" cxnId="{810AFD9F-9A9B-4D67-9887-9F887667CEB5}">
      <dgm:prSet/>
      <dgm:spPr/>
      <dgm:t>
        <a:bodyPr/>
        <a:lstStyle/>
        <a:p>
          <a:endParaRPr lang="en-US"/>
        </a:p>
      </dgm:t>
    </dgm:pt>
    <dgm:pt modelId="{B6A347A8-B81A-4BBD-9D24-9716EF732D6D}">
      <dgm:prSet phldrT="[Text]" custT="1"/>
      <dgm:spPr/>
      <dgm:t>
        <a:bodyPr/>
        <a:lstStyle/>
        <a:p>
          <a:r>
            <a:rPr lang="en-US" sz="1800" dirty="0" smtClean="0"/>
            <a:t>Combined Footing</a:t>
          </a:r>
          <a:endParaRPr lang="en-US" sz="1800" dirty="0"/>
        </a:p>
      </dgm:t>
    </dgm:pt>
    <dgm:pt modelId="{88AF4BAA-A7A6-4343-B9C6-917055202817}" type="parTrans" cxnId="{A6EC6BAB-E7F5-479E-A499-123C1F2CBF02}">
      <dgm:prSet/>
      <dgm:spPr/>
      <dgm:t>
        <a:bodyPr/>
        <a:lstStyle/>
        <a:p>
          <a:endParaRPr lang="en-US"/>
        </a:p>
      </dgm:t>
    </dgm:pt>
    <dgm:pt modelId="{1D337803-01FA-4D0F-B0FD-B474D49D1914}" type="sibTrans" cxnId="{A6EC6BAB-E7F5-479E-A499-123C1F2CBF02}">
      <dgm:prSet/>
      <dgm:spPr/>
      <dgm:t>
        <a:bodyPr/>
        <a:lstStyle/>
        <a:p>
          <a:endParaRPr lang="en-US"/>
        </a:p>
      </dgm:t>
    </dgm:pt>
    <dgm:pt modelId="{EA462587-0DF2-45EA-97B1-D89EED40DCCE}">
      <dgm:prSet phldrT="[Text]" custT="1"/>
      <dgm:spPr/>
      <dgm:t>
        <a:bodyPr/>
        <a:lstStyle/>
        <a:p>
          <a:pPr algn="ctr"/>
          <a:r>
            <a:rPr lang="en-US" sz="2000" dirty="0" smtClean="0"/>
            <a:t>Mat or Raft Foundation</a:t>
          </a:r>
          <a:endParaRPr lang="en-US" sz="2000" dirty="0"/>
        </a:p>
      </dgm:t>
    </dgm:pt>
    <dgm:pt modelId="{20C662B9-31EA-4CD3-BB49-2BE7893A15B5}" type="parTrans" cxnId="{EB36AF1E-0F82-4D6E-B0E6-B191BC2DA36D}">
      <dgm:prSet/>
      <dgm:spPr/>
      <dgm:t>
        <a:bodyPr/>
        <a:lstStyle/>
        <a:p>
          <a:endParaRPr lang="en-US"/>
        </a:p>
      </dgm:t>
    </dgm:pt>
    <dgm:pt modelId="{006CF51B-D72F-41A4-BC2F-DBD5158C3A37}" type="sibTrans" cxnId="{EB36AF1E-0F82-4D6E-B0E6-B191BC2DA36D}">
      <dgm:prSet/>
      <dgm:spPr/>
      <dgm:t>
        <a:bodyPr/>
        <a:lstStyle/>
        <a:p>
          <a:endParaRPr lang="en-US"/>
        </a:p>
      </dgm:t>
    </dgm:pt>
    <dgm:pt modelId="{3A5E2D5E-2D1F-46A9-99DF-26FA953A8584}" type="pres">
      <dgm:prSet presAssocID="{C8D53099-C5FA-4D17-AAD1-2C6417132689}" presName="diagram" presStyleCnt="0">
        <dgm:presLayoutVars>
          <dgm:chPref val="1"/>
          <dgm:dir/>
          <dgm:animOne val="branch"/>
          <dgm:animLvl val="lvl"/>
          <dgm:resizeHandles/>
        </dgm:presLayoutVars>
      </dgm:prSet>
      <dgm:spPr/>
      <dgm:t>
        <a:bodyPr/>
        <a:lstStyle/>
        <a:p>
          <a:endParaRPr lang="en-US"/>
        </a:p>
      </dgm:t>
    </dgm:pt>
    <dgm:pt modelId="{0A84E913-CD04-495C-A379-1D20B619855D}" type="pres">
      <dgm:prSet presAssocID="{7DFAE776-D3C0-4137-A8D6-CAAA641E8A6C}" presName="root" presStyleCnt="0"/>
      <dgm:spPr/>
      <dgm:t>
        <a:bodyPr/>
        <a:lstStyle/>
        <a:p>
          <a:endParaRPr lang="en-US"/>
        </a:p>
      </dgm:t>
    </dgm:pt>
    <dgm:pt modelId="{A1FE3799-BDAF-4E3F-80CE-85485924B996}" type="pres">
      <dgm:prSet presAssocID="{7DFAE776-D3C0-4137-A8D6-CAAA641E8A6C}" presName="rootComposite" presStyleCnt="0"/>
      <dgm:spPr/>
      <dgm:t>
        <a:bodyPr/>
        <a:lstStyle/>
        <a:p>
          <a:endParaRPr lang="en-US"/>
        </a:p>
      </dgm:t>
    </dgm:pt>
    <dgm:pt modelId="{3D20905A-6A60-4AE4-AB0F-434B5405F5C7}" type="pres">
      <dgm:prSet presAssocID="{7DFAE776-D3C0-4137-A8D6-CAAA641E8A6C}" presName="rootText" presStyleLbl="node1" presStyleIdx="0" presStyleCnt="1" custScaleX="119547" custScaleY="93638" custLinFactNeighborX="-30438" custLinFactNeighborY="-6819"/>
      <dgm:spPr/>
      <dgm:t>
        <a:bodyPr/>
        <a:lstStyle/>
        <a:p>
          <a:endParaRPr lang="en-US"/>
        </a:p>
      </dgm:t>
    </dgm:pt>
    <dgm:pt modelId="{02631737-10F9-4875-BC83-633E75B919E5}" type="pres">
      <dgm:prSet presAssocID="{7DFAE776-D3C0-4137-A8D6-CAAA641E8A6C}" presName="rootConnector" presStyleLbl="node1" presStyleIdx="0" presStyleCnt="1"/>
      <dgm:spPr/>
      <dgm:t>
        <a:bodyPr/>
        <a:lstStyle/>
        <a:p>
          <a:endParaRPr lang="en-US"/>
        </a:p>
      </dgm:t>
    </dgm:pt>
    <dgm:pt modelId="{27F3E241-9C59-42CA-BFC9-BA181820683B}" type="pres">
      <dgm:prSet presAssocID="{7DFAE776-D3C0-4137-A8D6-CAAA641E8A6C}" presName="childShape" presStyleCnt="0"/>
      <dgm:spPr/>
      <dgm:t>
        <a:bodyPr/>
        <a:lstStyle/>
        <a:p>
          <a:endParaRPr lang="en-US"/>
        </a:p>
      </dgm:t>
    </dgm:pt>
    <dgm:pt modelId="{10833203-10A5-4789-AF06-890AE87E152A}" type="pres">
      <dgm:prSet presAssocID="{95746810-AF88-47AB-9A55-76475CD966F7}" presName="Name13" presStyleLbl="parChTrans1D2" presStyleIdx="0" presStyleCnt="5"/>
      <dgm:spPr/>
      <dgm:t>
        <a:bodyPr/>
        <a:lstStyle/>
        <a:p>
          <a:endParaRPr lang="en-US"/>
        </a:p>
      </dgm:t>
    </dgm:pt>
    <dgm:pt modelId="{1C8CD3F8-1534-4EF6-9DB0-2200AAA0E918}" type="pres">
      <dgm:prSet presAssocID="{7CFABF19-F9BC-4932-87C1-7440909DDAC5}" presName="childText" presStyleLbl="bgAcc1" presStyleIdx="0" presStyleCnt="5" custScaleX="123821" custScaleY="39320" custLinFactNeighborX="-19878" custLinFactNeighborY="6859">
        <dgm:presLayoutVars>
          <dgm:bulletEnabled val="1"/>
        </dgm:presLayoutVars>
      </dgm:prSet>
      <dgm:spPr/>
      <dgm:t>
        <a:bodyPr/>
        <a:lstStyle/>
        <a:p>
          <a:endParaRPr lang="en-US"/>
        </a:p>
      </dgm:t>
    </dgm:pt>
    <dgm:pt modelId="{4D8738CF-A140-484E-9F9B-ACC3C5C6592F}" type="pres">
      <dgm:prSet presAssocID="{3DE19CEB-F013-492A-93A6-69DEBF419F7B}" presName="Name13" presStyleLbl="parChTrans1D2" presStyleIdx="1" presStyleCnt="5"/>
      <dgm:spPr/>
      <dgm:t>
        <a:bodyPr/>
        <a:lstStyle/>
        <a:p>
          <a:endParaRPr lang="en-US"/>
        </a:p>
      </dgm:t>
    </dgm:pt>
    <dgm:pt modelId="{AE18398B-C3F3-4867-9D47-1AF4A8DB09DC}" type="pres">
      <dgm:prSet presAssocID="{44590019-3596-4E4C-80DA-733C62055784}" presName="childText" presStyleLbl="bgAcc1" presStyleIdx="1" presStyleCnt="5" custScaleX="123441" custScaleY="37707" custLinFactNeighborX="-21232" custLinFactNeighborY="-5976">
        <dgm:presLayoutVars>
          <dgm:bulletEnabled val="1"/>
        </dgm:presLayoutVars>
      </dgm:prSet>
      <dgm:spPr/>
      <dgm:t>
        <a:bodyPr/>
        <a:lstStyle/>
        <a:p>
          <a:endParaRPr lang="en-US"/>
        </a:p>
      </dgm:t>
    </dgm:pt>
    <dgm:pt modelId="{C9839FE1-E3FB-4BE8-B5CC-A5030546571A}" type="pres">
      <dgm:prSet presAssocID="{A1ADEC01-CB58-4EA3-8053-357564A098AE}" presName="Name13" presStyleLbl="parChTrans1D2" presStyleIdx="2" presStyleCnt="5"/>
      <dgm:spPr/>
      <dgm:t>
        <a:bodyPr/>
        <a:lstStyle/>
        <a:p>
          <a:endParaRPr lang="en-US"/>
        </a:p>
      </dgm:t>
    </dgm:pt>
    <dgm:pt modelId="{F530C9D3-3700-458A-8BBB-A4A11E25504A}" type="pres">
      <dgm:prSet presAssocID="{1080C394-D496-444B-88AA-5A88ACD617D1}" presName="childText" presStyleLbl="bgAcc1" presStyleIdx="2" presStyleCnt="5" custScaleX="124427" custScaleY="48025" custLinFactNeighborX="-22218" custLinFactNeighborY="-9676">
        <dgm:presLayoutVars>
          <dgm:bulletEnabled val="1"/>
        </dgm:presLayoutVars>
      </dgm:prSet>
      <dgm:spPr/>
      <dgm:t>
        <a:bodyPr/>
        <a:lstStyle/>
        <a:p>
          <a:endParaRPr lang="en-US"/>
        </a:p>
      </dgm:t>
    </dgm:pt>
    <dgm:pt modelId="{CE2B9ECA-7AB7-4ABF-9E91-E74B11690242}" type="pres">
      <dgm:prSet presAssocID="{88AF4BAA-A7A6-4343-B9C6-917055202817}" presName="Name13" presStyleLbl="parChTrans1D2" presStyleIdx="3" presStyleCnt="5"/>
      <dgm:spPr/>
      <dgm:t>
        <a:bodyPr/>
        <a:lstStyle/>
        <a:p>
          <a:endParaRPr lang="en-US"/>
        </a:p>
      </dgm:t>
    </dgm:pt>
    <dgm:pt modelId="{48ECFAB6-E885-407B-B179-468885BC02F3}" type="pres">
      <dgm:prSet presAssocID="{B6A347A8-B81A-4BBD-9D24-9716EF732D6D}" presName="childText" presStyleLbl="bgAcc1" presStyleIdx="3" presStyleCnt="5" custScaleX="119746" custScaleY="44439" custLinFactNeighborX="-17537" custLinFactNeighborY="-13184">
        <dgm:presLayoutVars>
          <dgm:bulletEnabled val="1"/>
        </dgm:presLayoutVars>
      </dgm:prSet>
      <dgm:spPr/>
      <dgm:t>
        <a:bodyPr/>
        <a:lstStyle/>
        <a:p>
          <a:endParaRPr lang="en-US"/>
        </a:p>
      </dgm:t>
    </dgm:pt>
    <dgm:pt modelId="{48587D77-4B31-4D1F-A9A4-655CB23F4066}" type="pres">
      <dgm:prSet presAssocID="{20C662B9-31EA-4CD3-BB49-2BE7893A15B5}" presName="Name13" presStyleLbl="parChTrans1D2" presStyleIdx="4" presStyleCnt="5"/>
      <dgm:spPr/>
      <dgm:t>
        <a:bodyPr/>
        <a:lstStyle/>
        <a:p>
          <a:endParaRPr lang="en-US"/>
        </a:p>
      </dgm:t>
    </dgm:pt>
    <dgm:pt modelId="{8C489C6B-F544-4046-ACEC-34CA984F2824}" type="pres">
      <dgm:prSet presAssocID="{EA462587-0DF2-45EA-97B1-D89EED40DCCE}" presName="childText" presStyleLbl="bgAcc1" presStyleIdx="4" presStyleCnt="5" custScaleX="132385" custScaleY="75120" custLinFactNeighborX="49263" custLinFactNeighborY="-30659">
        <dgm:presLayoutVars>
          <dgm:bulletEnabled val="1"/>
        </dgm:presLayoutVars>
      </dgm:prSet>
      <dgm:spPr/>
      <dgm:t>
        <a:bodyPr/>
        <a:lstStyle/>
        <a:p>
          <a:endParaRPr lang="en-US"/>
        </a:p>
      </dgm:t>
    </dgm:pt>
  </dgm:ptLst>
  <dgm:cxnLst>
    <dgm:cxn modelId="{9B365157-C98B-4335-BD1A-E7D54E3D1A58}" type="presOf" srcId="{44590019-3596-4E4C-80DA-733C62055784}" destId="{AE18398B-C3F3-4867-9D47-1AF4A8DB09DC}" srcOrd="0" destOrd="0" presId="urn:microsoft.com/office/officeart/2005/8/layout/hierarchy3"/>
    <dgm:cxn modelId="{7D07E351-0401-4D21-B7FE-73D1742A52BA}" type="presOf" srcId="{A1ADEC01-CB58-4EA3-8053-357564A098AE}" destId="{C9839FE1-E3FB-4BE8-B5CC-A5030546571A}" srcOrd="0" destOrd="0" presId="urn:microsoft.com/office/officeart/2005/8/layout/hierarchy3"/>
    <dgm:cxn modelId="{343DC318-1FE6-42A3-A15E-5177EBADFEC1}" type="presOf" srcId="{B6A347A8-B81A-4BBD-9D24-9716EF732D6D}" destId="{48ECFAB6-E885-407B-B179-468885BC02F3}" srcOrd="0" destOrd="0" presId="urn:microsoft.com/office/officeart/2005/8/layout/hierarchy3"/>
    <dgm:cxn modelId="{DC6FBA86-694E-46A6-BA8E-F48F35F76051}" srcId="{C8D53099-C5FA-4D17-AAD1-2C6417132689}" destId="{7DFAE776-D3C0-4137-A8D6-CAAA641E8A6C}" srcOrd="0" destOrd="0" parTransId="{CE53A8AF-F099-4D45-998C-24E86F34F84E}" sibTransId="{45ECE33B-F8D7-49A6-8B90-3CECE6535E82}"/>
    <dgm:cxn modelId="{0DF26E80-8396-4707-B39E-C54E04C7B94B}" type="presOf" srcId="{88AF4BAA-A7A6-4343-B9C6-917055202817}" destId="{CE2B9ECA-7AB7-4ABF-9E91-E74B11690242}" srcOrd="0" destOrd="0" presId="urn:microsoft.com/office/officeart/2005/8/layout/hierarchy3"/>
    <dgm:cxn modelId="{810AFD9F-9A9B-4D67-9887-9F887667CEB5}" srcId="{7DFAE776-D3C0-4137-A8D6-CAAA641E8A6C}" destId="{1080C394-D496-444B-88AA-5A88ACD617D1}" srcOrd="2" destOrd="0" parTransId="{A1ADEC01-CB58-4EA3-8053-357564A098AE}" sibTransId="{7D2D5594-5858-40BC-8119-B916C563A7F4}"/>
    <dgm:cxn modelId="{5C31A16C-EB1E-429E-B25B-1259A4026769}" type="presOf" srcId="{20C662B9-31EA-4CD3-BB49-2BE7893A15B5}" destId="{48587D77-4B31-4D1F-A9A4-655CB23F4066}" srcOrd="0" destOrd="0" presId="urn:microsoft.com/office/officeart/2005/8/layout/hierarchy3"/>
    <dgm:cxn modelId="{97523072-0EC0-45EE-9F20-737F5415AD02}" type="presOf" srcId="{C8D53099-C5FA-4D17-AAD1-2C6417132689}" destId="{3A5E2D5E-2D1F-46A9-99DF-26FA953A8584}" srcOrd="0" destOrd="0" presId="urn:microsoft.com/office/officeart/2005/8/layout/hierarchy3"/>
    <dgm:cxn modelId="{75596E9F-B259-4E19-8AB5-C1F850403C08}" type="presOf" srcId="{7DFAE776-D3C0-4137-A8D6-CAAA641E8A6C}" destId="{02631737-10F9-4875-BC83-633E75B919E5}" srcOrd="1" destOrd="0" presId="urn:microsoft.com/office/officeart/2005/8/layout/hierarchy3"/>
    <dgm:cxn modelId="{120FB612-4739-4106-AA38-B86075C9E697}" type="presOf" srcId="{95746810-AF88-47AB-9A55-76475CD966F7}" destId="{10833203-10A5-4789-AF06-890AE87E152A}" srcOrd="0" destOrd="0" presId="urn:microsoft.com/office/officeart/2005/8/layout/hierarchy3"/>
    <dgm:cxn modelId="{2371796E-DA4C-4003-83D9-850D33B45445}" type="presOf" srcId="{1080C394-D496-444B-88AA-5A88ACD617D1}" destId="{F530C9D3-3700-458A-8BBB-A4A11E25504A}" srcOrd="0" destOrd="0" presId="urn:microsoft.com/office/officeart/2005/8/layout/hierarchy3"/>
    <dgm:cxn modelId="{4E4CF7E1-6FA9-4D97-9A16-73E0A2492187}" srcId="{7DFAE776-D3C0-4137-A8D6-CAAA641E8A6C}" destId="{7CFABF19-F9BC-4932-87C1-7440909DDAC5}" srcOrd="0" destOrd="0" parTransId="{95746810-AF88-47AB-9A55-76475CD966F7}" sibTransId="{D9A5030A-91AA-47AE-9538-02BBD853CEB9}"/>
    <dgm:cxn modelId="{62D24FA0-1EAF-4D25-BE65-E91C7BA99A22}" type="presOf" srcId="{7CFABF19-F9BC-4932-87C1-7440909DDAC5}" destId="{1C8CD3F8-1534-4EF6-9DB0-2200AAA0E918}" srcOrd="0" destOrd="0" presId="urn:microsoft.com/office/officeart/2005/8/layout/hierarchy3"/>
    <dgm:cxn modelId="{AAEDE46B-953B-42C8-ADA7-CE959FE95D22}" type="presOf" srcId="{3DE19CEB-F013-492A-93A6-69DEBF419F7B}" destId="{4D8738CF-A140-484E-9F9B-ACC3C5C6592F}" srcOrd="0" destOrd="0" presId="urn:microsoft.com/office/officeart/2005/8/layout/hierarchy3"/>
    <dgm:cxn modelId="{67D24BCB-4E03-4272-8327-5B1817998F7B}" type="presOf" srcId="{7DFAE776-D3C0-4137-A8D6-CAAA641E8A6C}" destId="{3D20905A-6A60-4AE4-AB0F-434B5405F5C7}" srcOrd="0" destOrd="0" presId="urn:microsoft.com/office/officeart/2005/8/layout/hierarchy3"/>
    <dgm:cxn modelId="{A6EC6BAB-E7F5-479E-A499-123C1F2CBF02}" srcId="{7DFAE776-D3C0-4137-A8D6-CAAA641E8A6C}" destId="{B6A347A8-B81A-4BBD-9D24-9716EF732D6D}" srcOrd="3" destOrd="0" parTransId="{88AF4BAA-A7A6-4343-B9C6-917055202817}" sibTransId="{1D337803-01FA-4D0F-B0FD-B474D49D1914}"/>
    <dgm:cxn modelId="{0953B478-C72A-4EB4-AB26-B9F39CEC0BEF}" type="presOf" srcId="{EA462587-0DF2-45EA-97B1-D89EED40DCCE}" destId="{8C489C6B-F544-4046-ACEC-34CA984F2824}" srcOrd="0" destOrd="0" presId="urn:microsoft.com/office/officeart/2005/8/layout/hierarchy3"/>
    <dgm:cxn modelId="{EB36AF1E-0F82-4D6E-B0E6-B191BC2DA36D}" srcId="{7DFAE776-D3C0-4137-A8D6-CAAA641E8A6C}" destId="{EA462587-0DF2-45EA-97B1-D89EED40DCCE}" srcOrd="4" destOrd="0" parTransId="{20C662B9-31EA-4CD3-BB49-2BE7893A15B5}" sibTransId="{006CF51B-D72F-41A4-BC2F-DBD5158C3A37}"/>
    <dgm:cxn modelId="{D4B8E499-6566-4389-987F-1898BEE3E68B}" srcId="{7DFAE776-D3C0-4137-A8D6-CAAA641E8A6C}" destId="{44590019-3596-4E4C-80DA-733C62055784}" srcOrd="1" destOrd="0" parTransId="{3DE19CEB-F013-492A-93A6-69DEBF419F7B}" sibTransId="{D97D6A09-2064-4E93-8DF5-8CC0ABBC9DC1}"/>
    <dgm:cxn modelId="{C29AAA01-856B-47A7-A84F-7918A854E6A1}" type="presParOf" srcId="{3A5E2D5E-2D1F-46A9-99DF-26FA953A8584}" destId="{0A84E913-CD04-495C-A379-1D20B619855D}" srcOrd="0" destOrd="0" presId="urn:microsoft.com/office/officeart/2005/8/layout/hierarchy3"/>
    <dgm:cxn modelId="{18789B1B-9450-457C-84AA-C82D1D32DF34}" type="presParOf" srcId="{0A84E913-CD04-495C-A379-1D20B619855D}" destId="{A1FE3799-BDAF-4E3F-80CE-85485924B996}" srcOrd="0" destOrd="0" presId="urn:microsoft.com/office/officeart/2005/8/layout/hierarchy3"/>
    <dgm:cxn modelId="{560A3BA5-BE82-4CAC-BA47-744CC662F44A}" type="presParOf" srcId="{A1FE3799-BDAF-4E3F-80CE-85485924B996}" destId="{3D20905A-6A60-4AE4-AB0F-434B5405F5C7}" srcOrd="0" destOrd="0" presId="urn:microsoft.com/office/officeart/2005/8/layout/hierarchy3"/>
    <dgm:cxn modelId="{DE42AC1C-9B02-41BD-B6EF-57D0C0DB128B}" type="presParOf" srcId="{A1FE3799-BDAF-4E3F-80CE-85485924B996}" destId="{02631737-10F9-4875-BC83-633E75B919E5}" srcOrd="1" destOrd="0" presId="urn:microsoft.com/office/officeart/2005/8/layout/hierarchy3"/>
    <dgm:cxn modelId="{B943ABC1-FE00-4836-9D5B-29909300F192}" type="presParOf" srcId="{0A84E913-CD04-495C-A379-1D20B619855D}" destId="{27F3E241-9C59-42CA-BFC9-BA181820683B}" srcOrd="1" destOrd="0" presId="urn:microsoft.com/office/officeart/2005/8/layout/hierarchy3"/>
    <dgm:cxn modelId="{362951A5-6AE9-4546-86B4-67AB6E64905E}" type="presParOf" srcId="{27F3E241-9C59-42CA-BFC9-BA181820683B}" destId="{10833203-10A5-4789-AF06-890AE87E152A}" srcOrd="0" destOrd="0" presId="urn:microsoft.com/office/officeart/2005/8/layout/hierarchy3"/>
    <dgm:cxn modelId="{585AE266-4B55-4A2F-99AD-E938F511AFE5}" type="presParOf" srcId="{27F3E241-9C59-42CA-BFC9-BA181820683B}" destId="{1C8CD3F8-1534-4EF6-9DB0-2200AAA0E918}" srcOrd="1" destOrd="0" presId="urn:microsoft.com/office/officeart/2005/8/layout/hierarchy3"/>
    <dgm:cxn modelId="{AC1B2E81-F25B-473E-8C16-6D9F1D2D092A}" type="presParOf" srcId="{27F3E241-9C59-42CA-BFC9-BA181820683B}" destId="{4D8738CF-A140-484E-9F9B-ACC3C5C6592F}" srcOrd="2" destOrd="0" presId="urn:microsoft.com/office/officeart/2005/8/layout/hierarchy3"/>
    <dgm:cxn modelId="{DC0E21BC-D95E-4DCD-BC22-485F5621DA86}" type="presParOf" srcId="{27F3E241-9C59-42CA-BFC9-BA181820683B}" destId="{AE18398B-C3F3-4867-9D47-1AF4A8DB09DC}" srcOrd="3" destOrd="0" presId="urn:microsoft.com/office/officeart/2005/8/layout/hierarchy3"/>
    <dgm:cxn modelId="{74ED1BBD-5E94-4BCF-8E38-541CE4657F2B}" type="presParOf" srcId="{27F3E241-9C59-42CA-BFC9-BA181820683B}" destId="{C9839FE1-E3FB-4BE8-B5CC-A5030546571A}" srcOrd="4" destOrd="0" presId="urn:microsoft.com/office/officeart/2005/8/layout/hierarchy3"/>
    <dgm:cxn modelId="{358E05F5-57F1-4D60-8945-7E3CCA44F31B}" type="presParOf" srcId="{27F3E241-9C59-42CA-BFC9-BA181820683B}" destId="{F530C9D3-3700-458A-8BBB-A4A11E25504A}" srcOrd="5" destOrd="0" presId="urn:microsoft.com/office/officeart/2005/8/layout/hierarchy3"/>
    <dgm:cxn modelId="{F44FFEE3-1B12-4A08-A690-1B3256FED092}" type="presParOf" srcId="{27F3E241-9C59-42CA-BFC9-BA181820683B}" destId="{CE2B9ECA-7AB7-4ABF-9E91-E74B11690242}" srcOrd="6" destOrd="0" presId="urn:microsoft.com/office/officeart/2005/8/layout/hierarchy3"/>
    <dgm:cxn modelId="{825E932B-3828-4873-8B8B-58429492FC5E}" type="presParOf" srcId="{27F3E241-9C59-42CA-BFC9-BA181820683B}" destId="{48ECFAB6-E885-407B-B179-468885BC02F3}" srcOrd="7" destOrd="0" presId="urn:microsoft.com/office/officeart/2005/8/layout/hierarchy3"/>
    <dgm:cxn modelId="{A4B559AC-2D9F-4EA6-B031-09165C962E0F}" type="presParOf" srcId="{27F3E241-9C59-42CA-BFC9-BA181820683B}" destId="{48587D77-4B31-4D1F-A9A4-655CB23F4066}" srcOrd="8" destOrd="0" presId="urn:microsoft.com/office/officeart/2005/8/layout/hierarchy3"/>
    <dgm:cxn modelId="{B013196E-4B41-4AC8-8125-9F05849B3DDA}" type="presParOf" srcId="{27F3E241-9C59-42CA-BFC9-BA181820683B}" destId="{8C489C6B-F544-4046-ACEC-34CA984F2824}" srcOrd="9" destOrd="0" presId="urn:microsoft.com/office/officeart/2005/8/layout/hierarchy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C90AD6-96AE-474A-9F80-3FE58FEB893C}" type="doc">
      <dgm:prSet loTypeId="urn:microsoft.com/office/officeart/2005/8/layout/process4" loCatId="list" qsTypeId="urn:microsoft.com/office/officeart/2005/8/quickstyle/3d2" qsCatId="3D" csTypeId="urn:microsoft.com/office/officeart/2005/8/colors/accent4_5" csCatId="accent4" phldr="1"/>
      <dgm:spPr/>
      <dgm:t>
        <a:bodyPr/>
        <a:lstStyle/>
        <a:p>
          <a:endParaRPr lang="en-US"/>
        </a:p>
      </dgm:t>
    </dgm:pt>
    <dgm:pt modelId="{A3FB1C18-7D95-4B66-88D7-D4A76CA075BA}">
      <dgm:prSet phldrT="[Text]" custT="1"/>
      <dgm:spPr>
        <a:solidFill>
          <a:srgbClr val="00B0F0"/>
        </a:solidFill>
        <a:scene3d>
          <a:camera prst="orthographicFront"/>
          <a:lightRig rig="threePt" dir="t">
            <a:rot lat="0" lon="0" rev="7500000"/>
          </a:lightRig>
        </a:scene3d>
        <a:sp3d prstMaterial="plastic">
          <a:bevelT w="127000" h="25400" prst="angle"/>
        </a:sp3d>
      </dgm:spPr>
      <dgm:t>
        <a:bodyPr/>
        <a:lstStyle/>
        <a:p>
          <a:r>
            <a:rPr lang="en-US" sz="2800" dirty="0" smtClean="0"/>
            <a:t>Mat Foundation covers huge area</a:t>
          </a:r>
          <a:endParaRPr lang="en-US" sz="2800" dirty="0"/>
        </a:p>
      </dgm:t>
    </dgm:pt>
    <dgm:pt modelId="{85B78962-E82C-4EC0-838C-DC0C6E57158B}" type="parTrans" cxnId="{69C84BAC-61FF-4A5A-9BD3-76511B24CFA8}">
      <dgm:prSet/>
      <dgm:spPr/>
      <dgm:t>
        <a:bodyPr/>
        <a:lstStyle/>
        <a:p>
          <a:endParaRPr lang="en-US"/>
        </a:p>
      </dgm:t>
    </dgm:pt>
    <dgm:pt modelId="{45A0C3AC-4E1F-480A-BFF7-1F713B5ECE01}" type="sibTrans" cxnId="{69C84BAC-61FF-4A5A-9BD3-76511B24CFA8}">
      <dgm:prSet/>
      <dgm:spPr/>
      <dgm:t>
        <a:bodyPr/>
        <a:lstStyle/>
        <a:p>
          <a:endParaRPr lang="en-US"/>
        </a:p>
      </dgm:t>
    </dgm:pt>
    <dgm:pt modelId="{96BC6330-EDBC-4A47-81C1-C6C72087996D}">
      <dgm:prSet phldrT="[Text]" custT="1"/>
      <dgm:spPr>
        <a:solidFill>
          <a:srgbClr val="0862A0"/>
        </a:solidFill>
        <a:scene3d>
          <a:camera prst="orthographicFront"/>
          <a:lightRig rig="threePt" dir="t">
            <a:rot lat="0" lon="0" rev="7500000"/>
          </a:lightRig>
        </a:scene3d>
        <a:sp3d prstMaterial="plastic">
          <a:bevelT w="127000" h="25400" prst="angle"/>
        </a:sp3d>
      </dgm:spPr>
      <dgm:t>
        <a:bodyPr/>
        <a:lstStyle/>
        <a:p>
          <a:r>
            <a:rPr lang="en-US" sz="2400" dirty="0" smtClean="0"/>
            <a:t>Casting whole area at once will cause the setting time of concrete to be exceeded</a:t>
          </a:r>
          <a:endParaRPr lang="en-US" sz="2400" dirty="0"/>
        </a:p>
      </dgm:t>
    </dgm:pt>
    <dgm:pt modelId="{84B6F8E4-0F3D-4F4B-A5B1-CBBB94AD965A}" type="parTrans" cxnId="{584EF11D-D3BB-4FC8-B96A-589F1A5B5AB6}">
      <dgm:prSet/>
      <dgm:spPr/>
      <dgm:t>
        <a:bodyPr/>
        <a:lstStyle/>
        <a:p>
          <a:endParaRPr lang="en-US"/>
        </a:p>
      </dgm:t>
    </dgm:pt>
    <dgm:pt modelId="{6E7C7CB4-2577-4F96-A709-ADC35165616B}" type="sibTrans" cxnId="{584EF11D-D3BB-4FC8-B96A-589F1A5B5AB6}">
      <dgm:prSet/>
      <dgm:spPr/>
      <dgm:t>
        <a:bodyPr/>
        <a:lstStyle/>
        <a:p>
          <a:endParaRPr lang="en-US"/>
        </a:p>
      </dgm:t>
    </dgm:pt>
    <dgm:pt modelId="{8C5C4FBF-FDB4-41F7-8BE5-585F504D285E}">
      <dgm:prSet phldrT="[Text]"/>
      <dgm:spPr>
        <a:solidFill>
          <a:srgbClr val="002060"/>
        </a:solidFill>
        <a:scene3d>
          <a:camera prst="orthographicFront"/>
          <a:lightRig rig="threePt" dir="t">
            <a:rot lat="0" lon="0" rev="7500000"/>
          </a:lightRig>
        </a:scene3d>
        <a:sp3d prstMaterial="plastic">
          <a:bevelT w="127000" h="25400" prst="angle"/>
        </a:sp3d>
      </dgm:spPr>
      <dgm:t>
        <a:bodyPr/>
        <a:lstStyle/>
        <a:p>
          <a:r>
            <a:rPr lang="en-US" dirty="0" smtClean="0"/>
            <a:t>The Mat Foundation is cast in parts</a:t>
          </a:r>
          <a:endParaRPr lang="en-US" dirty="0"/>
        </a:p>
      </dgm:t>
    </dgm:pt>
    <dgm:pt modelId="{35D7B71B-E051-468C-A08C-1972FA6BA6D1}" type="parTrans" cxnId="{2B055290-EADC-4EC0-ABFE-F221FF428281}">
      <dgm:prSet/>
      <dgm:spPr/>
      <dgm:t>
        <a:bodyPr/>
        <a:lstStyle/>
        <a:p>
          <a:endParaRPr lang="en-US"/>
        </a:p>
      </dgm:t>
    </dgm:pt>
    <dgm:pt modelId="{5AFB60ED-D99B-4A93-AF21-062665D89093}" type="sibTrans" cxnId="{2B055290-EADC-4EC0-ABFE-F221FF428281}">
      <dgm:prSet/>
      <dgm:spPr/>
      <dgm:t>
        <a:bodyPr/>
        <a:lstStyle/>
        <a:p>
          <a:endParaRPr lang="en-US"/>
        </a:p>
      </dgm:t>
    </dgm:pt>
    <dgm:pt modelId="{0BCAED11-BDCC-4B08-A245-D9E2A4194368}" type="pres">
      <dgm:prSet presAssocID="{B6C90AD6-96AE-474A-9F80-3FE58FEB893C}" presName="Name0" presStyleCnt="0">
        <dgm:presLayoutVars>
          <dgm:dir/>
          <dgm:animLvl val="lvl"/>
          <dgm:resizeHandles val="exact"/>
        </dgm:presLayoutVars>
      </dgm:prSet>
      <dgm:spPr/>
      <dgm:t>
        <a:bodyPr/>
        <a:lstStyle/>
        <a:p>
          <a:endParaRPr lang="en-US"/>
        </a:p>
      </dgm:t>
    </dgm:pt>
    <dgm:pt modelId="{FA122C2D-76BD-497E-BB36-C52B1C60FBA5}" type="pres">
      <dgm:prSet presAssocID="{8C5C4FBF-FDB4-41F7-8BE5-585F504D285E}" presName="boxAndChildren" presStyleCnt="0"/>
      <dgm:spPr/>
    </dgm:pt>
    <dgm:pt modelId="{DB361097-14F4-4658-837D-E76747A62D27}" type="pres">
      <dgm:prSet presAssocID="{8C5C4FBF-FDB4-41F7-8BE5-585F504D285E}" presName="parentTextBox" presStyleLbl="node1" presStyleIdx="0" presStyleCnt="3" custLinFactNeighborX="1250" custLinFactNeighborY="9004"/>
      <dgm:spPr/>
      <dgm:t>
        <a:bodyPr/>
        <a:lstStyle/>
        <a:p>
          <a:endParaRPr lang="en-US"/>
        </a:p>
      </dgm:t>
    </dgm:pt>
    <dgm:pt modelId="{7F52173A-D414-4523-ABF1-1EBA5666A986}" type="pres">
      <dgm:prSet presAssocID="{6E7C7CB4-2577-4F96-A709-ADC35165616B}" presName="sp" presStyleCnt="0"/>
      <dgm:spPr/>
    </dgm:pt>
    <dgm:pt modelId="{B766160D-6633-4CE2-AAA2-8D6B8BC74DCC}" type="pres">
      <dgm:prSet presAssocID="{96BC6330-EDBC-4A47-81C1-C6C72087996D}" presName="arrowAndChildren" presStyleCnt="0"/>
      <dgm:spPr/>
    </dgm:pt>
    <dgm:pt modelId="{784C3971-7BFD-40E6-8386-0BDDAC3A3BC8}" type="pres">
      <dgm:prSet presAssocID="{96BC6330-EDBC-4A47-81C1-C6C72087996D}" presName="parentTextArrow" presStyleLbl="node1" presStyleIdx="1" presStyleCnt="3"/>
      <dgm:spPr/>
      <dgm:t>
        <a:bodyPr/>
        <a:lstStyle/>
        <a:p>
          <a:endParaRPr lang="en-US"/>
        </a:p>
      </dgm:t>
    </dgm:pt>
    <dgm:pt modelId="{1F996039-BA07-413A-879C-72AAD2E4DE04}" type="pres">
      <dgm:prSet presAssocID="{45A0C3AC-4E1F-480A-BFF7-1F713B5ECE01}" presName="sp" presStyleCnt="0"/>
      <dgm:spPr/>
    </dgm:pt>
    <dgm:pt modelId="{8C0C904B-71BB-44B5-B012-DCE9BB489A8A}" type="pres">
      <dgm:prSet presAssocID="{A3FB1C18-7D95-4B66-88D7-D4A76CA075BA}" presName="arrowAndChildren" presStyleCnt="0"/>
      <dgm:spPr/>
    </dgm:pt>
    <dgm:pt modelId="{65D1BB63-1B0C-4970-9B9E-6B200C23D922}" type="pres">
      <dgm:prSet presAssocID="{A3FB1C18-7D95-4B66-88D7-D4A76CA075BA}" presName="parentTextArrow" presStyleLbl="node1" presStyleIdx="2" presStyleCnt="3"/>
      <dgm:spPr/>
      <dgm:t>
        <a:bodyPr/>
        <a:lstStyle/>
        <a:p>
          <a:endParaRPr lang="en-US"/>
        </a:p>
      </dgm:t>
    </dgm:pt>
  </dgm:ptLst>
  <dgm:cxnLst>
    <dgm:cxn modelId="{3D005E62-84B0-4D2B-8DD9-27ABC188C753}" type="presOf" srcId="{A3FB1C18-7D95-4B66-88D7-D4A76CA075BA}" destId="{65D1BB63-1B0C-4970-9B9E-6B200C23D922}" srcOrd="0" destOrd="0" presId="urn:microsoft.com/office/officeart/2005/8/layout/process4"/>
    <dgm:cxn modelId="{96C8E5FC-CC40-485B-BC2A-E5A327CCA867}" type="presOf" srcId="{8C5C4FBF-FDB4-41F7-8BE5-585F504D285E}" destId="{DB361097-14F4-4658-837D-E76747A62D27}" srcOrd="0" destOrd="0" presId="urn:microsoft.com/office/officeart/2005/8/layout/process4"/>
    <dgm:cxn modelId="{95F037D6-B62A-4F27-8D42-321C96466BD5}" type="presOf" srcId="{B6C90AD6-96AE-474A-9F80-3FE58FEB893C}" destId="{0BCAED11-BDCC-4B08-A245-D9E2A4194368}" srcOrd="0" destOrd="0" presId="urn:microsoft.com/office/officeart/2005/8/layout/process4"/>
    <dgm:cxn modelId="{2B055290-EADC-4EC0-ABFE-F221FF428281}" srcId="{B6C90AD6-96AE-474A-9F80-3FE58FEB893C}" destId="{8C5C4FBF-FDB4-41F7-8BE5-585F504D285E}" srcOrd="2" destOrd="0" parTransId="{35D7B71B-E051-468C-A08C-1972FA6BA6D1}" sibTransId="{5AFB60ED-D99B-4A93-AF21-062665D89093}"/>
    <dgm:cxn modelId="{584EF11D-D3BB-4FC8-B96A-589F1A5B5AB6}" srcId="{B6C90AD6-96AE-474A-9F80-3FE58FEB893C}" destId="{96BC6330-EDBC-4A47-81C1-C6C72087996D}" srcOrd="1" destOrd="0" parTransId="{84B6F8E4-0F3D-4F4B-A5B1-CBBB94AD965A}" sibTransId="{6E7C7CB4-2577-4F96-A709-ADC35165616B}"/>
    <dgm:cxn modelId="{82B383F9-BB68-4F1D-81A8-CDF7FAD1056E}" type="presOf" srcId="{96BC6330-EDBC-4A47-81C1-C6C72087996D}" destId="{784C3971-7BFD-40E6-8386-0BDDAC3A3BC8}" srcOrd="0" destOrd="0" presId="urn:microsoft.com/office/officeart/2005/8/layout/process4"/>
    <dgm:cxn modelId="{69C84BAC-61FF-4A5A-9BD3-76511B24CFA8}" srcId="{B6C90AD6-96AE-474A-9F80-3FE58FEB893C}" destId="{A3FB1C18-7D95-4B66-88D7-D4A76CA075BA}" srcOrd="0" destOrd="0" parTransId="{85B78962-E82C-4EC0-838C-DC0C6E57158B}" sibTransId="{45A0C3AC-4E1F-480A-BFF7-1F713B5ECE01}"/>
    <dgm:cxn modelId="{0CB6BBD5-FC23-41DE-B690-904C6BF0BD06}" type="presParOf" srcId="{0BCAED11-BDCC-4B08-A245-D9E2A4194368}" destId="{FA122C2D-76BD-497E-BB36-C52B1C60FBA5}" srcOrd="0" destOrd="0" presId="urn:microsoft.com/office/officeart/2005/8/layout/process4"/>
    <dgm:cxn modelId="{B815BC42-1562-406B-A086-C6E515F36CD0}" type="presParOf" srcId="{FA122C2D-76BD-497E-BB36-C52B1C60FBA5}" destId="{DB361097-14F4-4658-837D-E76747A62D27}" srcOrd="0" destOrd="0" presId="urn:microsoft.com/office/officeart/2005/8/layout/process4"/>
    <dgm:cxn modelId="{BD3D0E89-E0D9-4593-A561-5AA08A46A554}" type="presParOf" srcId="{0BCAED11-BDCC-4B08-A245-D9E2A4194368}" destId="{7F52173A-D414-4523-ABF1-1EBA5666A986}" srcOrd="1" destOrd="0" presId="urn:microsoft.com/office/officeart/2005/8/layout/process4"/>
    <dgm:cxn modelId="{A1FB98F6-D6E2-4BFA-B0E0-298DB9E915F0}" type="presParOf" srcId="{0BCAED11-BDCC-4B08-A245-D9E2A4194368}" destId="{B766160D-6633-4CE2-AAA2-8D6B8BC74DCC}" srcOrd="2" destOrd="0" presId="urn:microsoft.com/office/officeart/2005/8/layout/process4"/>
    <dgm:cxn modelId="{4C50AB2E-5DF1-4CD1-9545-B6C299D24C60}" type="presParOf" srcId="{B766160D-6633-4CE2-AAA2-8D6B8BC74DCC}" destId="{784C3971-7BFD-40E6-8386-0BDDAC3A3BC8}" srcOrd="0" destOrd="0" presId="urn:microsoft.com/office/officeart/2005/8/layout/process4"/>
    <dgm:cxn modelId="{B2D7ECD0-C069-4CCB-83A5-59AE005EEB95}" type="presParOf" srcId="{0BCAED11-BDCC-4B08-A245-D9E2A4194368}" destId="{1F996039-BA07-413A-879C-72AAD2E4DE04}" srcOrd="3" destOrd="0" presId="urn:microsoft.com/office/officeart/2005/8/layout/process4"/>
    <dgm:cxn modelId="{561730E2-EB40-4755-A8B6-1EEE3D5769B9}" type="presParOf" srcId="{0BCAED11-BDCC-4B08-A245-D9E2A4194368}" destId="{8C0C904B-71BB-44B5-B012-DCE9BB489A8A}" srcOrd="4" destOrd="0" presId="urn:microsoft.com/office/officeart/2005/8/layout/process4"/>
    <dgm:cxn modelId="{9A3F16D9-FC7B-4A2E-8019-B3710BF4E957}" type="presParOf" srcId="{8C0C904B-71BB-44B5-B012-DCE9BB489A8A}" destId="{65D1BB63-1B0C-4970-9B9E-6B200C23D922}"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A313536-7AA3-485D-B30D-EB0E3F0E922B}">
      <dsp:nvSpPr>
        <dsp:cNvPr id="0" name=""/>
        <dsp:cNvSpPr/>
      </dsp:nvSpPr>
      <dsp:spPr>
        <a:xfrm flipH="1">
          <a:off x="2743200" y="210830"/>
          <a:ext cx="3213201" cy="1008369"/>
        </a:xfrm>
        <a:prstGeom prst="roundRect">
          <a:avLst>
            <a:gd name="adj" fmla="val 10000"/>
          </a:avLst>
        </a:prstGeom>
        <a:solidFill>
          <a:schemeClr val="accent4">
            <a:shade val="80000"/>
            <a:hueOff val="0"/>
            <a:satOff val="0"/>
            <a:lumOff val="0"/>
            <a:alphaOff val="0"/>
          </a:schemeClr>
        </a:solidFill>
        <a:ln>
          <a:noFill/>
        </a:ln>
        <a:effectLst>
          <a:glow rad="63500">
            <a:schemeClr val="accent4">
              <a:shade val="80000"/>
              <a:hueOff val="0"/>
              <a:satOff val="0"/>
              <a:lumOff val="0"/>
              <a:alphaOff val="0"/>
              <a:alpha val="45000"/>
              <a:satMod val="120000"/>
            </a:schemeClr>
          </a:glow>
        </a:effectLst>
        <a:scene3d>
          <a:camera prst="perspectiveHeroicExtremeLeftFacing"/>
          <a:lightRig rig="soft" dir="t"/>
          <a:backdrop>
            <a:anchor x="0" y="0" z="-210000"/>
            <a:norm dx="0" dy="0" dz="914400"/>
            <a:up dx="0" dy="914400" dz="0"/>
          </a:backdrop>
        </a:scene3d>
        <a:sp3d extrusionH="152250" prstMaterial="matte">
          <a:bevelT prst="angle"/>
        </a:sp3d>
      </dsp:spPr>
      <dsp:style>
        <a:lnRef idx="0">
          <a:scrgbClr r="0" g="0" b="0"/>
        </a:lnRef>
        <a:fillRef idx="1">
          <a:scrgbClr r="0" g="0" b="0"/>
        </a:fillRef>
        <a:effectRef idx="2">
          <a:scrgbClr r="0" g="0" b="0"/>
        </a:effectRef>
        <a:fontRef idx="minor">
          <a:schemeClr val="lt1"/>
        </a:fontRef>
      </dsp:style>
      <dsp:txBody>
        <a:bodyPr spcFirstLastPara="0" vert="horz" wrap="square" lIns="59055" tIns="39370" rIns="59055" bIns="39370" numCol="1" spcCol="1270" anchor="ctr" anchorCtr="0">
          <a:noAutofit/>
          <a:sp3d extrusionH="28000" prstMaterial="matte"/>
        </a:bodyPr>
        <a:lstStyle/>
        <a:p>
          <a:pPr lvl="0" algn="ctr" defTabSz="1377950">
            <a:lnSpc>
              <a:spcPct val="90000"/>
            </a:lnSpc>
            <a:spcBef>
              <a:spcPct val="0"/>
            </a:spcBef>
            <a:spcAft>
              <a:spcPct val="35000"/>
            </a:spcAft>
          </a:pPr>
          <a:r>
            <a:rPr lang="en-US" sz="3100" kern="1200" dirty="0" smtClean="0"/>
            <a:t>Deep Foundation</a:t>
          </a:r>
          <a:endParaRPr lang="en-US" sz="3100" kern="1200" dirty="0"/>
        </a:p>
      </dsp:txBody>
      <dsp:txXfrm flipH="1">
        <a:off x="2743200" y="210830"/>
        <a:ext cx="3213201" cy="1008369"/>
      </dsp:txXfrm>
    </dsp:sp>
    <dsp:sp modelId="{33346FB3-BCAA-438D-8EF0-548C50584FAA}">
      <dsp:nvSpPr>
        <dsp:cNvPr id="0" name=""/>
        <dsp:cNvSpPr/>
      </dsp:nvSpPr>
      <dsp:spPr>
        <a:xfrm>
          <a:off x="5258373" y="1219199"/>
          <a:ext cx="376708" cy="452688"/>
        </a:xfrm>
        <a:custGeom>
          <a:avLst/>
          <a:gdLst/>
          <a:ahLst/>
          <a:cxnLst/>
          <a:rect l="0" t="0" r="0" b="0"/>
          <a:pathLst>
            <a:path>
              <a:moveTo>
                <a:pt x="376708" y="0"/>
              </a:moveTo>
              <a:lnTo>
                <a:pt x="376708" y="452688"/>
              </a:lnTo>
              <a:lnTo>
                <a:pt x="0" y="452688"/>
              </a:lnTo>
            </a:path>
          </a:pathLst>
        </a:custGeom>
        <a:noFill/>
        <a:ln w="19050" cap="flat" cmpd="sng" algn="ctr">
          <a:solidFill>
            <a:schemeClr val="accent4">
              <a:tint val="99000"/>
              <a:hueOff val="0"/>
              <a:satOff val="0"/>
              <a:lumOff val="0"/>
              <a:alphaOff val="0"/>
            </a:schemeClr>
          </a:solidFill>
          <a:prstDash val="solid"/>
        </a:ln>
        <a:effectLst/>
        <a:scene3d>
          <a:camera prst="perspectiveHeroicExtremeLeftFacing"/>
          <a:lightRig rig="soft" dir="t"/>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01F9D639-0713-4D50-A7AD-5F5E9570D5E1}">
      <dsp:nvSpPr>
        <dsp:cNvPr id="0" name=""/>
        <dsp:cNvSpPr/>
      </dsp:nvSpPr>
      <dsp:spPr>
        <a:xfrm>
          <a:off x="3124187" y="1514977"/>
          <a:ext cx="2134185" cy="313822"/>
        </a:xfrm>
        <a:prstGeom prst="roundRect">
          <a:avLst>
            <a:gd name="adj" fmla="val 10000"/>
          </a:avLst>
        </a:prstGeom>
        <a:solidFill>
          <a:schemeClr val="lt1">
            <a:alpha val="90000"/>
            <a:hueOff val="0"/>
            <a:satOff val="0"/>
            <a:lumOff val="0"/>
            <a:alphaOff val="0"/>
          </a:schemeClr>
        </a:solidFill>
        <a:ln w="12000" cap="flat" cmpd="sng" algn="ctr">
          <a:solidFill>
            <a:schemeClr val="accent4">
              <a:shade val="80000"/>
              <a:hueOff val="0"/>
              <a:satOff val="0"/>
              <a:lumOff val="0"/>
              <a:alphaOff val="0"/>
            </a:schemeClr>
          </a:solidFill>
          <a:prstDash val="solid"/>
        </a:ln>
        <a:effectLst/>
        <a:scene3d>
          <a:camera prst="perspectiveHeroicExtremeLeftFacing"/>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Pile</a:t>
          </a:r>
          <a:endParaRPr lang="en-US" sz="1700" kern="1200" dirty="0"/>
        </a:p>
      </dsp:txBody>
      <dsp:txXfrm>
        <a:off x="3124187" y="1514977"/>
        <a:ext cx="2134185" cy="313822"/>
      </dsp:txXfrm>
    </dsp:sp>
    <dsp:sp modelId="{09E88596-0D35-4171-8FD5-B0D8672BCA1E}">
      <dsp:nvSpPr>
        <dsp:cNvPr id="0" name=""/>
        <dsp:cNvSpPr/>
      </dsp:nvSpPr>
      <dsp:spPr>
        <a:xfrm>
          <a:off x="4988247" y="1219199"/>
          <a:ext cx="646834" cy="2208245"/>
        </a:xfrm>
        <a:custGeom>
          <a:avLst/>
          <a:gdLst/>
          <a:ahLst/>
          <a:cxnLst/>
          <a:rect l="0" t="0" r="0" b="0"/>
          <a:pathLst>
            <a:path>
              <a:moveTo>
                <a:pt x="646834" y="0"/>
              </a:moveTo>
              <a:lnTo>
                <a:pt x="646834" y="2208245"/>
              </a:lnTo>
              <a:lnTo>
                <a:pt x="0" y="2208245"/>
              </a:lnTo>
            </a:path>
          </a:pathLst>
        </a:custGeom>
        <a:noFill/>
        <a:ln w="19050" cap="flat" cmpd="sng" algn="ctr">
          <a:solidFill>
            <a:schemeClr val="accent4">
              <a:tint val="99000"/>
              <a:hueOff val="0"/>
              <a:satOff val="0"/>
              <a:lumOff val="0"/>
              <a:alphaOff val="0"/>
            </a:schemeClr>
          </a:solidFill>
          <a:prstDash val="solid"/>
        </a:ln>
        <a:effectLst/>
        <a:scene3d>
          <a:camera prst="perspectiveHeroicExtremeLeftFacing"/>
          <a:lightRig rig="soft" dir="t"/>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A3AD6C07-70CA-4A68-88D5-8C533F874D05}">
      <dsp:nvSpPr>
        <dsp:cNvPr id="0" name=""/>
        <dsp:cNvSpPr/>
      </dsp:nvSpPr>
      <dsp:spPr>
        <a:xfrm>
          <a:off x="3461369" y="3254288"/>
          <a:ext cx="1526877" cy="346313"/>
        </a:xfrm>
        <a:prstGeom prst="roundRect">
          <a:avLst>
            <a:gd name="adj" fmla="val 10000"/>
          </a:avLst>
        </a:prstGeom>
        <a:solidFill>
          <a:schemeClr val="lt1">
            <a:alpha val="90000"/>
            <a:hueOff val="0"/>
            <a:satOff val="0"/>
            <a:lumOff val="0"/>
            <a:alphaOff val="0"/>
          </a:schemeClr>
        </a:solidFill>
        <a:ln w="12000" cap="flat" cmpd="sng" algn="ctr">
          <a:solidFill>
            <a:schemeClr val="accent4">
              <a:shade val="80000"/>
              <a:hueOff val="191689"/>
              <a:satOff val="-11811"/>
              <a:lumOff val="15305"/>
              <a:alphaOff val="0"/>
            </a:schemeClr>
          </a:solidFill>
          <a:prstDash val="solid"/>
        </a:ln>
        <a:effectLst/>
        <a:scene3d>
          <a:camera prst="perspectiveHeroicExtremeLeftFacing"/>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Cofferdams</a:t>
          </a:r>
          <a:endParaRPr lang="en-US" sz="1700" kern="1200" dirty="0"/>
        </a:p>
      </dsp:txBody>
      <dsp:txXfrm>
        <a:off x="3461369" y="3254288"/>
        <a:ext cx="1526877" cy="346313"/>
      </dsp:txXfrm>
    </dsp:sp>
    <dsp:sp modelId="{DD828062-8B17-4D21-9412-B54A1B2D09F4}">
      <dsp:nvSpPr>
        <dsp:cNvPr id="0" name=""/>
        <dsp:cNvSpPr/>
      </dsp:nvSpPr>
      <dsp:spPr>
        <a:xfrm>
          <a:off x="5257787" y="1219199"/>
          <a:ext cx="377293" cy="1291452"/>
        </a:xfrm>
        <a:custGeom>
          <a:avLst/>
          <a:gdLst/>
          <a:ahLst/>
          <a:cxnLst/>
          <a:rect l="0" t="0" r="0" b="0"/>
          <a:pathLst>
            <a:path>
              <a:moveTo>
                <a:pt x="377293" y="0"/>
              </a:moveTo>
              <a:lnTo>
                <a:pt x="377293" y="1291452"/>
              </a:lnTo>
              <a:lnTo>
                <a:pt x="0" y="1291452"/>
              </a:lnTo>
            </a:path>
          </a:pathLst>
        </a:custGeom>
        <a:noFill/>
        <a:ln w="19050" cap="flat" cmpd="sng" algn="ctr">
          <a:solidFill>
            <a:schemeClr val="accent4">
              <a:tint val="99000"/>
              <a:hueOff val="0"/>
              <a:satOff val="0"/>
              <a:lumOff val="0"/>
              <a:alphaOff val="0"/>
            </a:schemeClr>
          </a:solidFill>
          <a:prstDash val="solid"/>
        </a:ln>
        <a:effectLst/>
        <a:scene3d>
          <a:camera prst="perspectiveHeroicExtremeLeftFacing"/>
          <a:lightRig rig="soft" dir="t"/>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FF203752-864C-42F2-A2E5-B559201B2EC7}">
      <dsp:nvSpPr>
        <dsp:cNvPr id="0" name=""/>
        <dsp:cNvSpPr/>
      </dsp:nvSpPr>
      <dsp:spPr>
        <a:xfrm>
          <a:off x="3105021" y="2305202"/>
          <a:ext cx="2152765" cy="410900"/>
        </a:xfrm>
        <a:prstGeom prst="roundRect">
          <a:avLst>
            <a:gd name="adj" fmla="val 10000"/>
          </a:avLst>
        </a:prstGeom>
        <a:solidFill>
          <a:schemeClr val="lt1">
            <a:alpha val="90000"/>
            <a:hueOff val="0"/>
            <a:satOff val="0"/>
            <a:lumOff val="0"/>
            <a:alphaOff val="0"/>
          </a:schemeClr>
        </a:solidFill>
        <a:ln w="12000" cap="flat" cmpd="sng" algn="ctr">
          <a:solidFill>
            <a:schemeClr val="accent4">
              <a:shade val="80000"/>
              <a:hueOff val="383377"/>
              <a:satOff val="-23621"/>
              <a:lumOff val="30610"/>
              <a:alphaOff val="0"/>
            </a:schemeClr>
          </a:solidFill>
          <a:prstDash val="solid"/>
        </a:ln>
        <a:effectLst/>
        <a:scene3d>
          <a:camera prst="perspectiveHeroicExtremeLeftFacing"/>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Caissons</a:t>
          </a:r>
          <a:endParaRPr lang="en-US" sz="1700" kern="1200" dirty="0"/>
        </a:p>
      </dsp:txBody>
      <dsp:txXfrm>
        <a:off x="3105021" y="2305202"/>
        <a:ext cx="2152765" cy="4109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20905A-6A60-4AE4-AB0F-434B5405F5C7}">
      <dsp:nvSpPr>
        <dsp:cNvPr id="0" name=""/>
        <dsp:cNvSpPr/>
      </dsp:nvSpPr>
      <dsp:spPr>
        <a:xfrm>
          <a:off x="511248" y="0"/>
          <a:ext cx="2750680" cy="1077267"/>
        </a:xfrm>
        <a:prstGeom prst="roundRect">
          <a:avLst>
            <a:gd name="adj" fmla="val 10000"/>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perspectiveContrastingRightFacing"/>
          <a:lightRig rig="soft" dir="t"/>
          <a:backdrop>
            <a:anchor x="0" y="0" z="-210000"/>
            <a:norm dx="0" dy="0" dz="914400"/>
            <a:up dx="0" dy="914400" dz="0"/>
          </a:backdrop>
        </a:scene3d>
        <a:sp3d extrusionH="152250" prstMaterial="matte">
          <a:bevelT prst="angle"/>
        </a:sp3d>
      </dsp:spPr>
      <dsp:style>
        <a:lnRef idx="0">
          <a:scrgbClr r="0" g="0" b="0"/>
        </a:lnRef>
        <a:fillRef idx="1">
          <a:scrgbClr r="0" g="0" b="0"/>
        </a:fillRef>
        <a:effectRef idx="2">
          <a:scrgbClr r="0" g="0" b="0"/>
        </a:effectRef>
        <a:fontRef idx="minor">
          <a:schemeClr val="lt1"/>
        </a:fontRef>
      </dsp:style>
      <dsp:txBody>
        <a:bodyPr spcFirstLastPara="0" vert="horz" wrap="square" lIns="62865" tIns="41910" rIns="62865" bIns="41910" numCol="1" spcCol="1270" anchor="ctr" anchorCtr="0">
          <a:noAutofit/>
          <a:sp3d extrusionH="28000" prstMaterial="matte"/>
        </a:bodyPr>
        <a:lstStyle/>
        <a:p>
          <a:pPr lvl="0" algn="ctr" defTabSz="1466850">
            <a:lnSpc>
              <a:spcPct val="90000"/>
            </a:lnSpc>
            <a:spcBef>
              <a:spcPct val="0"/>
            </a:spcBef>
            <a:spcAft>
              <a:spcPct val="35000"/>
            </a:spcAft>
          </a:pPr>
          <a:r>
            <a:rPr lang="en-US" sz="3300" kern="1200" dirty="0" smtClean="0"/>
            <a:t>Shallow Foundation</a:t>
          </a:r>
          <a:endParaRPr lang="en-US" sz="3300" kern="1200" dirty="0"/>
        </a:p>
      </dsp:txBody>
      <dsp:txXfrm>
        <a:off x="511248" y="0"/>
        <a:ext cx="2750680" cy="1077267"/>
      </dsp:txXfrm>
    </dsp:sp>
    <dsp:sp modelId="{10833203-10A5-4789-AF06-890AE87E152A}">
      <dsp:nvSpPr>
        <dsp:cNvPr id="0" name=""/>
        <dsp:cNvSpPr/>
      </dsp:nvSpPr>
      <dsp:spPr>
        <a:xfrm>
          <a:off x="786316" y="1077267"/>
          <a:ext cx="609520" cy="594958"/>
        </a:xfrm>
        <a:custGeom>
          <a:avLst/>
          <a:gdLst/>
          <a:ahLst/>
          <a:cxnLst/>
          <a:rect l="0" t="0" r="0" b="0"/>
          <a:pathLst>
            <a:path>
              <a:moveTo>
                <a:pt x="0" y="0"/>
              </a:moveTo>
              <a:lnTo>
                <a:pt x="0" y="594958"/>
              </a:lnTo>
              <a:lnTo>
                <a:pt x="609520" y="594958"/>
              </a:lnTo>
            </a:path>
          </a:pathLst>
        </a:custGeom>
        <a:noFill/>
        <a:ln w="19050" cap="flat" cmpd="sng" algn="ctr">
          <a:solidFill>
            <a:schemeClr val="accent1">
              <a:shade val="60000"/>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1C8CD3F8-1534-4EF6-9DB0-2200AAA0E918}">
      <dsp:nvSpPr>
        <dsp:cNvPr id="0" name=""/>
        <dsp:cNvSpPr/>
      </dsp:nvSpPr>
      <dsp:spPr>
        <a:xfrm>
          <a:off x="1395837" y="1446045"/>
          <a:ext cx="2279217" cy="452360"/>
        </a:xfrm>
        <a:prstGeom prst="roundRect">
          <a:avLst>
            <a:gd name="adj" fmla="val 10000"/>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Spread Footing</a:t>
          </a:r>
          <a:endParaRPr lang="en-US" sz="1800" kern="1200" dirty="0"/>
        </a:p>
      </dsp:txBody>
      <dsp:txXfrm>
        <a:off x="1395837" y="1446045"/>
        <a:ext cx="2279217" cy="452360"/>
      </dsp:txXfrm>
    </dsp:sp>
    <dsp:sp modelId="{4D8738CF-A140-484E-9F9B-ACC3C5C6592F}">
      <dsp:nvSpPr>
        <dsp:cNvPr id="0" name=""/>
        <dsp:cNvSpPr/>
      </dsp:nvSpPr>
      <dsp:spPr>
        <a:xfrm>
          <a:off x="786316" y="1077267"/>
          <a:ext cx="584597" cy="1177994"/>
        </a:xfrm>
        <a:custGeom>
          <a:avLst/>
          <a:gdLst/>
          <a:ahLst/>
          <a:cxnLst/>
          <a:rect l="0" t="0" r="0" b="0"/>
          <a:pathLst>
            <a:path>
              <a:moveTo>
                <a:pt x="0" y="0"/>
              </a:moveTo>
              <a:lnTo>
                <a:pt x="0" y="1177994"/>
              </a:lnTo>
              <a:lnTo>
                <a:pt x="584597" y="1177994"/>
              </a:lnTo>
            </a:path>
          </a:pathLst>
        </a:custGeom>
        <a:noFill/>
        <a:ln w="19050" cap="flat" cmpd="sng" algn="ctr">
          <a:solidFill>
            <a:schemeClr val="accent1">
              <a:shade val="60000"/>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AE18398B-C3F3-4867-9D47-1AF4A8DB09DC}">
      <dsp:nvSpPr>
        <dsp:cNvPr id="0" name=""/>
        <dsp:cNvSpPr/>
      </dsp:nvSpPr>
      <dsp:spPr>
        <a:xfrm>
          <a:off x="1370913" y="2038359"/>
          <a:ext cx="2272222" cy="433803"/>
        </a:xfrm>
        <a:prstGeom prst="roundRect">
          <a:avLst>
            <a:gd name="adj" fmla="val 10000"/>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0" kern="1200" dirty="0" smtClean="0"/>
            <a:t>Grillage Foundation</a:t>
          </a:r>
          <a:endParaRPr lang="en-US" sz="1800" b="0" kern="1200" dirty="0"/>
        </a:p>
      </dsp:txBody>
      <dsp:txXfrm>
        <a:off x="1370913" y="2038359"/>
        <a:ext cx="2272222" cy="433803"/>
      </dsp:txXfrm>
    </dsp:sp>
    <dsp:sp modelId="{C9839FE1-E3FB-4BE8-B5CC-A5030546571A}">
      <dsp:nvSpPr>
        <dsp:cNvPr id="0" name=""/>
        <dsp:cNvSpPr/>
      </dsp:nvSpPr>
      <dsp:spPr>
        <a:xfrm>
          <a:off x="786316" y="1077267"/>
          <a:ext cx="566447" cy="1916198"/>
        </a:xfrm>
        <a:custGeom>
          <a:avLst/>
          <a:gdLst/>
          <a:ahLst/>
          <a:cxnLst/>
          <a:rect l="0" t="0" r="0" b="0"/>
          <a:pathLst>
            <a:path>
              <a:moveTo>
                <a:pt x="0" y="0"/>
              </a:moveTo>
              <a:lnTo>
                <a:pt x="0" y="1916198"/>
              </a:lnTo>
              <a:lnTo>
                <a:pt x="566447" y="1916198"/>
              </a:lnTo>
            </a:path>
          </a:pathLst>
        </a:custGeom>
        <a:noFill/>
        <a:ln w="19050" cap="flat" cmpd="sng" algn="ctr">
          <a:solidFill>
            <a:schemeClr val="accent1">
              <a:shade val="60000"/>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F530C9D3-3700-458A-8BBB-A4A11E25504A}">
      <dsp:nvSpPr>
        <dsp:cNvPr id="0" name=""/>
        <dsp:cNvSpPr/>
      </dsp:nvSpPr>
      <dsp:spPr>
        <a:xfrm>
          <a:off x="1352764" y="2717211"/>
          <a:ext cx="2290372" cy="552508"/>
        </a:xfrm>
        <a:prstGeom prst="roundRect">
          <a:avLst>
            <a:gd name="adj" fmla="val 10000"/>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Eccentrically Loaded Foundation</a:t>
          </a:r>
          <a:endParaRPr lang="en-US" sz="1800" kern="1200" dirty="0"/>
        </a:p>
      </dsp:txBody>
      <dsp:txXfrm>
        <a:off x="1352764" y="2717211"/>
        <a:ext cx="2290372" cy="552508"/>
      </dsp:txXfrm>
    </dsp:sp>
    <dsp:sp modelId="{CE2B9ECA-7AB7-4ABF-9E91-E74B11690242}">
      <dsp:nvSpPr>
        <dsp:cNvPr id="0" name=""/>
        <dsp:cNvSpPr/>
      </dsp:nvSpPr>
      <dsp:spPr>
        <a:xfrm>
          <a:off x="786316" y="1077267"/>
          <a:ext cx="652612" cy="2695335"/>
        </a:xfrm>
        <a:custGeom>
          <a:avLst/>
          <a:gdLst/>
          <a:ahLst/>
          <a:cxnLst/>
          <a:rect l="0" t="0" r="0" b="0"/>
          <a:pathLst>
            <a:path>
              <a:moveTo>
                <a:pt x="0" y="0"/>
              </a:moveTo>
              <a:lnTo>
                <a:pt x="0" y="2695335"/>
              </a:lnTo>
              <a:lnTo>
                <a:pt x="652612" y="2695335"/>
              </a:lnTo>
            </a:path>
          </a:pathLst>
        </a:custGeom>
        <a:noFill/>
        <a:ln w="19050" cap="flat" cmpd="sng" algn="ctr">
          <a:solidFill>
            <a:schemeClr val="accent1">
              <a:shade val="60000"/>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48ECFAB6-E885-407B-B179-468885BC02F3}">
      <dsp:nvSpPr>
        <dsp:cNvPr id="0" name=""/>
        <dsp:cNvSpPr/>
      </dsp:nvSpPr>
      <dsp:spPr>
        <a:xfrm>
          <a:off x="1438929" y="3516977"/>
          <a:ext cx="2204207" cy="511252"/>
        </a:xfrm>
        <a:prstGeom prst="roundRect">
          <a:avLst>
            <a:gd name="adj" fmla="val 10000"/>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Combined Footing</a:t>
          </a:r>
          <a:endParaRPr lang="en-US" sz="1800" kern="1200" dirty="0"/>
        </a:p>
      </dsp:txBody>
      <dsp:txXfrm>
        <a:off x="1438929" y="3516977"/>
        <a:ext cx="2204207" cy="511252"/>
      </dsp:txXfrm>
    </dsp:sp>
    <dsp:sp modelId="{48587D77-4B31-4D1F-A9A4-655CB23F4066}">
      <dsp:nvSpPr>
        <dsp:cNvPr id="0" name=""/>
        <dsp:cNvSpPr/>
      </dsp:nvSpPr>
      <dsp:spPr>
        <a:xfrm>
          <a:off x="786316" y="1077267"/>
          <a:ext cx="1882223" cy="3469647"/>
        </a:xfrm>
        <a:custGeom>
          <a:avLst/>
          <a:gdLst/>
          <a:ahLst/>
          <a:cxnLst/>
          <a:rect l="0" t="0" r="0" b="0"/>
          <a:pathLst>
            <a:path>
              <a:moveTo>
                <a:pt x="0" y="0"/>
              </a:moveTo>
              <a:lnTo>
                <a:pt x="0" y="3469647"/>
              </a:lnTo>
              <a:lnTo>
                <a:pt x="1882223" y="3469647"/>
              </a:lnTo>
            </a:path>
          </a:pathLst>
        </a:custGeom>
        <a:noFill/>
        <a:ln w="19050" cap="flat" cmpd="sng" algn="ctr">
          <a:solidFill>
            <a:schemeClr val="accent1">
              <a:shade val="60000"/>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2">
          <a:scrgbClr r="0" g="0" b="0"/>
        </a:lnRef>
        <a:fillRef idx="0">
          <a:scrgbClr r="0" g="0" b="0"/>
        </a:fillRef>
        <a:effectRef idx="0">
          <a:scrgbClr r="0" g="0" b="0"/>
        </a:effectRef>
        <a:fontRef idx="minor"/>
      </dsp:style>
    </dsp:sp>
    <dsp:sp modelId="{8C489C6B-F544-4046-ACEC-34CA984F2824}">
      <dsp:nvSpPr>
        <dsp:cNvPr id="0" name=""/>
        <dsp:cNvSpPr/>
      </dsp:nvSpPr>
      <dsp:spPr>
        <a:xfrm>
          <a:off x="2668540" y="4114802"/>
          <a:ext cx="2436858" cy="864225"/>
        </a:xfrm>
        <a:prstGeom prst="roundRect">
          <a:avLst>
            <a:gd name="adj" fmla="val 10000"/>
          </a:avLst>
        </a:prstGeom>
        <a:solidFill>
          <a:schemeClr val="lt1">
            <a:alpha val="90000"/>
            <a:hueOff val="0"/>
            <a:satOff val="0"/>
            <a:lumOff val="0"/>
            <a:alphaOff val="0"/>
          </a:schemeClr>
        </a:solidFill>
        <a:ln w="12000" cap="flat" cmpd="sng" algn="ctr">
          <a:solidFill>
            <a:schemeClr val="accent1">
              <a:hueOff val="0"/>
              <a:satOff val="0"/>
              <a:lumOff val="0"/>
              <a:alphaOff val="0"/>
            </a:schemeClr>
          </a:solidFill>
          <a:prstDash val="solid"/>
        </a:ln>
        <a:effectLst/>
        <a:scene3d>
          <a:camera prst="perspectiveContrastingRightFacing"/>
          <a:lightRig rig="soft" dir="t"/>
          <a:backdrop>
            <a:anchor x="0" y="0" z="-210000"/>
            <a:norm dx="0" dy="0" dz="914400"/>
            <a:up dx="0" dy="914400" dz="0"/>
          </a:backdrop>
        </a:scene3d>
        <a:sp3d z="-22735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Mat or Raft Foundation</a:t>
          </a:r>
          <a:endParaRPr lang="en-US" sz="2000" kern="1200" dirty="0"/>
        </a:p>
      </dsp:txBody>
      <dsp:txXfrm>
        <a:off x="2668540" y="4114802"/>
        <a:ext cx="2436858" cy="86422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361097-14F4-4658-837D-E76747A62D27}">
      <dsp:nvSpPr>
        <dsp:cNvPr id="0" name=""/>
        <dsp:cNvSpPr/>
      </dsp:nvSpPr>
      <dsp:spPr>
        <a:xfrm>
          <a:off x="0" y="3059906"/>
          <a:ext cx="6096000" cy="1004093"/>
        </a:xfrm>
        <a:prstGeom prst="rect">
          <a:avLst/>
        </a:prstGeom>
        <a:solidFill>
          <a:srgbClr val="002060"/>
        </a:solidFill>
        <a:ln>
          <a:noFill/>
        </a:ln>
        <a:effectLst>
          <a:glow rad="63500">
            <a:schemeClr val="accent4">
              <a:alpha val="90000"/>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The Mat Foundation is cast in parts</a:t>
          </a:r>
          <a:endParaRPr lang="en-US" sz="2900" kern="1200" dirty="0"/>
        </a:p>
      </dsp:txBody>
      <dsp:txXfrm>
        <a:off x="0" y="3059906"/>
        <a:ext cx="6096000" cy="1004093"/>
      </dsp:txXfrm>
    </dsp:sp>
    <dsp:sp modelId="{784C3971-7BFD-40E6-8386-0BDDAC3A3BC8}">
      <dsp:nvSpPr>
        <dsp:cNvPr id="0" name=""/>
        <dsp:cNvSpPr/>
      </dsp:nvSpPr>
      <dsp:spPr>
        <a:xfrm rot="10800000">
          <a:off x="0" y="1529953"/>
          <a:ext cx="6096000" cy="1544296"/>
        </a:xfrm>
        <a:prstGeom prst="upArrowCallout">
          <a:avLst/>
        </a:prstGeom>
        <a:solidFill>
          <a:srgbClr val="0862A0"/>
        </a:solidFill>
        <a:ln>
          <a:noFill/>
        </a:ln>
        <a:effectLst>
          <a:glow rad="63500">
            <a:schemeClr val="accent4">
              <a:alpha val="90000"/>
              <a:hueOff val="0"/>
              <a:satOff val="0"/>
              <a:lumOff val="0"/>
              <a:alphaOff val="-20000"/>
              <a:alpha val="45000"/>
              <a:satMod val="120000"/>
            </a:schemeClr>
          </a:glow>
        </a:effectLst>
        <a:scene3d>
          <a:camera prst="orthographicFront"/>
          <a:lightRig rig="threePt" dir="t">
            <a:rot lat="0" lon="0" rev="7500000"/>
          </a:lightRig>
        </a:scene3d>
        <a:sp3d prstMaterial="plastic">
          <a:bevelT w="1270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Casting whole area at once will cause the setting time of concrete to be exceeded</a:t>
          </a:r>
          <a:endParaRPr lang="en-US" sz="2400" kern="1200" dirty="0"/>
        </a:p>
      </dsp:txBody>
      <dsp:txXfrm rot="10800000">
        <a:off x="0" y="1529953"/>
        <a:ext cx="6096000" cy="1544296"/>
      </dsp:txXfrm>
    </dsp:sp>
    <dsp:sp modelId="{65D1BB63-1B0C-4970-9B9E-6B200C23D922}">
      <dsp:nvSpPr>
        <dsp:cNvPr id="0" name=""/>
        <dsp:cNvSpPr/>
      </dsp:nvSpPr>
      <dsp:spPr>
        <a:xfrm rot="10800000">
          <a:off x="0" y="718"/>
          <a:ext cx="6096000" cy="1544296"/>
        </a:xfrm>
        <a:prstGeom prst="upArrowCallout">
          <a:avLst/>
        </a:prstGeom>
        <a:solidFill>
          <a:srgbClr val="00B0F0"/>
        </a:solidFill>
        <a:ln>
          <a:noFill/>
        </a:ln>
        <a:effectLst>
          <a:glow rad="63500">
            <a:schemeClr val="accent4">
              <a:alpha val="90000"/>
              <a:hueOff val="0"/>
              <a:satOff val="0"/>
              <a:lumOff val="0"/>
              <a:alphaOff val="-40000"/>
              <a:alpha val="45000"/>
              <a:satMod val="120000"/>
            </a:schemeClr>
          </a:glow>
        </a:effectLst>
        <a:scene3d>
          <a:camera prst="orthographicFront"/>
          <a:lightRig rig="threePt" dir="t">
            <a:rot lat="0" lon="0" rev="7500000"/>
          </a:lightRig>
        </a:scene3d>
        <a:sp3d prstMaterial="plastic">
          <a:bevelT w="1270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Mat Foundation covers huge area</a:t>
          </a:r>
          <a:endParaRPr lang="en-US" sz="2800" kern="1200" dirty="0"/>
        </a:p>
      </dsp:txBody>
      <dsp:txXfrm rot="10800000">
        <a:off x="0" y="718"/>
        <a:ext cx="6096000" cy="15442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Rectangle 16"/>
          <p:cNvSpPr/>
          <p:nvPr/>
        </p:nvSpPr>
        <p:spPr>
          <a:xfrm>
            <a:off x="0" y="2438400"/>
            <a:ext cx="9144000" cy="457200"/>
          </a:xfrm>
          <a:prstGeom prst="rect">
            <a:avLst/>
          </a:prstGeom>
          <a:solidFill>
            <a:schemeClr val="accent1">
              <a:shade val="75000"/>
            </a:scheme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1" name="Rectangle 30"/>
          <p:cNvSpPr/>
          <p:nvPr/>
        </p:nvSpPr>
        <p:spPr>
          <a:xfrm>
            <a:off x="0" y="914400"/>
            <a:ext cx="9144000" cy="1524000"/>
          </a:xfrm>
          <a:prstGeom prst="rect">
            <a:avLst/>
          </a:prstGeom>
          <a:solidFill>
            <a:srgbClr val="000000">
              <a:alpha val="89800"/>
            </a:srgb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Date Placeholder 9"/>
          <p:cNvSpPr>
            <a:spLocks noGrp="1"/>
          </p:cNvSpPr>
          <p:nvPr>
            <p:ph type="dt" sz="half" idx="10"/>
          </p:nvPr>
        </p:nvSpPr>
        <p:spPr/>
        <p:txBody>
          <a:bodyPr rtlCol="0"/>
          <a:lstStyle/>
          <a:p>
            <a:fld id="{1D8BD707-D9CF-40AE-B4C6-C98DA3205C09}" type="datetimeFigureOut">
              <a:rPr lang="en-US" smtClean="0"/>
              <a:pPr/>
              <a:t>10/5/2012</a:t>
            </a:fld>
            <a:endParaRPr lang="en-US"/>
          </a:p>
        </p:txBody>
      </p:sp>
      <p:sp>
        <p:nvSpPr>
          <p:cNvPr id="11" name="Slide Number Placeholder 10"/>
          <p:cNvSpPr>
            <a:spLocks noGrp="1"/>
          </p:cNvSpPr>
          <p:nvPr>
            <p:ph type="sldNum" sz="quarter" idx="11"/>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p:txBody>
          <a:bodyPr rtlCol="0"/>
          <a:lstStyle/>
          <a:p>
            <a:endParaRPr lang="en-US"/>
          </a:p>
        </p:txBody>
      </p:sp>
      <p:sp>
        <p:nvSpPr>
          <p:cNvPr id="9" name="Subtitle 8"/>
          <p:cNvSpPr>
            <a:spLocks noGrp="1"/>
          </p:cNvSpPr>
          <p:nvPr>
            <p:ph type="subTitle" idx="1"/>
          </p:nvPr>
        </p:nvSpPr>
        <p:spPr>
          <a:xfrm>
            <a:off x="457200" y="2476108"/>
            <a:ext cx="8305800" cy="381000"/>
          </a:xfrm>
        </p:spPr>
        <p:txBody>
          <a:bodyPr>
            <a:noAutofit/>
          </a:bodyPr>
          <a:lstStyle>
            <a:lvl1pPr marL="0" indent="0" algn="l">
              <a:buNone/>
              <a:defRPr sz="2000" spc="100" baseline="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Title 27"/>
          <p:cNvSpPr>
            <a:spLocks noGrp="1"/>
          </p:cNvSpPr>
          <p:nvPr>
            <p:ph type="ctrTitle"/>
          </p:nvPr>
        </p:nvSpPr>
        <p:spPr>
          <a:xfrm>
            <a:off x="457200" y="1066800"/>
            <a:ext cx="8305800" cy="1295400"/>
          </a:xfrm>
        </p:spPr>
        <p:txBody>
          <a:bodyPr anchor="ctr" anchorCtr="0">
            <a:noAutofit/>
          </a:bodyPr>
          <a:lstStyle>
            <a:lvl1pPr algn="l">
              <a:defRPr sz="4800" cap="all" spc="-100" baseline="0">
                <a:solidFill>
                  <a:srgbClr val="FFFFFF"/>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a:xfrm>
            <a:off x="0" y="1301926"/>
            <a:ext cx="9144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0" name="Date Placeholder 9"/>
          <p:cNvSpPr>
            <a:spLocks noGrp="1"/>
          </p:cNvSpPr>
          <p:nvPr>
            <p:ph type="dt" sz="half" idx="14"/>
          </p:nvPr>
        </p:nvSpPr>
        <p:spPr/>
        <p:txBody>
          <a:bodyPr rtlCol="0"/>
          <a:lstStyle/>
          <a:p>
            <a:fld id="{1D8BD707-D9CF-40AE-B4C6-C98DA3205C09}" type="datetimeFigureOut">
              <a:rPr lang="en-US" smtClean="0"/>
              <a:pPr/>
              <a:t>10/5/2012</a:t>
            </a:fld>
            <a:endParaRPr lang="en-US"/>
          </a:p>
        </p:txBody>
      </p:sp>
      <p:sp>
        <p:nvSpPr>
          <p:cNvPr id="11" name="Slide Number Placeholder 10"/>
          <p:cNvSpPr>
            <a:spLocks noGrp="1"/>
          </p:cNvSpPr>
          <p:nvPr>
            <p:ph type="sldNum" sz="quarter" idx="15"/>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6"/>
          </p:nvPr>
        </p:nvSpPr>
        <p:spPr/>
        <p:txBody>
          <a:bodyPr rtlCol="0"/>
          <a:lstStyle/>
          <a:p>
            <a:endParaRPr lang="en-US"/>
          </a:p>
        </p:txBody>
      </p:sp>
      <p:sp>
        <p:nvSpPr>
          <p:cNvPr id="2" name="Title 1"/>
          <p:cNvSpPr>
            <a:spLocks noGrp="1"/>
          </p:cNvSpPr>
          <p:nvPr>
            <p:ph type="title"/>
          </p:nvPr>
        </p:nvSpPr>
        <p:spPr>
          <a:xfrm>
            <a:off x="457200" y="158926"/>
            <a:ext cx="8229600" cy="1143000"/>
          </a:xfrm>
        </p:spPr>
        <p:txBody>
          <a:bodyPr/>
          <a:lstStyle>
            <a:lvl1pPr>
              <a:defRPr>
                <a:solidFill>
                  <a:schemeClr val="tx2"/>
                </a:solidFill>
              </a:defRPr>
            </a:lvl1pPr>
          </a:lstStyle>
          <a:p>
            <a:r>
              <a:rPr lang="en-US" smtClean="0"/>
              <a:t>Click to edit Master title style</a:t>
            </a:r>
            <a:endParaRPr lang="en-US" dirty="0"/>
          </a:p>
        </p:txBody>
      </p:sp>
      <p:sp>
        <p:nvSpPr>
          <p:cNvPr id="9" name="Content Placeholder 8"/>
          <p:cNvSpPr>
            <a:spLocks noGrp="1"/>
          </p:cNvSpPr>
          <p:nvPr>
            <p:ph sz="quarter"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6" name="Rectangle 25"/>
          <p:cNvSpPr/>
          <p:nvPr/>
        </p:nvSpPr>
        <p:spPr>
          <a:xfrm>
            <a:off x="0" y="4958864"/>
            <a:ext cx="9144000" cy="457200"/>
          </a:xfrm>
          <a:prstGeom prst="rect">
            <a:avLst/>
          </a:prstGeom>
          <a:solidFill>
            <a:schemeClr val="accent1">
              <a:shade val="75000"/>
            </a:scheme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7" name="Rectangle 26"/>
          <p:cNvSpPr/>
          <p:nvPr/>
        </p:nvSpPr>
        <p:spPr>
          <a:xfrm>
            <a:off x="0" y="3429000"/>
            <a:ext cx="9144000" cy="1527048"/>
          </a:xfrm>
          <a:prstGeom prst="rect">
            <a:avLst/>
          </a:prstGeom>
          <a:solidFill>
            <a:srgbClr val="000000"/>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a:buNone/>
              <a:defRPr sz="4200" b="0" cap="all">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4958864"/>
            <a:ext cx="7924800" cy="457200"/>
          </a:xfrm>
        </p:spPr>
        <p:txBody>
          <a:bodyPr anchor="ctr"/>
          <a:lstStyle>
            <a:lvl1pPr>
              <a:buNone/>
              <a:defRPr sz="2000" spc="100" baseline="0">
                <a:solidFill>
                  <a:srgbClr val="FFFFFF"/>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p:cNvSpPr/>
          <p:nvPr/>
        </p:nvSpPr>
        <p:spPr>
          <a:xfrm>
            <a:off x="0" y="1301926"/>
            <a:ext cx="9144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10"/>
          <p:cNvSpPr>
            <a:spLocks noGrp="1"/>
          </p:cNvSpPr>
          <p:nvPr>
            <p:ph sz="quarter"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10/5/2012</a:t>
            </a:fld>
            <a:endParaRPr lang="en-US"/>
          </a:p>
        </p:txBody>
      </p:sp>
      <p:sp>
        <p:nvSpPr>
          <p:cNvPr id="3" name="Text Placeholder 2"/>
          <p:cNvSpPr>
            <a:spLocks noGrp="1"/>
          </p:cNvSpPr>
          <p:nvPr>
            <p:ph type="body" idx="1"/>
          </p:nvPr>
        </p:nvSpPr>
        <p:spPr>
          <a:xfrm>
            <a:off x="457200" y="1371600"/>
            <a:ext cx="4040188" cy="838200"/>
          </a:xfrm>
          <a:solidFill>
            <a:schemeClr val="accent1">
              <a:alpha val="83000"/>
            </a:schemeClr>
          </a:solidFill>
          <a:ln w="25400" cap="rnd" cmpd="sng" algn="ctr">
            <a:noFill/>
            <a:prstDash val="solid"/>
          </a:ln>
          <a:effectLst/>
          <a:sp3d prstMaterial="flat"/>
        </p:spPr>
        <p:style>
          <a:lnRef idx="3">
            <a:schemeClr val="lt1"/>
          </a:lnRef>
          <a:fillRef idx="1">
            <a:schemeClr val="accent5"/>
          </a:fillRef>
          <a:effectRef idx="1">
            <a:schemeClr val="accent5"/>
          </a:effectRef>
          <a:fontRef idx="minor">
            <a:schemeClr val="lt1"/>
          </a:fontRef>
        </p:style>
        <p:txBody>
          <a:bodyPr lIns="182880" tIns="91440" bIns="91440" anchor="ctr">
            <a:noAutofit/>
          </a:bodyPr>
          <a:lstStyle>
            <a:lvl1pPr marL="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quarter" idx="2"/>
          </p:nvPr>
        </p:nvSpPr>
        <p:spPr>
          <a:xfrm>
            <a:off x="457200" y="2220558"/>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4" name="Content Placeholder 33"/>
          <p:cNvSpPr>
            <a:spLocks noGrp="1"/>
          </p:cNvSpPr>
          <p:nvPr>
            <p:ph sz="quarter" idx="4"/>
          </p:nvPr>
        </p:nvSpPr>
        <p:spPr>
          <a:xfrm>
            <a:off x="4649788" y="2220558"/>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lang="en-US" smtClean="0"/>
              <a:t>Click to edit Master title style</a:t>
            </a:r>
            <a:endParaRPr lang="en-US" dirty="0"/>
          </a:p>
        </p:txBody>
      </p:sp>
      <p:sp>
        <p:nvSpPr>
          <p:cNvPr id="12" name="Text Placeholder 11"/>
          <p:cNvSpPr>
            <a:spLocks noGrp="1"/>
          </p:cNvSpPr>
          <p:nvPr>
            <p:ph type="body" idx="3"/>
          </p:nvPr>
        </p:nvSpPr>
        <p:spPr>
          <a:xfrm>
            <a:off x="4648200" y="1371600"/>
            <a:ext cx="4040188" cy="838200"/>
          </a:xfrm>
          <a:solidFill>
            <a:schemeClr val="accent2">
              <a:alpha val="83000"/>
            </a:schemeClr>
          </a:solidFill>
          <a:ln w="25400" cap="rnd" cmpd="sng" algn="ctr">
            <a:noFill/>
            <a:prstDash val="solid"/>
          </a:ln>
          <a:effectLst/>
          <a:sp3d prstMaterial="flat"/>
        </p:spPr>
        <p:style>
          <a:lnRef idx="3">
            <a:schemeClr val="lt1"/>
          </a:lnRef>
          <a:fillRef idx="1">
            <a:schemeClr val="accent5"/>
          </a:fillRef>
          <a:effectRef idx="1">
            <a:schemeClr val="accent5"/>
          </a:effectRef>
          <a:fontRef idx="minor">
            <a:schemeClr val="lt1"/>
          </a:fontRef>
        </p:style>
        <p:txBody>
          <a:bodyPr lIns="182880" tIns="91440" bIns="91440" anchor="ctr">
            <a:noAutofit/>
          </a:bodyPr>
          <a:lstStyle>
            <a:lvl1pPr marL="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p:nvSpPr>
        <p:spPr>
          <a:xfrm>
            <a:off x="0" y="1301926"/>
            <a:ext cx="9144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2590800" cy="6858000"/>
          </a:xfrm>
          <a:prstGeom prst="rect">
            <a:avLst/>
          </a:prstGeom>
          <a:solidFill>
            <a:schemeClr val="accent1"/>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7" name="Oval 16"/>
          <p:cNvSpPr/>
          <p:nvPr/>
        </p:nvSpPr>
        <p:spPr>
          <a:xfrm>
            <a:off x="1563892" y="4337173"/>
            <a:ext cx="1026908" cy="1026906"/>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8" name="Rectangle 17"/>
          <p:cNvSpPr/>
          <p:nvPr/>
        </p:nvSpPr>
        <p:spPr>
          <a:xfrm>
            <a:off x="0" y="381000"/>
            <a:ext cx="2133600"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9" name="Rectangle 18"/>
          <p:cNvSpPr/>
          <p:nvPr/>
        </p:nvSpPr>
        <p:spPr>
          <a:xfrm>
            <a:off x="1447800" y="0"/>
            <a:ext cx="1175303" cy="633656"/>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0" name="Oval 19"/>
          <p:cNvSpPr/>
          <p:nvPr/>
        </p:nvSpPr>
        <p:spPr>
          <a:xfrm>
            <a:off x="59403" y="0"/>
            <a:ext cx="2302797" cy="2378511"/>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21" name="Oval 20"/>
          <p:cNvSpPr/>
          <p:nvPr/>
        </p:nvSpPr>
        <p:spPr>
          <a:xfrm>
            <a:off x="0" y="3276600"/>
            <a:ext cx="891076" cy="886968"/>
          </a:xfrm>
          <a:prstGeom prst="ellipse">
            <a:avLst/>
          </a:prstGeom>
          <a:solidFill>
            <a:schemeClr val="tx2">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2" name="Oval 21"/>
          <p:cNvSpPr/>
          <p:nvPr/>
        </p:nvSpPr>
        <p:spPr>
          <a:xfrm>
            <a:off x="793097" y="1721630"/>
            <a:ext cx="1402570"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Oval 22"/>
          <p:cNvSpPr/>
          <p:nvPr/>
        </p:nvSpPr>
        <p:spPr>
          <a:xfrm>
            <a:off x="609600" y="4038600"/>
            <a:ext cx="1554480" cy="1554480"/>
          </a:xfrm>
          <a:prstGeom prst="ellipse">
            <a:avLst/>
          </a:prstGeom>
          <a:solidFill>
            <a:schemeClr val="tx2">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26" name="Oval 25"/>
          <p:cNvSpPr/>
          <p:nvPr/>
        </p:nvSpPr>
        <p:spPr>
          <a:xfrm>
            <a:off x="152400" y="2362200"/>
            <a:ext cx="457200" cy="45720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4" name="Oval 23"/>
          <p:cNvSpPr/>
          <p:nvPr/>
        </p:nvSpPr>
        <p:spPr>
          <a:xfrm>
            <a:off x="1752600" y="381000"/>
            <a:ext cx="457200" cy="457200"/>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5" name="Oval 24"/>
          <p:cNvSpPr/>
          <p:nvPr/>
        </p:nvSpPr>
        <p:spPr>
          <a:xfrm>
            <a:off x="579120" y="2514600"/>
            <a:ext cx="2011680" cy="2011680"/>
          </a:xfrm>
          <a:prstGeom prst="ellipse">
            <a:avLst/>
          </a:prstGeom>
          <a:solidFill>
            <a:schemeClr val="bg2">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0" name="Rectangle 29"/>
          <p:cNvSpPr/>
          <p:nvPr/>
        </p:nvSpPr>
        <p:spPr>
          <a:xfrm>
            <a:off x="0" y="5715000"/>
            <a:ext cx="1600200" cy="1143000"/>
          </a:xfrm>
          <a:prstGeom prst="rect">
            <a:avLst/>
          </a:prstGeom>
          <a:solidFill>
            <a:schemeClr val="accent1">
              <a:shade val="75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7" name="Oval 26"/>
          <p:cNvSpPr/>
          <p:nvPr/>
        </p:nvSpPr>
        <p:spPr>
          <a:xfrm>
            <a:off x="1323393" y="5875179"/>
            <a:ext cx="731520" cy="73152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8" name="Oval 27"/>
          <p:cNvSpPr/>
          <p:nvPr/>
        </p:nvSpPr>
        <p:spPr>
          <a:xfrm>
            <a:off x="30970" y="5212570"/>
            <a:ext cx="1645430" cy="164543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10/5/2012</a:t>
            </a:fld>
            <a:endParaRPr lang="en-US"/>
          </a:p>
        </p:txBody>
      </p:sp>
      <p:sp>
        <p:nvSpPr>
          <p:cNvPr id="6" name="Footer Placeholder 5"/>
          <p:cNvSpPr>
            <a:spLocks noGrp="1"/>
          </p:cNvSpPr>
          <p:nvPr>
            <p:ph type="ftr" sz="quarter" idx="11"/>
          </p:nvPr>
        </p:nvSpPr>
        <p:spPr>
          <a:xfrm>
            <a:off x="2286000" y="6357144"/>
            <a:ext cx="3429000" cy="384048"/>
          </a:xfrm>
        </p:spPr>
        <p:txBody>
          <a:bodyPr/>
          <a:lstStyle/>
          <a:p>
            <a:endParaRPr lang="en-US"/>
          </a:p>
        </p:txBody>
      </p:sp>
      <p:sp>
        <p:nvSpPr>
          <p:cNvPr id="7" name="Slide Number Placeholder 6"/>
          <p:cNvSpPr>
            <a:spLocks noGrp="1"/>
          </p:cNvSpPr>
          <p:nvPr>
            <p:ph type="sldNum" sz="quarter" idx="12"/>
          </p:nvPr>
        </p:nvSpPr>
        <p:spPr>
          <a:xfrm>
            <a:off x="155448" y="6318504"/>
            <a:ext cx="1188720" cy="457200"/>
          </a:xfrm>
        </p:spPr>
        <p:txBody>
          <a:bodyPr/>
          <a:lstStyle>
            <a:lvl1pPr>
              <a:defRPr>
                <a:solidFill>
                  <a:srgbClr val="FFFFFF"/>
                </a:solidFill>
              </a:defRPr>
            </a:lvl1pPr>
          </a:lstStyle>
          <a:p>
            <a:fld id="{B6F15528-21DE-4FAA-801E-634DDDAF4B2B}" type="slidenum">
              <a:rPr lang="en-US" smtClean="0"/>
              <a:pPr/>
              <a:t>‹#›</a:t>
            </a:fld>
            <a:endParaRPr lang="en-US"/>
          </a:p>
        </p:txBody>
      </p:sp>
      <p:sp>
        <p:nvSpPr>
          <p:cNvPr id="29" name="Content Placeholder 28"/>
          <p:cNvSpPr>
            <a:spLocks noGrp="1"/>
          </p:cNvSpPr>
          <p:nvPr>
            <p:ph sz="quarter" idx="1"/>
          </p:nvPr>
        </p:nvSpPr>
        <p:spPr>
          <a:xfrm>
            <a:off x="2743200" y="228600"/>
            <a:ext cx="62484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2"/>
          </p:nvPr>
        </p:nvSpPr>
        <p:spPr>
          <a:xfrm>
            <a:off x="301752" y="1600200"/>
            <a:ext cx="2057400" cy="3733800"/>
          </a:xfrm>
        </p:spPr>
        <p:txBody>
          <a:bodyPr tIns="45720" bIns="45720" anchor="t" anchorCtr="0"/>
          <a:lstStyle>
            <a:lvl1pPr marL="0" indent="0">
              <a:lnSpc>
                <a:spcPts val="2400"/>
              </a:lnSpc>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301752" y="384048"/>
            <a:ext cx="2057400" cy="1143000"/>
          </a:xfrm>
        </p:spPr>
        <p:txBody>
          <a:bodyPr lIns="91440" tIns="91440" anchor="b" anchorCtr="0"/>
          <a:lstStyle>
            <a:lvl1pPr algn="l">
              <a:buNone/>
              <a:defRPr sz="1800" b="1" spc="-50" baseline="0">
                <a:solidFill>
                  <a:srgbClr val="FFFFFF"/>
                </a:solidFill>
                <a:latin typeface="+mn-lt"/>
                <a:ea typeface="+mn-lt"/>
                <a:cs typeface="+mn-lt"/>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5" name="Rectangle 24"/>
          <p:cNvSpPr/>
          <p:nvPr/>
        </p:nvSpPr>
        <p:spPr>
          <a:xfrm>
            <a:off x="0" y="0"/>
            <a:ext cx="2590800" cy="6858000"/>
          </a:xfrm>
          <a:prstGeom prst="rect">
            <a:avLst/>
          </a:prstGeom>
          <a:solidFill>
            <a:schemeClr val="accent1"/>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6" name="Oval 25"/>
          <p:cNvSpPr/>
          <p:nvPr/>
        </p:nvSpPr>
        <p:spPr>
          <a:xfrm>
            <a:off x="1563892" y="4337173"/>
            <a:ext cx="1026908" cy="1026906"/>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7" name="Rectangle 26"/>
          <p:cNvSpPr/>
          <p:nvPr/>
        </p:nvSpPr>
        <p:spPr>
          <a:xfrm>
            <a:off x="0" y="381000"/>
            <a:ext cx="2133600"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8" name="Rectangle 27"/>
          <p:cNvSpPr/>
          <p:nvPr/>
        </p:nvSpPr>
        <p:spPr>
          <a:xfrm>
            <a:off x="1447800" y="0"/>
            <a:ext cx="1175303" cy="633656"/>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9" name="Oval 28"/>
          <p:cNvSpPr/>
          <p:nvPr/>
        </p:nvSpPr>
        <p:spPr>
          <a:xfrm>
            <a:off x="59403" y="0"/>
            <a:ext cx="2302797" cy="2378511"/>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30" name="Oval 29"/>
          <p:cNvSpPr/>
          <p:nvPr/>
        </p:nvSpPr>
        <p:spPr>
          <a:xfrm>
            <a:off x="0" y="3276600"/>
            <a:ext cx="891076" cy="886968"/>
          </a:xfrm>
          <a:prstGeom prst="ellipse">
            <a:avLst/>
          </a:prstGeom>
          <a:solidFill>
            <a:schemeClr val="tx2">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1" name="Oval 30"/>
          <p:cNvSpPr/>
          <p:nvPr/>
        </p:nvSpPr>
        <p:spPr>
          <a:xfrm>
            <a:off x="793097" y="1721630"/>
            <a:ext cx="1402570"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2" name="Oval 31"/>
          <p:cNvSpPr/>
          <p:nvPr/>
        </p:nvSpPr>
        <p:spPr>
          <a:xfrm>
            <a:off x="609600" y="4038600"/>
            <a:ext cx="1554480" cy="1554480"/>
          </a:xfrm>
          <a:prstGeom prst="ellipse">
            <a:avLst/>
          </a:prstGeom>
          <a:solidFill>
            <a:schemeClr val="tx2">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34" name="Oval 33"/>
          <p:cNvSpPr/>
          <p:nvPr/>
        </p:nvSpPr>
        <p:spPr>
          <a:xfrm>
            <a:off x="1752600" y="381000"/>
            <a:ext cx="457200" cy="457200"/>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5" name="Oval 34"/>
          <p:cNvSpPr/>
          <p:nvPr/>
        </p:nvSpPr>
        <p:spPr>
          <a:xfrm>
            <a:off x="579120" y="2514600"/>
            <a:ext cx="2011680" cy="2011680"/>
          </a:xfrm>
          <a:prstGeom prst="ellipse">
            <a:avLst/>
          </a:prstGeom>
          <a:solidFill>
            <a:schemeClr val="bg2">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6" name="Rectangle 35"/>
          <p:cNvSpPr/>
          <p:nvPr/>
        </p:nvSpPr>
        <p:spPr>
          <a:xfrm>
            <a:off x="0" y="5715000"/>
            <a:ext cx="1600200" cy="1143000"/>
          </a:xfrm>
          <a:prstGeom prst="rect">
            <a:avLst/>
          </a:prstGeom>
          <a:solidFill>
            <a:schemeClr val="accent1">
              <a:shade val="75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7" name="Oval 36"/>
          <p:cNvSpPr/>
          <p:nvPr/>
        </p:nvSpPr>
        <p:spPr>
          <a:xfrm>
            <a:off x="1323393" y="5875179"/>
            <a:ext cx="731520" cy="73152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8" name="Oval 37"/>
          <p:cNvSpPr/>
          <p:nvPr/>
        </p:nvSpPr>
        <p:spPr>
          <a:xfrm>
            <a:off x="30970" y="5212570"/>
            <a:ext cx="1645430" cy="164543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1" name="Oval 20"/>
          <p:cNvSpPr/>
          <p:nvPr/>
        </p:nvSpPr>
        <p:spPr>
          <a:xfrm>
            <a:off x="152400" y="2362200"/>
            <a:ext cx="457200" cy="45720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55448" y="6318504"/>
            <a:ext cx="1188720" cy="457200"/>
          </a:xfrm>
        </p:spPr>
        <p:txBody>
          <a:bodyPr/>
          <a:lstStyle>
            <a:lvl1pPr>
              <a:defRPr>
                <a:solidFill>
                  <a:srgbClr val="FFFFFF"/>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304800" y="381000"/>
            <a:ext cx="2057400" cy="1143000"/>
          </a:xfrm>
        </p:spPr>
        <p:txBody>
          <a:bodyPr lIns="91440" tIns="91440" anchor="b" anchorCtr="0"/>
          <a:lstStyle>
            <a:lvl1pPr algn="l">
              <a:buNone/>
              <a:defRPr sz="1800" b="1" spc="-50" baseline="0">
                <a:solidFill>
                  <a:srgbClr val="FFFFFF"/>
                </a:solidFill>
                <a:latin typeface="+mn-lt"/>
                <a:ea typeface="+mn-lt"/>
                <a:cs typeface="+mn-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90800" y="0"/>
            <a:ext cx="6553200" cy="5943600"/>
          </a:xfrm>
          <a:solidFill>
            <a:schemeClr val="bg2"/>
          </a:solidFill>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04800" y="1600200"/>
            <a:ext cx="2057400" cy="4267200"/>
          </a:xfrm>
        </p:spPr>
        <p:txBody>
          <a:bodyPr anchor="t" anchorCtr="0"/>
          <a:lstStyle>
            <a:lvl1pPr marL="0" indent="0">
              <a:lnSpc>
                <a:spcPts val="2400"/>
              </a:lnSpc>
              <a:spcAft>
                <a:spcPts val="1000"/>
              </a:spcAft>
              <a:buFontTx/>
              <a:buNone/>
              <a:defRPr sz="1600" b="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914400" y="2292526"/>
            <a:ext cx="2743200" cy="2127074"/>
          </a:xfrm>
          <a:prstGeom prst="rect">
            <a:avLst/>
          </a:prstGeom>
          <a:solidFill>
            <a:schemeClr val="accent1">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Oval 10"/>
          <p:cNvSpPr/>
          <p:nvPr/>
        </p:nvSpPr>
        <p:spPr>
          <a:xfrm>
            <a:off x="2977827" y="5072066"/>
            <a:ext cx="1758141" cy="1739481"/>
          </a:xfrm>
          <a:prstGeom prst="ellipse">
            <a:avLst/>
          </a:prstGeom>
          <a:solidFill>
            <a:schemeClr val="accent1">
              <a:tint val="90000"/>
              <a:shade val="45000"/>
              <a:satMod val="200000"/>
              <a:alpha val="13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3" name="Rectangle 12"/>
          <p:cNvSpPr/>
          <p:nvPr/>
        </p:nvSpPr>
        <p:spPr>
          <a:xfrm>
            <a:off x="5257800" y="0"/>
            <a:ext cx="3886200" cy="3048000"/>
          </a:xfrm>
          <a:prstGeom prst="rect">
            <a:avLst/>
          </a:prstGeom>
          <a:solidFill>
            <a:schemeClr val="accent1">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4" name="Rectangle 13"/>
          <p:cNvSpPr/>
          <p:nvPr/>
        </p:nvSpPr>
        <p:spPr>
          <a:xfrm>
            <a:off x="0" y="4114800"/>
            <a:ext cx="2362200" cy="2463018"/>
          </a:xfrm>
          <a:prstGeom prst="rect">
            <a:avLst/>
          </a:prstGeom>
          <a:solidFill>
            <a:schemeClr val="bg2">
              <a:tint val="60000"/>
              <a:alpha val="7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5" name="Oval 14"/>
          <p:cNvSpPr/>
          <p:nvPr/>
        </p:nvSpPr>
        <p:spPr>
          <a:xfrm>
            <a:off x="4178687" y="2389810"/>
            <a:ext cx="2174118" cy="2174118"/>
          </a:xfrm>
          <a:prstGeom prst="ellipse">
            <a:avLst/>
          </a:prstGeom>
          <a:solidFill>
            <a:schemeClr val="accent1">
              <a:tint val="75000"/>
              <a:shade val="50000"/>
              <a:satMod val="200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6" name="Oval 15"/>
          <p:cNvSpPr/>
          <p:nvPr/>
        </p:nvSpPr>
        <p:spPr>
          <a:xfrm>
            <a:off x="6384588" y="5842728"/>
            <a:ext cx="1011260" cy="101126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7" name="Oval 16"/>
          <p:cNvSpPr/>
          <p:nvPr/>
        </p:nvSpPr>
        <p:spPr>
          <a:xfrm>
            <a:off x="6322493" y="1427132"/>
            <a:ext cx="2047390" cy="2047390"/>
          </a:xfrm>
          <a:prstGeom prst="ellipse">
            <a:avLst/>
          </a:prstGeom>
          <a:solidFill>
            <a:srgbClr val="C1E8E4">
              <a:alpha val="10980"/>
            </a:srgb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8" name="Oval 17"/>
          <p:cNvSpPr/>
          <p:nvPr/>
        </p:nvSpPr>
        <p:spPr>
          <a:xfrm>
            <a:off x="114300" y="4803322"/>
            <a:ext cx="1959428" cy="1959428"/>
          </a:xfrm>
          <a:prstGeom prst="ellipse">
            <a:avLst/>
          </a:prstGeom>
          <a:solidFill>
            <a:srgbClr val="C1E8E4">
              <a:alpha val="12157"/>
            </a:srgb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9" name="Oval 18"/>
          <p:cNvSpPr/>
          <p:nvPr/>
        </p:nvSpPr>
        <p:spPr>
          <a:xfrm>
            <a:off x="2021092" y="4578526"/>
            <a:ext cx="1026908" cy="1026906"/>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0" name="Oval 19"/>
          <p:cNvSpPr/>
          <p:nvPr/>
        </p:nvSpPr>
        <p:spPr>
          <a:xfrm>
            <a:off x="4172385" y="4626825"/>
            <a:ext cx="1515880" cy="1394583"/>
          </a:xfrm>
          <a:prstGeom prst="ellipse">
            <a:avLst/>
          </a:prstGeom>
          <a:solidFill>
            <a:schemeClr val="accent1">
              <a:tint val="100000"/>
              <a:satMod val="275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1" name="Rectangle 20"/>
          <p:cNvSpPr/>
          <p:nvPr/>
        </p:nvSpPr>
        <p:spPr>
          <a:xfrm>
            <a:off x="1906" y="361813"/>
            <a:ext cx="2512694"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3" name="Rectangle 22"/>
          <p:cNvSpPr/>
          <p:nvPr/>
        </p:nvSpPr>
        <p:spPr>
          <a:xfrm>
            <a:off x="1295400" y="0"/>
            <a:ext cx="1524000" cy="609600"/>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5" name="Oval 24"/>
          <p:cNvSpPr/>
          <p:nvPr/>
        </p:nvSpPr>
        <p:spPr>
          <a:xfrm>
            <a:off x="59403" y="212289"/>
            <a:ext cx="2022300" cy="2022300"/>
          </a:xfrm>
          <a:prstGeom prst="ellipse">
            <a:avLst/>
          </a:prstGeom>
          <a:solidFill>
            <a:schemeClr val="accent1">
              <a:tint val="100000"/>
              <a:satMod val="275000"/>
              <a:alpha val="15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26" name="Oval 25"/>
          <p:cNvSpPr/>
          <p:nvPr/>
        </p:nvSpPr>
        <p:spPr>
          <a:xfrm>
            <a:off x="76200" y="3962400"/>
            <a:ext cx="891076" cy="886968"/>
          </a:xfrm>
          <a:prstGeom prst="ellipse">
            <a:avLst/>
          </a:prstGeom>
          <a:solidFill>
            <a:schemeClr val="accent1">
              <a:tint val="75000"/>
              <a:satMod val="20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7" name="Oval 26"/>
          <p:cNvSpPr/>
          <p:nvPr/>
        </p:nvSpPr>
        <p:spPr>
          <a:xfrm>
            <a:off x="2121357" y="1507438"/>
            <a:ext cx="1402570"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8" name="Oval 27"/>
          <p:cNvSpPr/>
          <p:nvPr/>
        </p:nvSpPr>
        <p:spPr>
          <a:xfrm>
            <a:off x="3369253" y="466436"/>
            <a:ext cx="1595105" cy="1595105"/>
          </a:xfrm>
          <a:prstGeom prst="ellipse">
            <a:avLst/>
          </a:prstGeom>
          <a:solidFill>
            <a:schemeClr val="accent1">
              <a:tint val="100000"/>
              <a:satMod val="275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9" name="Oval 28"/>
          <p:cNvSpPr/>
          <p:nvPr/>
        </p:nvSpPr>
        <p:spPr>
          <a:xfrm>
            <a:off x="5189756" y="2967572"/>
            <a:ext cx="3234945" cy="3234944"/>
          </a:xfrm>
          <a:prstGeom prst="ellipse">
            <a:avLst/>
          </a:prstGeom>
          <a:solidFill>
            <a:schemeClr val="accent1">
              <a:tint val="100000"/>
              <a:satMod val="18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0" name="Oval 29"/>
          <p:cNvSpPr/>
          <p:nvPr/>
        </p:nvSpPr>
        <p:spPr>
          <a:xfrm>
            <a:off x="5562600" y="6526"/>
            <a:ext cx="1026908" cy="1026906"/>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2" name="Oval 31"/>
          <p:cNvSpPr/>
          <p:nvPr/>
        </p:nvSpPr>
        <p:spPr>
          <a:xfrm>
            <a:off x="6951220" y="4665220"/>
            <a:ext cx="2192780" cy="2192780"/>
          </a:xfrm>
          <a:prstGeom prst="ellipse">
            <a:avLst/>
          </a:prstGeom>
          <a:solidFill>
            <a:schemeClr val="accent1">
              <a:tint val="75000"/>
              <a:shade val="50000"/>
              <a:satMod val="200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3" name="Oval 32"/>
          <p:cNvSpPr/>
          <p:nvPr/>
        </p:nvSpPr>
        <p:spPr>
          <a:xfrm>
            <a:off x="1600200" y="3705807"/>
            <a:ext cx="1195876" cy="1198294"/>
          </a:xfrm>
          <a:prstGeom prst="ellipse">
            <a:avLst/>
          </a:prstGeom>
          <a:solidFill>
            <a:schemeClr val="accent1">
              <a:tint val="75000"/>
              <a:satMod val="20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4" name="Oval 33"/>
          <p:cNvSpPr/>
          <p:nvPr/>
        </p:nvSpPr>
        <p:spPr>
          <a:xfrm>
            <a:off x="6324600" y="228600"/>
            <a:ext cx="822960" cy="822960"/>
          </a:xfrm>
          <a:prstGeom prst="ellipse">
            <a:avLst/>
          </a:prstGeom>
          <a:solidFill>
            <a:schemeClr val="accent1">
              <a:tint val="90000"/>
              <a:satMod val="275000"/>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5" name="Oval 34"/>
          <p:cNvSpPr/>
          <p:nvPr/>
        </p:nvSpPr>
        <p:spPr>
          <a:xfrm>
            <a:off x="8077200" y="6526"/>
            <a:ext cx="1026908" cy="1026906"/>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6" name="Rectangle 35"/>
          <p:cNvSpPr/>
          <p:nvPr/>
        </p:nvSpPr>
        <p:spPr>
          <a:xfrm>
            <a:off x="5410200" y="6324600"/>
            <a:ext cx="1524000" cy="533400"/>
          </a:xfrm>
          <a:prstGeom prst="rect">
            <a:avLst/>
          </a:prstGeom>
          <a:solidFill>
            <a:schemeClr val="accent1">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7" name="Oval 36"/>
          <p:cNvSpPr/>
          <p:nvPr/>
        </p:nvSpPr>
        <p:spPr>
          <a:xfrm>
            <a:off x="3011692" y="6526"/>
            <a:ext cx="1026908" cy="1026906"/>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Date Placeholder 23"/>
          <p:cNvSpPr>
            <a:spLocks noGrp="1"/>
          </p:cNvSpPr>
          <p:nvPr>
            <p:ph type="dt" sz="half" idx="2"/>
          </p:nvPr>
        </p:nvSpPr>
        <p:spPr>
          <a:xfrm>
            <a:off x="5791200" y="6357144"/>
            <a:ext cx="2974848" cy="384048"/>
          </a:xfrm>
          <a:prstGeom prst="rect">
            <a:avLst/>
          </a:prstGeom>
        </p:spPr>
        <p:txBody>
          <a:bodyPr vert="horz" anchor="ctr" anchorCtr="0"/>
          <a:lstStyle>
            <a:lvl1pPr algn="l">
              <a:defRPr sz="1400">
                <a:solidFill>
                  <a:schemeClr val="tx2"/>
                </a:solidFill>
              </a:defRPr>
            </a:lvl1pPr>
          </a:lstStyle>
          <a:p>
            <a:fld id="{1D8BD707-D9CF-40AE-B4C6-C98DA3205C09}" type="datetimeFigureOut">
              <a:rPr lang="en-US" smtClean="0"/>
              <a:pPr/>
              <a:t>10/5/2012</a:t>
            </a:fld>
            <a:endParaRPr lang="en-US"/>
          </a:p>
        </p:txBody>
      </p:sp>
      <p:sp>
        <p:nvSpPr>
          <p:cNvPr id="10" name="Footer Placeholder 9"/>
          <p:cNvSpPr>
            <a:spLocks noGrp="1"/>
          </p:cNvSpPr>
          <p:nvPr>
            <p:ph type="ftr" sz="quarter" idx="3"/>
          </p:nvPr>
        </p:nvSpPr>
        <p:spPr>
          <a:xfrm>
            <a:off x="2133600" y="6357144"/>
            <a:ext cx="3581400" cy="384048"/>
          </a:xfrm>
          <a:prstGeom prst="rect">
            <a:avLst/>
          </a:prstGeom>
        </p:spPr>
        <p:txBody>
          <a:bodyPr vert="horz" anchor="ctr" anchorCtr="0"/>
          <a:lstStyle>
            <a:lvl1pPr algn="r">
              <a:defRPr sz="1400">
                <a:solidFill>
                  <a:schemeClr val="tx2"/>
                </a:solidFill>
              </a:defRPr>
            </a:lvl1pPr>
          </a:lstStyle>
          <a:p>
            <a:endParaRPr lang="en-US"/>
          </a:p>
        </p:txBody>
      </p:sp>
      <p:sp>
        <p:nvSpPr>
          <p:cNvPr id="22" name="Slide Number Placeholder 21"/>
          <p:cNvSpPr>
            <a:spLocks noGrp="1"/>
          </p:cNvSpPr>
          <p:nvPr>
            <p:ph type="sldNum" sz="quarter" idx="4"/>
          </p:nvPr>
        </p:nvSpPr>
        <p:spPr>
          <a:xfrm>
            <a:off x="155448" y="6315075"/>
            <a:ext cx="1188720" cy="457200"/>
          </a:xfrm>
          <a:prstGeom prst="rect">
            <a:avLst/>
          </a:prstGeom>
          <a:noFill/>
        </p:spPr>
        <p:txBody>
          <a:bodyPr vert="horz" lIns="0" tIns="0" rIns="0" bIns="0" anchor="ctr" anchorCtr="1">
            <a:normAutofit/>
          </a:bodyPr>
          <a:lstStyle>
            <a:lvl1pPr algn="ctr">
              <a:defRPr sz="2800">
                <a:solidFill>
                  <a:schemeClr val="tx2"/>
                </a:solidFill>
              </a:defRPr>
            </a:lvl1pPr>
          </a:lstStyle>
          <a:p>
            <a:fld id="{B6F15528-21DE-4FAA-801E-634DDDAF4B2B}" type="slidenum">
              <a:rPr lang="en-US" smtClean="0"/>
              <a:pPr/>
              <a:t>‹#›</a:t>
            </a:fld>
            <a:endParaRPr lang="en-US"/>
          </a:p>
        </p:txBody>
      </p:sp>
      <p:sp>
        <p:nvSpPr>
          <p:cNvPr id="5" name="Title Placeholder 4"/>
          <p:cNvSpPr>
            <a:spLocks noGrp="1"/>
          </p:cNvSpPr>
          <p:nvPr>
            <p:ph type="title"/>
          </p:nvPr>
        </p:nvSpPr>
        <p:spPr>
          <a:xfrm>
            <a:off x="457200" y="152400"/>
            <a:ext cx="8229600" cy="1143000"/>
          </a:xfrm>
          <a:prstGeom prst="rect">
            <a:avLst/>
          </a:prstGeom>
        </p:spPr>
        <p:txBody>
          <a:bodyPr vert="horz" anchor="b"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sz="3800" kern="1200" spc="-100" baseline="0">
          <a:solidFill>
            <a:schemeClr val="tx2"/>
          </a:solidFill>
          <a:latin typeface="+mj-lt"/>
          <a:ea typeface="+mj-ea"/>
          <a:cs typeface="+mj-cs"/>
        </a:defRPr>
      </a:lvl1pPr>
    </p:titleStyle>
    <p:bodyStyle>
      <a:lvl1pPr marL="274320" indent="-274320" algn="l" rtl="0" eaLnBrk="1" latinLnBrk="0" hangingPunct="1">
        <a:spcBef>
          <a:spcPts val="700"/>
        </a:spcBef>
        <a:buClr>
          <a:schemeClr val="accent2"/>
        </a:buClr>
        <a:buSzPct val="85000"/>
        <a:buFont typeface="Wingdings 2"/>
        <a:buChar char=""/>
        <a:defRPr sz="2800" kern="1200">
          <a:solidFill>
            <a:schemeClr val="tx1"/>
          </a:solidFill>
          <a:latin typeface="+mn-lt"/>
          <a:ea typeface="+mn-ea"/>
          <a:cs typeface="+mn-cs"/>
        </a:defRPr>
      </a:lvl1pPr>
      <a:lvl2pPr marL="640080" indent="-274320" algn="l" rtl="0" eaLnBrk="1" latinLnBrk="0" hangingPunct="1">
        <a:spcBef>
          <a:spcPts val="600"/>
        </a:spcBef>
        <a:buClr>
          <a:schemeClr val="accent1"/>
        </a:buClr>
        <a:buSzPct val="85000"/>
        <a:buFont typeface="Wingdings 2"/>
        <a:buChar char=""/>
        <a:defRPr sz="2500" kern="1200">
          <a:solidFill>
            <a:schemeClr val="tx1"/>
          </a:solidFill>
          <a:latin typeface="+mn-lt"/>
          <a:ea typeface="+mn-ea"/>
          <a:cs typeface="+mn-cs"/>
        </a:defRPr>
      </a:lvl2pPr>
      <a:lvl3pPr marL="1005840" indent="-228600" algn="l" rtl="0" eaLnBrk="1" latinLnBrk="0" hangingPunct="1">
        <a:spcBef>
          <a:spcPts val="500"/>
        </a:spcBef>
        <a:buClr>
          <a:schemeClr val="accent3"/>
        </a:buClr>
        <a:buSzPct val="85000"/>
        <a:buFont typeface="Wingdings 2"/>
        <a:buChar char=""/>
        <a:defRPr sz="2200" kern="1200">
          <a:solidFill>
            <a:schemeClr val="tx1"/>
          </a:solidFill>
          <a:latin typeface="+mn-lt"/>
          <a:ea typeface="+mn-ea"/>
          <a:cs typeface="+mn-cs"/>
        </a:defRPr>
      </a:lvl3pPr>
      <a:lvl4pPr marL="1280160" indent="-228600" algn="l" rtl="0" eaLnBrk="1" latinLnBrk="0" hangingPunct="1">
        <a:spcBef>
          <a:spcPts val="400"/>
        </a:spcBef>
        <a:buClr>
          <a:schemeClr val="accent4"/>
        </a:buClr>
        <a:buFont typeface="Wingdings"/>
        <a:buChar char="§"/>
        <a:defRPr sz="2000" kern="1200">
          <a:solidFill>
            <a:schemeClr val="tx1"/>
          </a:solidFill>
          <a:latin typeface="+mn-lt"/>
          <a:ea typeface="+mn-ea"/>
          <a:cs typeface="+mn-cs"/>
        </a:defRPr>
      </a:lvl4pPr>
      <a:lvl5pPr marL="1554480" indent="-228600" algn="l" rtl="0" eaLnBrk="1" latinLnBrk="0" hangingPunct="1">
        <a:spcBef>
          <a:spcPct val="20000"/>
        </a:spcBef>
        <a:buClr>
          <a:schemeClr val="accent5"/>
        </a:buClr>
        <a:buFont typeface="Wingdings"/>
        <a:buChar char="§"/>
        <a:defRPr sz="1600" kern="1200">
          <a:solidFill>
            <a:schemeClr val="tx1"/>
          </a:solidFill>
          <a:latin typeface="+mn-lt"/>
          <a:ea typeface="+mn-ea"/>
          <a:cs typeface="+mn-cs"/>
        </a:defRPr>
      </a:lvl5pPr>
      <a:lvl6pPr marL="1828800" indent="-228600" algn="l" rtl="0" eaLnBrk="1" latinLnBrk="0" hangingPunct="1">
        <a:spcBef>
          <a:spcPct val="20000"/>
        </a:spcBef>
        <a:buClr>
          <a:schemeClr val="accent5"/>
        </a:buClr>
        <a:buFont typeface="Wingdings"/>
        <a:buChar char="§"/>
        <a:defRPr sz="1800" kern="1200">
          <a:solidFill>
            <a:schemeClr val="tx1"/>
          </a:solidFill>
          <a:latin typeface="+mn-lt"/>
          <a:ea typeface="+mn-ea"/>
          <a:cs typeface="+mn-cs"/>
        </a:defRPr>
      </a:lvl6pPr>
      <a:lvl7pPr marL="2011680" indent="-182880" algn="l" rtl="0" eaLnBrk="1" latinLnBrk="0" hangingPunct="1">
        <a:spcBef>
          <a:spcPct val="20000"/>
        </a:spcBef>
        <a:buClr>
          <a:schemeClr val="accent2"/>
        </a:buClr>
        <a:buFont typeface="Wingdings"/>
        <a:buChar char="§"/>
        <a:defRPr sz="1600" kern="1200" baseline="0">
          <a:solidFill>
            <a:schemeClr val="tx1"/>
          </a:solidFill>
          <a:latin typeface="+mn-lt"/>
          <a:ea typeface="+mn-ea"/>
          <a:cs typeface="+mn-cs"/>
        </a:defRPr>
      </a:lvl7pPr>
      <a:lvl8pPr marL="2286000" indent="-182880" algn="l" rtl="0" eaLnBrk="1" latinLnBrk="0" hangingPunct="1">
        <a:spcBef>
          <a:spcPct val="20000"/>
        </a:spcBef>
        <a:buClr>
          <a:schemeClr val="accent3"/>
        </a:buClr>
        <a:buFont typeface="Wingdings"/>
        <a:buChar char="§"/>
        <a:defRPr sz="1600" kern="1200">
          <a:solidFill>
            <a:schemeClr val="tx1"/>
          </a:solidFill>
          <a:latin typeface="+mn-lt"/>
          <a:ea typeface="+mn-ea"/>
          <a:cs typeface="+mn-cs"/>
        </a:defRPr>
      </a:lvl8pPr>
      <a:lvl9pPr marL="2560320" indent="-182880" algn="l" rtl="0" eaLnBrk="1" latinLnBrk="0" hangingPunct="1">
        <a:spcBef>
          <a:spcPct val="20000"/>
        </a:spcBef>
        <a:buClr>
          <a:schemeClr val="accent6"/>
        </a:buClr>
        <a:buFont typeface="Wingdings"/>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514600"/>
            <a:ext cx="7162800" cy="16764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i-IN" sz="40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2" name="Rectangle 11"/>
          <p:cNvSpPr/>
          <p:nvPr/>
        </p:nvSpPr>
        <p:spPr>
          <a:xfrm>
            <a:off x="0" y="1447800"/>
            <a:ext cx="9144000" cy="3657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0" y="5029200"/>
            <a:ext cx="914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mp151.jpg"/>
          <p:cNvPicPr>
            <a:picLocks noChangeAspect="1"/>
          </p:cNvPicPr>
          <p:nvPr/>
        </p:nvPicPr>
        <p:blipFill>
          <a:blip r:embed="rId2" cstate="print"/>
          <a:stretch>
            <a:fillRect/>
          </a:stretch>
        </p:blipFill>
        <p:spPr>
          <a:xfrm>
            <a:off x="3962400" y="1295400"/>
            <a:ext cx="5181600" cy="3722033"/>
          </a:xfrm>
          <a:prstGeom prst="rect">
            <a:avLst/>
          </a:prstGeom>
        </p:spPr>
      </p:pic>
      <p:sp>
        <p:nvSpPr>
          <p:cNvPr id="16" name="Rectangle 15"/>
          <p:cNvSpPr/>
          <p:nvPr/>
        </p:nvSpPr>
        <p:spPr>
          <a:xfrm>
            <a:off x="0" y="3595807"/>
            <a:ext cx="6439712" cy="1661993"/>
          </a:xfrm>
          <a:prstGeom prst="rect">
            <a:avLst/>
          </a:prstGeom>
          <a:noFill/>
        </p:spPr>
        <p:txBody>
          <a:bodyPr wrap="none" lIns="91440" tIns="45720" rIns="91440" bIns="45720">
            <a:spAutoFit/>
          </a:bodyPr>
          <a:lstStyle/>
          <a:p>
            <a:r>
              <a:rPr lang="en-US" sz="2400" cap="all" dirty="0" smtClean="0">
                <a:solidFill>
                  <a:schemeClr val="tx2"/>
                </a:solidFill>
                <a:effectLst>
                  <a:reflection blurRad="12700" stA="48000" endA="300" endPos="55000" dir="5400000" sy="-90000" algn="bl" rotWithShape="0"/>
                </a:effectLst>
              </a:rPr>
              <a:t>A PRESENTATION ON</a:t>
            </a:r>
            <a:r>
              <a:rPr lang="en-US" sz="4800" cap="all" dirty="0" smtClean="0">
                <a:solidFill>
                  <a:schemeClr val="tx2"/>
                </a:solidFill>
                <a:effectLst>
                  <a:reflection blurRad="12700" stA="48000" endA="300" endPos="55000" dir="5400000" sy="-90000" algn="bl" rotWithShape="0"/>
                </a:effectLst>
              </a:rPr>
              <a:t/>
            </a:r>
            <a:br>
              <a:rPr lang="en-US" sz="4800" cap="all" dirty="0" smtClean="0">
                <a:solidFill>
                  <a:schemeClr val="tx2"/>
                </a:solidFill>
                <a:effectLst>
                  <a:reflection blurRad="12700" stA="48000" endA="300" endPos="55000" dir="5400000" sy="-90000" algn="bl" rotWithShape="0"/>
                </a:effectLst>
              </a:rPr>
            </a:br>
            <a:r>
              <a:rPr lang="en-US" sz="5400" cap="all" dirty="0" smtClean="0">
                <a:solidFill>
                  <a:schemeClr val="tx2"/>
                </a:solidFill>
                <a:effectLst>
                  <a:reflection blurRad="12700" stA="48000" endA="300" endPos="55000" dir="5400000" sy="-90000" algn="bl" rotWithShape="0"/>
                </a:effectLst>
              </a:rPr>
              <a:t>MAT FOUNDATION</a:t>
            </a:r>
            <a:endParaRPr lang="hi-IN" sz="4800" cap="all" dirty="0" smtClean="0">
              <a:solidFill>
                <a:schemeClr val="tx2"/>
              </a:solidFill>
              <a:effectLst>
                <a:reflection blurRad="12700" stA="48000" endA="300" endPos="55000" dir="5400000" sy="-90000" algn="bl" rotWithShape="0"/>
              </a:effectLst>
            </a:endParaRPr>
          </a:p>
          <a:p>
            <a:pPr algn="ctr"/>
            <a:endParaRPr lang="en-US" sz="2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3" name="Rectangle 12"/>
          <p:cNvSpPr/>
          <p:nvPr/>
        </p:nvSpPr>
        <p:spPr>
          <a:xfrm>
            <a:off x="0" y="1295400"/>
            <a:ext cx="914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SOIL TEST REPORT</a:t>
            </a:r>
            <a:endParaRPr lang="en-US" sz="4000" dirty="0">
              <a:latin typeface="Arial Black" pitchFamily="34" charset="0"/>
            </a:endParaRPr>
          </a:p>
        </p:txBody>
      </p:sp>
      <p:pic>
        <p:nvPicPr>
          <p:cNvPr id="4" name="Picture 3" descr="DSC02068.JPG"/>
          <p:cNvPicPr>
            <a:picLocks noChangeAspect="1"/>
          </p:cNvPicPr>
          <p:nvPr/>
        </p:nvPicPr>
        <p:blipFill>
          <a:blip r:embed="rId2" cstate="print"/>
          <a:stretch>
            <a:fillRect/>
          </a:stretch>
        </p:blipFill>
        <p:spPr>
          <a:xfrm>
            <a:off x="2286000" y="2133600"/>
            <a:ext cx="4953000" cy="3714750"/>
          </a:xfrm>
          <a:prstGeom prst="rect">
            <a:avLst/>
          </a:prstGeom>
          <a:ln>
            <a:noFill/>
          </a:ln>
          <a:effectLst>
            <a:outerShdw blurRad="292100" dist="139700" dir="2700000" algn="tl" rotWithShape="0">
              <a:srgbClr val="333333">
                <a:alpha val="65000"/>
              </a:srgbClr>
            </a:outerShdw>
          </a:effectLst>
        </p:spPr>
      </p:pic>
      <p:pic>
        <p:nvPicPr>
          <p:cNvPr id="5" name="Picture 4" descr="DSC02077.JPG"/>
          <p:cNvPicPr>
            <a:picLocks noChangeAspect="1"/>
          </p:cNvPicPr>
          <p:nvPr/>
        </p:nvPicPr>
        <p:blipFill>
          <a:blip r:embed="rId3" cstate="print"/>
          <a:stretch>
            <a:fillRect/>
          </a:stretch>
        </p:blipFill>
        <p:spPr>
          <a:xfrm rot="16200000">
            <a:off x="-254000" y="2082800"/>
            <a:ext cx="5080000" cy="3810000"/>
          </a:xfrm>
          <a:prstGeom prst="rect">
            <a:avLst/>
          </a:prstGeom>
          <a:ln>
            <a:noFill/>
          </a:ln>
          <a:effectLst>
            <a:outerShdw blurRad="292100" dist="139700" dir="2700000" algn="tl" rotWithShape="0">
              <a:srgbClr val="333333">
                <a:alpha val="65000"/>
              </a:srgbClr>
            </a:outerShdw>
          </a:effectLst>
        </p:spPr>
      </p:pic>
      <p:pic>
        <p:nvPicPr>
          <p:cNvPr id="3" name="Picture 2" descr="DSC02076.JPG"/>
          <p:cNvPicPr>
            <a:picLocks noChangeAspect="1"/>
          </p:cNvPicPr>
          <p:nvPr/>
        </p:nvPicPr>
        <p:blipFill>
          <a:blip r:embed="rId4" cstate="print"/>
          <a:stretch>
            <a:fillRect/>
          </a:stretch>
        </p:blipFill>
        <p:spPr>
          <a:xfrm rot="16200000">
            <a:off x="4241800" y="2108200"/>
            <a:ext cx="5080000"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35"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style.rotation</p:attrName>
                                        </p:attrNameLst>
                                      </p:cBhvr>
                                      <p:tavLst>
                                        <p:tav tm="0">
                                          <p:val>
                                            <p:fltVal val="720"/>
                                          </p:val>
                                        </p:tav>
                                        <p:tav tm="100000">
                                          <p:val>
                                            <p:fltVal val="0"/>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2000"/>
                                        <p:tgtEl>
                                          <p:spTgt spid="4"/>
                                        </p:tgtEl>
                                        <p:attrNameLst>
                                          <p:attrName>ppt_x</p:attrName>
                                        </p:attrNameLst>
                                      </p:cBhvr>
                                      <p:tavLst>
                                        <p:tav tm="0">
                                          <p:val>
                                            <p:strVal val="ppt_x"/>
                                          </p:val>
                                        </p:tav>
                                        <p:tav tm="100000">
                                          <p:val>
                                            <p:strVal val="ppt_x"/>
                                          </p:val>
                                        </p:tav>
                                      </p:tavLst>
                                    </p:anim>
                                    <p:anim calcmode="lin" valueType="num">
                                      <p:cBhvr additive="base">
                                        <p:cTn id="20" dur="2000"/>
                                        <p:tgtEl>
                                          <p:spTgt spid="4"/>
                                        </p:tgtEl>
                                        <p:attrNameLst>
                                          <p:attrName>ppt_y</p:attrName>
                                        </p:attrNameLst>
                                      </p:cBhvr>
                                      <p:tavLst>
                                        <p:tav tm="0">
                                          <p:val>
                                            <p:strVal val="ppt_y"/>
                                          </p:val>
                                        </p:tav>
                                        <p:tav tm="100000">
                                          <p:val>
                                            <p:strVal val="1+ppt_h/2"/>
                                          </p:val>
                                        </p:tav>
                                      </p:tavLst>
                                    </p:anim>
                                    <p:set>
                                      <p:cBhvr>
                                        <p:cTn id="21" dur="1" fill="hold">
                                          <p:stCondLst>
                                            <p:cond delay="1999"/>
                                          </p:stCondLst>
                                        </p:cTn>
                                        <p:tgtEl>
                                          <p:spTgt spid="4"/>
                                        </p:tgtEl>
                                        <p:attrNameLst>
                                          <p:attrName>style.visibility</p:attrName>
                                        </p:attrNameLst>
                                      </p:cBhvr>
                                      <p:to>
                                        <p:strVal val="hidden"/>
                                      </p:to>
                                    </p:set>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800" decel="100000"/>
                                        <p:tgtEl>
                                          <p:spTgt spid="5"/>
                                        </p:tgtEl>
                                      </p:cBhvr>
                                    </p:animEffect>
                                    <p:anim calcmode="lin" valueType="num">
                                      <p:cBhvr>
                                        <p:cTn id="26" dur="800" decel="100000" fill="hold"/>
                                        <p:tgtEl>
                                          <p:spTgt spid="5"/>
                                        </p:tgtEl>
                                        <p:attrNameLst>
                                          <p:attrName>style.rotation</p:attrName>
                                        </p:attrNameLst>
                                      </p:cBhvr>
                                      <p:tavLst>
                                        <p:tav tm="0">
                                          <p:val>
                                            <p:fltVal val="-90"/>
                                          </p:val>
                                        </p:tav>
                                        <p:tav tm="100000">
                                          <p:val>
                                            <p:fltVal val="0"/>
                                          </p:val>
                                        </p:tav>
                                      </p:tavLst>
                                    </p:anim>
                                    <p:anim calcmode="lin" valueType="num">
                                      <p:cBhvr>
                                        <p:cTn id="27" dur="800" decel="100000" fill="hold"/>
                                        <p:tgtEl>
                                          <p:spTgt spid="5"/>
                                        </p:tgtEl>
                                        <p:attrNameLst>
                                          <p:attrName>ppt_x</p:attrName>
                                        </p:attrNameLst>
                                      </p:cBhvr>
                                      <p:tavLst>
                                        <p:tav tm="0">
                                          <p:val>
                                            <p:strVal val="#ppt_x+0.4"/>
                                          </p:val>
                                        </p:tav>
                                        <p:tav tm="100000">
                                          <p:val>
                                            <p:strVal val="#ppt_x-0.05"/>
                                          </p:val>
                                        </p:tav>
                                      </p:tavLst>
                                    </p:anim>
                                    <p:anim calcmode="lin" valueType="num">
                                      <p:cBhvr>
                                        <p:cTn id="28" dur="800" decel="100000" fill="hold"/>
                                        <p:tgtEl>
                                          <p:spTgt spid="5"/>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17" presetClass="entr" presetSubtype="1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SHORING</a:t>
            </a:r>
            <a:endParaRPr lang="en-US" sz="4000" dirty="0">
              <a:latin typeface="Arial Black" pitchFamily="34" charset="0"/>
            </a:endParaRPr>
          </a:p>
        </p:txBody>
      </p:sp>
      <p:pic>
        <p:nvPicPr>
          <p:cNvPr id="1027" name="Picture 3" descr="C:\Users\Rafid\Desktop\Capture.PNG"/>
          <p:cNvPicPr>
            <a:picLocks noChangeAspect="1" noChangeArrowheads="1"/>
          </p:cNvPicPr>
          <p:nvPr/>
        </p:nvPicPr>
        <p:blipFill>
          <a:blip r:embed="rId2"/>
          <a:srcRect/>
          <a:stretch>
            <a:fillRect/>
          </a:stretch>
        </p:blipFill>
        <p:spPr bwMode="auto">
          <a:xfrm>
            <a:off x="304800" y="1828800"/>
            <a:ext cx="4038600" cy="3998043"/>
          </a:xfrm>
          <a:prstGeom prst="rect">
            <a:avLst/>
          </a:prstGeom>
          <a:noFill/>
        </p:spPr>
      </p:pic>
      <p:pic>
        <p:nvPicPr>
          <p:cNvPr id="1028" name="Picture 4" descr="C:\Users\Rafid\Desktop\Capture 2.PNG"/>
          <p:cNvPicPr>
            <a:picLocks noChangeAspect="1" noChangeArrowheads="1"/>
          </p:cNvPicPr>
          <p:nvPr/>
        </p:nvPicPr>
        <p:blipFill>
          <a:blip r:embed="rId3"/>
          <a:srcRect/>
          <a:stretch>
            <a:fillRect/>
          </a:stretch>
        </p:blipFill>
        <p:spPr bwMode="auto">
          <a:xfrm>
            <a:off x="4693285" y="1828800"/>
            <a:ext cx="4069715" cy="4038600"/>
          </a:xfrm>
          <a:prstGeom prst="rect">
            <a:avLst/>
          </a:prstGeom>
          <a:noFill/>
        </p:spPr>
      </p:pic>
      <p:pic>
        <p:nvPicPr>
          <p:cNvPr id="6" name="Picture 5" descr="DSC01976.JPG"/>
          <p:cNvPicPr>
            <a:picLocks noChangeAspect="1"/>
          </p:cNvPicPr>
          <p:nvPr/>
        </p:nvPicPr>
        <p:blipFill>
          <a:blip r:embed="rId4" cstate="print"/>
          <a:stretch>
            <a:fillRect/>
          </a:stretch>
        </p:blipFill>
        <p:spPr>
          <a:xfrm>
            <a:off x="1066800" y="1524000"/>
            <a:ext cx="67056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xit" presetSubtype="4" fill="hold" nodeType="clickEffect">
                                  <p:stCondLst>
                                    <p:cond delay="0"/>
                                  </p:stCondLst>
                                  <p:childTnLst>
                                    <p:animEffect transition="out" filter="slide(fromBottom)">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2000"/>
                                        <p:tgtEl>
                                          <p:spTgt spid="1027"/>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SC00583.JPG"/>
          <p:cNvPicPr>
            <a:picLocks noChangeAspect="1"/>
          </p:cNvPicPr>
          <p:nvPr/>
        </p:nvPicPr>
        <p:blipFill>
          <a:blip r:embed="rId2" cstate="print"/>
          <a:stretch>
            <a:fillRect/>
          </a:stretch>
        </p:blipFill>
        <p:spPr>
          <a:xfrm>
            <a:off x="990600" y="1524000"/>
            <a:ext cx="6858000" cy="5105400"/>
          </a:xfrm>
          <a:prstGeom prst="rect">
            <a:avLst/>
          </a:prstGeom>
        </p:spPr>
      </p:pic>
      <p:sp>
        <p:nvSpPr>
          <p:cNvPr id="2" name="Title 1"/>
          <p:cNvSpPr>
            <a:spLocks noGrp="1"/>
          </p:cNvSpPr>
          <p:nvPr>
            <p:ph type="title"/>
          </p:nvPr>
        </p:nvSpPr>
        <p:spPr>
          <a:xfrm>
            <a:off x="304800" y="228600"/>
            <a:ext cx="8686800" cy="841248"/>
          </a:xfrm>
        </p:spPr>
        <p:txBody>
          <a:bodyPr>
            <a:noAutofit/>
          </a:bodyPr>
          <a:lstStyle/>
          <a:p>
            <a:pPr algn="ctr"/>
            <a:r>
              <a:rPr lang="en-US" sz="3100" b="1" dirty="0" smtClean="0">
                <a:latin typeface="Arial Black" pitchFamily="34" charset="0"/>
              </a:rPr>
              <a:t>SHORING AND AUXILIARY STRUCTURES</a:t>
            </a:r>
            <a:endParaRPr lang="en-US" sz="3100" b="1" dirty="0">
              <a:latin typeface="Arial Black" pitchFamily="34" charset="0"/>
            </a:endParaRPr>
          </a:p>
        </p:txBody>
      </p:sp>
      <p:sp>
        <p:nvSpPr>
          <p:cNvPr id="4" name="Right Arrow 3"/>
          <p:cNvSpPr/>
          <p:nvPr/>
        </p:nvSpPr>
        <p:spPr>
          <a:xfrm>
            <a:off x="4114800" y="4572000"/>
            <a:ext cx="1447800" cy="22860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486400" y="5650468"/>
            <a:ext cx="1752600" cy="22860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1524001" y="5105400"/>
            <a:ext cx="1219200" cy="22860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5257800" y="3962400"/>
            <a:ext cx="1219200" cy="22860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2095500" y="3467100"/>
            <a:ext cx="1219200" cy="22860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67200" y="5574268"/>
            <a:ext cx="1219200" cy="369332"/>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smtClean="0">
                <a:solidFill>
                  <a:srgbClr val="FF0000"/>
                </a:solidFill>
                <a:latin typeface="Calibri" pitchFamily="34" charset="0"/>
                <a:cs typeface="Calibri" pitchFamily="34" charset="0"/>
              </a:rPr>
              <a:t>Shore Pile</a:t>
            </a:r>
            <a:endParaRPr lang="en-US" b="1" dirty="0">
              <a:solidFill>
                <a:srgbClr val="FF0000"/>
              </a:solidFill>
              <a:latin typeface="Calibri" pitchFamily="34" charset="0"/>
              <a:cs typeface="Calibri" pitchFamily="34" charset="0"/>
            </a:endParaRPr>
          </a:p>
        </p:txBody>
      </p:sp>
      <p:sp>
        <p:nvSpPr>
          <p:cNvPr id="10" name="Rectangle 9"/>
          <p:cNvSpPr/>
          <p:nvPr/>
        </p:nvSpPr>
        <p:spPr>
          <a:xfrm>
            <a:off x="4188276" y="3897868"/>
            <a:ext cx="1069524" cy="369332"/>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none">
            <a:spAutoFit/>
          </a:bodyPr>
          <a:lstStyle/>
          <a:p>
            <a:r>
              <a:rPr lang="en-US" b="1" dirty="0" smtClean="0">
                <a:solidFill>
                  <a:srgbClr val="FF0000"/>
                </a:solidFill>
                <a:latin typeface="Calibri" pitchFamily="34" charset="0"/>
                <a:cs typeface="Calibri" pitchFamily="34" charset="0"/>
              </a:rPr>
              <a:t>Tie Beam</a:t>
            </a:r>
            <a:endParaRPr lang="en-US" b="1" dirty="0">
              <a:solidFill>
                <a:srgbClr val="FF0000"/>
              </a:solidFill>
              <a:latin typeface="Calibri" pitchFamily="34" charset="0"/>
              <a:cs typeface="Calibri" pitchFamily="34" charset="0"/>
            </a:endParaRPr>
          </a:p>
        </p:txBody>
      </p:sp>
      <p:sp>
        <p:nvSpPr>
          <p:cNvPr id="11" name="Rectangle 10"/>
          <p:cNvSpPr/>
          <p:nvPr/>
        </p:nvSpPr>
        <p:spPr>
          <a:xfrm>
            <a:off x="3200400" y="4507468"/>
            <a:ext cx="889731" cy="369332"/>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none">
            <a:spAutoFit/>
          </a:bodyPr>
          <a:lstStyle/>
          <a:p>
            <a:r>
              <a:rPr lang="en-US" b="1" dirty="0" smtClean="0">
                <a:solidFill>
                  <a:srgbClr val="FF0000"/>
                </a:solidFill>
                <a:latin typeface="Calibri" pitchFamily="34" charset="0"/>
                <a:cs typeface="Calibri" pitchFamily="34" charset="0"/>
              </a:rPr>
              <a:t>Bracing</a:t>
            </a:r>
            <a:endParaRPr lang="en-US" b="1" dirty="0">
              <a:solidFill>
                <a:srgbClr val="FF0000"/>
              </a:solidFill>
              <a:latin typeface="Calibri" pitchFamily="34" charset="0"/>
              <a:cs typeface="Calibri" pitchFamily="34" charset="0"/>
            </a:endParaRPr>
          </a:p>
        </p:txBody>
      </p:sp>
      <p:sp>
        <p:nvSpPr>
          <p:cNvPr id="12" name="Rectangle 11"/>
          <p:cNvSpPr/>
          <p:nvPr/>
        </p:nvSpPr>
        <p:spPr>
          <a:xfrm>
            <a:off x="2743200" y="5040868"/>
            <a:ext cx="1210460" cy="369332"/>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none">
            <a:spAutoFit/>
          </a:bodyPr>
          <a:lstStyle/>
          <a:p>
            <a:r>
              <a:rPr lang="en-US" b="1" dirty="0" smtClean="0">
                <a:solidFill>
                  <a:srgbClr val="FF0000"/>
                </a:solidFill>
                <a:latin typeface="Calibri" pitchFamily="34" charset="0"/>
                <a:cs typeface="Calibri" pitchFamily="34" charset="0"/>
              </a:rPr>
              <a:t>King’s Post</a:t>
            </a:r>
            <a:endParaRPr lang="en-US" b="1" dirty="0">
              <a:solidFill>
                <a:srgbClr val="FF0000"/>
              </a:solidFill>
              <a:latin typeface="Calibri" pitchFamily="34" charset="0"/>
              <a:cs typeface="Calibri" pitchFamily="34" charset="0"/>
            </a:endParaRPr>
          </a:p>
        </p:txBody>
      </p:sp>
      <p:sp>
        <p:nvSpPr>
          <p:cNvPr id="13" name="Rectangle 12"/>
          <p:cNvSpPr/>
          <p:nvPr/>
        </p:nvSpPr>
        <p:spPr>
          <a:xfrm>
            <a:off x="2388845" y="2590800"/>
            <a:ext cx="659155" cy="369332"/>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none">
            <a:spAutoFit/>
          </a:bodyPr>
          <a:lstStyle/>
          <a:p>
            <a:r>
              <a:rPr lang="en-US" b="1" dirty="0" smtClean="0">
                <a:solidFill>
                  <a:srgbClr val="FF0000"/>
                </a:solidFill>
                <a:latin typeface="Calibri" pitchFamily="34" charset="0"/>
                <a:cs typeface="Calibri" pitchFamily="34" charset="0"/>
              </a:rPr>
              <a:t>Strut</a:t>
            </a:r>
            <a:endParaRPr lang="en-US" b="1"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childTnLst>
                                </p:cTn>
                              </p:par>
                            </p:childTnLst>
                          </p:cTn>
                        </p:par>
                        <p:par>
                          <p:cTn id="36" fill="hold">
                            <p:stCondLst>
                              <p:cond delay="7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par>
                          <p:cTn id="40" fill="hold">
                            <p:stCondLst>
                              <p:cond delay="8000"/>
                            </p:stCondLst>
                            <p:childTnLst>
                              <p:par>
                                <p:cTn id="41" presetID="47"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3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800" decel="100000"/>
                                        <p:tgtEl>
                                          <p:spTgt spid="13"/>
                                        </p:tgtEl>
                                      </p:cBhvr>
                                    </p:animEffect>
                                    <p:anim calcmode="lin" valueType="num">
                                      <p:cBhvr>
                                        <p:cTn id="50" dur="800" decel="100000" fill="hold"/>
                                        <p:tgtEl>
                                          <p:spTgt spid="13"/>
                                        </p:tgtEl>
                                        <p:attrNameLst>
                                          <p:attrName>style.rotation</p:attrName>
                                        </p:attrNameLst>
                                      </p:cBhvr>
                                      <p:tavLst>
                                        <p:tav tm="0">
                                          <p:val>
                                            <p:fltVal val="-90"/>
                                          </p:val>
                                        </p:tav>
                                        <p:tav tm="100000">
                                          <p:val>
                                            <p:fltVal val="0"/>
                                          </p:val>
                                        </p:tav>
                                      </p:tavLst>
                                    </p:anim>
                                    <p:anim calcmode="lin" valueType="num">
                                      <p:cBhvr>
                                        <p:cTn id="51" dur="800" decel="100000" fill="hold"/>
                                        <p:tgtEl>
                                          <p:spTgt spid="13"/>
                                        </p:tgtEl>
                                        <p:attrNameLst>
                                          <p:attrName>ppt_x</p:attrName>
                                        </p:attrNameLst>
                                      </p:cBhvr>
                                      <p:tavLst>
                                        <p:tav tm="0">
                                          <p:val>
                                            <p:strVal val="#ppt_x+0.4"/>
                                          </p:val>
                                        </p:tav>
                                        <p:tav tm="100000">
                                          <p:val>
                                            <p:strVal val="#ppt_x-0.05"/>
                                          </p:val>
                                        </p:tav>
                                      </p:tavLst>
                                    </p:anim>
                                    <p:anim calcmode="lin" valueType="num">
                                      <p:cBhvr>
                                        <p:cTn id="52" dur="800" decel="100000" fill="hold"/>
                                        <p:tgtEl>
                                          <p:spTgt spid="13"/>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55" fill="hold">
                            <p:stCondLst>
                              <p:cond delay="10000"/>
                            </p:stCondLst>
                            <p:childTnLst>
                              <p:par>
                                <p:cTn id="56" presetID="17" presetClass="entr" presetSubtype="1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ppt_w</p:attrName>
                                        </p:attrNameLst>
                                      </p:cBhvr>
                                      <p:tavLst>
                                        <p:tav tm="0">
                                          <p:val>
                                            <p:fltVal val="0"/>
                                          </p:val>
                                        </p:tav>
                                        <p:tav tm="100000">
                                          <p:val>
                                            <p:strVal val="#ppt_w"/>
                                          </p:val>
                                        </p:tav>
                                      </p:tavLst>
                                    </p:anim>
                                    <p:anim calcmode="lin" valueType="num">
                                      <p:cBhvr>
                                        <p:cTn id="59" dur="1000" fill="hold"/>
                                        <p:tgtEl>
                                          <p:spTgt spid="6"/>
                                        </p:tgtEl>
                                        <p:attrNameLst>
                                          <p:attrName>ppt_h</p:attrName>
                                        </p:attrNameLst>
                                      </p:cBhvr>
                                      <p:tavLst>
                                        <p:tav tm="0">
                                          <p:val>
                                            <p:strVal val="#ppt_h"/>
                                          </p:val>
                                        </p:tav>
                                        <p:tav tm="100000">
                                          <p:val>
                                            <p:strVal val="#ppt_h"/>
                                          </p:val>
                                        </p:tav>
                                      </p:tavLst>
                                    </p:anim>
                                  </p:childTnLst>
                                </p:cTn>
                              </p:par>
                            </p:childTnLst>
                          </p:cTn>
                        </p:par>
                        <p:par>
                          <p:cTn id="60" fill="hold">
                            <p:stCondLst>
                              <p:cond delay="11000"/>
                            </p:stCondLst>
                            <p:childTnLst>
                              <p:par>
                                <p:cTn id="61" presetID="37"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900" decel="100000" fill="hold"/>
                                        <p:tgtEl>
                                          <p:spTgt spid="12"/>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EXCAVATION</a:t>
            </a:r>
            <a:endParaRPr lang="en-US" sz="4000" dirty="0">
              <a:latin typeface="Arial Black" pitchFamily="34" charset="0"/>
            </a:endParaRPr>
          </a:p>
        </p:txBody>
      </p:sp>
      <p:pic>
        <p:nvPicPr>
          <p:cNvPr id="6" name="Picture 5" descr="DSC02095.JPG"/>
          <p:cNvPicPr>
            <a:picLocks noChangeAspect="1"/>
          </p:cNvPicPr>
          <p:nvPr/>
        </p:nvPicPr>
        <p:blipFill>
          <a:blip r:embed="rId2" cstate="print"/>
          <a:stretch>
            <a:fillRect/>
          </a:stretch>
        </p:blipFill>
        <p:spPr>
          <a:xfrm>
            <a:off x="1447800" y="1676400"/>
            <a:ext cx="6248400" cy="4648200"/>
          </a:xfrm>
          <a:prstGeom prst="rect">
            <a:avLst/>
          </a:prstGeom>
        </p:spPr>
      </p:pic>
      <p:pic>
        <p:nvPicPr>
          <p:cNvPr id="5" name="Picture 2" descr="D:\CLEMSON\CSM COURSES\CSM 203 New\Lectures\Chapter 02\Dozer.jpg"/>
          <p:cNvPicPr>
            <a:picLocks noChangeAspect="1" noChangeArrowheads="1"/>
          </p:cNvPicPr>
          <p:nvPr/>
        </p:nvPicPr>
        <p:blipFill>
          <a:blip r:embed="rId3" cstate="print"/>
          <a:srcRect/>
          <a:stretch>
            <a:fillRect/>
          </a:stretch>
        </p:blipFill>
        <p:spPr bwMode="auto">
          <a:xfrm>
            <a:off x="76200" y="1524000"/>
            <a:ext cx="3029765" cy="2286000"/>
          </a:xfrm>
          <a:prstGeom prst="rect">
            <a:avLst/>
          </a:prstGeom>
          <a:noFill/>
        </p:spPr>
      </p:pic>
      <p:pic>
        <p:nvPicPr>
          <p:cNvPr id="7" name="Picture 4" descr="D:\CLEMSON\CSM COURSES\CSM 203 New\Lectures\Chapter 02\Dozer w Ripper.jpg"/>
          <p:cNvPicPr>
            <a:picLocks noChangeAspect="1" noChangeArrowheads="1"/>
          </p:cNvPicPr>
          <p:nvPr/>
        </p:nvPicPr>
        <p:blipFill>
          <a:blip r:embed="rId4" cstate="print"/>
          <a:srcRect/>
          <a:stretch>
            <a:fillRect/>
          </a:stretch>
        </p:blipFill>
        <p:spPr bwMode="auto">
          <a:xfrm>
            <a:off x="6096000" y="1524000"/>
            <a:ext cx="2971800" cy="2286000"/>
          </a:xfrm>
          <a:prstGeom prst="rect">
            <a:avLst/>
          </a:prstGeom>
          <a:noFill/>
        </p:spPr>
      </p:pic>
      <p:pic>
        <p:nvPicPr>
          <p:cNvPr id="8" name="Picture 5" descr="D:\CLEMSON\CSM COURSES\CSM 203 New\Lectures\Chapter 02\Wheel Dozer.jpg"/>
          <p:cNvPicPr>
            <a:picLocks noChangeAspect="1" noChangeArrowheads="1"/>
          </p:cNvPicPr>
          <p:nvPr/>
        </p:nvPicPr>
        <p:blipFill>
          <a:blip r:embed="rId5" cstate="print"/>
          <a:srcRect/>
          <a:stretch>
            <a:fillRect/>
          </a:stretch>
        </p:blipFill>
        <p:spPr bwMode="auto">
          <a:xfrm>
            <a:off x="3048000" y="1524000"/>
            <a:ext cx="3048000" cy="2286000"/>
          </a:xfrm>
          <a:prstGeom prst="rect">
            <a:avLst/>
          </a:prstGeom>
          <a:noFill/>
        </p:spPr>
      </p:pic>
      <p:pic>
        <p:nvPicPr>
          <p:cNvPr id="9" name="Picture 3" descr="D:\CLEMSON\CSM COURSES\CSM 203 New\Lectures\Chapter 02\Backhoe2.jpg"/>
          <p:cNvPicPr>
            <a:picLocks noChangeAspect="1" noChangeArrowheads="1"/>
          </p:cNvPicPr>
          <p:nvPr/>
        </p:nvPicPr>
        <p:blipFill>
          <a:blip r:embed="rId6" cstate="print"/>
          <a:srcRect/>
          <a:stretch>
            <a:fillRect/>
          </a:stretch>
        </p:blipFill>
        <p:spPr bwMode="auto">
          <a:xfrm>
            <a:off x="25400" y="4038600"/>
            <a:ext cx="2946400" cy="2209800"/>
          </a:xfrm>
          <a:prstGeom prst="rect">
            <a:avLst/>
          </a:prstGeom>
          <a:noFill/>
        </p:spPr>
      </p:pic>
      <p:pic>
        <p:nvPicPr>
          <p:cNvPr id="10" name="Picture 6" descr="C:\WINDOWS\Desktop\Chapter 02\Motor Grader.jpg"/>
          <p:cNvPicPr>
            <a:picLocks noChangeAspect="1" noChangeArrowheads="1"/>
          </p:cNvPicPr>
          <p:nvPr/>
        </p:nvPicPr>
        <p:blipFill>
          <a:blip r:embed="rId7" cstate="print"/>
          <a:srcRect/>
          <a:stretch>
            <a:fillRect/>
          </a:stretch>
        </p:blipFill>
        <p:spPr bwMode="auto">
          <a:xfrm>
            <a:off x="2971800" y="4019550"/>
            <a:ext cx="3048000" cy="2228850"/>
          </a:xfrm>
          <a:prstGeom prst="rect">
            <a:avLst/>
          </a:prstGeom>
          <a:noFill/>
        </p:spPr>
      </p:pic>
      <p:pic>
        <p:nvPicPr>
          <p:cNvPr id="12" name="Picture 4" descr="D:\CLEMSON\CSM COURSES\CSM 203 New\Lectures\Chapter 02\Hydraulic Shovel.jpg"/>
          <p:cNvPicPr>
            <a:picLocks noChangeAspect="1" noChangeArrowheads="1"/>
          </p:cNvPicPr>
          <p:nvPr/>
        </p:nvPicPr>
        <p:blipFill>
          <a:blip r:embed="rId8" cstate="print"/>
          <a:srcRect/>
          <a:stretch>
            <a:fillRect/>
          </a:stretch>
        </p:blipFill>
        <p:spPr bwMode="auto">
          <a:xfrm>
            <a:off x="6019800" y="4038600"/>
            <a:ext cx="3048000" cy="2209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16" fill="hold" nodeType="clickEffect">
                                  <p:stCondLst>
                                    <p:cond delay="0"/>
                                  </p:stCondLst>
                                  <p:childTnLst>
                                    <p:animEffect transition="out" filter="circle(in)">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par>
                          <p:cTn id="19" fill="hold">
                            <p:stCondLst>
                              <p:cond delay="2000"/>
                            </p:stCondLst>
                            <p:childTnLst>
                              <p:par>
                                <p:cTn id="20" presetID="4"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par>
                          <p:cTn id="23" fill="hold">
                            <p:stCondLst>
                              <p:cond delay="2500"/>
                            </p:stCondLst>
                            <p:childTnLst>
                              <p:par>
                                <p:cTn id="24" presetID="4" presetClass="entr" presetSubtype="1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par>
                          <p:cTn id="27" fill="hold">
                            <p:stCondLst>
                              <p:cond delay="3000"/>
                            </p:stCondLst>
                            <p:childTnLst>
                              <p:par>
                                <p:cTn id="28" presetID="4"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in)">
                                      <p:cBhvr>
                                        <p:cTn id="30" dur="500"/>
                                        <p:tgtEl>
                                          <p:spTgt spid="7"/>
                                        </p:tgtEl>
                                      </p:cBhvr>
                                    </p:animEffect>
                                  </p:childTnLst>
                                </p:cTn>
                              </p:par>
                            </p:childTnLst>
                          </p:cTn>
                        </p:par>
                        <p:par>
                          <p:cTn id="31" fill="hold">
                            <p:stCondLst>
                              <p:cond delay="3500"/>
                            </p:stCondLst>
                            <p:childTnLst>
                              <p:par>
                                <p:cTn id="32" presetID="4" presetClass="entr" presetSubtype="16"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childTnLst>
                          </p:cTn>
                        </p:par>
                        <p:par>
                          <p:cTn id="35" fill="hold">
                            <p:stCondLst>
                              <p:cond delay="4000"/>
                            </p:stCondLst>
                            <p:childTnLst>
                              <p:par>
                                <p:cTn id="36" presetID="4"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ox(in)">
                                      <p:cBhvr>
                                        <p:cTn id="38" dur="500"/>
                                        <p:tgtEl>
                                          <p:spTgt spid="10"/>
                                        </p:tgtEl>
                                      </p:cBhvr>
                                    </p:animEffect>
                                  </p:childTnLst>
                                </p:cTn>
                              </p:par>
                            </p:childTnLst>
                          </p:cTn>
                        </p:par>
                        <p:par>
                          <p:cTn id="39" fill="hold">
                            <p:stCondLst>
                              <p:cond delay="4500"/>
                            </p:stCondLst>
                            <p:childTnLst>
                              <p:par>
                                <p:cTn id="40" presetID="4" presetClass="entr" presetSubtype="16"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LEVELLING</a:t>
            </a:r>
            <a:endParaRPr lang="en-US" sz="4000" dirty="0">
              <a:latin typeface="Arial Black" pitchFamily="34" charset="0"/>
            </a:endParaRPr>
          </a:p>
        </p:txBody>
      </p:sp>
      <p:pic>
        <p:nvPicPr>
          <p:cNvPr id="3" name="Picture 2" descr="pt289527-honda_gx160_4_stroke_engine_foldable_handle_compaction_plate.jpg"/>
          <p:cNvPicPr>
            <a:picLocks noChangeAspect="1"/>
          </p:cNvPicPr>
          <p:nvPr/>
        </p:nvPicPr>
        <p:blipFill>
          <a:blip r:embed="rId2" cstate="print"/>
          <a:stretch>
            <a:fillRect/>
          </a:stretch>
        </p:blipFill>
        <p:spPr>
          <a:xfrm>
            <a:off x="304800" y="1905000"/>
            <a:ext cx="4120444"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Content Placeholder 3" descr="IMG_3886.JPG"/>
          <p:cNvPicPr>
            <a:picLocks noChangeAspect="1"/>
          </p:cNvPicPr>
          <p:nvPr/>
        </p:nvPicPr>
        <p:blipFill>
          <a:blip r:embed="rId3" cstate="print"/>
          <a:srcRect l="9259" t="11475" r="1852" b="4918"/>
          <a:stretch>
            <a:fillRect/>
          </a:stretch>
        </p:blipFill>
        <p:spPr>
          <a:xfrm>
            <a:off x="4800600" y="1524000"/>
            <a:ext cx="4114800" cy="4495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BRICK FLAT SOLING</a:t>
            </a:r>
            <a:endParaRPr lang="en-US" sz="4000" dirty="0">
              <a:latin typeface="Arial Black" pitchFamily="34" charset="0"/>
            </a:endParaRPr>
          </a:p>
        </p:txBody>
      </p:sp>
      <p:pic>
        <p:nvPicPr>
          <p:cNvPr id="5" name="Picture 4" descr="Capture 5.PNG"/>
          <p:cNvPicPr>
            <a:picLocks noChangeAspect="1"/>
          </p:cNvPicPr>
          <p:nvPr/>
        </p:nvPicPr>
        <p:blipFill>
          <a:blip r:embed="rId2">
            <a:lum bright="-10000" contrast="23000"/>
          </a:blip>
          <a:stretch>
            <a:fillRect/>
          </a:stretch>
        </p:blipFill>
        <p:spPr>
          <a:xfrm>
            <a:off x="1752600" y="1510574"/>
            <a:ext cx="5410200" cy="4890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CEMENT CONCRETE LAYER</a:t>
            </a:r>
            <a:endParaRPr lang="en-US" sz="4000" dirty="0">
              <a:latin typeface="Arial Black" pitchFamily="34" charset="0"/>
            </a:endParaRPr>
          </a:p>
        </p:txBody>
      </p:sp>
      <p:pic>
        <p:nvPicPr>
          <p:cNvPr id="4" name="Picture 3" descr="Capture6.PNG"/>
          <p:cNvPicPr>
            <a:picLocks noChangeAspect="1"/>
          </p:cNvPicPr>
          <p:nvPr/>
        </p:nvPicPr>
        <p:blipFill>
          <a:blip r:embed="rId2"/>
          <a:stretch>
            <a:fillRect/>
          </a:stretch>
        </p:blipFill>
        <p:spPr>
          <a:xfrm>
            <a:off x="1471211" y="1905000"/>
            <a:ext cx="6072589" cy="395309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DAMP PROOF COURSE</a:t>
            </a:r>
            <a:endParaRPr lang="en-US" sz="4000" dirty="0">
              <a:latin typeface="Arial Black" pitchFamily="34" charset="0"/>
            </a:endParaRPr>
          </a:p>
        </p:txBody>
      </p:sp>
      <p:pic>
        <p:nvPicPr>
          <p:cNvPr id="3075" name="Picture 3"/>
          <p:cNvPicPr>
            <a:picLocks noChangeAspect="1" noChangeArrowheads="1"/>
          </p:cNvPicPr>
          <p:nvPr/>
        </p:nvPicPr>
        <p:blipFill>
          <a:blip r:embed="rId2" cstate="print"/>
          <a:srcRect/>
          <a:stretch>
            <a:fillRect/>
          </a:stretch>
        </p:blipFill>
        <p:spPr bwMode="auto">
          <a:xfrm>
            <a:off x="875084" y="1752600"/>
            <a:ext cx="7202116" cy="4495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randombar(horizontal)">
                                      <p:cBhvr>
                                        <p:cTn id="13"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pPr algn="ctr"/>
            <a:r>
              <a:rPr lang="en-US" sz="4000" dirty="0" smtClean="0">
                <a:latin typeface="Arial Black" pitchFamily="34" charset="0"/>
              </a:rPr>
              <a:t>CEMENT CONCRETE BLOCKS</a:t>
            </a:r>
            <a:endParaRPr lang="en-US" sz="4000" dirty="0">
              <a:latin typeface="Arial Black" pitchFamily="34" charset="0"/>
            </a:endParaRPr>
          </a:p>
        </p:txBody>
      </p:sp>
      <p:sp>
        <p:nvSpPr>
          <p:cNvPr id="14338" name="AutoShape 2" descr="http://img.ehowcdn.com/article-new/ehow/images/a05/gl/cv/mold-concrete-blocks-800x8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40" name="Picture 4" descr="http://img.ehowcdn.com/article-new/ehow/images/a05/gl/cv/mold-concrete-blocks-800x800.jpg"/>
          <p:cNvPicPr>
            <a:picLocks noChangeAspect="1" noChangeArrowheads="1"/>
          </p:cNvPicPr>
          <p:nvPr/>
        </p:nvPicPr>
        <p:blipFill>
          <a:blip r:embed="rId2" cstate="print"/>
          <a:srcRect/>
          <a:stretch>
            <a:fillRect/>
          </a:stretch>
        </p:blipFill>
        <p:spPr bwMode="auto">
          <a:xfrm>
            <a:off x="1828800" y="1981200"/>
            <a:ext cx="5410200" cy="39322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REINFORCEMENT PLACING</a:t>
            </a:r>
            <a:endParaRPr lang="en-US" sz="4000" dirty="0">
              <a:latin typeface="Arial Black" pitchFamily="34" charset="0"/>
            </a:endParaRPr>
          </a:p>
        </p:txBody>
      </p:sp>
      <p:pic>
        <p:nvPicPr>
          <p:cNvPr id="3" name="Picture 2" descr="DSC01980.JPG"/>
          <p:cNvPicPr>
            <a:picLocks noChangeAspect="1"/>
          </p:cNvPicPr>
          <p:nvPr/>
        </p:nvPicPr>
        <p:blipFill>
          <a:blip r:embed="rId2" cstate="print"/>
          <a:stretch>
            <a:fillRect/>
          </a:stretch>
        </p:blipFill>
        <p:spPr>
          <a:xfrm flipV="1">
            <a:off x="1371600" y="1657350"/>
            <a:ext cx="6324600" cy="4743450"/>
          </a:xfrm>
          <a:prstGeom prst="rect">
            <a:avLst/>
          </a:prstGeom>
          <a:ln>
            <a:noFill/>
          </a:ln>
          <a:effectLst>
            <a:outerShdw blurRad="292100" dist="139700" dir="2700000" algn="tl" rotWithShape="0">
              <a:srgbClr val="333333">
                <a:alpha val="65000"/>
              </a:srgbClr>
            </a:outerShdw>
          </a:effectLst>
        </p:spPr>
      </p:pic>
      <p:sp>
        <p:nvSpPr>
          <p:cNvPr id="4" name="Left Arrow 3"/>
          <p:cNvSpPr/>
          <p:nvPr/>
        </p:nvSpPr>
        <p:spPr>
          <a:xfrm flipH="1">
            <a:off x="4419600" y="5486400"/>
            <a:ext cx="1371600" cy="381000"/>
          </a:xfrm>
          <a:prstGeom prst="lef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52800" y="5486400"/>
            <a:ext cx="1066800" cy="369332"/>
          </a:xfrm>
          <a:prstGeom prst="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Chair</a:t>
            </a:r>
            <a:endParaRPr lang="en-US" dirty="0"/>
          </a:p>
        </p:txBody>
      </p:sp>
      <p:sp>
        <p:nvSpPr>
          <p:cNvPr id="6" name="Down Arrow 5"/>
          <p:cNvSpPr/>
          <p:nvPr/>
        </p:nvSpPr>
        <p:spPr>
          <a:xfrm>
            <a:off x="1981200" y="5257800"/>
            <a:ext cx="457200" cy="914400"/>
          </a:xfrm>
          <a:prstGeom prst="down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00" y="4876800"/>
            <a:ext cx="2971800" cy="369332"/>
          </a:xfrm>
          <a:prstGeom prst="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Bottom layer reinforcement</a:t>
            </a:r>
            <a:endParaRPr lang="en-US" dirty="0"/>
          </a:p>
        </p:txBody>
      </p:sp>
      <p:sp>
        <p:nvSpPr>
          <p:cNvPr id="8" name="Up Arrow 7"/>
          <p:cNvSpPr/>
          <p:nvPr/>
        </p:nvSpPr>
        <p:spPr>
          <a:xfrm>
            <a:off x="3657600" y="2514600"/>
            <a:ext cx="304800" cy="914400"/>
          </a:xfrm>
          <a:prstGeom prst="up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67000" y="3429000"/>
            <a:ext cx="2819400" cy="369332"/>
          </a:xfrm>
          <a:prstGeom prst="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Top layer reinforcement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par>
                          <p:cTn id="14" fill="hold">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1000"/>
                                        <p:tgtEl>
                                          <p:spTgt spid="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1000"/>
                                        <p:tgtEl>
                                          <p:spTgt spid="7"/>
                                        </p:tgtEl>
                                      </p:cBhvr>
                                    </p:animEffect>
                                  </p:childTnLst>
                                </p:cTn>
                              </p:par>
                            </p:childTnLst>
                          </p:cTn>
                        </p:par>
                        <p:par>
                          <p:cTn id="21" fill="hold">
                            <p:stCondLst>
                              <p:cond delay="2500"/>
                            </p:stCondLst>
                            <p:childTnLst>
                              <p:par>
                                <p:cTn id="22" presetID="9"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1000"/>
                                        <p:tgtEl>
                                          <p:spTgt spid="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1000"/>
                                        <p:tgtEl>
                                          <p:spTgt spid="5"/>
                                        </p:tgtEl>
                                      </p:cBhvr>
                                    </p:animEffect>
                                  </p:childTnLst>
                                </p:cTn>
                              </p:par>
                            </p:childTnLst>
                          </p:cTn>
                        </p:par>
                        <p:par>
                          <p:cTn id="28" fill="hold">
                            <p:stCondLst>
                              <p:cond delay="3500"/>
                            </p:stCondLst>
                            <p:childTnLst>
                              <p:par>
                                <p:cTn id="29" presetID="9"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10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latin typeface="Arial Black" pitchFamily="34" charset="0"/>
              </a:rPr>
              <a:t>WHAT IS FOUNDATION?</a:t>
            </a:r>
            <a:endParaRPr lang="en-US" sz="4000" dirty="0">
              <a:latin typeface="Arial Black" pitchFamily="34" charset="0"/>
            </a:endParaRPr>
          </a:p>
        </p:txBody>
      </p:sp>
      <p:sp>
        <p:nvSpPr>
          <p:cNvPr id="3" name="TextBox 2"/>
          <p:cNvSpPr txBox="1"/>
          <p:nvPr/>
        </p:nvSpPr>
        <p:spPr>
          <a:xfrm>
            <a:off x="152400" y="1752600"/>
            <a:ext cx="5181600" cy="2431435"/>
          </a:xfrm>
          <a:prstGeom prst="rect">
            <a:avLst/>
          </a:prstGeom>
          <a:noFill/>
        </p:spPr>
        <p:txBody>
          <a:bodyPr wrap="square" rtlCol="0">
            <a:spAutoFit/>
          </a:bodyPr>
          <a:lstStyle/>
          <a:p>
            <a:pPr algn="just"/>
            <a:r>
              <a:rPr lang="en-US" sz="2000" dirty="0" smtClean="0">
                <a:latin typeface="Berlin Sans FB" pitchFamily="34" charset="0"/>
                <a:cs typeface="Aharoni" pitchFamily="2" charset="-79"/>
              </a:rPr>
              <a:t>Foundation is the sub-structure of  a </a:t>
            </a:r>
            <a:r>
              <a:rPr lang="en-US" sz="2000" smtClean="0">
                <a:latin typeface="Berlin Sans FB" pitchFamily="34" charset="0"/>
                <a:cs typeface="Aharoni" pitchFamily="2" charset="-79"/>
              </a:rPr>
              <a:t>building that </a:t>
            </a:r>
            <a:r>
              <a:rPr lang="en-US" sz="2000" dirty="0" smtClean="0">
                <a:latin typeface="Berlin Sans FB" pitchFamily="34" charset="0"/>
                <a:cs typeface="Aharoni" pitchFamily="2" charset="-79"/>
              </a:rPr>
              <a:t>transfers the entire weight of the structure and it loads on to the ground strata below ground level.</a:t>
            </a:r>
          </a:p>
          <a:p>
            <a:endParaRPr lang="en-US" dirty="0" smtClean="0"/>
          </a:p>
          <a:p>
            <a:endParaRPr lang="en-US" dirty="0" smtClean="0"/>
          </a:p>
          <a:p>
            <a:endParaRPr lang="en-US" dirty="0" smtClean="0"/>
          </a:p>
          <a:p>
            <a:endParaRPr lang="en-US" dirty="0"/>
          </a:p>
        </p:txBody>
      </p:sp>
      <p:pic>
        <p:nvPicPr>
          <p:cNvPr id="5" name="Picture 4"/>
          <p:cNvPicPr>
            <a:picLocks noChangeAspect="1" noChangeArrowheads="1"/>
          </p:cNvPicPr>
          <p:nvPr/>
        </p:nvPicPr>
        <p:blipFill>
          <a:blip r:embed="rId3" cstate="print"/>
          <a:srcRect/>
          <a:stretch>
            <a:fillRect/>
          </a:stretch>
        </p:blipFill>
        <p:spPr bwMode="auto">
          <a:xfrm>
            <a:off x="5562600" y="1524000"/>
            <a:ext cx="3276600" cy="5027204"/>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838200" y="3712615"/>
            <a:ext cx="3657600" cy="268818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C:\Users\Rafid\Desktop\PROJECT 2012\Pictures\Nilkhet\28022012149.jpg"/>
          <p:cNvPicPr>
            <a:picLocks noChangeAspect="1" noChangeArrowheads="1"/>
          </p:cNvPicPr>
          <p:nvPr/>
        </p:nvPicPr>
        <p:blipFill>
          <a:blip r:embed="rId2" cstate="print"/>
          <a:srcRect/>
          <a:stretch>
            <a:fillRect/>
          </a:stretch>
        </p:blipFill>
        <p:spPr bwMode="auto">
          <a:xfrm>
            <a:off x="228600" y="2514600"/>
            <a:ext cx="5181600" cy="3886200"/>
          </a:xfrm>
          <a:prstGeom prst="rect">
            <a:avLst/>
          </a:prstGeom>
          <a:noFill/>
        </p:spPr>
      </p:pic>
      <p:sp>
        <p:nvSpPr>
          <p:cNvPr id="5" name="TextBox 4"/>
          <p:cNvSpPr txBox="1"/>
          <p:nvPr/>
        </p:nvSpPr>
        <p:spPr>
          <a:xfrm>
            <a:off x="1371600" y="1828800"/>
            <a:ext cx="6400800" cy="461665"/>
          </a:xfrm>
          <a:prstGeom prst="rect">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000" b="1" dirty="0" smtClean="0"/>
              <a:t>Tying of Chair </a:t>
            </a:r>
            <a:r>
              <a:rPr lang="en-US" sz="2000" b="1" dirty="0" smtClean="0"/>
              <a:t>Rebar </a:t>
            </a:r>
            <a:r>
              <a:rPr lang="en-US" sz="2000" b="1" dirty="0" smtClean="0"/>
              <a:t>and </a:t>
            </a:r>
            <a:r>
              <a:rPr lang="en-US" sz="2000" b="1" dirty="0" smtClean="0"/>
              <a:t>Layer Rebar  </a:t>
            </a:r>
            <a:r>
              <a:rPr lang="en-US" sz="2000" b="1" dirty="0" smtClean="0"/>
              <a:t>with GI</a:t>
            </a:r>
            <a:r>
              <a:rPr lang="en-US" b="1" dirty="0" smtClean="0"/>
              <a:t> </a:t>
            </a:r>
            <a:r>
              <a:rPr lang="en-US" sz="2000" b="1" dirty="0" smtClean="0"/>
              <a:t>wires</a:t>
            </a:r>
            <a:r>
              <a:rPr lang="en-US" sz="2400" b="1" dirty="0" smtClean="0"/>
              <a:t> </a:t>
            </a:r>
            <a:endParaRPr lang="en-US" sz="2800" b="1" dirty="0"/>
          </a:p>
        </p:txBody>
      </p:sp>
      <p:pic>
        <p:nvPicPr>
          <p:cNvPr id="6" name="Picture 5" descr="DSC01989.JPG"/>
          <p:cNvPicPr>
            <a:picLocks noChangeAspect="1"/>
          </p:cNvPicPr>
          <p:nvPr/>
        </p:nvPicPr>
        <p:blipFill>
          <a:blip r:embed="rId3" cstate="print"/>
          <a:stretch>
            <a:fillRect/>
          </a:stretch>
        </p:blipFill>
        <p:spPr>
          <a:xfrm>
            <a:off x="4495800" y="2438400"/>
            <a:ext cx="4267200" cy="3962400"/>
          </a:xfrm>
          <a:prstGeom prst="rect">
            <a:avLst/>
          </a:prstGeom>
        </p:spPr>
      </p:pic>
      <p:sp>
        <p:nvSpPr>
          <p:cNvPr id="7" name="Right Arrow 6"/>
          <p:cNvSpPr/>
          <p:nvPr/>
        </p:nvSpPr>
        <p:spPr>
          <a:xfrm>
            <a:off x="4038600" y="4953000"/>
            <a:ext cx="1828800" cy="304800"/>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47800" y="4888468"/>
            <a:ext cx="2514600" cy="369332"/>
          </a:xfrm>
          <a:prstGeom prst="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t>GI wires to join rods</a:t>
            </a:r>
            <a:endParaRPr lang="en-US" dirty="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5058"/>
                                        </p:tgtEl>
                                        <p:attrNameLst>
                                          <p:attrName>style.visibility</p:attrName>
                                        </p:attrNameLst>
                                      </p:cBhvr>
                                      <p:to>
                                        <p:strVal val="visible"/>
                                      </p:to>
                                    </p:set>
                                    <p:animEffect transition="in" filter="fade">
                                      <p:cBhvr>
                                        <p:cTn id="13" dur="2000"/>
                                        <p:tgtEl>
                                          <p:spTgt spid="4505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xit" presetSubtype="16" fill="hold" nodeType="clickEffect">
                                  <p:stCondLst>
                                    <p:cond delay="0"/>
                                  </p:stCondLst>
                                  <p:childTnLst>
                                    <p:animEffect transition="out" filter="box(in)">
                                      <p:cBhvr>
                                        <p:cTn id="17" dur="500"/>
                                        <p:tgtEl>
                                          <p:spTgt spid="45058"/>
                                        </p:tgtEl>
                                      </p:cBhvr>
                                    </p:animEffect>
                                    <p:set>
                                      <p:cBhvr>
                                        <p:cTn id="18" dur="1" fill="hold">
                                          <p:stCondLst>
                                            <p:cond delay="499"/>
                                          </p:stCondLst>
                                        </p:cTn>
                                        <p:tgtEl>
                                          <p:spTgt spid="45058"/>
                                        </p:tgtEl>
                                        <p:attrNameLst>
                                          <p:attrName>style.visibility</p:attrName>
                                        </p:attrNameLst>
                                      </p:cBhvr>
                                      <p:to>
                                        <p:strVal val="hidden"/>
                                      </p:to>
                                    </p:set>
                                  </p:childTnLst>
                                </p:cTn>
                              </p:par>
                            </p:childTnLst>
                          </p:cTn>
                        </p:par>
                        <p:par>
                          <p:cTn id="19" fill="hold">
                            <p:stCondLst>
                              <p:cond delay="500"/>
                            </p:stCondLst>
                            <p:childTnLst>
                              <p:par>
                                <p:cTn id="20" presetID="4"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par>
                          <p:cTn id="23" fill="hold">
                            <p:stCondLst>
                              <p:cond delay="1000"/>
                            </p:stCondLst>
                            <p:childTnLst>
                              <p:par>
                                <p:cTn id="24" presetID="1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lide(fromBottom)">
                                      <p:cBhvr>
                                        <p:cTn id="26" dur="500"/>
                                        <p:tgtEl>
                                          <p:spTgt spid="7"/>
                                        </p:tgtEl>
                                      </p:cBhvr>
                                    </p:animEffect>
                                  </p:childTnLst>
                                </p:cTn>
                              </p:par>
                            </p:childTnLst>
                          </p:cTn>
                        </p:par>
                        <p:par>
                          <p:cTn id="27" fill="hold">
                            <p:stCondLst>
                              <p:cond delay="1500"/>
                            </p:stCondLst>
                            <p:childTnLst>
                              <p:par>
                                <p:cTn id="28" presetID="9"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RETAINING WALL</a:t>
            </a:r>
            <a:endParaRPr lang="en-US" sz="4000" dirty="0">
              <a:latin typeface="Arial Black" pitchFamily="34" charset="0"/>
            </a:endParaRPr>
          </a:p>
        </p:txBody>
      </p:sp>
      <p:pic>
        <p:nvPicPr>
          <p:cNvPr id="3" name="Picture 2" descr="DSC01977.JPG"/>
          <p:cNvPicPr>
            <a:picLocks noChangeAspect="1"/>
          </p:cNvPicPr>
          <p:nvPr/>
        </p:nvPicPr>
        <p:blipFill>
          <a:blip r:embed="rId2" cstate="print"/>
          <a:stretch>
            <a:fillRect/>
          </a:stretch>
        </p:blipFill>
        <p:spPr>
          <a:xfrm>
            <a:off x="381000" y="1676400"/>
            <a:ext cx="4876800" cy="4876800"/>
          </a:xfrm>
          <a:prstGeom prst="rect">
            <a:avLst/>
          </a:prstGeom>
        </p:spPr>
      </p:pic>
      <p:pic>
        <p:nvPicPr>
          <p:cNvPr id="4" name="Picture 3" descr="DSC01993.JPG"/>
          <p:cNvPicPr>
            <a:picLocks noChangeAspect="1"/>
          </p:cNvPicPr>
          <p:nvPr/>
        </p:nvPicPr>
        <p:blipFill>
          <a:blip r:embed="rId3" cstate="print"/>
          <a:stretch>
            <a:fillRect/>
          </a:stretch>
        </p:blipFill>
        <p:spPr>
          <a:xfrm>
            <a:off x="3962400" y="2133599"/>
            <a:ext cx="4800600" cy="4038601"/>
          </a:xfrm>
          <a:prstGeom prst="rect">
            <a:avLst/>
          </a:prstGeom>
          <a:scene3d>
            <a:camera prst="orthographicFront">
              <a:rot lat="0" lon="0" rev="16200000"/>
            </a:camera>
            <a:lightRig rig="threePt" dir="t"/>
          </a:scene3d>
        </p:spPr>
      </p:pic>
      <p:sp>
        <p:nvSpPr>
          <p:cNvPr id="5" name="TextBox 4"/>
          <p:cNvSpPr txBox="1"/>
          <p:nvPr/>
        </p:nvSpPr>
        <p:spPr>
          <a:xfrm>
            <a:off x="6248400" y="2057400"/>
            <a:ext cx="2590800" cy="3170099"/>
          </a:xfrm>
          <a:prstGeom prst="rect">
            <a:avLst/>
          </a:prstGeom>
          <a:noFill/>
        </p:spPr>
        <p:txBody>
          <a:bodyPr wrap="square" rtlCol="0">
            <a:spAutoFit/>
          </a:bodyPr>
          <a:lstStyle/>
          <a:p>
            <a:r>
              <a:rPr lang="en-US" sz="2000" b="1" dirty="0" smtClean="0"/>
              <a:t>Foundation  work is done 20’-30’ below ground level.</a:t>
            </a:r>
          </a:p>
          <a:p>
            <a:endParaRPr lang="en-US" sz="2000" b="1" dirty="0" smtClean="0"/>
          </a:p>
          <a:p>
            <a:endParaRPr lang="en-US" sz="2000" b="1" dirty="0" smtClean="0"/>
          </a:p>
          <a:p>
            <a:r>
              <a:rPr lang="en-US" sz="2000" b="1" dirty="0" smtClean="0"/>
              <a:t>Retaining wall provided to retain the increase of pressure with depth.</a:t>
            </a:r>
            <a:endParaRPr lang="en-US" sz="2000" b="1" dirty="0"/>
          </a:p>
        </p:txBody>
      </p:sp>
      <p:sp>
        <p:nvSpPr>
          <p:cNvPr id="7" name="TextBox 6"/>
          <p:cNvSpPr txBox="1"/>
          <p:nvPr/>
        </p:nvSpPr>
        <p:spPr>
          <a:xfrm>
            <a:off x="1066800" y="2362200"/>
            <a:ext cx="2590800" cy="1015663"/>
          </a:xfrm>
          <a:prstGeom prst="rect">
            <a:avLst/>
          </a:prstGeom>
          <a:noFill/>
        </p:spPr>
        <p:txBody>
          <a:bodyPr wrap="square" rtlCol="0">
            <a:spAutoFit/>
          </a:bodyPr>
          <a:lstStyle/>
          <a:p>
            <a:r>
              <a:rPr lang="en-US" sz="2000" b="1" dirty="0" smtClean="0"/>
              <a:t>Cross Section through retaining wall</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6" presetClass="exit" presetSubtype="16" fill="hold" nodeType="withEffect">
                                  <p:stCondLst>
                                    <p:cond delay="0"/>
                                  </p:stCondLst>
                                  <p:childTnLst>
                                    <p:animEffect transition="out" filter="circle(in)">
                                      <p:cBhvr>
                                        <p:cTn id="24" dur="2000"/>
                                        <p:tgtEl>
                                          <p:spTgt spid="3"/>
                                        </p:tgtEl>
                                      </p:cBhvr>
                                    </p:animEffect>
                                    <p:set>
                                      <p:cBhvr>
                                        <p:cTn id="25" dur="1" fill="hold">
                                          <p:stCondLst>
                                            <p:cond delay="1999"/>
                                          </p:stCondLst>
                                        </p:cTn>
                                        <p:tgtEl>
                                          <p:spTgt spid="3"/>
                                        </p:tgtEl>
                                        <p:attrNameLst>
                                          <p:attrName>style.visibility</p:attrName>
                                        </p:attrNameLst>
                                      </p:cBhvr>
                                      <p:to>
                                        <p:strVal val="hidden"/>
                                      </p:to>
                                    </p:set>
                                  </p:childTnLst>
                                </p:cTn>
                              </p:par>
                            </p:childTnLst>
                          </p:cTn>
                        </p:par>
                        <p:par>
                          <p:cTn id="26" fill="hold">
                            <p:stCondLst>
                              <p:cond delay="2000"/>
                            </p:stCondLst>
                            <p:childTnLst>
                              <p:par>
                                <p:cTn id="27" presetID="4"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ox(in)">
                                      <p:cBhvr>
                                        <p:cTn id="29" dur="500"/>
                                        <p:tgtEl>
                                          <p:spTgt spid="4"/>
                                        </p:tgtEl>
                                      </p:cBhvr>
                                    </p:animEffect>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F8910.JPG"/>
          <p:cNvPicPr>
            <a:picLocks noChangeAspect="1"/>
          </p:cNvPicPr>
          <p:nvPr/>
        </p:nvPicPr>
        <p:blipFill>
          <a:blip r:embed="rId2" cstate="print"/>
          <a:stretch>
            <a:fillRect/>
          </a:stretch>
        </p:blipFill>
        <p:spPr>
          <a:xfrm>
            <a:off x="762000" y="1600200"/>
            <a:ext cx="7391400" cy="4991100"/>
          </a:xfrm>
          <a:prstGeom prst="rect">
            <a:avLst/>
          </a:prstGeom>
        </p:spPr>
      </p:pic>
      <p:sp>
        <p:nvSpPr>
          <p:cNvPr id="2" name="Title 1"/>
          <p:cNvSpPr>
            <a:spLocks noGrp="1"/>
          </p:cNvSpPr>
          <p:nvPr>
            <p:ph type="title"/>
          </p:nvPr>
        </p:nvSpPr>
        <p:spPr/>
        <p:txBody>
          <a:bodyPr/>
          <a:lstStyle/>
          <a:p>
            <a:endParaRPr lang="en-US" dirty="0"/>
          </a:p>
        </p:txBody>
      </p:sp>
      <p:sp>
        <p:nvSpPr>
          <p:cNvPr id="7" name="Left Arrow 6"/>
          <p:cNvSpPr/>
          <p:nvPr/>
        </p:nvSpPr>
        <p:spPr>
          <a:xfrm rot="19252481">
            <a:off x="3777329" y="4048030"/>
            <a:ext cx="18288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62400" y="3124200"/>
            <a:ext cx="38862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smtClean="0"/>
              <a:t>Retaining </a:t>
            </a:r>
            <a:r>
              <a:rPr lang="en-US" b="1" dirty="0" smtClean="0"/>
              <a:t>wall </a:t>
            </a:r>
            <a:r>
              <a:rPr lang="en-US" b="1" dirty="0" smtClean="0"/>
              <a:t>with shuttering</a:t>
            </a:r>
            <a:endParaRPr lang="en-US" b="1" dirty="0"/>
          </a:p>
        </p:txBody>
      </p:sp>
    </p:spTree>
  </p:cSld>
  <p:clrMapOvr>
    <a:masterClrMapping/>
  </p:clrMapOvr>
  <p:transition>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Rafid\Desktop\Capture3.PNG"/>
          <p:cNvPicPr>
            <a:picLocks noChangeAspect="1" noChangeArrowheads="1"/>
          </p:cNvPicPr>
          <p:nvPr/>
        </p:nvPicPr>
        <p:blipFill>
          <a:blip r:embed="rId2"/>
          <a:srcRect/>
          <a:stretch>
            <a:fillRect/>
          </a:stretch>
        </p:blipFill>
        <p:spPr bwMode="auto">
          <a:xfrm>
            <a:off x="4648200" y="1524000"/>
            <a:ext cx="4191000" cy="3219450"/>
          </a:xfrm>
          <a:prstGeom prst="rect">
            <a:avLst/>
          </a:prstGeom>
          <a:noFill/>
        </p:spPr>
      </p:pic>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FORMWORK</a:t>
            </a:r>
            <a:endParaRPr lang="en-US" sz="4000" dirty="0">
              <a:latin typeface="Arial Black"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28600" y="1524000"/>
            <a:ext cx="4114800" cy="320081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85800" y="4812268"/>
            <a:ext cx="3048000" cy="369332"/>
          </a:xfrm>
          <a:prstGeom prst="rect">
            <a:avLst/>
          </a:prstGeom>
          <a:solidFill>
            <a:srgbClr val="0070C0"/>
          </a:solidFill>
          <a:scene3d>
            <a:camera prst="orthographicFront" fov="0">
              <a:rot lat="0" lon="0" rev="0"/>
            </a:camera>
            <a:lightRig rig="brightRoom" dir="tl">
              <a:rot lat="0" lon="0" rev="8700000"/>
            </a:lightRig>
          </a:scene3d>
          <a:sp3d>
            <a:bevelT/>
            <a:contourClr>
              <a:schemeClr val="accent4">
                <a:tint val="70000"/>
              </a:schemeClr>
            </a:contourClr>
          </a:sp3d>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dirty="0" smtClean="0"/>
              <a:t>Wooden Formwork</a:t>
            </a:r>
            <a:endParaRPr lang="en-US" dirty="0"/>
          </a:p>
        </p:txBody>
      </p:sp>
      <p:sp>
        <p:nvSpPr>
          <p:cNvPr id="7" name="TextBox 6"/>
          <p:cNvSpPr txBox="1"/>
          <p:nvPr/>
        </p:nvSpPr>
        <p:spPr>
          <a:xfrm>
            <a:off x="5181600" y="4812268"/>
            <a:ext cx="3048000" cy="369332"/>
          </a:xfrm>
          <a:prstGeom prst="rect">
            <a:avLst/>
          </a:prstGeom>
          <a:solidFill>
            <a:srgbClr val="0070C0"/>
          </a:solidFill>
          <a:scene3d>
            <a:camera prst="orthographicFront" fov="0">
              <a:rot lat="0" lon="0" rev="0"/>
            </a:camera>
            <a:lightRig rig="brightRoom" dir="tl">
              <a:rot lat="0" lon="0" rev="8700000"/>
            </a:lightRig>
          </a:scene3d>
          <a:sp3d>
            <a:bevelT/>
            <a:contourClr>
              <a:schemeClr val="accent4">
                <a:tint val="70000"/>
              </a:schemeClr>
            </a:contourClr>
          </a:sp3d>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dirty="0" smtClean="0"/>
              <a:t>Shuttering wall</a:t>
            </a:r>
            <a:endParaRPr lang="en-US" dirty="0"/>
          </a:p>
        </p:txBody>
      </p:sp>
      <p:pic>
        <p:nvPicPr>
          <p:cNvPr id="8" name="Picture 7" descr="IMG_3994.JPG"/>
          <p:cNvPicPr>
            <a:picLocks noChangeAspect="1"/>
          </p:cNvPicPr>
          <p:nvPr/>
        </p:nvPicPr>
        <p:blipFill>
          <a:blip r:embed="rId4" cstate="print"/>
          <a:srcRect/>
          <a:stretch>
            <a:fillRect/>
          </a:stretch>
        </p:blipFill>
        <p:spPr bwMode="auto">
          <a:xfrm>
            <a:off x="2514600" y="2895600"/>
            <a:ext cx="4191000" cy="2590800"/>
          </a:xfrm>
          <a:prstGeom prst="rect">
            <a:avLst/>
          </a:prstGeom>
          <a:noFill/>
          <a:ln w="9525">
            <a:noFill/>
            <a:miter lim="800000"/>
            <a:headEnd/>
            <a:tailEnd/>
          </a:ln>
        </p:spPr>
      </p:pic>
      <p:sp>
        <p:nvSpPr>
          <p:cNvPr id="9" name="TextBox 8"/>
          <p:cNvSpPr txBox="1"/>
          <p:nvPr/>
        </p:nvSpPr>
        <p:spPr>
          <a:xfrm>
            <a:off x="2971800" y="5574268"/>
            <a:ext cx="3048000" cy="369332"/>
          </a:xfrm>
          <a:prstGeom prst="rect">
            <a:avLst/>
          </a:prstGeom>
          <a:solidFill>
            <a:srgbClr val="0070C0"/>
          </a:solidFill>
          <a:scene3d>
            <a:camera prst="orthographicFront" fov="0">
              <a:rot lat="0" lon="0" rev="0"/>
            </a:camera>
            <a:lightRig rig="brightRoom" dir="tl">
              <a:rot lat="0" lon="0" rev="8700000"/>
            </a:lightRig>
          </a:scene3d>
          <a:sp3d>
            <a:bevelT/>
            <a:contourClr>
              <a:schemeClr val="accent4">
                <a:tint val="70000"/>
              </a:schemeClr>
            </a:contourClr>
          </a:sp3d>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dirty="0" smtClean="0"/>
              <a:t>Plane Sheet formwork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slide(fromLeft)">
                                      <p:cBhvr>
                                        <p:cTn id="13" dur="500"/>
                                        <p:tgtEl>
                                          <p:spTgt spid="2051"/>
                                        </p:tgtEl>
                                      </p:cBhvr>
                                    </p:animEffect>
                                  </p:childTnLst>
                                </p:cTn>
                              </p:par>
                              <p:par>
                                <p:cTn id="14" presetID="12" presetClass="entr" presetSubtype="8" fill="hold" grpId="2"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1" fill="hold" nodeType="clickEffect">
                                  <p:stCondLst>
                                    <p:cond delay="0"/>
                                  </p:stCondLst>
                                  <p:childTnLst>
                                    <p:animEffect transition="out" filter="slide(fromTop)">
                                      <p:cBhvr>
                                        <p:cTn id="20" dur="500"/>
                                        <p:tgtEl>
                                          <p:spTgt spid="2051"/>
                                        </p:tgtEl>
                                      </p:cBhvr>
                                    </p:animEffect>
                                    <p:set>
                                      <p:cBhvr>
                                        <p:cTn id="21" dur="1" fill="hold">
                                          <p:stCondLst>
                                            <p:cond delay="499"/>
                                          </p:stCondLst>
                                        </p:cTn>
                                        <p:tgtEl>
                                          <p:spTgt spid="2051"/>
                                        </p:tgtEl>
                                        <p:attrNameLst>
                                          <p:attrName>style.visibility</p:attrName>
                                        </p:attrNameLst>
                                      </p:cBhvr>
                                      <p:to>
                                        <p:strVal val="hidden"/>
                                      </p:to>
                                    </p:set>
                                  </p:childTnLst>
                                </p:cTn>
                              </p:par>
                              <p:par>
                                <p:cTn id="22" presetID="12" presetClass="exit" presetSubtype="1" fill="hold" grpId="1" nodeType="withEffect">
                                  <p:stCondLst>
                                    <p:cond delay="0"/>
                                  </p:stCondLst>
                                  <p:childTnLst>
                                    <p:animEffect transition="out" filter="slide(fromTop)">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1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slide(fromRight)">
                                      <p:cBhvr>
                                        <p:cTn id="28" dur="500"/>
                                        <p:tgtEl>
                                          <p:spTgt spid="3"/>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lide(fromRigh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nodeType="clickEffect">
                                  <p:stCondLst>
                                    <p:cond delay="0"/>
                                  </p:stCondLst>
                                  <p:childTnLst>
                                    <p:animEffect transition="out" filter="slide(fromBottom)">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2" presetClass="exit" presetSubtype="4" fill="hold" grpId="1" nodeType="withEffect">
                                  <p:stCondLst>
                                    <p:cond delay="0"/>
                                  </p:stCondLst>
                                  <p:childTnLst>
                                    <p:animEffect transition="out" filter="slide(fromBottom)">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500"/>
                            </p:stCondLst>
                            <p:childTnLst>
                              <p:par>
                                <p:cTn id="41" presetID="12" presetClass="entr" presetSubtype="4"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slide(fromBottom)">
                                      <p:cBhvr>
                                        <p:cTn id="43" dur="500"/>
                                        <p:tgtEl>
                                          <p:spTgt spid="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slide(fromBottom)">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1" animBg="1"/>
      <p:bldP spid="6" grpId="2" animBg="1"/>
      <p:bldP spid="7" grpId="0" animBg="1"/>
      <p:bldP spid="7"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3500" dirty="0" smtClean="0">
                <a:latin typeface="Arial Black" pitchFamily="34" charset="0"/>
              </a:rPr>
              <a:t>CONCRETE MIXING AND CASTING</a:t>
            </a:r>
            <a:endParaRPr lang="en-US" sz="3500" dirty="0">
              <a:latin typeface="Arial Black" pitchFamily="34" charset="0"/>
            </a:endParaRPr>
          </a:p>
        </p:txBody>
      </p:sp>
      <p:pic>
        <p:nvPicPr>
          <p:cNvPr id="3" name="Picture 2" descr="intermix_mix_truck_1.jpg"/>
          <p:cNvPicPr>
            <a:picLocks noChangeAspect="1"/>
          </p:cNvPicPr>
          <p:nvPr/>
        </p:nvPicPr>
        <p:blipFill>
          <a:blip r:embed="rId2" cstate="print"/>
          <a:stretch>
            <a:fillRect/>
          </a:stretch>
        </p:blipFill>
        <p:spPr>
          <a:xfrm>
            <a:off x="1524000" y="1905000"/>
            <a:ext cx="6248400" cy="42957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CASTING</a:t>
            </a:r>
            <a:endParaRPr lang="en-US" sz="4000" dirty="0">
              <a:latin typeface="Arial Black" pitchFamily="34" charset="0"/>
            </a:endParaRPr>
          </a:p>
        </p:txBody>
      </p:sp>
      <p:graphicFrame>
        <p:nvGraphicFramePr>
          <p:cNvPr id="4" name="Diagram 3"/>
          <p:cNvGraphicFramePr/>
          <p:nvPr/>
        </p:nvGraphicFramePr>
        <p:xfrm>
          <a:off x="1524000" y="1803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MAT BEFORE CASTING</a:t>
            </a:r>
            <a:endParaRPr lang="en-US" sz="4000" dirty="0">
              <a:latin typeface="Arial Black" pitchFamily="34" charset="0"/>
            </a:endParaRPr>
          </a:p>
        </p:txBody>
      </p:sp>
      <p:pic>
        <p:nvPicPr>
          <p:cNvPr id="3" name="Picture 2" descr="DSC01972.JPG"/>
          <p:cNvPicPr>
            <a:picLocks noChangeAspect="1"/>
          </p:cNvPicPr>
          <p:nvPr/>
        </p:nvPicPr>
        <p:blipFill>
          <a:blip r:embed="rId2" cstate="print"/>
          <a:stretch>
            <a:fillRect/>
          </a:stretch>
        </p:blipFill>
        <p:spPr>
          <a:xfrm>
            <a:off x="1295400" y="1524000"/>
            <a:ext cx="6553200" cy="4743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CASTING IS TAKING PLACE</a:t>
            </a:r>
            <a:endParaRPr lang="en-US" sz="4000" dirty="0">
              <a:latin typeface="Arial Black" pitchFamily="34" charset="0"/>
            </a:endParaRPr>
          </a:p>
        </p:txBody>
      </p:sp>
      <p:pic>
        <p:nvPicPr>
          <p:cNvPr id="5" name="Picture 4"/>
          <p:cNvPicPr>
            <a:picLocks noChangeAspect="1" noChangeArrowheads="1"/>
          </p:cNvPicPr>
          <p:nvPr/>
        </p:nvPicPr>
        <p:blipFill>
          <a:blip r:embed="rId2" cstate="print"/>
          <a:srcRect/>
          <a:stretch>
            <a:fillRect/>
          </a:stretch>
        </p:blipFill>
        <p:spPr bwMode="auto">
          <a:xfrm>
            <a:off x="457200" y="1676400"/>
            <a:ext cx="8229600" cy="4524375"/>
          </a:xfrm>
          <a:prstGeom prst="rect">
            <a:avLst/>
          </a:prstGeom>
          <a:noFill/>
          <a:ln w="9525">
            <a:noFill/>
            <a:miter lim="800000"/>
            <a:headEnd/>
            <a:tailEnd/>
          </a:ln>
          <a:effectLst/>
        </p:spPr>
      </p:pic>
    </p:spTree>
  </p:cSld>
  <p:clrMapOvr>
    <a:masterClrMapping/>
  </p:clrMapOvr>
  <p:transition>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AFTER CASTING</a:t>
            </a:r>
            <a:endParaRPr lang="en-US" sz="4000" dirty="0">
              <a:latin typeface="Arial Black" pitchFamily="34" charset="0"/>
            </a:endParaRPr>
          </a:p>
        </p:txBody>
      </p:sp>
      <p:pic>
        <p:nvPicPr>
          <p:cNvPr id="3" name="Picture 2" descr="DSCF8909.JPG"/>
          <p:cNvPicPr>
            <a:picLocks noChangeAspect="1"/>
          </p:cNvPicPr>
          <p:nvPr/>
        </p:nvPicPr>
        <p:blipFill>
          <a:blip r:embed="rId2" cstate="print"/>
          <a:stretch>
            <a:fillRect/>
          </a:stretch>
        </p:blipFill>
        <p:spPr>
          <a:xfrm>
            <a:off x="1219200" y="1524000"/>
            <a:ext cx="6705600" cy="5029200"/>
          </a:xfrm>
          <a:prstGeom prst="rect">
            <a:avLst/>
          </a:prstGeom>
        </p:spPr>
      </p:pic>
    </p:spTree>
  </p:cSld>
  <p:clrMapOvr>
    <a:masterClrMapping/>
  </p:clrMapOvr>
  <p:transition>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COMPACTION</a:t>
            </a:r>
            <a:endParaRPr lang="en-US" sz="4000" dirty="0">
              <a:latin typeface="Arial Black" pitchFamily="34" charset="0"/>
            </a:endParaRPr>
          </a:p>
        </p:txBody>
      </p:sp>
      <p:pic>
        <p:nvPicPr>
          <p:cNvPr id="3" name="Picture 2" descr="DSC02022.JPG"/>
          <p:cNvPicPr>
            <a:picLocks noChangeAspect="1"/>
          </p:cNvPicPr>
          <p:nvPr/>
        </p:nvPicPr>
        <p:blipFill>
          <a:blip r:embed="rId2" cstate="print"/>
          <a:stretch>
            <a:fillRect/>
          </a:stretch>
        </p:blipFill>
        <p:spPr>
          <a:xfrm>
            <a:off x="2362200" y="1676400"/>
            <a:ext cx="5715000" cy="4286250"/>
          </a:xfrm>
          <a:prstGeom prst="rect">
            <a:avLst/>
          </a:prstGeom>
          <a:ln>
            <a:noFill/>
          </a:ln>
          <a:effectLst>
            <a:outerShdw blurRad="292100" dist="139700" dir="2700000" algn="tl" rotWithShape="0">
              <a:srgbClr val="333333">
                <a:alpha val="65000"/>
              </a:srgbClr>
            </a:outerShdw>
          </a:effectLst>
        </p:spPr>
      </p:pic>
      <p:sp>
        <p:nvSpPr>
          <p:cNvPr id="4" name="Right Arrow Callout 3"/>
          <p:cNvSpPr/>
          <p:nvPr/>
        </p:nvSpPr>
        <p:spPr>
          <a:xfrm>
            <a:off x="76200" y="1828800"/>
            <a:ext cx="2895600" cy="990600"/>
          </a:xfrm>
          <a:prstGeom prst="rightArrowCallout">
            <a:avLst>
              <a:gd name="adj1" fmla="val 21694"/>
              <a:gd name="adj2" fmla="val 25000"/>
              <a:gd name="adj3" fmla="val 40829"/>
              <a:gd name="adj4" fmla="val 62788"/>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Black" pitchFamily="34" charset="0"/>
              </a:rPr>
              <a:t>Diesel Compactor</a:t>
            </a:r>
            <a:endParaRPr lang="en-US" sz="2000" dirty="0">
              <a:latin typeface="Arial Black" pitchFamily="34" charset="0"/>
            </a:endParaRPr>
          </a:p>
        </p:txBody>
      </p:sp>
      <p:sp>
        <p:nvSpPr>
          <p:cNvPr id="5" name="Up Arrow Callout 4"/>
          <p:cNvSpPr/>
          <p:nvPr/>
        </p:nvSpPr>
        <p:spPr>
          <a:xfrm>
            <a:off x="6019800" y="4343400"/>
            <a:ext cx="2057400" cy="2133600"/>
          </a:xfrm>
          <a:prstGeom prst="upArrowCallout">
            <a:avLst>
              <a:gd name="adj1" fmla="val 17727"/>
              <a:gd name="adj2" fmla="val 23182"/>
              <a:gd name="adj3" fmla="val 16818"/>
              <a:gd name="adj4" fmla="val 47445"/>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Black" pitchFamily="34" charset="0"/>
              </a:rPr>
              <a:t>Electrical Compactor</a:t>
            </a:r>
            <a:endParaRPr lang="en-US" sz="2000" dirty="0">
              <a:latin typeface="Arial Black" pitchFamily="34" charset="0"/>
            </a:endParaRPr>
          </a:p>
        </p:txBody>
      </p:sp>
      <p:pic>
        <p:nvPicPr>
          <p:cNvPr id="9" name="Picture 8" descr="Capture.PNG"/>
          <p:cNvPicPr>
            <a:picLocks noChangeAspect="1"/>
          </p:cNvPicPr>
          <p:nvPr/>
        </p:nvPicPr>
        <p:blipFill>
          <a:blip r:embed="rId3"/>
          <a:stretch>
            <a:fillRect/>
          </a:stretch>
        </p:blipFill>
        <p:spPr>
          <a:xfrm>
            <a:off x="1223495" y="1699970"/>
            <a:ext cx="6697010" cy="3786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par>
                          <p:cTn id="18" fill="hold">
                            <p:stCondLst>
                              <p:cond delay="500"/>
                            </p:stCondLst>
                            <p:childTnLst>
                              <p:par>
                                <p:cTn id="19" presetID="43"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
                                        <p:tgtEl>
                                          <p:spTgt spid="3"/>
                                        </p:tgtEl>
                                      </p:cBhvr>
                                    </p:animEffect>
                                    <p:anim calcmode="lin" valueType="num">
                                      <p:cBhvr>
                                        <p:cTn id="22" dur="400" fill="hold"/>
                                        <p:tgtEl>
                                          <p:spTgt spid="3"/>
                                        </p:tgtEl>
                                        <p:attrNameLst>
                                          <p:attrName>ppt_x</p:attrName>
                                        </p:attrNameLst>
                                      </p:cBhvr>
                                      <p:tavLst>
                                        <p:tav tm="0">
                                          <p:val>
                                            <p:strVal val="#ppt_x"/>
                                          </p:val>
                                        </p:tav>
                                        <p:tav tm="100000">
                                          <p:val>
                                            <p:strVal val="#ppt_x"/>
                                          </p:val>
                                        </p:tav>
                                      </p:tavLst>
                                    </p:anim>
                                    <p:anim calcmode="lin" valueType="num">
                                      <p:cBhvr>
                                        <p:cTn id="23" dur="400" fill="hold"/>
                                        <p:tgtEl>
                                          <p:spTgt spid="3"/>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590800" y="1524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TYPES OF FOUNDATIONS</a:t>
            </a:r>
            <a:endParaRPr lang="en-US" sz="4000" dirty="0">
              <a:latin typeface="Arial Black" pitchFamily="34" charset="0"/>
            </a:endParaRPr>
          </a:p>
        </p:txBody>
      </p:sp>
      <p:graphicFrame>
        <p:nvGraphicFramePr>
          <p:cNvPr id="3" name="Diagram 2"/>
          <p:cNvGraphicFramePr/>
          <p:nvPr/>
        </p:nvGraphicFramePr>
        <p:xfrm>
          <a:off x="609600" y="1524000"/>
          <a:ext cx="5410200" cy="533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7"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7" presetClass="entr" presetSubtype="2"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Graphic spid="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CURING</a:t>
            </a:r>
            <a:endParaRPr lang="en-US" sz="4000" dirty="0">
              <a:latin typeface="Arial Black" pitchFamily="34" charset="0"/>
            </a:endParaRPr>
          </a:p>
        </p:txBody>
      </p:sp>
      <p:sp>
        <p:nvSpPr>
          <p:cNvPr id="5" name="TextBox 4"/>
          <p:cNvSpPr txBox="1"/>
          <p:nvPr/>
        </p:nvSpPr>
        <p:spPr>
          <a:xfrm>
            <a:off x="457200" y="2286000"/>
            <a:ext cx="2743200" cy="4185761"/>
          </a:xfrm>
          <a:prstGeom prst="rect">
            <a:avLst/>
          </a:prstGeom>
          <a:noFill/>
        </p:spPr>
        <p:txBody>
          <a:bodyPr wrap="square" rtlCol="0">
            <a:spAutoFit/>
          </a:bodyPr>
          <a:lstStyle/>
          <a:p>
            <a:r>
              <a:rPr lang="en-US" sz="2000" dirty="0" smtClean="0">
                <a:latin typeface="Verdana" pitchFamily="34" charset="0"/>
                <a:ea typeface="Verdana" pitchFamily="34" charset="0"/>
                <a:cs typeface="Verdana" pitchFamily="34" charset="0"/>
              </a:rPr>
              <a:t>Curing is mandatory to achieve the desired strength of concrete.</a:t>
            </a:r>
            <a:r>
              <a:rPr lang="en-US" dirty="0" smtClean="0">
                <a:latin typeface="Verdana" pitchFamily="34" charset="0"/>
                <a:ea typeface="Verdana" pitchFamily="34" charset="0"/>
                <a:cs typeface="Verdana" pitchFamily="34" charset="0"/>
              </a:rPr>
              <a:t/>
            </a:r>
            <a:br>
              <a:rPr lang="en-US" dirty="0" smtClean="0">
                <a:latin typeface="Verdana" pitchFamily="34" charset="0"/>
                <a:ea typeface="Verdana" pitchFamily="34" charset="0"/>
                <a:cs typeface="Verdana" pitchFamily="34" charset="0"/>
              </a:rPr>
            </a:br>
            <a:r>
              <a:rPr lang="en-US" dirty="0" smtClean="0">
                <a:latin typeface="Verdana" pitchFamily="34" charset="0"/>
                <a:ea typeface="Verdana" pitchFamily="34" charset="0"/>
                <a:cs typeface="Verdana" pitchFamily="34" charset="0"/>
              </a:rPr>
              <a:t/>
            </a:r>
            <a:br>
              <a:rPr lang="en-US" dirty="0" smtClean="0">
                <a:latin typeface="Verdana" pitchFamily="34" charset="0"/>
                <a:ea typeface="Verdana" pitchFamily="34" charset="0"/>
                <a:cs typeface="Verdana" pitchFamily="34" charset="0"/>
              </a:rPr>
            </a:br>
            <a:r>
              <a:rPr lang="en-US" dirty="0" smtClean="0">
                <a:latin typeface="Verdana" pitchFamily="34" charset="0"/>
                <a:ea typeface="Verdana" pitchFamily="34" charset="0"/>
                <a:cs typeface="Verdana" pitchFamily="34" charset="0"/>
              </a:rPr>
              <a:t/>
            </a:r>
            <a:br>
              <a:rPr lang="en-US" dirty="0" smtClean="0">
                <a:latin typeface="Verdana" pitchFamily="34" charset="0"/>
                <a:ea typeface="Verdana" pitchFamily="34" charset="0"/>
                <a:cs typeface="Verdana" pitchFamily="34" charset="0"/>
              </a:rPr>
            </a:br>
            <a:r>
              <a:rPr lang="en-US" dirty="0" smtClean="0">
                <a:latin typeface="Verdana" pitchFamily="34" charset="0"/>
                <a:ea typeface="Verdana" pitchFamily="34" charset="0"/>
                <a:cs typeface="Verdana" pitchFamily="34" charset="0"/>
              </a:rPr>
              <a:t/>
            </a:r>
            <a:br>
              <a:rPr lang="en-US" dirty="0" smtClean="0">
                <a:latin typeface="Verdana" pitchFamily="34" charset="0"/>
                <a:ea typeface="Verdana" pitchFamily="34" charset="0"/>
                <a:cs typeface="Verdana" pitchFamily="34" charset="0"/>
              </a:rPr>
            </a:br>
            <a:r>
              <a:rPr lang="en-US" sz="2000" dirty="0" smtClean="0">
                <a:latin typeface="Verdana" pitchFamily="34" charset="0"/>
                <a:ea typeface="Verdana" pitchFamily="34" charset="0"/>
                <a:cs typeface="Verdana" pitchFamily="34" charset="0"/>
              </a:rPr>
              <a:t>Minimum Curing time is 28 days. </a:t>
            </a:r>
            <a:endParaRPr lang="en-US" dirty="0" smtClean="0">
              <a:latin typeface="Verdana" pitchFamily="34" charset="0"/>
              <a:ea typeface="Verdana" pitchFamily="34" charset="0"/>
              <a:cs typeface="Verdana" pitchFamily="34" charset="0"/>
            </a:endParaRPr>
          </a:p>
          <a:p>
            <a:pPr algn="just"/>
            <a:endParaRPr lang="en-US" dirty="0" smtClean="0">
              <a:latin typeface="Verdana" pitchFamily="34" charset="0"/>
              <a:ea typeface="Verdana" pitchFamily="34" charset="0"/>
              <a:cs typeface="Verdana" pitchFamily="34" charset="0"/>
            </a:endParaRPr>
          </a:p>
          <a:p>
            <a:pPr algn="just"/>
            <a:endParaRPr lang="en-US" dirty="0" smtClean="0">
              <a:latin typeface="Verdana" pitchFamily="34" charset="0"/>
              <a:ea typeface="Verdana" pitchFamily="34" charset="0"/>
              <a:cs typeface="Verdana" pitchFamily="34" charset="0"/>
            </a:endParaRPr>
          </a:p>
          <a:p>
            <a:pPr algn="just"/>
            <a:endParaRPr lang="en-US" dirty="0" smtClean="0">
              <a:latin typeface="Verdana" pitchFamily="34" charset="0"/>
              <a:ea typeface="Verdana" pitchFamily="34" charset="0"/>
              <a:cs typeface="Verdana" pitchFamily="34" charset="0"/>
            </a:endParaRPr>
          </a:p>
          <a:p>
            <a:pPr algn="just"/>
            <a:endParaRPr lang="en-US" dirty="0">
              <a:latin typeface="Verdana" pitchFamily="34" charset="0"/>
              <a:ea typeface="Verdana" pitchFamily="34" charset="0"/>
              <a:cs typeface="Verdana" pitchFamily="34" charset="0"/>
            </a:endParaRPr>
          </a:p>
        </p:txBody>
      </p:sp>
      <p:pic>
        <p:nvPicPr>
          <p:cNvPr id="6" name="Picture 5" descr="Capture.PNG"/>
          <p:cNvPicPr>
            <a:picLocks noChangeAspect="1"/>
          </p:cNvPicPr>
          <p:nvPr/>
        </p:nvPicPr>
        <p:blipFill>
          <a:blip r:embed="rId2"/>
          <a:stretch>
            <a:fillRect/>
          </a:stretch>
        </p:blipFill>
        <p:spPr>
          <a:xfrm>
            <a:off x="3581400" y="1905000"/>
            <a:ext cx="4832575"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600" dirty="0" smtClean="0">
                <a:latin typeface="Arial Black" pitchFamily="34" charset="0"/>
              </a:rPr>
              <a:t>COMPLETED MAT FOUNDATION</a:t>
            </a:r>
            <a:endParaRPr lang="en-US" sz="3600" dirty="0">
              <a:latin typeface="Arial Black" pitchFamily="34" charset="0"/>
            </a:endParaRPr>
          </a:p>
        </p:txBody>
      </p:sp>
      <p:pic>
        <p:nvPicPr>
          <p:cNvPr id="6" name="Picture 5" descr="DSC02044.JPG"/>
          <p:cNvPicPr>
            <a:picLocks noChangeAspect="1"/>
          </p:cNvPicPr>
          <p:nvPr/>
        </p:nvPicPr>
        <p:blipFill>
          <a:blip r:embed="rId2" cstate="print"/>
          <a:stretch>
            <a:fillRect/>
          </a:stretch>
        </p:blipFill>
        <p:spPr>
          <a:xfrm>
            <a:off x="1371600" y="1790700"/>
            <a:ext cx="6324600" cy="4743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latin typeface="Arial Black" pitchFamily="34" charset="0"/>
              </a:rPr>
              <a:t>Prepared by...</a:t>
            </a:r>
            <a:endParaRPr lang="en-US" sz="4000" dirty="0">
              <a:latin typeface="Arial Black" pitchFamily="34" charset="0"/>
            </a:endParaRPr>
          </a:p>
        </p:txBody>
      </p:sp>
      <p:sp>
        <p:nvSpPr>
          <p:cNvPr id="3" name="TextBox 2"/>
          <p:cNvSpPr txBox="1"/>
          <p:nvPr/>
        </p:nvSpPr>
        <p:spPr>
          <a:xfrm>
            <a:off x="914400" y="1676400"/>
            <a:ext cx="4419600" cy="369332"/>
          </a:xfrm>
          <a:prstGeom prst="rect">
            <a:avLst/>
          </a:prstGeom>
          <a:noFill/>
        </p:spPr>
        <p:txBody>
          <a:bodyPr wrap="square" rtlCol="0">
            <a:spAutoFit/>
          </a:bodyPr>
          <a:lstStyle/>
          <a:p>
            <a:r>
              <a:rPr lang="en-US" dirty="0" smtClean="0"/>
              <a:t>1004006	</a:t>
            </a:r>
            <a:r>
              <a:rPr lang="en-US" dirty="0" err="1" smtClean="0"/>
              <a:t>Fahmida</a:t>
            </a:r>
            <a:r>
              <a:rPr lang="en-US" dirty="0" smtClean="0"/>
              <a:t> </a:t>
            </a:r>
            <a:r>
              <a:rPr lang="en-US" dirty="0" err="1" smtClean="0"/>
              <a:t>Rahman</a:t>
            </a:r>
            <a:r>
              <a:rPr lang="en-US" dirty="0" smtClean="0"/>
              <a:t> </a:t>
            </a:r>
            <a:r>
              <a:rPr lang="en-US" dirty="0" err="1" smtClean="0"/>
              <a:t>Fami</a:t>
            </a:r>
            <a:endParaRPr lang="en-US" dirty="0"/>
          </a:p>
        </p:txBody>
      </p:sp>
      <p:sp>
        <p:nvSpPr>
          <p:cNvPr id="4" name="TextBox 3"/>
          <p:cNvSpPr txBox="1"/>
          <p:nvPr/>
        </p:nvSpPr>
        <p:spPr>
          <a:xfrm>
            <a:off x="914400" y="2069068"/>
            <a:ext cx="4419600" cy="369332"/>
          </a:xfrm>
          <a:prstGeom prst="rect">
            <a:avLst/>
          </a:prstGeom>
          <a:noFill/>
        </p:spPr>
        <p:txBody>
          <a:bodyPr wrap="square" rtlCol="0">
            <a:spAutoFit/>
          </a:bodyPr>
          <a:lstStyle/>
          <a:p>
            <a:r>
              <a:rPr lang="en-US" dirty="0" smtClean="0"/>
              <a:t>1004009	</a:t>
            </a:r>
            <a:r>
              <a:rPr lang="en-US" dirty="0" err="1" smtClean="0"/>
              <a:t>Nazmus</a:t>
            </a:r>
            <a:r>
              <a:rPr lang="en-US" dirty="0" smtClean="0"/>
              <a:t> </a:t>
            </a:r>
            <a:r>
              <a:rPr lang="en-US" dirty="0" err="1" smtClean="0"/>
              <a:t>Sakib</a:t>
            </a:r>
            <a:endParaRPr lang="en-US" dirty="0"/>
          </a:p>
        </p:txBody>
      </p:sp>
      <p:sp>
        <p:nvSpPr>
          <p:cNvPr id="5" name="TextBox 4"/>
          <p:cNvSpPr txBox="1"/>
          <p:nvPr/>
        </p:nvSpPr>
        <p:spPr>
          <a:xfrm>
            <a:off x="914400" y="2526268"/>
            <a:ext cx="4419600" cy="369332"/>
          </a:xfrm>
          <a:prstGeom prst="rect">
            <a:avLst/>
          </a:prstGeom>
          <a:noFill/>
        </p:spPr>
        <p:txBody>
          <a:bodyPr wrap="square" rtlCol="0">
            <a:spAutoFit/>
          </a:bodyPr>
          <a:lstStyle/>
          <a:p>
            <a:r>
              <a:rPr lang="en-US" dirty="0" smtClean="0"/>
              <a:t>1004018	</a:t>
            </a:r>
            <a:r>
              <a:rPr lang="en-US" dirty="0" err="1" smtClean="0"/>
              <a:t>Zishan</a:t>
            </a:r>
            <a:r>
              <a:rPr lang="en-US" dirty="0" smtClean="0"/>
              <a:t> Ahmed</a:t>
            </a:r>
            <a:endParaRPr lang="en-US" dirty="0"/>
          </a:p>
        </p:txBody>
      </p:sp>
      <p:sp>
        <p:nvSpPr>
          <p:cNvPr id="6" name="TextBox 5"/>
          <p:cNvSpPr txBox="1"/>
          <p:nvPr/>
        </p:nvSpPr>
        <p:spPr>
          <a:xfrm>
            <a:off x="914400" y="2907268"/>
            <a:ext cx="4419600" cy="369332"/>
          </a:xfrm>
          <a:prstGeom prst="rect">
            <a:avLst/>
          </a:prstGeom>
          <a:noFill/>
        </p:spPr>
        <p:txBody>
          <a:bodyPr wrap="square" rtlCol="0">
            <a:spAutoFit/>
          </a:bodyPr>
          <a:lstStyle/>
          <a:p>
            <a:r>
              <a:rPr lang="en-US" dirty="0" smtClean="0"/>
              <a:t>1004020	</a:t>
            </a:r>
            <a:r>
              <a:rPr lang="en-US" dirty="0" err="1" smtClean="0"/>
              <a:t>Swakshar</a:t>
            </a:r>
            <a:r>
              <a:rPr lang="en-US" dirty="0" smtClean="0"/>
              <a:t> </a:t>
            </a:r>
            <a:r>
              <a:rPr lang="en-US" dirty="0" err="1" smtClean="0"/>
              <a:t>Saha</a:t>
            </a:r>
            <a:endParaRPr lang="en-US" dirty="0"/>
          </a:p>
        </p:txBody>
      </p:sp>
      <p:sp>
        <p:nvSpPr>
          <p:cNvPr id="7" name="TextBox 6"/>
          <p:cNvSpPr txBox="1"/>
          <p:nvPr/>
        </p:nvSpPr>
        <p:spPr>
          <a:xfrm>
            <a:off x="914400" y="3288268"/>
            <a:ext cx="4419600" cy="369332"/>
          </a:xfrm>
          <a:prstGeom prst="rect">
            <a:avLst/>
          </a:prstGeom>
          <a:noFill/>
        </p:spPr>
        <p:txBody>
          <a:bodyPr wrap="square" rtlCol="0">
            <a:spAutoFit/>
          </a:bodyPr>
          <a:lstStyle/>
          <a:p>
            <a:r>
              <a:rPr lang="en-US" dirty="0" smtClean="0"/>
              <a:t>1004029	</a:t>
            </a:r>
            <a:r>
              <a:rPr lang="en-US" dirty="0" err="1" smtClean="0"/>
              <a:t>Nayeem</a:t>
            </a:r>
            <a:r>
              <a:rPr lang="en-US" dirty="0" smtClean="0"/>
              <a:t> </a:t>
            </a:r>
            <a:r>
              <a:rPr lang="en-US" dirty="0" err="1" smtClean="0"/>
              <a:t>Rahman</a:t>
            </a:r>
            <a:r>
              <a:rPr lang="en-US" dirty="0" smtClean="0"/>
              <a:t> Khan</a:t>
            </a:r>
            <a:endParaRPr lang="en-US" dirty="0"/>
          </a:p>
        </p:txBody>
      </p:sp>
      <p:sp>
        <p:nvSpPr>
          <p:cNvPr id="8" name="TextBox 7"/>
          <p:cNvSpPr txBox="1"/>
          <p:nvPr/>
        </p:nvSpPr>
        <p:spPr>
          <a:xfrm>
            <a:off x="914400" y="3669268"/>
            <a:ext cx="4419600" cy="369332"/>
          </a:xfrm>
          <a:prstGeom prst="rect">
            <a:avLst/>
          </a:prstGeom>
          <a:noFill/>
        </p:spPr>
        <p:txBody>
          <a:bodyPr wrap="square" rtlCol="0">
            <a:spAutoFit/>
          </a:bodyPr>
          <a:lstStyle/>
          <a:p>
            <a:r>
              <a:rPr lang="en-US" dirty="0" smtClean="0"/>
              <a:t>1004031	</a:t>
            </a:r>
            <a:r>
              <a:rPr lang="en-US" dirty="0" err="1" smtClean="0"/>
              <a:t>Troyee</a:t>
            </a:r>
            <a:r>
              <a:rPr lang="en-US" dirty="0" smtClean="0"/>
              <a:t> </a:t>
            </a:r>
            <a:r>
              <a:rPr lang="en-US" dirty="0" err="1" smtClean="0"/>
              <a:t>Saha</a:t>
            </a:r>
            <a:endParaRPr lang="en-US" dirty="0"/>
          </a:p>
        </p:txBody>
      </p:sp>
      <p:sp>
        <p:nvSpPr>
          <p:cNvPr id="9" name="TextBox 8"/>
          <p:cNvSpPr txBox="1"/>
          <p:nvPr/>
        </p:nvSpPr>
        <p:spPr>
          <a:xfrm>
            <a:off x="914400" y="4038600"/>
            <a:ext cx="4419600" cy="369332"/>
          </a:xfrm>
          <a:prstGeom prst="rect">
            <a:avLst/>
          </a:prstGeom>
          <a:noFill/>
        </p:spPr>
        <p:txBody>
          <a:bodyPr wrap="square" rtlCol="0">
            <a:spAutoFit/>
          </a:bodyPr>
          <a:lstStyle/>
          <a:p>
            <a:r>
              <a:rPr lang="en-US" dirty="0" smtClean="0"/>
              <a:t>1004041   </a:t>
            </a:r>
            <a:r>
              <a:rPr lang="en-US" dirty="0" err="1" smtClean="0"/>
              <a:t>Rafid</a:t>
            </a:r>
            <a:r>
              <a:rPr lang="en-US" dirty="0" smtClean="0"/>
              <a:t> Shams Huq</a:t>
            </a:r>
            <a:endParaRPr lang="en-US" dirty="0"/>
          </a:p>
        </p:txBody>
      </p:sp>
      <p:sp>
        <p:nvSpPr>
          <p:cNvPr id="10" name="TextBox 9"/>
          <p:cNvSpPr txBox="1"/>
          <p:nvPr/>
        </p:nvSpPr>
        <p:spPr>
          <a:xfrm>
            <a:off x="914400" y="4431268"/>
            <a:ext cx="4419600" cy="369332"/>
          </a:xfrm>
          <a:prstGeom prst="rect">
            <a:avLst/>
          </a:prstGeom>
          <a:noFill/>
        </p:spPr>
        <p:txBody>
          <a:bodyPr wrap="square" rtlCol="0">
            <a:spAutoFit/>
          </a:bodyPr>
          <a:lstStyle/>
          <a:p>
            <a:r>
              <a:rPr lang="en-US" dirty="0" smtClean="0"/>
              <a:t>1004048	</a:t>
            </a:r>
            <a:r>
              <a:rPr lang="en-US" dirty="0" err="1" smtClean="0"/>
              <a:t>Hossoin</a:t>
            </a:r>
            <a:r>
              <a:rPr lang="en-US" dirty="0" smtClean="0"/>
              <a:t> </a:t>
            </a:r>
            <a:r>
              <a:rPr lang="en-US" dirty="0" err="1" smtClean="0"/>
              <a:t>Sho</a:t>
            </a:r>
            <a:r>
              <a:rPr lang="en-US" dirty="0" smtClean="0"/>
              <a:t> Von</a:t>
            </a:r>
            <a:endParaRPr lang="en-US" dirty="0"/>
          </a:p>
        </p:txBody>
      </p:sp>
      <p:sp>
        <p:nvSpPr>
          <p:cNvPr id="11" name="TextBox 10"/>
          <p:cNvSpPr txBox="1"/>
          <p:nvPr/>
        </p:nvSpPr>
        <p:spPr>
          <a:xfrm>
            <a:off x="914400" y="4888468"/>
            <a:ext cx="4419600" cy="369332"/>
          </a:xfrm>
          <a:prstGeom prst="rect">
            <a:avLst/>
          </a:prstGeom>
          <a:noFill/>
        </p:spPr>
        <p:txBody>
          <a:bodyPr wrap="square" rtlCol="0">
            <a:spAutoFit/>
          </a:bodyPr>
          <a:lstStyle/>
          <a:p>
            <a:r>
              <a:rPr lang="en-US" dirty="0" smtClean="0"/>
              <a:t>1004054	</a:t>
            </a:r>
            <a:r>
              <a:rPr lang="en-US" dirty="0" err="1" smtClean="0"/>
              <a:t>Saikat</a:t>
            </a:r>
            <a:r>
              <a:rPr lang="en-US" dirty="0" smtClean="0"/>
              <a:t> </a:t>
            </a:r>
            <a:r>
              <a:rPr lang="en-US" dirty="0" err="1" smtClean="0"/>
              <a:t>Hasnat</a:t>
            </a:r>
            <a:endParaRPr lang="en-US" dirty="0"/>
          </a:p>
        </p:txBody>
      </p:sp>
      <p:sp>
        <p:nvSpPr>
          <p:cNvPr id="12" name="TextBox 11"/>
          <p:cNvSpPr txBox="1"/>
          <p:nvPr/>
        </p:nvSpPr>
        <p:spPr>
          <a:xfrm>
            <a:off x="914400" y="5334000"/>
            <a:ext cx="4419600" cy="369332"/>
          </a:xfrm>
          <a:prstGeom prst="rect">
            <a:avLst/>
          </a:prstGeom>
          <a:noFill/>
        </p:spPr>
        <p:txBody>
          <a:bodyPr wrap="square" rtlCol="0">
            <a:spAutoFit/>
          </a:bodyPr>
          <a:lstStyle/>
          <a:p>
            <a:r>
              <a:rPr lang="en-US" dirty="0" smtClean="0"/>
              <a:t>1004055	Samira </a:t>
            </a:r>
            <a:r>
              <a:rPr lang="en-US" dirty="0" err="1" smtClean="0"/>
              <a:t>Naushin</a:t>
            </a:r>
            <a:endParaRPr lang="en-US" dirty="0"/>
          </a:p>
        </p:txBody>
      </p:sp>
      <p:pic>
        <p:nvPicPr>
          <p:cNvPr id="15" name="Picture 14" descr="IMG_2495.JPG"/>
          <p:cNvPicPr>
            <a:picLocks noChangeAspect="1"/>
          </p:cNvPicPr>
          <p:nvPr/>
        </p:nvPicPr>
        <p:blipFill>
          <a:blip r:embed="rId2" cstate="print"/>
          <a:stretch>
            <a:fillRect/>
          </a:stretch>
        </p:blipFill>
        <p:spPr>
          <a:xfrm>
            <a:off x="1371600" y="1524000"/>
            <a:ext cx="67056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Top)">
                                      <p:cBhvr>
                                        <p:cTn id="13" dur="500"/>
                                        <p:tgtEl>
                                          <p:spTgt spid="3"/>
                                        </p:tgtEl>
                                      </p:cBhvr>
                                    </p:animEffect>
                                  </p:childTnLst>
                                </p:cTn>
                              </p:par>
                            </p:childTnLst>
                          </p:cTn>
                        </p:par>
                        <p:par>
                          <p:cTn id="14" fill="hold">
                            <p:stCondLst>
                              <p:cond delay="1500"/>
                            </p:stCondLst>
                            <p:childTnLst>
                              <p:par>
                                <p:cTn id="15" presetID="1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Top)">
                                      <p:cBhvr>
                                        <p:cTn id="17" dur="500"/>
                                        <p:tgtEl>
                                          <p:spTgt spid="4"/>
                                        </p:tgtEl>
                                      </p:cBhvr>
                                    </p:animEffect>
                                  </p:childTnLst>
                                </p:cTn>
                              </p:par>
                              <p:par>
                                <p:cTn id="18" presetID="9" presetClass="entr" presetSubtype="0" fill="hold" grpId="3" nodeType="withEffect">
                                  <p:stCondLst>
                                    <p:cond delay="0"/>
                                  </p:stCondLst>
                                  <p:iterate type="lt">
                                    <p:tmPct val="0"/>
                                  </p:iterate>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lide(fromBottom)">
                                      <p:cBhvr>
                                        <p:cTn id="23" dur="500"/>
                                        <p:tgtEl>
                                          <p:spTgt spid="12"/>
                                        </p:tgtEl>
                                      </p:cBhvr>
                                    </p:animEffect>
                                  </p:childTnLst>
                                </p:cTn>
                              </p:par>
                              <p:par>
                                <p:cTn id="24" presetID="9"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par>
                          <p:cTn id="27" fill="hold">
                            <p:stCondLst>
                              <p:cond delay="2000"/>
                            </p:stCondLst>
                            <p:childTnLst>
                              <p:par>
                                <p:cTn id="28" presetID="12"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lide(fromTop)">
                                      <p:cBhvr>
                                        <p:cTn id="30" dur="500"/>
                                        <p:tgtEl>
                                          <p:spTgt spid="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slide(fromBottom)">
                                      <p:cBhvr>
                                        <p:cTn id="33" dur="500"/>
                                        <p:tgtEl>
                                          <p:spTgt spid="11"/>
                                        </p:tgtEl>
                                      </p:cBhvr>
                                    </p:animEffect>
                                  </p:childTnLst>
                                </p:cTn>
                              </p:par>
                            </p:childTnLst>
                          </p:cTn>
                        </p:par>
                        <p:par>
                          <p:cTn id="34" fill="hold">
                            <p:stCondLst>
                              <p:cond delay="2500"/>
                            </p:stCondLst>
                            <p:childTnLst>
                              <p:par>
                                <p:cTn id="35" presetID="12" presetClass="entr" presetSubtype="1"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slide(fromTop)">
                                      <p:cBhvr>
                                        <p:cTn id="37" dur="500"/>
                                        <p:tgtEl>
                                          <p:spTgt spid="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slide(fromBottom)">
                                      <p:cBhvr>
                                        <p:cTn id="40" dur="500"/>
                                        <p:tgtEl>
                                          <p:spTgt spid="10"/>
                                        </p:tgtEl>
                                      </p:cBhvr>
                                    </p:animEffect>
                                  </p:childTnLst>
                                </p:cTn>
                              </p:par>
                              <p:par>
                                <p:cTn id="41" presetID="9"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childTnLst>
                          </p:cTn>
                        </p:par>
                        <p:par>
                          <p:cTn id="44" fill="hold">
                            <p:stCondLst>
                              <p:cond delay="3000"/>
                            </p:stCondLst>
                            <p:childTnLst>
                              <p:par>
                                <p:cTn id="45" presetID="2" presetClass="exit" presetSubtype="4" fill="hold" grpId="1" nodeType="afterEffect">
                                  <p:stCondLst>
                                    <p:cond delay="6000"/>
                                  </p:stCondLst>
                                  <p:childTnLst>
                                    <p:anim calcmode="lin" valueType="num">
                                      <p:cBhvr additive="base">
                                        <p:cTn id="46" dur="500"/>
                                        <p:tgtEl>
                                          <p:spTgt spid="3"/>
                                        </p:tgtEl>
                                        <p:attrNameLst>
                                          <p:attrName>ppt_x</p:attrName>
                                        </p:attrNameLst>
                                      </p:cBhvr>
                                      <p:tavLst>
                                        <p:tav tm="0">
                                          <p:val>
                                            <p:strVal val="ppt_x"/>
                                          </p:val>
                                        </p:tav>
                                        <p:tav tm="100000">
                                          <p:val>
                                            <p:strVal val="ppt_x"/>
                                          </p:val>
                                        </p:tav>
                                      </p:tavLst>
                                    </p:anim>
                                    <p:anim calcmode="lin" valueType="num">
                                      <p:cBhvr additive="base">
                                        <p:cTn id="47" dur="500"/>
                                        <p:tgtEl>
                                          <p:spTgt spid="3"/>
                                        </p:tgtEl>
                                        <p:attrNameLst>
                                          <p:attrName>ppt_y</p:attrName>
                                        </p:attrNameLst>
                                      </p:cBhvr>
                                      <p:tavLst>
                                        <p:tav tm="0">
                                          <p:val>
                                            <p:strVal val="ppt_y"/>
                                          </p:val>
                                        </p:tav>
                                        <p:tav tm="100000">
                                          <p:val>
                                            <p:strVal val="1+ppt_h/2"/>
                                          </p:val>
                                        </p:tav>
                                      </p:tavLst>
                                    </p:anim>
                                    <p:set>
                                      <p:cBhvr>
                                        <p:cTn id="48" dur="1" fill="hold">
                                          <p:stCondLst>
                                            <p:cond delay="499"/>
                                          </p:stCondLst>
                                        </p:cTn>
                                        <p:tgtEl>
                                          <p:spTgt spid="3"/>
                                        </p:tgtEl>
                                        <p:attrNameLst>
                                          <p:attrName>style.visibility</p:attrName>
                                        </p:attrNameLst>
                                      </p:cBhvr>
                                      <p:to>
                                        <p:strVal val="hidden"/>
                                      </p:to>
                                    </p:set>
                                  </p:childTnLst>
                                </p:cTn>
                              </p:par>
                              <p:par>
                                <p:cTn id="49" presetID="2" presetClass="exit" presetSubtype="4" fill="hold" grpId="1" nodeType="withEffect">
                                  <p:stCondLst>
                                    <p:cond delay="6000"/>
                                  </p:stCondLst>
                                  <p:childTnLst>
                                    <p:anim calcmode="lin" valueType="num">
                                      <p:cBhvr additive="base">
                                        <p:cTn id="50" dur="500"/>
                                        <p:tgtEl>
                                          <p:spTgt spid="4"/>
                                        </p:tgtEl>
                                        <p:attrNameLst>
                                          <p:attrName>ppt_x</p:attrName>
                                        </p:attrNameLst>
                                      </p:cBhvr>
                                      <p:tavLst>
                                        <p:tav tm="0">
                                          <p:val>
                                            <p:strVal val="ppt_x"/>
                                          </p:val>
                                        </p:tav>
                                        <p:tav tm="100000">
                                          <p:val>
                                            <p:strVal val="ppt_x"/>
                                          </p:val>
                                        </p:tav>
                                      </p:tavLst>
                                    </p:anim>
                                    <p:anim calcmode="lin" valueType="num">
                                      <p:cBhvr additive="base">
                                        <p:cTn id="51" dur="500"/>
                                        <p:tgtEl>
                                          <p:spTgt spid="4"/>
                                        </p:tgtEl>
                                        <p:attrNameLst>
                                          <p:attrName>ppt_y</p:attrName>
                                        </p:attrNameLst>
                                      </p:cBhvr>
                                      <p:tavLst>
                                        <p:tav tm="0">
                                          <p:val>
                                            <p:strVal val="ppt_y"/>
                                          </p:val>
                                        </p:tav>
                                        <p:tav tm="100000">
                                          <p:val>
                                            <p:strVal val="1+ppt_h/2"/>
                                          </p:val>
                                        </p:tav>
                                      </p:tavLst>
                                    </p:anim>
                                    <p:set>
                                      <p:cBhvr>
                                        <p:cTn id="52" dur="1" fill="hold">
                                          <p:stCondLst>
                                            <p:cond delay="499"/>
                                          </p:stCondLst>
                                        </p:cTn>
                                        <p:tgtEl>
                                          <p:spTgt spid="4"/>
                                        </p:tgtEl>
                                        <p:attrNameLst>
                                          <p:attrName>style.visibility</p:attrName>
                                        </p:attrNameLst>
                                      </p:cBhvr>
                                      <p:to>
                                        <p:strVal val="hidden"/>
                                      </p:to>
                                    </p:set>
                                  </p:childTnLst>
                                </p:cTn>
                              </p:par>
                              <p:par>
                                <p:cTn id="53" presetID="2" presetClass="exit" presetSubtype="4" fill="hold" grpId="1" nodeType="withEffect">
                                  <p:stCondLst>
                                    <p:cond delay="6000"/>
                                  </p:stCondLst>
                                  <p:childTnLst>
                                    <p:anim calcmode="lin" valueType="num">
                                      <p:cBhvr additive="base">
                                        <p:cTn id="54" dur="500"/>
                                        <p:tgtEl>
                                          <p:spTgt spid="5"/>
                                        </p:tgtEl>
                                        <p:attrNameLst>
                                          <p:attrName>ppt_x</p:attrName>
                                        </p:attrNameLst>
                                      </p:cBhvr>
                                      <p:tavLst>
                                        <p:tav tm="0">
                                          <p:val>
                                            <p:strVal val="ppt_x"/>
                                          </p:val>
                                        </p:tav>
                                        <p:tav tm="100000">
                                          <p:val>
                                            <p:strVal val="ppt_x"/>
                                          </p:val>
                                        </p:tav>
                                      </p:tavLst>
                                    </p:anim>
                                    <p:anim calcmode="lin" valueType="num">
                                      <p:cBhvr additive="base">
                                        <p:cTn id="55" dur="500"/>
                                        <p:tgtEl>
                                          <p:spTgt spid="5"/>
                                        </p:tgtEl>
                                        <p:attrNameLst>
                                          <p:attrName>ppt_y</p:attrName>
                                        </p:attrNameLst>
                                      </p:cBhvr>
                                      <p:tavLst>
                                        <p:tav tm="0">
                                          <p:val>
                                            <p:strVal val="ppt_y"/>
                                          </p:val>
                                        </p:tav>
                                        <p:tav tm="100000">
                                          <p:val>
                                            <p:strVal val="1+ppt_h/2"/>
                                          </p:val>
                                        </p:tav>
                                      </p:tavLst>
                                    </p:anim>
                                    <p:set>
                                      <p:cBhvr>
                                        <p:cTn id="56" dur="1" fill="hold">
                                          <p:stCondLst>
                                            <p:cond delay="499"/>
                                          </p:stCondLst>
                                        </p:cTn>
                                        <p:tgtEl>
                                          <p:spTgt spid="5"/>
                                        </p:tgtEl>
                                        <p:attrNameLst>
                                          <p:attrName>style.visibility</p:attrName>
                                        </p:attrNameLst>
                                      </p:cBhvr>
                                      <p:to>
                                        <p:strVal val="hidden"/>
                                      </p:to>
                                    </p:set>
                                  </p:childTnLst>
                                </p:cTn>
                              </p:par>
                              <p:par>
                                <p:cTn id="57" presetID="2" presetClass="exit" presetSubtype="4" fill="hold" grpId="1" nodeType="withEffect">
                                  <p:stCondLst>
                                    <p:cond delay="6000"/>
                                  </p:stCondLst>
                                  <p:childTnLst>
                                    <p:anim calcmode="lin" valueType="num">
                                      <p:cBhvr additive="base">
                                        <p:cTn id="58" dur="500"/>
                                        <p:tgtEl>
                                          <p:spTgt spid="6"/>
                                        </p:tgtEl>
                                        <p:attrNameLst>
                                          <p:attrName>ppt_x</p:attrName>
                                        </p:attrNameLst>
                                      </p:cBhvr>
                                      <p:tavLst>
                                        <p:tav tm="0">
                                          <p:val>
                                            <p:strVal val="ppt_x"/>
                                          </p:val>
                                        </p:tav>
                                        <p:tav tm="100000">
                                          <p:val>
                                            <p:strVal val="ppt_x"/>
                                          </p:val>
                                        </p:tav>
                                      </p:tavLst>
                                    </p:anim>
                                    <p:anim calcmode="lin" valueType="num">
                                      <p:cBhvr additive="base">
                                        <p:cTn id="59" dur="500"/>
                                        <p:tgtEl>
                                          <p:spTgt spid="6"/>
                                        </p:tgtEl>
                                        <p:attrNameLst>
                                          <p:attrName>ppt_y</p:attrName>
                                        </p:attrNameLst>
                                      </p:cBhvr>
                                      <p:tavLst>
                                        <p:tav tm="0">
                                          <p:val>
                                            <p:strVal val="ppt_y"/>
                                          </p:val>
                                        </p:tav>
                                        <p:tav tm="100000">
                                          <p:val>
                                            <p:strVal val="1+ppt_h/2"/>
                                          </p:val>
                                        </p:tav>
                                      </p:tavLst>
                                    </p:anim>
                                    <p:set>
                                      <p:cBhvr>
                                        <p:cTn id="60" dur="1" fill="hold">
                                          <p:stCondLst>
                                            <p:cond delay="499"/>
                                          </p:stCondLst>
                                        </p:cTn>
                                        <p:tgtEl>
                                          <p:spTgt spid="6"/>
                                        </p:tgtEl>
                                        <p:attrNameLst>
                                          <p:attrName>style.visibility</p:attrName>
                                        </p:attrNameLst>
                                      </p:cBhvr>
                                      <p:to>
                                        <p:strVal val="hidden"/>
                                      </p:to>
                                    </p:set>
                                  </p:childTnLst>
                                </p:cTn>
                              </p:par>
                              <p:par>
                                <p:cTn id="61" presetID="2" presetClass="exit" presetSubtype="4" fill="hold" grpId="4" nodeType="withEffect">
                                  <p:stCondLst>
                                    <p:cond delay="6000"/>
                                  </p:stCondLst>
                                  <p:iterate type="lt">
                                    <p:tmPct val="0"/>
                                  </p:iterate>
                                  <p:childTnLst>
                                    <p:anim calcmode="lin" valueType="num">
                                      <p:cBhvr additive="base">
                                        <p:cTn id="62" dur="500"/>
                                        <p:tgtEl>
                                          <p:spTgt spid="7"/>
                                        </p:tgtEl>
                                        <p:attrNameLst>
                                          <p:attrName>ppt_x</p:attrName>
                                        </p:attrNameLst>
                                      </p:cBhvr>
                                      <p:tavLst>
                                        <p:tav tm="0">
                                          <p:val>
                                            <p:strVal val="ppt_x"/>
                                          </p:val>
                                        </p:tav>
                                        <p:tav tm="100000">
                                          <p:val>
                                            <p:strVal val="ppt_x"/>
                                          </p:val>
                                        </p:tav>
                                      </p:tavLst>
                                    </p:anim>
                                    <p:anim calcmode="lin" valueType="num">
                                      <p:cBhvr additive="base">
                                        <p:cTn id="63" dur="500"/>
                                        <p:tgtEl>
                                          <p:spTgt spid="7"/>
                                        </p:tgtEl>
                                        <p:attrNameLst>
                                          <p:attrName>ppt_y</p:attrName>
                                        </p:attrNameLst>
                                      </p:cBhvr>
                                      <p:tavLst>
                                        <p:tav tm="0">
                                          <p:val>
                                            <p:strVal val="ppt_y"/>
                                          </p:val>
                                        </p:tav>
                                        <p:tav tm="100000">
                                          <p:val>
                                            <p:strVal val="1+ppt_h/2"/>
                                          </p:val>
                                        </p:tav>
                                      </p:tavLst>
                                    </p:anim>
                                    <p:set>
                                      <p:cBhvr>
                                        <p:cTn id="64" dur="1" fill="hold">
                                          <p:stCondLst>
                                            <p:cond delay="499"/>
                                          </p:stCondLst>
                                        </p:cTn>
                                        <p:tgtEl>
                                          <p:spTgt spid="7"/>
                                        </p:tgtEl>
                                        <p:attrNameLst>
                                          <p:attrName>style.visibility</p:attrName>
                                        </p:attrNameLst>
                                      </p:cBhvr>
                                      <p:to>
                                        <p:strVal val="hidden"/>
                                      </p:to>
                                    </p:set>
                                  </p:childTnLst>
                                </p:cTn>
                              </p:par>
                              <p:par>
                                <p:cTn id="65" presetID="2" presetClass="exit" presetSubtype="4" fill="hold" grpId="2" nodeType="withEffect">
                                  <p:stCondLst>
                                    <p:cond delay="6000"/>
                                  </p:stCondLst>
                                  <p:childTnLst>
                                    <p:anim calcmode="lin" valueType="num">
                                      <p:cBhvr additive="base">
                                        <p:cTn id="66" dur="500"/>
                                        <p:tgtEl>
                                          <p:spTgt spid="8"/>
                                        </p:tgtEl>
                                        <p:attrNameLst>
                                          <p:attrName>ppt_x</p:attrName>
                                        </p:attrNameLst>
                                      </p:cBhvr>
                                      <p:tavLst>
                                        <p:tav tm="0">
                                          <p:val>
                                            <p:strVal val="ppt_x"/>
                                          </p:val>
                                        </p:tav>
                                        <p:tav tm="100000">
                                          <p:val>
                                            <p:strVal val="ppt_x"/>
                                          </p:val>
                                        </p:tav>
                                      </p:tavLst>
                                    </p:anim>
                                    <p:anim calcmode="lin" valueType="num">
                                      <p:cBhvr additive="base">
                                        <p:cTn id="67" dur="500"/>
                                        <p:tgtEl>
                                          <p:spTgt spid="8"/>
                                        </p:tgtEl>
                                        <p:attrNameLst>
                                          <p:attrName>ppt_y</p:attrName>
                                        </p:attrNameLst>
                                      </p:cBhvr>
                                      <p:tavLst>
                                        <p:tav tm="0">
                                          <p:val>
                                            <p:strVal val="ppt_y"/>
                                          </p:val>
                                        </p:tav>
                                        <p:tav tm="100000">
                                          <p:val>
                                            <p:strVal val="1+ppt_h/2"/>
                                          </p:val>
                                        </p:tav>
                                      </p:tavLst>
                                    </p:anim>
                                    <p:set>
                                      <p:cBhvr>
                                        <p:cTn id="68" dur="1" fill="hold">
                                          <p:stCondLst>
                                            <p:cond delay="499"/>
                                          </p:stCondLst>
                                        </p:cTn>
                                        <p:tgtEl>
                                          <p:spTgt spid="8"/>
                                        </p:tgtEl>
                                        <p:attrNameLst>
                                          <p:attrName>style.visibility</p:attrName>
                                        </p:attrNameLst>
                                      </p:cBhvr>
                                      <p:to>
                                        <p:strVal val="hidden"/>
                                      </p:to>
                                    </p:set>
                                  </p:childTnLst>
                                </p:cTn>
                              </p:par>
                              <p:par>
                                <p:cTn id="69" presetID="2" presetClass="exit" presetSubtype="4" fill="hold" grpId="2" nodeType="withEffect">
                                  <p:stCondLst>
                                    <p:cond delay="6000"/>
                                  </p:stCondLst>
                                  <p:childTnLst>
                                    <p:anim calcmode="lin" valueType="num">
                                      <p:cBhvr additive="base">
                                        <p:cTn id="70" dur="500"/>
                                        <p:tgtEl>
                                          <p:spTgt spid="9"/>
                                        </p:tgtEl>
                                        <p:attrNameLst>
                                          <p:attrName>ppt_x</p:attrName>
                                        </p:attrNameLst>
                                      </p:cBhvr>
                                      <p:tavLst>
                                        <p:tav tm="0">
                                          <p:val>
                                            <p:strVal val="ppt_x"/>
                                          </p:val>
                                        </p:tav>
                                        <p:tav tm="100000">
                                          <p:val>
                                            <p:strVal val="ppt_x"/>
                                          </p:val>
                                        </p:tav>
                                      </p:tavLst>
                                    </p:anim>
                                    <p:anim calcmode="lin" valueType="num">
                                      <p:cBhvr additive="base">
                                        <p:cTn id="71" dur="500"/>
                                        <p:tgtEl>
                                          <p:spTgt spid="9"/>
                                        </p:tgtEl>
                                        <p:attrNameLst>
                                          <p:attrName>ppt_y</p:attrName>
                                        </p:attrNameLst>
                                      </p:cBhvr>
                                      <p:tavLst>
                                        <p:tav tm="0">
                                          <p:val>
                                            <p:strVal val="ppt_y"/>
                                          </p:val>
                                        </p:tav>
                                        <p:tav tm="100000">
                                          <p:val>
                                            <p:strVal val="1+ppt_h/2"/>
                                          </p:val>
                                        </p:tav>
                                      </p:tavLst>
                                    </p:anim>
                                    <p:set>
                                      <p:cBhvr>
                                        <p:cTn id="72" dur="1" fill="hold">
                                          <p:stCondLst>
                                            <p:cond delay="499"/>
                                          </p:stCondLst>
                                        </p:cTn>
                                        <p:tgtEl>
                                          <p:spTgt spid="9"/>
                                        </p:tgtEl>
                                        <p:attrNameLst>
                                          <p:attrName>style.visibility</p:attrName>
                                        </p:attrNameLst>
                                      </p:cBhvr>
                                      <p:to>
                                        <p:strVal val="hidden"/>
                                      </p:to>
                                    </p:set>
                                  </p:childTnLst>
                                </p:cTn>
                              </p:par>
                              <p:par>
                                <p:cTn id="73" presetID="2" presetClass="exit" presetSubtype="4" fill="hold" grpId="1" nodeType="withEffect">
                                  <p:stCondLst>
                                    <p:cond delay="6000"/>
                                  </p:stCondLst>
                                  <p:childTnLst>
                                    <p:anim calcmode="lin" valueType="num">
                                      <p:cBhvr additive="base">
                                        <p:cTn id="74" dur="500"/>
                                        <p:tgtEl>
                                          <p:spTgt spid="10"/>
                                        </p:tgtEl>
                                        <p:attrNameLst>
                                          <p:attrName>ppt_x</p:attrName>
                                        </p:attrNameLst>
                                      </p:cBhvr>
                                      <p:tavLst>
                                        <p:tav tm="0">
                                          <p:val>
                                            <p:strVal val="ppt_x"/>
                                          </p:val>
                                        </p:tav>
                                        <p:tav tm="100000">
                                          <p:val>
                                            <p:strVal val="ppt_x"/>
                                          </p:val>
                                        </p:tav>
                                      </p:tavLst>
                                    </p:anim>
                                    <p:anim calcmode="lin" valueType="num">
                                      <p:cBhvr additive="base">
                                        <p:cTn id="75" dur="500"/>
                                        <p:tgtEl>
                                          <p:spTgt spid="10"/>
                                        </p:tgtEl>
                                        <p:attrNameLst>
                                          <p:attrName>ppt_y</p:attrName>
                                        </p:attrNameLst>
                                      </p:cBhvr>
                                      <p:tavLst>
                                        <p:tav tm="0">
                                          <p:val>
                                            <p:strVal val="ppt_y"/>
                                          </p:val>
                                        </p:tav>
                                        <p:tav tm="100000">
                                          <p:val>
                                            <p:strVal val="1+ppt_h/2"/>
                                          </p:val>
                                        </p:tav>
                                      </p:tavLst>
                                    </p:anim>
                                    <p:set>
                                      <p:cBhvr>
                                        <p:cTn id="76" dur="1" fill="hold">
                                          <p:stCondLst>
                                            <p:cond delay="499"/>
                                          </p:stCondLst>
                                        </p:cTn>
                                        <p:tgtEl>
                                          <p:spTgt spid="10"/>
                                        </p:tgtEl>
                                        <p:attrNameLst>
                                          <p:attrName>style.visibility</p:attrName>
                                        </p:attrNameLst>
                                      </p:cBhvr>
                                      <p:to>
                                        <p:strVal val="hidden"/>
                                      </p:to>
                                    </p:set>
                                  </p:childTnLst>
                                </p:cTn>
                              </p:par>
                              <p:par>
                                <p:cTn id="77" presetID="2" presetClass="exit" presetSubtype="4" fill="hold" grpId="1" nodeType="withEffect">
                                  <p:stCondLst>
                                    <p:cond delay="600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par>
                                <p:cTn id="81" presetID="2" presetClass="exit" presetSubtype="4" fill="hold" grpId="1" nodeType="withEffect">
                                  <p:stCondLst>
                                    <p:cond delay="6000"/>
                                  </p:stCondLst>
                                  <p:childTnLst>
                                    <p:anim calcmode="lin" valueType="num">
                                      <p:cBhvr additive="base">
                                        <p:cTn id="82" dur="500"/>
                                        <p:tgtEl>
                                          <p:spTgt spid="12"/>
                                        </p:tgtEl>
                                        <p:attrNameLst>
                                          <p:attrName>ppt_x</p:attrName>
                                        </p:attrNameLst>
                                      </p:cBhvr>
                                      <p:tavLst>
                                        <p:tav tm="0">
                                          <p:val>
                                            <p:strVal val="ppt_x"/>
                                          </p:val>
                                        </p:tav>
                                        <p:tav tm="100000">
                                          <p:val>
                                            <p:strVal val="ppt_x"/>
                                          </p:val>
                                        </p:tav>
                                      </p:tavLst>
                                    </p:anim>
                                    <p:anim calcmode="lin" valueType="num">
                                      <p:cBhvr additive="base">
                                        <p:cTn id="83" dur="500"/>
                                        <p:tgtEl>
                                          <p:spTgt spid="12"/>
                                        </p:tgtEl>
                                        <p:attrNameLst>
                                          <p:attrName>ppt_y</p:attrName>
                                        </p:attrNameLst>
                                      </p:cBhvr>
                                      <p:tavLst>
                                        <p:tav tm="0">
                                          <p:val>
                                            <p:strVal val="ppt_y"/>
                                          </p:val>
                                        </p:tav>
                                        <p:tav tm="100000">
                                          <p:val>
                                            <p:strVal val="1+ppt_h/2"/>
                                          </p:val>
                                        </p:tav>
                                      </p:tavLst>
                                    </p:anim>
                                    <p:set>
                                      <p:cBhvr>
                                        <p:cTn id="84" dur="1" fill="hold">
                                          <p:stCondLst>
                                            <p:cond delay="499"/>
                                          </p:stCondLst>
                                        </p:cTn>
                                        <p:tgtEl>
                                          <p:spTgt spid="12"/>
                                        </p:tgtEl>
                                        <p:attrNameLst>
                                          <p:attrName>style.visibility</p:attrName>
                                        </p:attrNameLst>
                                      </p:cBhvr>
                                      <p:to>
                                        <p:strVal val="hidden"/>
                                      </p:to>
                                    </p:set>
                                  </p:childTnLst>
                                </p:cTn>
                              </p:par>
                            </p:childTnLst>
                          </p:cTn>
                        </p:par>
                        <p:par>
                          <p:cTn id="85" fill="hold">
                            <p:stCondLst>
                              <p:cond delay="9500"/>
                            </p:stCondLst>
                            <p:childTnLst>
                              <p:par>
                                <p:cTn id="86" presetID="10" presetClass="entr" presetSubtype="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4" grpId="1"/>
      <p:bldP spid="5" grpId="0"/>
      <p:bldP spid="5" grpId="1"/>
      <p:bldP spid="6" grpId="0"/>
      <p:bldP spid="6" grpId="1"/>
      <p:bldP spid="7" grpId="3"/>
      <p:bldP spid="7" grpId="4"/>
      <p:bldP spid="8" grpId="1"/>
      <p:bldP spid="8" grpId="2"/>
      <p:bldP spid="9" grpId="1"/>
      <p:bldP spid="9" grpId="2"/>
      <p:bldP spid="10" grpId="0"/>
      <p:bldP spid="10" grpId="1"/>
      <p:bldP spid="11" grpId="0"/>
      <p:bldP spid="11" grpId="1"/>
      <p:bldP spid="12" grpId="0"/>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3200" dirty="0" smtClean="0">
                <a:latin typeface="Arial Black" pitchFamily="34" charset="0"/>
              </a:rPr>
              <a:t>Special thanks to:</a:t>
            </a:r>
            <a:endParaRPr lang="en-US" sz="3200" dirty="0">
              <a:latin typeface="Arial Black" pitchFamily="34" charset="0"/>
            </a:endParaRPr>
          </a:p>
        </p:txBody>
      </p:sp>
      <p:pic>
        <p:nvPicPr>
          <p:cNvPr id="38914" name="Picture 2" descr="http://www.shantagroup.com/image/spl-logo.jpg"/>
          <p:cNvPicPr>
            <a:picLocks noChangeAspect="1" noChangeArrowheads="1"/>
          </p:cNvPicPr>
          <p:nvPr/>
        </p:nvPicPr>
        <p:blipFill>
          <a:blip r:embed="rId2" cstate="print"/>
          <a:srcRect/>
          <a:stretch>
            <a:fillRect/>
          </a:stretch>
        </p:blipFill>
        <p:spPr bwMode="auto">
          <a:xfrm>
            <a:off x="2743200" y="2895600"/>
            <a:ext cx="3730752" cy="1371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8914"/>
                                        </p:tgtEl>
                                        <p:attrNameLst>
                                          <p:attrName>style.visibility</p:attrName>
                                        </p:attrNameLst>
                                      </p:cBhvr>
                                      <p:to>
                                        <p:strVal val="visible"/>
                                      </p:to>
                                    </p:set>
                                    <p:animEffect transition="in" filter="fade">
                                      <p:cBhvr>
                                        <p:cTn id="13"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MAT FOUNDATION</a:t>
            </a:r>
            <a:endParaRPr lang="en-US" sz="4000" dirty="0">
              <a:latin typeface="Arial Black" pitchFamily="34" charset="0"/>
            </a:endParaRPr>
          </a:p>
        </p:txBody>
      </p:sp>
      <p:sp>
        <p:nvSpPr>
          <p:cNvPr id="5" name="TextBox 4"/>
          <p:cNvSpPr txBox="1"/>
          <p:nvPr/>
        </p:nvSpPr>
        <p:spPr>
          <a:xfrm>
            <a:off x="457200" y="1371600"/>
            <a:ext cx="8229600" cy="1446550"/>
          </a:xfrm>
          <a:prstGeom prst="rect">
            <a:avLst/>
          </a:prstGeom>
          <a:noFill/>
        </p:spPr>
        <p:txBody>
          <a:bodyPr wrap="square" rtlCol="0">
            <a:spAutoFit/>
          </a:bodyPr>
          <a:lstStyle/>
          <a:p>
            <a:pPr algn="just"/>
            <a:r>
              <a:rPr lang="en-US" sz="2200" dirty="0" smtClean="0">
                <a:latin typeface="Berlin Sans FB" pitchFamily="34" charset="0"/>
              </a:rPr>
              <a:t>Mat or Raft Foundation is combined footing that covers the entire area beneath the structure and supports all walls and columns. This raft or mat rest directly on soil or rock, but can also be supported on piles as well.</a:t>
            </a:r>
            <a:endParaRPr lang="en-US" sz="2200" dirty="0">
              <a:latin typeface="Berlin Sans FB" pitchFamily="34" charset="0"/>
            </a:endParaRPr>
          </a:p>
        </p:txBody>
      </p:sp>
      <p:pic>
        <p:nvPicPr>
          <p:cNvPr id="7" name="Picture 6" descr="mat2.jpg"/>
          <p:cNvPicPr>
            <a:picLocks noChangeAspect="1"/>
          </p:cNvPicPr>
          <p:nvPr/>
        </p:nvPicPr>
        <p:blipFill>
          <a:blip r:embed="rId2" cstate="print"/>
          <a:stretch>
            <a:fillRect/>
          </a:stretch>
        </p:blipFill>
        <p:spPr>
          <a:xfrm>
            <a:off x="1371600" y="2895600"/>
            <a:ext cx="6421121"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3"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par>
                                <p:cTn id="15" presetID="54" presetClass="entr" presetSubtype="0" ac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strVal val="#ppt_w*0.05"/>
                                          </p:val>
                                        </p:tav>
                                        <p:tav tm="100000">
                                          <p:val>
                                            <p:strVal val="#ppt_w"/>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anim calcmode="lin" valueType="num">
                                      <p:cBhvr>
                                        <p:cTn id="19" dur="2000" fill="hold"/>
                                        <p:tgtEl>
                                          <p:spTgt spid="7"/>
                                        </p:tgtEl>
                                        <p:attrNameLst>
                                          <p:attrName>ppt_x</p:attrName>
                                        </p:attrNameLst>
                                      </p:cBhvr>
                                      <p:tavLst>
                                        <p:tav tm="0">
                                          <p:val>
                                            <p:strVal val="#ppt_x-.2"/>
                                          </p:val>
                                        </p:tav>
                                        <p:tav tm="100000">
                                          <p:val>
                                            <p:strVal val="#ppt_x"/>
                                          </p:val>
                                        </p:tav>
                                      </p:tavLst>
                                    </p:anim>
                                    <p:anim calcmode="lin" valueType="num">
                                      <p:cBhvr>
                                        <p:cTn id="20" dur="2000" fill="hold"/>
                                        <p:tgtEl>
                                          <p:spTgt spid="7"/>
                                        </p:tgtEl>
                                        <p:attrNameLst>
                                          <p:attrName>ppt_y</p:attrName>
                                        </p:attrNameLst>
                                      </p:cBhvr>
                                      <p:tavLst>
                                        <p:tav tm="0">
                                          <p:val>
                                            <p:strVal val="#ppt_y"/>
                                          </p:val>
                                        </p:tav>
                                        <p:tav tm="100000">
                                          <p:val>
                                            <p:strVal val="#ppt_y"/>
                                          </p:val>
                                        </p:tav>
                                      </p:tavLst>
                                    </p:anim>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latin typeface="Arial Black" pitchFamily="34" charset="0"/>
              </a:rPr>
              <a:t>SUITABILITY</a:t>
            </a:r>
            <a:endParaRPr lang="en-US" sz="4000" dirty="0">
              <a:latin typeface="Arial Black" pitchFamily="34" charset="0"/>
            </a:endParaRPr>
          </a:p>
        </p:txBody>
      </p:sp>
      <p:sp>
        <p:nvSpPr>
          <p:cNvPr id="3" name="TextBox 2"/>
          <p:cNvSpPr txBox="1"/>
          <p:nvPr/>
        </p:nvSpPr>
        <p:spPr>
          <a:xfrm>
            <a:off x="457200" y="1600200"/>
            <a:ext cx="8077200" cy="1015663"/>
          </a:xfrm>
          <a:prstGeom prst="rect">
            <a:avLst/>
          </a:prstGeom>
          <a:noFill/>
        </p:spPr>
        <p:txBody>
          <a:bodyPr wrap="square" rtlCol="0">
            <a:spAutoFit/>
          </a:bodyPr>
          <a:lstStyle/>
          <a:p>
            <a:pPr marL="342900" indent="-342900" algn="just">
              <a:buFont typeface="Wingdings" pitchFamily="2" charset="2"/>
              <a:buChar char="Ø"/>
            </a:pPr>
            <a:r>
              <a:rPr lang="en-US" sz="2000" dirty="0" smtClean="0">
                <a:latin typeface="Berlin Sans FB" pitchFamily="34" charset="0"/>
              </a:rPr>
              <a:t>Whenever the allowable pressure on soil is so small or the load of the building is so large that individual footings would cover more than 50% of the structural plan area.</a:t>
            </a:r>
            <a:endParaRPr lang="en-US" sz="2000" dirty="0">
              <a:latin typeface="Berlin Sans FB" pitchFamily="34" charset="0"/>
            </a:endParaRPr>
          </a:p>
        </p:txBody>
      </p:sp>
      <p:sp>
        <p:nvSpPr>
          <p:cNvPr id="4" name="TextBox 3"/>
          <p:cNvSpPr txBox="1"/>
          <p:nvPr/>
        </p:nvSpPr>
        <p:spPr>
          <a:xfrm>
            <a:off x="457200" y="2743200"/>
            <a:ext cx="7772400" cy="769441"/>
          </a:xfrm>
          <a:prstGeom prst="rect">
            <a:avLst/>
          </a:prstGeom>
          <a:noFill/>
        </p:spPr>
        <p:txBody>
          <a:bodyPr wrap="square" rtlCol="0">
            <a:spAutoFit/>
          </a:bodyPr>
          <a:lstStyle/>
          <a:p>
            <a:pPr algn="just">
              <a:buFont typeface="Wingdings" pitchFamily="2" charset="2"/>
              <a:buChar char="Ø"/>
            </a:pPr>
            <a:r>
              <a:rPr lang="en-US" sz="2400" dirty="0" smtClean="0"/>
              <a:t>  </a:t>
            </a:r>
            <a:r>
              <a:rPr lang="en-US" sz="2000" dirty="0" smtClean="0">
                <a:latin typeface="Berlin Sans FB" pitchFamily="34" charset="0"/>
              </a:rPr>
              <a:t>For buildings having single or multiple basement. For example, to</a:t>
            </a:r>
          </a:p>
          <a:p>
            <a:pPr algn="just"/>
            <a:r>
              <a:rPr lang="en-US" sz="2000" dirty="0" smtClean="0">
                <a:latin typeface="Berlin Sans FB" pitchFamily="34" charset="0"/>
              </a:rPr>
              <a:t>      build several levels of parking, access to subway station, etc</a:t>
            </a:r>
            <a:endParaRPr lang="en-US" sz="2000" dirty="0">
              <a:latin typeface="Berlin Sans FB" pitchFamily="34" charset="0"/>
            </a:endParaRPr>
          </a:p>
        </p:txBody>
      </p:sp>
      <p:sp>
        <p:nvSpPr>
          <p:cNvPr id="5" name="TextBox 4"/>
          <p:cNvSpPr txBox="1"/>
          <p:nvPr/>
        </p:nvSpPr>
        <p:spPr>
          <a:xfrm>
            <a:off x="457200" y="3810000"/>
            <a:ext cx="8686800" cy="707886"/>
          </a:xfrm>
          <a:prstGeom prst="rect">
            <a:avLst/>
          </a:prstGeom>
          <a:noFill/>
        </p:spPr>
        <p:txBody>
          <a:bodyPr wrap="square" rtlCol="0">
            <a:spAutoFit/>
          </a:bodyPr>
          <a:lstStyle/>
          <a:p>
            <a:pPr algn="just">
              <a:buFont typeface="Wingdings" pitchFamily="2" charset="2"/>
              <a:buChar char="Ø"/>
            </a:pPr>
            <a:r>
              <a:rPr lang="en-US" sz="2000" dirty="0" smtClean="0"/>
              <a:t> </a:t>
            </a:r>
            <a:r>
              <a:rPr lang="en-US" sz="2000" dirty="0" smtClean="0">
                <a:latin typeface="Berlin Sans FB" pitchFamily="34" charset="0"/>
              </a:rPr>
              <a:t>For erratic soils or soils having compressible lenses. Thus making the </a:t>
            </a:r>
          </a:p>
          <a:p>
            <a:pPr algn="just"/>
            <a:r>
              <a:rPr lang="en-US" sz="2000" dirty="0" smtClean="0">
                <a:latin typeface="Berlin Sans FB" pitchFamily="34" charset="0"/>
              </a:rPr>
              <a:t>    estimation of overall and differential settlement difficult.</a:t>
            </a:r>
            <a:endParaRPr lang="en-US" sz="2000" dirty="0">
              <a:latin typeface="Berlin Sans FB" pitchFamily="34" charset="0"/>
            </a:endParaRPr>
          </a:p>
        </p:txBody>
      </p:sp>
      <p:sp>
        <p:nvSpPr>
          <p:cNvPr id="6" name="TextBox 5"/>
          <p:cNvSpPr txBox="1"/>
          <p:nvPr/>
        </p:nvSpPr>
        <p:spPr>
          <a:xfrm>
            <a:off x="533400" y="4790182"/>
            <a:ext cx="8534400" cy="1077218"/>
          </a:xfrm>
          <a:prstGeom prst="rect">
            <a:avLst/>
          </a:prstGeom>
          <a:noFill/>
        </p:spPr>
        <p:txBody>
          <a:bodyPr wrap="square" rtlCol="0">
            <a:spAutoFit/>
          </a:bodyPr>
          <a:lstStyle/>
          <a:p>
            <a:pPr algn="just">
              <a:buFont typeface="Wingdings" pitchFamily="2" charset="2"/>
              <a:buChar char="Ø"/>
            </a:pPr>
            <a:r>
              <a:rPr lang="en-US" sz="2400" dirty="0" smtClean="0"/>
              <a:t> </a:t>
            </a:r>
            <a:r>
              <a:rPr lang="en-US" sz="2000" dirty="0" smtClean="0">
                <a:latin typeface="Berlin Sans FB" pitchFamily="34" charset="0"/>
              </a:rPr>
              <a:t>For buildings where the use of individual footing will lead to largely varying</a:t>
            </a:r>
          </a:p>
          <a:p>
            <a:pPr algn="just"/>
            <a:r>
              <a:rPr lang="en-US" sz="2000" dirty="0" smtClean="0">
                <a:latin typeface="Berlin Sans FB" pitchFamily="34" charset="0"/>
              </a:rPr>
              <a:t>    bending moment and thus differential settlement of individual footing will</a:t>
            </a:r>
          </a:p>
          <a:p>
            <a:pPr algn="just"/>
            <a:r>
              <a:rPr lang="en-US" sz="2000" dirty="0" smtClean="0">
                <a:latin typeface="Berlin Sans FB" pitchFamily="34" charset="0"/>
              </a:rPr>
              <a:t>    lead to distress in the building .</a:t>
            </a:r>
            <a:endParaRPr lang="en-US" sz="2000" dirty="0">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Left)">
                                      <p:cBhvr>
                                        <p:cTn id="13" dur="500"/>
                                        <p:tgtEl>
                                          <p:spTgt spid="3"/>
                                        </p:tgtEl>
                                      </p:cBhvr>
                                    </p:animEffect>
                                  </p:childTnLst>
                                </p:cTn>
                              </p:par>
                            </p:childTnLst>
                          </p:cTn>
                        </p:par>
                        <p:par>
                          <p:cTn id="14" fill="hold">
                            <p:stCondLst>
                              <p:cond delay="1500"/>
                            </p:stCondLst>
                            <p:childTnLst>
                              <p:par>
                                <p:cTn id="15" presetID="1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Left)">
                                      <p:cBhvr>
                                        <p:cTn id="17" dur="500"/>
                                        <p:tgtEl>
                                          <p:spTgt spid="4"/>
                                        </p:tgtEl>
                                      </p:cBhvr>
                                    </p:animEffect>
                                  </p:childTnLst>
                                </p:cTn>
                              </p:par>
                            </p:childTnLst>
                          </p:cTn>
                        </p:par>
                        <p:par>
                          <p:cTn id="18" fill="hold">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lide(fromLeft)">
                                      <p:cBhvr>
                                        <p:cTn id="21" dur="500"/>
                                        <p:tgtEl>
                                          <p:spTgt spid="5"/>
                                        </p:tgtEl>
                                      </p:cBhvr>
                                    </p:animEffect>
                                  </p:childTnLst>
                                </p:cTn>
                              </p:par>
                            </p:childTnLst>
                          </p:cTn>
                        </p:par>
                        <p:par>
                          <p:cTn id="22" fill="hold">
                            <p:stCondLst>
                              <p:cond delay="2500"/>
                            </p:stCondLst>
                            <p:childTnLst>
                              <p:par>
                                <p:cTn id="23" presetID="1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lide(from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TYPES OF MAT FOUNDATION</a:t>
            </a:r>
            <a:endParaRPr lang="en-US" sz="4000" dirty="0">
              <a:latin typeface="Arial Black" pitchFamily="34" charset="0"/>
            </a:endParaRPr>
          </a:p>
        </p:txBody>
      </p:sp>
      <p:sp>
        <p:nvSpPr>
          <p:cNvPr id="8" name="Rectangle 7"/>
          <p:cNvSpPr/>
          <p:nvPr/>
        </p:nvSpPr>
        <p:spPr>
          <a:xfrm>
            <a:off x="3352801" y="5943600"/>
            <a:ext cx="184731" cy="369332"/>
          </a:xfrm>
          <a:prstGeom prst="rect">
            <a:avLst/>
          </a:prstGeom>
        </p:spPr>
        <p:txBody>
          <a:bodyPr wrap="none">
            <a:spAutoFit/>
          </a:bodyPr>
          <a:lstStyle/>
          <a:p>
            <a:endParaRPr lang="en-US" dirty="0"/>
          </a:p>
        </p:txBody>
      </p:sp>
      <p:graphicFrame>
        <p:nvGraphicFramePr>
          <p:cNvPr id="15" name="Table 14"/>
          <p:cNvGraphicFramePr>
            <a:graphicFrameLocks noGrp="1"/>
          </p:cNvGraphicFramePr>
          <p:nvPr/>
        </p:nvGraphicFramePr>
        <p:xfrm>
          <a:off x="685800" y="1752600"/>
          <a:ext cx="7772400" cy="609600"/>
        </p:xfrm>
        <a:graphic>
          <a:graphicData uri="http://schemas.openxmlformats.org/drawingml/2006/table">
            <a:tbl>
              <a:tblPr firstRow="1" bandRow="1">
                <a:tableStyleId>{D113A9D2-9D6B-4929-AA2D-F23B5EE8CBE7}</a:tableStyleId>
              </a:tblPr>
              <a:tblGrid>
                <a:gridCol w="7772400"/>
              </a:tblGrid>
              <a:tr h="609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Classification based on the method of their support:</a:t>
                      </a:r>
                      <a:endParaRPr lang="en-US" sz="2400" b="1" dirty="0" smtClean="0"/>
                    </a:p>
                  </a:txBody>
                  <a:tcPr>
                    <a:lnL w="12000" cap="flat" cmpd="sng" algn="ctr">
                      <a:noFill/>
                      <a:prstDash val="solid"/>
                    </a:lnL>
                    <a:lnR w="12000" cap="flat" cmpd="sng" algn="ctr">
                      <a:noFill/>
                      <a:prstDash val="solid"/>
                    </a:lnR>
                    <a:lnT w="12000" cap="flat" cmpd="sng" algn="ctr">
                      <a:noFill/>
                      <a:prstDash val="solid"/>
                    </a:lnT>
                    <a:lnB w="38100" cap="flat" cmpd="sng" algn="ctr">
                      <a:noFill/>
                      <a:prstDash val="solid"/>
                    </a:lnB>
                    <a:lnTlToBr w="12700" cmpd="sng">
                      <a:noFill/>
                      <a:prstDash val="solid"/>
                    </a:lnTlToBr>
                    <a:lnBlToTr w="12700" cmpd="sng">
                      <a:noFill/>
                      <a:prstDash val="solid"/>
                    </a:lnBlToTr>
                    <a:cell3D prstMaterial="dkEdge">
                      <a:bevel prst="convex"/>
                      <a:lightRig rig="flood" dir="t"/>
                    </a:cell3D>
                    <a:solidFill>
                      <a:srgbClr val="0070C0"/>
                    </a:solidFill>
                  </a:tcPr>
                </a:tc>
              </a:tr>
            </a:tbl>
          </a:graphicData>
        </a:graphic>
      </p:graphicFrame>
      <p:graphicFrame>
        <p:nvGraphicFramePr>
          <p:cNvPr id="16" name="Table 15"/>
          <p:cNvGraphicFramePr>
            <a:graphicFrameLocks noGrp="1"/>
          </p:cNvGraphicFramePr>
          <p:nvPr/>
        </p:nvGraphicFramePr>
        <p:xfrm>
          <a:off x="457200" y="3429000"/>
          <a:ext cx="2438400" cy="2819400"/>
        </p:xfrm>
        <a:graphic>
          <a:graphicData uri="http://schemas.openxmlformats.org/drawingml/2006/table">
            <a:tbl>
              <a:tblPr firstRow="1" bandRow="1">
                <a:tableStyleId>{3C2FFA5D-87B4-456A-9821-1D502468CF0F}</a:tableStyleId>
              </a:tblPr>
              <a:tblGrid>
                <a:gridCol w="2438400"/>
              </a:tblGrid>
              <a:tr h="2819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 Raft Supported on Pile</a:t>
                      </a:r>
                    </a:p>
                    <a:p>
                      <a:endParaRPr lang="en-US" dirty="0"/>
                    </a:p>
                  </a:txBody>
                  <a:tcPr>
                    <a:cell3D prstMaterial="dkEdge">
                      <a:bevel/>
                      <a:lightRig rig="flood" dir="t"/>
                    </a:cell3D>
                    <a:solidFill>
                      <a:srgbClr val="B0DB45"/>
                    </a:solidFill>
                  </a:tcPr>
                </a:tc>
              </a:tr>
            </a:tbl>
          </a:graphicData>
        </a:graphic>
      </p:graphicFrame>
      <p:pic>
        <p:nvPicPr>
          <p:cNvPr id="17" name="Picture 16" descr="ei.png"/>
          <p:cNvPicPr>
            <a:picLocks noChangeAspect="1"/>
          </p:cNvPicPr>
          <p:nvPr/>
        </p:nvPicPr>
        <p:blipFill>
          <a:blip r:embed="rId2" cstate="print"/>
          <a:stretch>
            <a:fillRect/>
          </a:stretch>
        </p:blipFill>
        <p:spPr>
          <a:xfrm>
            <a:off x="866556" y="4143102"/>
            <a:ext cx="1571844" cy="1952898"/>
          </a:xfrm>
          <a:prstGeom prst="rect">
            <a:avLst/>
          </a:prstGeom>
        </p:spPr>
      </p:pic>
      <p:graphicFrame>
        <p:nvGraphicFramePr>
          <p:cNvPr id="18" name="Table 17"/>
          <p:cNvGraphicFramePr>
            <a:graphicFrameLocks noGrp="1"/>
          </p:cNvGraphicFramePr>
          <p:nvPr/>
        </p:nvGraphicFramePr>
        <p:xfrm>
          <a:off x="3200401" y="3429000"/>
          <a:ext cx="2514599" cy="2819400"/>
        </p:xfrm>
        <a:graphic>
          <a:graphicData uri="http://schemas.openxmlformats.org/drawingml/2006/table">
            <a:tbl>
              <a:tblPr firstRow="1" bandRow="1">
                <a:tableStyleId>{3C2FFA5D-87B4-456A-9821-1D502468CF0F}</a:tableStyleId>
              </a:tblPr>
              <a:tblGrid>
                <a:gridCol w="2514599"/>
              </a:tblGrid>
              <a:tr h="2819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b) Raft Supported on Soil</a:t>
                      </a:r>
                    </a:p>
                    <a:p>
                      <a:endParaRPr lang="en-US" dirty="0"/>
                    </a:p>
                  </a:txBody>
                  <a:tcPr>
                    <a:cell3D prstMaterial="dkEdge">
                      <a:bevel/>
                      <a:lightRig rig="flood" dir="t"/>
                    </a:cell3D>
                    <a:solidFill>
                      <a:srgbClr val="22D814"/>
                    </a:solidFill>
                  </a:tcPr>
                </a:tc>
              </a:tr>
            </a:tbl>
          </a:graphicData>
        </a:graphic>
      </p:graphicFrame>
      <p:pic>
        <p:nvPicPr>
          <p:cNvPr id="19" name="Picture 18" descr="fi.png"/>
          <p:cNvPicPr>
            <a:picLocks noChangeAspect="1"/>
          </p:cNvPicPr>
          <p:nvPr/>
        </p:nvPicPr>
        <p:blipFill>
          <a:blip r:embed="rId3" cstate="print"/>
          <a:stretch>
            <a:fillRect/>
          </a:stretch>
        </p:blipFill>
        <p:spPr>
          <a:xfrm>
            <a:off x="3429001" y="4191000"/>
            <a:ext cx="2076740" cy="1829055"/>
          </a:xfrm>
          <a:prstGeom prst="rect">
            <a:avLst/>
          </a:prstGeom>
        </p:spPr>
      </p:pic>
      <p:graphicFrame>
        <p:nvGraphicFramePr>
          <p:cNvPr id="20" name="Table 19"/>
          <p:cNvGraphicFramePr>
            <a:graphicFrameLocks noGrp="1"/>
          </p:cNvGraphicFramePr>
          <p:nvPr/>
        </p:nvGraphicFramePr>
        <p:xfrm>
          <a:off x="6172200" y="3429000"/>
          <a:ext cx="2514600" cy="2895600"/>
        </p:xfrm>
        <a:graphic>
          <a:graphicData uri="http://schemas.openxmlformats.org/drawingml/2006/table">
            <a:tbl>
              <a:tblPr firstRow="1" bandRow="1">
                <a:tableStyleId>{3C2FFA5D-87B4-456A-9821-1D502468CF0F}</a:tableStyleId>
              </a:tblPr>
              <a:tblGrid>
                <a:gridCol w="2514600"/>
              </a:tblGrid>
              <a:tr h="2895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 Buoyancy Raft</a:t>
                      </a:r>
                    </a:p>
                    <a:p>
                      <a:endParaRPr lang="en-US" dirty="0"/>
                    </a:p>
                  </a:txBody>
                  <a:tcPr>
                    <a:cell3D prstMaterial="dkEdge">
                      <a:bevel/>
                      <a:lightRig rig="flood" dir="t"/>
                    </a:cell3D>
                    <a:solidFill>
                      <a:srgbClr val="00B050"/>
                    </a:solidFill>
                  </a:tcPr>
                </a:tc>
              </a:tr>
            </a:tbl>
          </a:graphicData>
        </a:graphic>
      </p:graphicFrame>
      <p:pic>
        <p:nvPicPr>
          <p:cNvPr id="21" name="Picture 20" descr="gi.png"/>
          <p:cNvPicPr>
            <a:picLocks noChangeAspect="1"/>
          </p:cNvPicPr>
          <p:nvPr/>
        </p:nvPicPr>
        <p:blipFill>
          <a:blip r:embed="rId4" cstate="print"/>
          <a:stretch>
            <a:fillRect/>
          </a:stretch>
        </p:blipFill>
        <p:spPr>
          <a:xfrm>
            <a:off x="6553200" y="3962400"/>
            <a:ext cx="1857634" cy="2010056"/>
          </a:xfrm>
          <a:prstGeom prst="rect">
            <a:avLst/>
          </a:prstGeom>
        </p:spPr>
      </p:pic>
      <p:cxnSp>
        <p:nvCxnSpPr>
          <p:cNvPr id="35" name="Straight Arrow Connector 34"/>
          <p:cNvCxnSpPr/>
          <p:nvPr/>
        </p:nvCxnSpPr>
        <p:spPr>
          <a:xfrm>
            <a:off x="5943600" y="2438400"/>
            <a:ext cx="1219200" cy="914400"/>
          </a:xfrm>
          <a:prstGeom prst="straightConnector1">
            <a:avLst/>
          </a:prstGeom>
          <a:ln>
            <a:tailEnd type="arrow"/>
          </a:ln>
          <a:scene3d>
            <a:camera prst="orthographicFront" fov="0">
              <a:rot lat="0" lon="0" rev="0"/>
            </a:camera>
            <a:lightRig rig="brightRoom" dir="tl">
              <a:rot lat="0" lon="0" rev="8700000"/>
            </a:lightRig>
          </a:scene3d>
          <a:sp3d>
            <a:bevelT w="139700" prst="cross"/>
            <a:contourClr>
              <a:schemeClr val="accent4">
                <a:tint val="70000"/>
              </a:schemeClr>
            </a:contourClr>
          </a:sp3d>
        </p:spPr>
        <p:style>
          <a:lnRef idx="3">
            <a:schemeClr val="accent4"/>
          </a:lnRef>
          <a:fillRef idx="0">
            <a:schemeClr val="accent4"/>
          </a:fillRef>
          <a:effectRef idx="2">
            <a:schemeClr val="accent4"/>
          </a:effectRef>
          <a:fontRef idx="minor">
            <a:schemeClr val="tx1"/>
          </a:fontRef>
        </p:style>
      </p:cxnSp>
      <p:cxnSp>
        <p:nvCxnSpPr>
          <p:cNvPr id="37" name="Straight Arrow Connector 36"/>
          <p:cNvCxnSpPr/>
          <p:nvPr/>
        </p:nvCxnSpPr>
        <p:spPr>
          <a:xfrm rot="5400000">
            <a:off x="3809206" y="2819400"/>
            <a:ext cx="915194" cy="794"/>
          </a:xfrm>
          <a:prstGeom prst="straightConnector1">
            <a:avLst/>
          </a:prstGeom>
          <a:ln>
            <a:tailEnd type="arrow"/>
          </a:ln>
          <a:scene3d>
            <a:camera prst="orthographicFront" fov="0">
              <a:rot lat="0" lon="0" rev="0"/>
            </a:camera>
            <a:lightRig rig="brightRoom" dir="tl">
              <a:rot lat="0" lon="0" rev="8700000"/>
            </a:lightRig>
          </a:scene3d>
          <a:sp3d>
            <a:bevelT w="139700" prst="cross"/>
            <a:contourClr>
              <a:schemeClr val="accent4">
                <a:tint val="70000"/>
              </a:schemeClr>
            </a:contourClr>
          </a:sp3d>
        </p:spPr>
        <p:style>
          <a:lnRef idx="3">
            <a:schemeClr val="accent4"/>
          </a:lnRef>
          <a:fillRef idx="0">
            <a:schemeClr val="accent4"/>
          </a:fillRef>
          <a:effectRef idx="2">
            <a:schemeClr val="accent4"/>
          </a:effectRef>
          <a:fontRef idx="minor">
            <a:schemeClr val="tx1"/>
          </a:fontRef>
        </p:style>
      </p:cxnSp>
      <p:cxnSp>
        <p:nvCxnSpPr>
          <p:cNvPr id="39" name="Straight Arrow Connector 38"/>
          <p:cNvCxnSpPr/>
          <p:nvPr/>
        </p:nvCxnSpPr>
        <p:spPr>
          <a:xfrm rot="10800000" flipV="1">
            <a:off x="1524000" y="2362200"/>
            <a:ext cx="1219200" cy="914400"/>
          </a:xfrm>
          <a:prstGeom prst="straightConnector1">
            <a:avLst/>
          </a:prstGeom>
          <a:ln>
            <a:tailEnd type="arrow"/>
          </a:ln>
          <a:scene3d>
            <a:camera prst="orthographicFront" fov="0">
              <a:rot lat="0" lon="0" rev="0"/>
            </a:camera>
            <a:lightRig rig="brightRoom" dir="tl">
              <a:rot lat="0" lon="0" rev="8700000"/>
            </a:lightRig>
          </a:scene3d>
          <a:sp3d>
            <a:bevelT w="139700" prst="cross"/>
            <a:contourClr>
              <a:schemeClr val="accent4">
                <a:tint val="70000"/>
              </a:schemeClr>
            </a:contourClr>
          </a:sp3d>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par>
                          <p:cTn id="14" fill="hold">
                            <p:stCondLst>
                              <p:cond delay="3000"/>
                            </p:stCondLst>
                            <p:childTnLst>
                              <p:par>
                                <p:cTn id="15" presetID="3" presetClass="entr" presetSubtype="1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linds(horizontal)">
                                      <p:cBhvr>
                                        <p:cTn id="17" dur="500"/>
                                        <p:tgtEl>
                                          <p:spTgt spid="39"/>
                                        </p:tgtEl>
                                      </p:cBhvr>
                                    </p:animEffect>
                                  </p:childTnLst>
                                </p:cTn>
                              </p:par>
                            </p:childTnLst>
                          </p:cTn>
                        </p:par>
                        <p:par>
                          <p:cTn id="18" fill="hold">
                            <p:stCondLst>
                              <p:cond delay="3500"/>
                            </p:stCondLst>
                            <p:childTnLst>
                              <p:par>
                                <p:cTn id="19" presetID="4" presetClass="entr" presetSubtype="3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ox(out)">
                                      <p:cBhvr>
                                        <p:cTn id="21" dur="500"/>
                                        <p:tgtEl>
                                          <p:spTgt spid="16"/>
                                        </p:tgtEl>
                                      </p:cBhvr>
                                    </p:animEffect>
                                  </p:childTnLst>
                                </p:cTn>
                              </p:par>
                              <p:par>
                                <p:cTn id="22" presetID="4"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ox(in)">
                                      <p:cBhvr>
                                        <p:cTn id="24" dur="500"/>
                                        <p:tgtEl>
                                          <p:spTgt spid="17"/>
                                        </p:tgtEl>
                                      </p:cBhvr>
                                    </p:animEffect>
                                  </p:childTnLst>
                                </p:cTn>
                              </p:par>
                            </p:childTnLst>
                          </p:cTn>
                        </p:par>
                        <p:par>
                          <p:cTn id="25" fill="hold">
                            <p:stCondLst>
                              <p:cond delay="4000"/>
                            </p:stCondLst>
                            <p:childTnLst>
                              <p:par>
                                <p:cTn id="26" presetID="3" presetClass="entr" presetSubtype="1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500"/>
                                        <p:tgtEl>
                                          <p:spTgt spid="37"/>
                                        </p:tgtEl>
                                      </p:cBhvr>
                                    </p:animEffect>
                                  </p:childTnLst>
                                </p:cTn>
                              </p:par>
                            </p:childTnLst>
                          </p:cTn>
                        </p:par>
                        <p:par>
                          <p:cTn id="29" fill="hold">
                            <p:stCondLst>
                              <p:cond delay="4500"/>
                            </p:stCondLst>
                            <p:childTnLst>
                              <p:par>
                                <p:cTn id="30" presetID="4" presetClass="entr" presetSubtype="3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ox(out)">
                                      <p:cBhvr>
                                        <p:cTn id="32" dur="500"/>
                                        <p:tgtEl>
                                          <p:spTgt spid="18"/>
                                        </p:tgtEl>
                                      </p:cBhvr>
                                    </p:animEffect>
                                  </p:childTnLst>
                                </p:cTn>
                              </p:par>
                              <p:par>
                                <p:cTn id="33" presetID="4"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ox(in)">
                                      <p:cBhvr>
                                        <p:cTn id="35" dur="500"/>
                                        <p:tgtEl>
                                          <p:spTgt spid="19"/>
                                        </p:tgtEl>
                                      </p:cBhvr>
                                    </p:animEffect>
                                  </p:childTnLst>
                                </p:cTn>
                              </p:par>
                            </p:childTnLst>
                          </p:cTn>
                        </p:par>
                        <p:par>
                          <p:cTn id="36" fill="hold">
                            <p:stCondLst>
                              <p:cond delay="5000"/>
                            </p:stCondLst>
                            <p:childTnLst>
                              <p:par>
                                <p:cTn id="37" presetID="3" presetClass="entr" presetSubtype="1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linds(horizontal)">
                                      <p:cBhvr>
                                        <p:cTn id="39" dur="500"/>
                                        <p:tgtEl>
                                          <p:spTgt spid="35"/>
                                        </p:tgtEl>
                                      </p:cBhvr>
                                    </p:animEffect>
                                  </p:childTnLst>
                                </p:cTn>
                              </p:par>
                            </p:childTnLst>
                          </p:cTn>
                        </p:par>
                        <p:par>
                          <p:cTn id="40" fill="hold">
                            <p:stCondLst>
                              <p:cond delay="5500"/>
                            </p:stCondLst>
                            <p:childTnLst>
                              <p:par>
                                <p:cTn id="41" presetID="4" presetClass="entr" presetSubtype="32"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ox(out)">
                                      <p:cBhvr>
                                        <p:cTn id="43" dur="500"/>
                                        <p:tgtEl>
                                          <p:spTgt spid="20"/>
                                        </p:tgtEl>
                                      </p:cBhvr>
                                    </p:animEffect>
                                  </p:childTnLst>
                                </p:cTn>
                              </p:par>
                              <p:par>
                                <p:cTn id="44" presetID="4" presetClass="entr" presetSubtype="16"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ox(in)">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38200" y="1630680"/>
          <a:ext cx="7315200" cy="731520"/>
        </p:xfrm>
        <a:graphic>
          <a:graphicData uri="http://schemas.openxmlformats.org/drawingml/2006/table">
            <a:tbl>
              <a:tblPr firstRow="1" bandRow="1">
                <a:tableStyleId>{D113A9D2-9D6B-4929-AA2D-F23B5EE8CBE7}</a:tableStyleId>
              </a:tblPr>
              <a:tblGrid>
                <a:gridCol w="7315200"/>
              </a:tblGrid>
              <a:tr h="502920">
                <a:tc>
                  <a:txBody>
                    <a:bodyPr/>
                    <a:lstStyle/>
                    <a:p>
                      <a:pPr marL="457200" marR="0" lvl="0" indent="-45720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mn-lt"/>
                          <a:ea typeface="+mn-ea"/>
                          <a:cs typeface="+mn-cs"/>
                        </a:rPr>
                        <a:t>Classification based on the structural system:</a:t>
                      </a:r>
                    </a:p>
                    <a:p>
                      <a:endParaRPr lang="en-US" dirty="0"/>
                    </a:p>
                  </a:txBody>
                  <a:tcPr>
                    <a:lnL w="12000" cap="flat" cmpd="sng" algn="ctr">
                      <a:noFill/>
                      <a:prstDash val="solid"/>
                    </a:lnL>
                    <a:lnR w="12000" cap="flat" cmpd="sng" algn="ctr">
                      <a:noFill/>
                      <a:prstDash val="solid"/>
                    </a:lnR>
                    <a:lnT w="12000" cap="flat" cmpd="sng" algn="ctr">
                      <a:noFill/>
                      <a:prstDash val="solid"/>
                    </a:lnT>
                    <a:lnB w="38100" cap="flat" cmpd="sng" algn="ctr">
                      <a:noFill/>
                      <a:prstDash val="solid"/>
                    </a:lnB>
                    <a:lnTlToBr w="12700" cmpd="sng">
                      <a:noFill/>
                      <a:prstDash val="solid"/>
                    </a:lnTlToBr>
                    <a:lnBlToTr w="12700" cmpd="sng">
                      <a:noFill/>
                      <a:prstDash val="solid"/>
                    </a:lnBlToTr>
                    <a:cell3D prstMaterial="dkEdge">
                      <a:bevel/>
                      <a:lightRig rig="flood" dir="t"/>
                    </a:cell3D>
                    <a:solidFill>
                      <a:srgbClr val="06AA06"/>
                    </a:solidFill>
                  </a:tcPr>
                </a:tc>
              </a:tr>
            </a:tbl>
          </a:graphicData>
        </a:graphic>
      </p:graphicFrame>
      <p:sp>
        <p:nvSpPr>
          <p:cNvPr id="9" name="Title 8"/>
          <p:cNvSpPr>
            <a:spLocks noGrp="1"/>
          </p:cNvSpPr>
          <p:nvPr>
            <p:ph type="title"/>
          </p:nvPr>
        </p:nvSpPr>
        <p:spPr>
          <a:xfrm>
            <a:off x="457200" y="0"/>
            <a:ext cx="8229600" cy="1143000"/>
          </a:xfrm>
        </p:spPr>
        <p:txBody>
          <a:bodyPr>
            <a:noAutofit/>
          </a:bodyPr>
          <a:lstStyle/>
          <a:p>
            <a:pPr algn="ctr"/>
            <a:r>
              <a:rPr lang="en-US" sz="4000" dirty="0" smtClean="0">
                <a:latin typeface="Arial Black" pitchFamily="34" charset="0"/>
              </a:rPr>
              <a:t>TYPES OF MAT FOUNDATION</a:t>
            </a:r>
            <a:endParaRPr lang="en-US" sz="4000" dirty="0"/>
          </a:p>
        </p:txBody>
      </p:sp>
      <p:graphicFrame>
        <p:nvGraphicFramePr>
          <p:cNvPr id="10" name="Table 9"/>
          <p:cNvGraphicFramePr>
            <a:graphicFrameLocks noGrp="1"/>
          </p:cNvGraphicFramePr>
          <p:nvPr/>
        </p:nvGraphicFramePr>
        <p:xfrm>
          <a:off x="381000" y="3429000"/>
          <a:ext cx="2362200" cy="2895600"/>
        </p:xfrm>
        <a:graphic>
          <a:graphicData uri="http://schemas.openxmlformats.org/drawingml/2006/table">
            <a:tbl>
              <a:tblPr firstRow="1" bandRow="1">
                <a:tableStyleId>{5C22544A-7EE6-4342-B048-85BDC9FD1C3A}</a:tableStyleId>
              </a:tblPr>
              <a:tblGrid>
                <a:gridCol w="2362200"/>
              </a:tblGrid>
              <a:tr h="2895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 Flat Plate with Pedestals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B0F0"/>
                    </a:solidFill>
                  </a:tcPr>
                </a:tc>
              </a:tr>
            </a:tbl>
          </a:graphicData>
        </a:graphic>
      </p:graphicFrame>
      <p:graphicFrame>
        <p:nvGraphicFramePr>
          <p:cNvPr id="11" name="Table 10"/>
          <p:cNvGraphicFramePr>
            <a:graphicFrameLocks noGrp="1"/>
          </p:cNvGraphicFramePr>
          <p:nvPr/>
        </p:nvGraphicFramePr>
        <p:xfrm>
          <a:off x="3352800" y="3429000"/>
          <a:ext cx="2362200" cy="2895600"/>
        </p:xfrm>
        <a:graphic>
          <a:graphicData uri="http://schemas.openxmlformats.org/drawingml/2006/table">
            <a:tbl>
              <a:tblPr firstRow="1" bandRow="1">
                <a:tableStyleId>{3C2FFA5D-87B4-456A-9821-1D502468CF0F}</a:tableStyleId>
              </a:tblPr>
              <a:tblGrid>
                <a:gridCol w="2362200"/>
              </a:tblGrid>
              <a:tr h="2895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b) Beam and Slab Raft</a:t>
                      </a:r>
                    </a:p>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1B62CB"/>
                    </a:solidFill>
                  </a:tcPr>
                </a:tc>
              </a:tr>
            </a:tbl>
          </a:graphicData>
        </a:graphic>
      </p:graphicFrame>
      <p:graphicFrame>
        <p:nvGraphicFramePr>
          <p:cNvPr id="13" name="Table 12"/>
          <p:cNvGraphicFramePr>
            <a:graphicFrameLocks noGrp="1"/>
          </p:cNvGraphicFramePr>
          <p:nvPr/>
        </p:nvGraphicFramePr>
        <p:xfrm>
          <a:off x="6324600" y="3429000"/>
          <a:ext cx="2362200" cy="2895600"/>
        </p:xfrm>
        <a:graphic>
          <a:graphicData uri="http://schemas.openxmlformats.org/drawingml/2006/table">
            <a:tbl>
              <a:tblPr firstRow="1" bandRow="1">
                <a:tableStyleId>{5C22544A-7EE6-4342-B048-85BDC9FD1C3A}</a:tableStyleId>
              </a:tblPr>
              <a:tblGrid>
                <a:gridCol w="2362200"/>
              </a:tblGrid>
              <a:tr h="2895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 Framed Raft</a:t>
                      </a:r>
                    </a:p>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cell3D prstMaterial="dkEdge">
                      <a:bevel/>
                      <a:lightRig rig="flood" dir="t"/>
                    </a:cell3D>
                    <a:solidFill>
                      <a:srgbClr val="002060"/>
                    </a:solidFill>
                  </a:tcPr>
                </a:tc>
              </a:tr>
            </a:tbl>
          </a:graphicData>
        </a:graphic>
      </p:graphicFrame>
      <p:cxnSp>
        <p:nvCxnSpPr>
          <p:cNvPr id="15" name="Straight Arrow Connector 14"/>
          <p:cNvCxnSpPr/>
          <p:nvPr/>
        </p:nvCxnSpPr>
        <p:spPr>
          <a:xfrm rot="10800000" flipV="1">
            <a:off x="1447800" y="2362200"/>
            <a:ext cx="1371600" cy="914400"/>
          </a:xfrm>
          <a:prstGeom prst="straightConnector1">
            <a:avLst/>
          </a:prstGeom>
          <a:ln>
            <a:solidFill>
              <a:srgbClr val="92D050"/>
            </a:solidFill>
            <a:tailEnd type="arrow"/>
          </a:ln>
          <a:effectLst/>
          <a:scene3d>
            <a:camera prst="orthographicFront" fov="0">
              <a:rot lat="0" lon="0" rev="0"/>
            </a:camera>
            <a:lightRig rig="brightRoom" dir="tl">
              <a:rot lat="0" lon="0" rev="8700000"/>
            </a:lightRig>
          </a:scene3d>
          <a:sp3d>
            <a:bevelT w="139700" prst="cross"/>
            <a:contourClr>
              <a:schemeClr val="accent1">
                <a:tint val="70000"/>
              </a:schemeClr>
            </a:contourClr>
          </a:sp3d>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rot="5400000">
            <a:off x="4037806" y="2818606"/>
            <a:ext cx="914400" cy="1588"/>
          </a:xfrm>
          <a:prstGeom prst="straightConnector1">
            <a:avLst/>
          </a:prstGeom>
          <a:ln>
            <a:solidFill>
              <a:srgbClr val="92D050"/>
            </a:solidFill>
            <a:tailEnd type="arrow"/>
          </a:ln>
          <a:effectLst/>
          <a:scene3d>
            <a:camera prst="orthographicFront" fov="0">
              <a:rot lat="0" lon="0" rev="0"/>
            </a:camera>
            <a:lightRig rig="brightRoom" dir="tl">
              <a:rot lat="0" lon="0" rev="8700000"/>
            </a:lightRig>
          </a:scene3d>
          <a:sp3d>
            <a:bevelT w="139700" prst="cross"/>
            <a:contourClr>
              <a:schemeClr val="accent1">
                <a:tint val="70000"/>
              </a:schemeClr>
            </a:contourClr>
          </a:sp3d>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6324600" y="2362200"/>
            <a:ext cx="1295400" cy="914400"/>
          </a:xfrm>
          <a:prstGeom prst="straightConnector1">
            <a:avLst/>
          </a:prstGeom>
          <a:ln>
            <a:solidFill>
              <a:srgbClr val="92D050"/>
            </a:solidFill>
            <a:tailEnd type="arrow"/>
          </a:ln>
          <a:effectLst/>
          <a:scene3d>
            <a:camera prst="orthographicFront" fov="0">
              <a:rot lat="0" lon="0" rev="0"/>
            </a:camera>
            <a:lightRig rig="brightRoom" dir="tl">
              <a:rot lat="0" lon="0" rev="8700000"/>
            </a:lightRig>
          </a:scene3d>
          <a:sp3d>
            <a:bevelT w="139700" prst="cross"/>
            <a:contourClr>
              <a:schemeClr val="accent1">
                <a:tint val="70000"/>
              </a:schemeClr>
            </a:contourClr>
          </a:sp3d>
        </p:spPr>
        <p:style>
          <a:lnRef idx="3">
            <a:schemeClr val="accent1"/>
          </a:lnRef>
          <a:fillRef idx="0">
            <a:schemeClr val="accent1"/>
          </a:fillRef>
          <a:effectRef idx="2">
            <a:schemeClr val="accent1"/>
          </a:effectRef>
          <a:fontRef idx="minor">
            <a:schemeClr val="tx1"/>
          </a:fontRef>
        </p:style>
      </p:cxnSp>
      <p:pic>
        <p:nvPicPr>
          <p:cNvPr id="21" name="Picture 20" descr="ai.png"/>
          <p:cNvPicPr>
            <a:picLocks noChangeAspect="1"/>
          </p:cNvPicPr>
          <p:nvPr/>
        </p:nvPicPr>
        <p:blipFill>
          <a:blip r:embed="rId2" cstate="print"/>
          <a:stretch>
            <a:fillRect/>
          </a:stretch>
        </p:blipFill>
        <p:spPr>
          <a:xfrm>
            <a:off x="580755" y="4076407"/>
            <a:ext cx="1933845" cy="2095793"/>
          </a:xfrm>
          <a:prstGeom prst="rect">
            <a:avLst/>
          </a:prstGeom>
        </p:spPr>
      </p:pic>
      <p:pic>
        <p:nvPicPr>
          <p:cNvPr id="22" name="Picture 21" descr="bi.png"/>
          <p:cNvPicPr>
            <a:picLocks noChangeAspect="1"/>
          </p:cNvPicPr>
          <p:nvPr/>
        </p:nvPicPr>
        <p:blipFill>
          <a:blip r:embed="rId3" cstate="print"/>
          <a:stretch>
            <a:fillRect/>
          </a:stretch>
        </p:blipFill>
        <p:spPr>
          <a:xfrm>
            <a:off x="3657600" y="4076407"/>
            <a:ext cx="1733792" cy="2095793"/>
          </a:xfrm>
          <a:prstGeom prst="rect">
            <a:avLst/>
          </a:prstGeom>
        </p:spPr>
      </p:pic>
      <p:pic>
        <p:nvPicPr>
          <p:cNvPr id="23" name="Picture 22" descr="ci.png"/>
          <p:cNvPicPr>
            <a:picLocks noChangeAspect="1"/>
          </p:cNvPicPr>
          <p:nvPr/>
        </p:nvPicPr>
        <p:blipFill>
          <a:blip r:embed="rId4" cstate="print"/>
          <a:stretch>
            <a:fillRect/>
          </a:stretch>
        </p:blipFill>
        <p:spPr>
          <a:xfrm>
            <a:off x="6533881" y="4000207"/>
            <a:ext cx="1924319" cy="2095793"/>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p:stCondLst>
                              <p:cond delay="2500"/>
                            </p:stCondLst>
                            <p:childTnLst>
                              <p:par>
                                <p:cTn id="13" presetID="4" presetClass="entr" presetSubtype="3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out)">
                                      <p:cBhvr>
                                        <p:cTn id="15" dur="500"/>
                                        <p:tgtEl>
                                          <p:spTgt spid="10"/>
                                        </p:tgtEl>
                                      </p:cBhvr>
                                    </p:animEffect>
                                  </p:childTnLst>
                                </p:cTn>
                              </p:par>
                              <p:par>
                                <p:cTn id="16" presetID="4"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ox(in)">
                                      <p:cBhvr>
                                        <p:cTn id="18" dur="500"/>
                                        <p:tgtEl>
                                          <p:spTgt spid="21"/>
                                        </p:tgtEl>
                                      </p:cBhvr>
                                    </p:animEffect>
                                  </p:childTnLst>
                                </p:cTn>
                              </p:par>
                            </p:childTnLst>
                          </p:cTn>
                        </p:par>
                        <p:par>
                          <p:cTn id="19" fill="hold">
                            <p:stCondLst>
                              <p:cond delay="3000"/>
                            </p:stCondLst>
                            <p:childTnLst>
                              <p:par>
                                <p:cTn id="20" presetID="3" presetClass="entr" presetSubtype="1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par>
                          <p:cTn id="23" fill="hold">
                            <p:stCondLst>
                              <p:cond delay="3500"/>
                            </p:stCondLst>
                            <p:childTnLst>
                              <p:par>
                                <p:cTn id="24" presetID="4" presetClass="entr" presetSubtype="3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ox(out)">
                                      <p:cBhvr>
                                        <p:cTn id="26" dur="500"/>
                                        <p:tgtEl>
                                          <p:spTgt spid="11"/>
                                        </p:tgtEl>
                                      </p:cBhvr>
                                    </p:animEffect>
                                  </p:childTnLst>
                                </p:cTn>
                              </p:par>
                              <p:par>
                                <p:cTn id="27" presetID="4"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ox(in)">
                                      <p:cBhvr>
                                        <p:cTn id="29" dur="500"/>
                                        <p:tgtEl>
                                          <p:spTgt spid="22"/>
                                        </p:tgtEl>
                                      </p:cBhvr>
                                    </p:animEffect>
                                  </p:childTnLst>
                                </p:cTn>
                              </p:par>
                            </p:childTnLst>
                          </p:cTn>
                        </p:par>
                        <p:par>
                          <p:cTn id="30" fill="hold">
                            <p:stCondLst>
                              <p:cond delay="4000"/>
                            </p:stCondLst>
                            <p:childTnLst>
                              <p:par>
                                <p:cTn id="31" presetID="3" presetClass="entr" presetSubtype="1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500"/>
                                        <p:tgtEl>
                                          <p:spTgt spid="20"/>
                                        </p:tgtEl>
                                      </p:cBhvr>
                                    </p:animEffect>
                                  </p:childTnLst>
                                </p:cTn>
                              </p:par>
                            </p:childTnLst>
                          </p:cTn>
                        </p:par>
                        <p:par>
                          <p:cTn id="34" fill="hold">
                            <p:stCondLst>
                              <p:cond delay="4500"/>
                            </p:stCondLst>
                            <p:childTnLst>
                              <p:par>
                                <p:cTn id="35" presetID="4" presetClass="entr" presetSubtype="32"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out)">
                                      <p:cBhvr>
                                        <p:cTn id="37" dur="500"/>
                                        <p:tgtEl>
                                          <p:spTgt spid="13"/>
                                        </p:tgtEl>
                                      </p:cBhvr>
                                    </p:animEffect>
                                  </p:childTnLst>
                                </p:cTn>
                              </p:par>
                              <p:par>
                                <p:cTn id="38" presetID="4" presetClass="entr" presetSubtype="16"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ox(in)">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SOIL TEST</a:t>
            </a:r>
            <a:endParaRPr lang="en-US" sz="4000" dirty="0">
              <a:latin typeface="Arial Black" pitchFamily="34" charset="0"/>
            </a:endParaRPr>
          </a:p>
        </p:txBody>
      </p:sp>
      <p:sp>
        <p:nvSpPr>
          <p:cNvPr id="5" name="TextBox 4"/>
          <p:cNvSpPr txBox="1"/>
          <p:nvPr/>
        </p:nvSpPr>
        <p:spPr>
          <a:xfrm>
            <a:off x="1219200" y="2362200"/>
            <a:ext cx="6705600" cy="369332"/>
          </a:xfrm>
          <a:prstGeom prst="rect">
            <a:avLst/>
          </a:prstGeom>
          <a:noFill/>
        </p:spPr>
        <p:txBody>
          <a:bodyPr wrap="square" rtlCol="0">
            <a:spAutoFit/>
          </a:bodyPr>
          <a:lstStyle/>
          <a:p>
            <a:pPr algn="just"/>
            <a:endParaRPr lang="en-US" dirty="0"/>
          </a:p>
        </p:txBody>
      </p:sp>
      <p:pic>
        <p:nvPicPr>
          <p:cNvPr id="1029" name="Picture 5"/>
          <p:cNvPicPr>
            <a:picLocks noChangeAspect="1" noChangeArrowheads="1"/>
          </p:cNvPicPr>
          <p:nvPr/>
        </p:nvPicPr>
        <p:blipFill>
          <a:blip r:embed="rId2" cstate="print"/>
          <a:srcRect/>
          <a:stretch>
            <a:fillRect/>
          </a:stretch>
        </p:blipFill>
        <p:spPr bwMode="auto">
          <a:xfrm>
            <a:off x="152400" y="1524000"/>
            <a:ext cx="3936823" cy="4800600"/>
          </a:xfrm>
          <a:prstGeom prst="rect">
            <a:avLst/>
          </a:prstGeom>
          <a:noFill/>
          <a:ln w="9525">
            <a:noFill/>
            <a:miter lim="800000"/>
            <a:headEnd/>
            <a:tailEnd/>
          </a:ln>
          <a:effectLst/>
        </p:spPr>
      </p:pic>
      <p:sp>
        <p:nvSpPr>
          <p:cNvPr id="13" name="TextBox 12"/>
          <p:cNvSpPr txBox="1"/>
          <p:nvPr/>
        </p:nvSpPr>
        <p:spPr>
          <a:xfrm>
            <a:off x="4191000" y="1371600"/>
            <a:ext cx="4800600" cy="5078313"/>
          </a:xfrm>
          <a:prstGeom prst="rect">
            <a:avLst/>
          </a:prstGeom>
          <a:noFill/>
        </p:spPr>
        <p:txBody>
          <a:bodyPr wrap="square" rtlCol="0">
            <a:spAutoFit/>
          </a:bodyPr>
          <a:lstStyle/>
          <a:p>
            <a:pPr algn="just"/>
            <a:r>
              <a:rPr lang="en-US" dirty="0" smtClean="0">
                <a:latin typeface="Berlin Sans FB" pitchFamily="34" charset="0"/>
              </a:rPr>
              <a:t>Soil test is an important part in the selection of the type of foundation to be used for the structure.</a:t>
            </a:r>
          </a:p>
          <a:p>
            <a:pPr algn="just"/>
            <a:endParaRPr lang="en-US" dirty="0" smtClean="0">
              <a:latin typeface="Berlin Sans FB" pitchFamily="34" charset="0"/>
            </a:endParaRPr>
          </a:p>
          <a:p>
            <a:r>
              <a:rPr lang="en-US" dirty="0" smtClean="0">
                <a:latin typeface="Berlin Sans FB" pitchFamily="34" charset="0"/>
              </a:rPr>
              <a:t>Soil test includes drilling bore hole at various points on the construction site. Then executing test like: </a:t>
            </a:r>
            <a:br>
              <a:rPr lang="en-US" dirty="0" smtClean="0">
                <a:latin typeface="Berlin Sans FB" pitchFamily="34" charset="0"/>
              </a:rPr>
            </a:br>
            <a:endParaRPr lang="en-US" dirty="0" smtClean="0">
              <a:latin typeface="Berlin Sans FB" pitchFamily="34" charset="0"/>
            </a:endParaRPr>
          </a:p>
          <a:p>
            <a:pPr>
              <a:buFont typeface="Wingdings" pitchFamily="2" charset="2"/>
              <a:buChar char="ü"/>
            </a:pPr>
            <a:r>
              <a:rPr lang="en-US" dirty="0" smtClean="0">
                <a:latin typeface="Berlin Sans FB" pitchFamily="34" charset="0"/>
              </a:rPr>
              <a:t> Standard penetration Test.</a:t>
            </a:r>
          </a:p>
          <a:p>
            <a:pPr>
              <a:buFont typeface="Wingdings" pitchFamily="2" charset="2"/>
              <a:buChar char="ü"/>
            </a:pPr>
            <a:r>
              <a:rPr lang="en-US" dirty="0" smtClean="0">
                <a:latin typeface="Berlin Sans FB" pitchFamily="34" charset="0"/>
              </a:rPr>
              <a:t> Recording GWT.</a:t>
            </a:r>
          </a:p>
          <a:p>
            <a:pPr>
              <a:buFont typeface="Wingdings" pitchFamily="2" charset="2"/>
              <a:buChar char="ü"/>
            </a:pPr>
            <a:r>
              <a:rPr lang="en-US" dirty="0" smtClean="0">
                <a:latin typeface="Berlin Sans FB" pitchFamily="34" charset="0"/>
              </a:rPr>
              <a:t> Collection of samples in disturbed and  </a:t>
            </a:r>
          </a:p>
          <a:p>
            <a:r>
              <a:rPr lang="en-US" dirty="0" smtClean="0">
                <a:latin typeface="Berlin Sans FB" pitchFamily="34" charset="0"/>
              </a:rPr>
              <a:t>    undisturbed state.</a:t>
            </a:r>
          </a:p>
          <a:p>
            <a:pPr>
              <a:buFont typeface="Wingdings" pitchFamily="2" charset="2"/>
              <a:buChar char="ü"/>
            </a:pPr>
            <a:r>
              <a:rPr lang="en-US" dirty="0" smtClean="0">
                <a:latin typeface="Berlin Sans FB" pitchFamily="34" charset="0"/>
              </a:rPr>
              <a:t> Grain size analysis and moisture content.</a:t>
            </a:r>
          </a:p>
          <a:p>
            <a:pPr>
              <a:buFont typeface="Wingdings" pitchFamily="2" charset="2"/>
              <a:buChar char="ü"/>
            </a:pPr>
            <a:r>
              <a:rPr lang="en-US" dirty="0" smtClean="0">
                <a:latin typeface="Berlin Sans FB" pitchFamily="34" charset="0"/>
              </a:rPr>
              <a:t> Direct shear test.</a:t>
            </a:r>
          </a:p>
          <a:p>
            <a:pPr>
              <a:buFont typeface="Wingdings" pitchFamily="2" charset="2"/>
              <a:buChar char="ü"/>
            </a:pPr>
            <a:r>
              <a:rPr lang="en-US" dirty="0" smtClean="0">
                <a:latin typeface="Berlin Sans FB" pitchFamily="34" charset="0"/>
              </a:rPr>
              <a:t> Specific gravity.</a:t>
            </a:r>
          </a:p>
          <a:p>
            <a:pPr>
              <a:buFont typeface="Wingdings" pitchFamily="2" charset="2"/>
              <a:buChar char="ü"/>
            </a:pPr>
            <a:r>
              <a:rPr lang="en-US" dirty="0" smtClean="0">
                <a:latin typeface="Berlin Sans FB" pitchFamily="34" charset="0"/>
              </a:rPr>
              <a:t> </a:t>
            </a:r>
            <a:r>
              <a:rPr lang="en-US" dirty="0" err="1" smtClean="0">
                <a:latin typeface="Berlin Sans FB" pitchFamily="34" charset="0"/>
              </a:rPr>
              <a:t>Atterberg</a:t>
            </a:r>
            <a:r>
              <a:rPr lang="en-US" dirty="0" smtClean="0">
                <a:latin typeface="Berlin Sans FB" pitchFamily="34" charset="0"/>
              </a:rPr>
              <a:t> limits.</a:t>
            </a:r>
          </a:p>
          <a:p>
            <a:pPr>
              <a:buFont typeface="Wingdings" pitchFamily="2" charset="2"/>
              <a:buChar char="ü"/>
            </a:pPr>
            <a:r>
              <a:rPr lang="en-US" dirty="0" smtClean="0">
                <a:latin typeface="Berlin Sans FB" pitchFamily="34" charset="0"/>
              </a:rPr>
              <a:t> Unconfined compression and Consolidation </a:t>
            </a:r>
          </a:p>
          <a:p>
            <a:r>
              <a:rPr lang="en-US" dirty="0" smtClean="0">
                <a:latin typeface="Berlin Sans FB" pitchFamily="34" charset="0"/>
              </a:rPr>
              <a:t>    test. </a:t>
            </a:r>
            <a:endParaRPr lang="en-US" dirty="0">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7" presetClass="entr" presetSubtype="4" fill="hold" nodeType="afterEffect">
                                  <p:stCondLst>
                                    <p:cond delay="0"/>
                                  </p:stCondLst>
                                  <p:childTnLst>
                                    <p:set>
                                      <p:cBhvr>
                                        <p:cTn id="11" dur="1" fill="hold">
                                          <p:stCondLst>
                                            <p:cond delay="0"/>
                                          </p:stCondLst>
                                        </p:cTn>
                                        <p:tgtEl>
                                          <p:spTgt spid="1029"/>
                                        </p:tgtEl>
                                        <p:attrNameLst>
                                          <p:attrName>style.visibility</p:attrName>
                                        </p:attrNameLst>
                                      </p:cBhvr>
                                      <p:to>
                                        <p:strVal val="visible"/>
                                      </p:to>
                                    </p:set>
                                    <p:anim calcmode="lin" valueType="num">
                                      <p:cBhvr additive="base">
                                        <p:cTn id="12" dur="2000" fill="hold"/>
                                        <p:tgtEl>
                                          <p:spTgt spid="1029"/>
                                        </p:tgtEl>
                                        <p:attrNameLst>
                                          <p:attrName>ppt_x</p:attrName>
                                        </p:attrNameLst>
                                      </p:cBhvr>
                                      <p:tavLst>
                                        <p:tav tm="0">
                                          <p:val>
                                            <p:strVal val="#ppt_x"/>
                                          </p:val>
                                        </p:tav>
                                        <p:tav tm="100000">
                                          <p:val>
                                            <p:strVal val="#ppt_x"/>
                                          </p:val>
                                        </p:tav>
                                      </p:tavLst>
                                    </p:anim>
                                    <p:anim calcmode="lin" valueType="num">
                                      <p:cBhvr additive="base">
                                        <p:cTn id="13" dur="2000" fill="hold"/>
                                        <p:tgtEl>
                                          <p:spTgt spid="1029"/>
                                        </p:tgtEl>
                                        <p:attrNameLst>
                                          <p:attrName>ppt_y</p:attrName>
                                        </p:attrNameLst>
                                      </p:cBhvr>
                                      <p:tavLst>
                                        <p:tav tm="0">
                                          <p:val>
                                            <p:strVal val="1+#ppt_h/2"/>
                                          </p:val>
                                        </p:tav>
                                        <p:tav tm="100000">
                                          <p:val>
                                            <p:strVal val="#ppt_y"/>
                                          </p:val>
                                        </p:tav>
                                      </p:tavLst>
                                    </p:anim>
                                  </p:childTnLst>
                                </p:cTn>
                              </p:par>
                              <p:par>
                                <p:cTn id="14" presetID="7" presetClass="entr" presetSubtype="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2000" fill="hold"/>
                                        <p:tgtEl>
                                          <p:spTgt spid="13"/>
                                        </p:tgtEl>
                                        <p:attrNameLst>
                                          <p:attrName>ppt_x</p:attrName>
                                        </p:attrNameLst>
                                      </p:cBhvr>
                                      <p:tavLst>
                                        <p:tav tm="0">
                                          <p:val>
                                            <p:strVal val="1+#ppt_w/2"/>
                                          </p:val>
                                        </p:tav>
                                        <p:tav tm="100000">
                                          <p:val>
                                            <p:strVal val="#ppt_x"/>
                                          </p:val>
                                        </p:tav>
                                      </p:tavLst>
                                    </p:anim>
                                    <p:anim calcmode="lin" valueType="num">
                                      <p:cBhvr additive="base">
                                        <p:cTn id="17"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dirty="0" smtClean="0">
                <a:latin typeface="Arial Black" pitchFamily="34" charset="0"/>
              </a:rPr>
              <a:t>SOIL TEST</a:t>
            </a:r>
            <a:endParaRPr lang="en-US" sz="4000" dirty="0"/>
          </a:p>
        </p:txBody>
      </p:sp>
      <p:pic>
        <p:nvPicPr>
          <p:cNvPr id="4" name="Picture 3" descr="DSCF8939.JPG"/>
          <p:cNvPicPr>
            <a:picLocks noChangeAspect="1"/>
          </p:cNvPicPr>
          <p:nvPr/>
        </p:nvPicPr>
        <p:blipFill>
          <a:blip r:embed="rId2" cstate="print"/>
          <a:stretch>
            <a:fillRect/>
          </a:stretch>
        </p:blipFill>
        <p:spPr>
          <a:xfrm>
            <a:off x="304800" y="1676400"/>
            <a:ext cx="6248400" cy="4686300"/>
          </a:xfrm>
          <a:prstGeom prst="rect">
            <a:avLst/>
          </a:prstGeom>
        </p:spPr>
      </p:pic>
      <p:sp>
        <p:nvSpPr>
          <p:cNvPr id="5" name="Left Arrow 4"/>
          <p:cNvSpPr/>
          <p:nvPr/>
        </p:nvSpPr>
        <p:spPr>
          <a:xfrm>
            <a:off x="2438400" y="5486400"/>
            <a:ext cx="3581400" cy="304800"/>
          </a:xfrm>
          <a:prstGeom prst="lef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96000" y="5105400"/>
            <a:ext cx="2895600" cy="707886"/>
          </a:xfrm>
          <a:prstGeom prst="rect">
            <a:avLst/>
          </a:prstGeom>
          <a:noFill/>
        </p:spPr>
        <p:txBody>
          <a:bodyPr wrap="square" rtlCol="0">
            <a:spAutoFit/>
          </a:bodyPr>
          <a:lstStyle/>
          <a:p>
            <a:r>
              <a:rPr lang="en-US" sz="2000" b="1" dirty="0" smtClean="0"/>
              <a:t>Soil samples collected from various depths.</a:t>
            </a:r>
            <a:endParaRPr lang="en-US" sz="2000" b="1" dirty="0"/>
          </a:p>
        </p:txBody>
      </p:sp>
      <p:sp>
        <p:nvSpPr>
          <p:cNvPr id="7" name="Left Arrow 6"/>
          <p:cNvSpPr/>
          <p:nvPr/>
        </p:nvSpPr>
        <p:spPr>
          <a:xfrm rot="2226699">
            <a:off x="3197400" y="4133411"/>
            <a:ext cx="3194980" cy="304800"/>
          </a:xfrm>
          <a:prstGeom prst="lef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rot="723880">
            <a:off x="2661982" y="4917556"/>
            <a:ext cx="3338722" cy="304800"/>
          </a:xfrm>
          <a:prstGeom prst="lef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3369875">
            <a:off x="5206374" y="4312205"/>
            <a:ext cx="1371826" cy="304800"/>
          </a:xfrm>
          <a:prstGeom prst="leftArrow">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tra Theme 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urrency">
      <a:majorFont>
        <a:latin typeface="Constantia"/>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80000"/>
                <a:satMod val="300000"/>
              </a:schemeClr>
            </a:gs>
            <a:gs pos="100000">
              <a:schemeClr val="phClr">
                <a:shade val="20000"/>
                <a:satMod val="350000"/>
              </a:schemeClr>
            </a:gs>
          </a:gsLst>
          <a:path path="circle">
            <a:fillToRect l="50000" t="50000" r="50000" b="50000"/>
          </a:path>
        </a:gradFill>
        <a:blipFill>
          <a:blip xmlns:r="http://schemas.openxmlformats.org/officeDocument/2006/relationships" r:embed="rId1">
            <a:duotone>
              <a:schemeClr val="phClr">
                <a:tint val="98000"/>
                <a:shade val="98000"/>
                <a:satMod val="120000"/>
              </a:schemeClr>
              <a:schemeClr val="phClr">
                <a:tint val="86000"/>
                <a:shade val="92000"/>
                <a:satMod val="150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Extra Theme 1</Template>
  <TotalTime>1305</TotalTime>
  <Words>502</Words>
  <Application>Microsoft Office PowerPoint</Application>
  <PresentationFormat>On-screen Show (4:3)</PresentationFormat>
  <Paragraphs>112</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Extra Theme 1</vt:lpstr>
      <vt:lpstr>Slide 1</vt:lpstr>
      <vt:lpstr>WHAT IS FOUNDATION?</vt:lpstr>
      <vt:lpstr>TYPES OF FOUNDATIONS</vt:lpstr>
      <vt:lpstr>MAT FOUNDATION</vt:lpstr>
      <vt:lpstr>SUITABILITY</vt:lpstr>
      <vt:lpstr>TYPES OF MAT FOUNDATION</vt:lpstr>
      <vt:lpstr>TYPES OF MAT FOUNDATION</vt:lpstr>
      <vt:lpstr>SOIL TEST</vt:lpstr>
      <vt:lpstr>SOIL TEST</vt:lpstr>
      <vt:lpstr>SOIL TEST REPORT</vt:lpstr>
      <vt:lpstr>SHORING</vt:lpstr>
      <vt:lpstr>SHORING AND AUXILIARY STRUCTURES</vt:lpstr>
      <vt:lpstr>EXCAVATION</vt:lpstr>
      <vt:lpstr>LEVELLING</vt:lpstr>
      <vt:lpstr>BRICK FLAT SOLING</vt:lpstr>
      <vt:lpstr>CEMENT CONCRETE LAYER</vt:lpstr>
      <vt:lpstr>DAMP PROOF COURSE</vt:lpstr>
      <vt:lpstr>CEMENT CONCRETE BLOCKS</vt:lpstr>
      <vt:lpstr>REINFORCEMENT PLACING</vt:lpstr>
      <vt:lpstr>Slide 20</vt:lpstr>
      <vt:lpstr>RETAINING WALL</vt:lpstr>
      <vt:lpstr>Slide 22</vt:lpstr>
      <vt:lpstr>FORMWORK</vt:lpstr>
      <vt:lpstr>CONCRETE MIXING AND CASTING</vt:lpstr>
      <vt:lpstr>CASTING</vt:lpstr>
      <vt:lpstr>MAT BEFORE CASTING</vt:lpstr>
      <vt:lpstr>CASTING IS TAKING PLACE</vt:lpstr>
      <vt:lpstr>AFTER CASTING</vt:lpstr>
      <vt:lpstr>COMPACTION</vt:lpstr>
      <vt:lpstr>CURING</vt:lpstr>
      <vt:lpstr>COMPLETED MAT FOUNDATION</vt:lpstr>
      <vt:lpstr>Prepared by...</vt:lpstr>
      <vt:lpstr>Special thanks to: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Rafid</dc:creator>
  <cp:lastModifiedBy>Rafid</cp:lastModifiedBy>
  <cp:revision>229</cp:revision>
  <dcterms:created xsi:type="dcterms:W3CDTF">2006-08-16T00:00:00Z</dcterms:created>
  <dcterms:modified xsi:type="dcterms:W3CDTF">2012-10-05T13:06:13Z</dcterms:modified>
</cp:coreProperties>
</file>