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9" r:id="rId3"/>
    <p:sldId id="279" r:id="rId4"/>
    <p:sldId id="260" r:id="rId5"/>
    <p:sldId id="280" r:id="rId6"/>
    <p:sldId id="281" r:id="rId7"/>
    <p:sldId id="282" r:id="rId8"/>
    <p:sldId id="283" r:id="rId9"/>
    <p:sldId id="284" r:id="rId10"/>
    <p:sldId id="285" r:id="rId11"/>
    <p:sldId id="286" r:id="rId12"/>
    <p:sldId id="287" r:id="rId13"/>
    <p:sldId id="290" r:id="rId14"/>
    <p:sldId id="291" r:id="rId15"/>
    <p:sldId id="288" r:id="rId16"/>
    <p:sldId id="289" r:id="rId17"/>
    <p:sldId id="277" r:id="rId18"/>
    <p:sldId id="278" r:id="rId19"/>
    <p:sldId id="272" r:id="rId20"/>
    <p:sldId id="293" r:id="rId21"/>
    <p:sldId id="29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94660"/>
  </p:normalViewPr>
  <p:slideViewPr>
    <p:cSldViewPr>
      <p:cViewPr>
        <p:scale>
          <a:sx n="66" d="100"/>
          <a:sy n="66" d="100"/>
        </p:scale>
        <p:origin x="-1464"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4E37A-D9E5-43B5-81D0-782169C4FA9A}" type="datetimeFigureOut">
              <a:rPr lang="en-US" smtClean="0"/>
              <a:pPr/>
              <a:t>3/29/2014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C8ECE0-111F-4C7D-91F2-B3EF446988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HAve</a:t>
            </a:r>
            <a:endParaRPr lang="en-US" dirty="0"/>
          </a:p>
        </p:txBody>
      </p:sp>
      <p:sp>
        <p:nvSpPr>
          <p:cNvPr id="4" name="Slide Number Placeholder 3"/>
          <p:cNvSpPr>
            <a:spLocks noGrp="1"/>
          </p:cNvSpPr>
          <p:nvPr>
            <p:ph type="sldNum" sz="quarter" idx="10"/>
          </p:nvPr>
        </p:nvSpPr>
        <p:spPr/>
        <p:txBody>
          <a:bodyPr/>
          <a:lstStyle/>
          <a:p>
            <a:fld id="{49C8ECE0-111F-4C7D-91F2-B3EF4469885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2E8B749-6251-4AF0-A35B-D3DF1830618B}" type="datetimeFigureOut">
              <a:rPr lang="en-US" smtClean="0"/>
              <a:pPr/>
              <a:t>3/29/2014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A1C2D52-652E-4106-BEFF-4730489FC3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A1C2D52-652E-4106-BEFF-4730489FC3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A1C2D52-652E-4106-BEFF-4730489FC3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A1C2D52-652E-4106-BEFF-4730489FC3B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A1C2D52-652E-4106-BEFF-4730489FC3B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A1C2D52-652E-4106-BEFF-4730489FC3B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A1C2D52-652E-4106-BEFF-4730489FC3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A1C2D52-652E-4106-BEFF-4730489FC3B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2E8B749-6251-4AF0-A35B-D3DF1830618B}" type="datetimeFigureOut">
              <a:rPr lang="en-US" smtClean="0"/>
              <a:pPr/>
              <a:t>3/29/2014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A1C2D52-652E-4106-BEFF-4730489FC3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2E8B749-6251-4AF0-A35B-D3DF1830618B}" type="datetimeFigureOut">
              <a:rPr lang="en-US" smtClean="0"/>
              <a:pPr/>
              <a:t>3/29/2014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A1C2D52-652E-4106-BEFF-4730489FC3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2E8B749-6251-4AF0-A35B-D3DF1830618B}" type="datetimeFigureOut">
              <a:rPr lang="en-US" smtClean="0"/>
              <a:pPr/>
              <a:t>3/29/2014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A1C2D52-652E-4106-BEFF-4730489FC3B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2E8B749-6251-4AF0-A35B-D3DF1830618B}" type="datetimeFigureOut">
              <a:rPr lang="en-US" smtClean="0"/>
              <a:pPr/>
              <a:t>3/29/2014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A1C2D52-652E-4106-BEFF-4730489FC3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lh6.ggpht.com/-vYzvgYSKWos/TuT4Vll3zHI/AAAAAAAAAJk/KuW-mk7XCB0/s1600-h/clip_image062%5b3%5d.jpg"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gif"/><Relationship Id="rId2" Type="http://schemas.openxmlformats.org/officeDocument/2006/relationships/hyperlink" Target="http://lh4.ggpht.com/-S1-dkZBW3go/TuT5G-okbXI/AAAAAAAAAME/s6cTuYDwpGo/s1600-h/clip_image082%5b3%5d.jpg" TargetMode="External"/><Relationship Id="rId1" Type="http://schemas.openxmlformats.org/officeDocument/2006/relationships/slideLayout" Target="../slideLayouts/slideLayout6.xml"/><Relationship Id="rId6" Type="http://schemas.openxmlformats.org/officeDocument/2006/relationships/hyperlink" Target="http://lh3.ggpht.com/-AZZFMp0utpg/TuT4ztbMPCI/AAAAAAAAALE/9AiAS65IL30/s1600-h/clip_image074%5b3%5d.gif" TargetMode="External"/><Relationship Id="rId5" Type="http://schemas.openxmlformats.org/officeDocument/2006/relationships/image" Target="../media/image7.jpeg"/><Relationship Id="rId4" Type="http://schemas.openxmlformats.org/officeDocument/2006/relationships/hyperlink" Target="http://lh6.ggpht.com/-MaXoL2ufGqU/TuT42-nibaI/AAAAAAAAALU/Gzu_tb58y9k/s1600-h/clip_image076%5b3%5d.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838200"/>
            <a:ext cx="6934200" cy="707886"/>
          </a:xfrm>
          <a:prstGeom prst="rect">
            <a:avLst/>
          </a:prstGeom>
          <a:noFill/>
        </p:spPr>
        <p:txBody>
          <a:bodyPr wrap="square" rtlCol="0">
            <a:spAutoFit/>
          </a:bodyPr>
          <a:lstStyle/>
          <a:p>
            <a:r>
              <a:rPr lang="en-US" sz="4000" b="1" dirty="0" smtClean="0">
                <a:solidFill>
                  <a:schemeClr val="accent4">
                    <a:lumMod val="50000"/>
                  </a:schemeClr>
                </a:solidFill>
              </a:rPr>
              <a:t>A  Presentation  on</a:t>
            </a:r>
            <a:endParaRPr lang="en-US" sz="4000" b="1" dirty="0">
              <a:solidFill>
                <a:schemeClr val="accent4">
                  <a:lumMod val="50000"/>
                </a:schemeClr>
              </a:solidFill>
            </a:endParaRPr>
          </a:p>
        </p:txBody>
      </p:sp>
      <p:sp>
        <p:nvSpPr>
          <p:cNvPr id="9" name="TextBox 8"/>
          <p:cNvSpPr txBox="1"/>
          <p:nvPr/>
        </p:nvSpPr>
        <p:spPr>
          <a:xfrm>
            <a:off x="1981200" y="2133600"/>
            <a:ext cx="5029200" cy="1015663"/>
          </a:xfrm>
          <a:prstGeom prst="rect">
            <a:avLst/>
          </a:prstGeom>
          <a:noFill/>
        </p:spPr>
        <p:txBody>
          <a:bodyPr wrap="square" rtlCol="0">
            <a:spAutoFit/>
          </a:bodyPr>
          <a:lstStyle/>
          <a:p>
            <a:r>
              <a:rPr lang="en-US" sz="6000" b="1" dirty="0" smtClean="0">
                <a:solidFill>
                  <a:schemeClr val="accent4">
                    <a:lumMod val="50000"/>
                  </a:schemeClr>
                </a:solidFill>
              </a:rPr>
              <a:t>Shore Piling</a:t>
            </a:r>
            <a:endParaRPr lang="en-US" sz="6000" b="1" dirty="0">
              <a:solidFill>
                <a:schemeClr val="accent4">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5"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4">
                    <a:lumMod val="50000"/>
                  </a:schemeClr>
                </a:solidFill>
              </a:rPr>
              <a:t>Concrete Pile</a:t>
            </a:r>
            <a:endParaRPr lang="en-US" u="sng" dirty="0">
              <a:solidFill>
                <a:schemeClr val="accent4">
                  <a:lumMod val="50000"/>
                </a:schemeClr>
              </a:solidFill>
            </a:endParaRPr>
          </a:p>
        </p:txBody>
      </p:sp>
      <p:sp>
        <p:nvSpPr>
          <p:cNvPr id="4" name="TextBox 3"/>
          <p:cNvSpPr txBox="1"/>
          <p:nvPr/>
        </p:nvSpPr>
        <p:spPr>
          <a:xfrm>
            <a:off x="304800" y="1600200"/>
            <a:ext cx="2954655" cy="1200329"/>
          </a:xfrm>
          <a:prstGeom prst="rect">
            <a:avLst/>
          </a:prstGeom>
          <a:noFill/>
        </p:spPr>
        <p:txBody>
          <a:bodyPr wrap="none" rtlCol="0">
            <a:spAutoFit/>
          </a:bodyPr>
          <a:lstStyle/>
          <a:p>
            <a:pPr>
              <a:buFont typeface="Lucida Sans Unicode" pitchFamily="34" charset="0"/>
              <a:buChar char="⊿"/>
            </a:pPr>
            <a:r>
              <a:rPr lang="en-US" sz="2400" b="1" dirty="0" smtClean="0">
                <a:solidFill>
                  <a:schemeClr val="accent4">
                    <a:lumMod val="50000"/>
                  </a:schemeClr>
                </a:solidFill>
              </a:rPr>
              <a:t> Pre-Cast piles:</a:t>
            </a:r>
          </a:p>
          <a:p>
            <a:pPr>
              <a:buFont typeface="Lucida Sans Unicode" pitchFamily="34" charset="0"/>
              <a:buChar char="⊿"/>
            </a:pPr>
            <a:endParaRPr lang="en-US" sz="2400" b="1" dirty="0" smtClean="0">
              <a:solidFill>
                <a:schemeClr val="accent4">
                  <a:lumMod val="50000"/>
                </a:schemeClr>
              </a:solidFill>
            </a:endParaRPr>
          </a:p>
          <a:p>
            <a:r>
              <a:rPr lang="en-US" sz="2400" b="1" dirty="0" smtClean="0">
                <a:solidFill>
                  <a:schemeClr val="accent4">
                    <a:lumMod val="50000"/>
                  </a:schemeClr>
                </a:solidFill>
              </a:rPr>
              <a:t>			</a:t>
            </a:r>
            <a:endParaRPr lang="en-US" sz="2400" b="1" dirty="0">
              <a:solidFill>
                <a:schemeClr val="accent4">
                  <a:lumMod val="50000"/>
                </a:schemeClr>
              </a:solidFill>
            </a:endParaRPr>
          </a:p>
        </p:txBody>
      </p:sp>
      <p:sp>
        <p:nvSpPr>
          <p:cNvPr id="5" name="TextBox 4"/>
          <p:cNvSpPr txBox="1"/>
          <p:nvPr/>
        </p:nvSpPr>
        <p:spPr>
          <a:xfrm>
            <a:off x="4191000" y="1639669"/>
            <a:ext cx="4724400" cy="923330"/>
          </a:xfrm>
          <a:prstGeom prst="rect">
            <a:avLst/>
          </a:prstGeom>
          <a:noFill/>
          <a:ln>
            <a:solidFill>
              <a:schemeClr val="accent5">
                <a:lumMod val="50000"/>
              </a:schemeClr>
            </a:solidFill>
          </a:ln>
        </p:spPr>
        <p:txBody>
          <a:bodyPr wrap="square" rtlCol="0">
            <a:spAutoFit/>
          </a:bodyPr>
          <a:lstStyle/>
          <a:p>
            <a:pPr>
              <a:buFont typeface="Arial" pitchFamily="34" charset="0"/>
              <a:buChar char="•"/>
            </a:pPr>
            <a:r>
              <a:rPr lang="en-US" dirty="0" smtClean="0">
                <a:solidFill>
                  <a:schemeClr val="accent4">
                    <a:lumMod val="50000"/>
                  </a:schemeClr>
                </a:solidFill>
              </a:rPr>
              <a:t> Defined as reinforced concrete piles which is molded in the circular, square, rectangular or octagonal form.</a:t>
            </a:r>
            <a:endParaRPr lang="en-US" dirty="0">
              <a:solidFill>
                <a:schemeClr val="accent4">
                  <a:lumMod val="50000"/>
                </a:schemeClr>
              </a:solidFill>
            </a:endParaRPr>
          </a:p>
        </p:txBody>
      </p:sp>
      <p:sp>
        <p:nvSpPr>
          <p:cNvPr id="6" name="TextBox 5"/>
          <p:cNvSpPr txBox="1"/>
          <p:nvPr/>
        </p:nvSpPr>
        <p:spPr>
          <a:xfrm>
            <a:off x="228600" y="2990671"/>
            <a:ext cx="3193503" cy="1200329"/>
          </a:xfrm>
          <a:prstGeom prst="rect">
            <a:avLst/>
          </a:prstGeom>
          <a:noFill/>
        </p:spPr>
        <p:txBody>
          <a:bodyPr wrap="none" rtlCol="0">
            <a:spAutoFit/>
          </a:bodyPr>
          <a:lstStyle/>
          <a:p>
            <a:pPr>
              <a:buFont typeface="Lucida Sans Unicode" pitchFamily="34" charset="0"/>
              <a:buChar char="⊿"/>
            </a:pPr>
            <a:r>
              <a:rPr lang="en-US" sz="2400" b="1" dirty="0" smtClean="0">
                <a:solidFill>
                  <a:schemeClr val="accent4">
                    <a:lumMod val="50000"/>
                  </a:schemeClr>
                </a:solidFill>
              </a:rPr>
              <a:t> Cast in Situ Piles :</a:t>
            </a:r>
          </a:p>
          <a:p>
            <a:pPr>
              <a:buFont typeface="Lucida Sans Unicode" pitchFamily="34" charset="0"/>
              <a:buChar char="⊿"/>
            </a:pPr>
            <a:endParaRPr lang="en-US" sz="2400" b="1" dirty="0" smtClean="0">
              <a:solidFill>
                <a:schemeClr val="accent4">
                  <a:lumMod val="50000"/>
                </a:schemeClr>
              </a:solidFill>
            </a:endParaRPr>
          </a:p>
          <a:p>
            <a:r>
              <a:rPr lang="en-US" sz="2400" b="1" dirty="0" smtClean="0">
                <a:solidFill>
                  <a:schemeClr val="accent4">
                    <a:lumMod val="50000"/>
                  </a:schemeClr>
                </a:solidFill>
              </a:rPr>
              <a:t>			</a:t>
            </a:r>
            <a:endParaRPr lang="en-US" sz="2400" b="1" dirty="0">
              <a:solidFill>
                <a:schemeClr val="accent4">
                  <a:lumMod val="50000"/>
                </a:schemeClr>
              </a:solidFill>
            </a:endParaRPr>
          </a:p>
        </p:txBody>
      </p:sp>
      <p:sp>
        <p:nvSpPr>
          <p:cNvPr id="7" name="TextBox 6"/>
          <p:cNvSpPr txBox="1"/>
          <p:nvPr/>
        </p:nvSpPr>
        <p:spPr>
          <a:xfrm>
            <a:off x="4114800" y="3030140"/>
            <a:ext cx="4724400" cy="646331"/>
          </a:xfrm>
          <a:prstGeom prst="rect">
            <a:avLst/>
          </a:prstGeom>
          <a:noFill/>
          <a:ln>
            <a:solidFill>
              <a:schemeClr val="accent5">
                <a:lumMod val="50000"/>
              </a:schemeClr>
            </a:solidFill>
          </a:ln>
        </p:spPr>
        <p:txBody>
          <a:bodyPr wrap="square" rtlCol="0">
            <a:spAutoFit/>
          </a:bodyPr>
          <a:lstStyle/>
          <a:p>
            <a:pPr>
              <a:buFont typeface="Arial" pitchFamily="34" charset="0"/>
              <a:buChar char="•"/>
            </a:pPr>
            <a:r>
              <a:rPr lang="en-US" dirty="0" smtClean="0">
                <a:solidFill>
                  <a:schemeClr val="accent4">
                    <a:lumMod val="50000"/>
                  </a:schemeClr>
                </a:solidFill>
              </a:rPr>
              <a:t> Piles which are cast in position inside the ground</a:t>
            </a:r>
            <a:endParaRPr lang="en-US" dirty="0">
              <a:solidFill>
                <a:schemeClr val="accent4">
                  <a:lumMod val="50000"/>
                </a:schemeClr>
              </a:solidFill>
            </a:endParaRPr>
          </a:p>
        </p:txBody>
      </p:sp>
      <p:sp>
        <p:nvSpPr>
          <p:cNvPr id="8" name="TextBox 7"/>
          <p:cNvSpPr txBox="1"/>
          <p:nvPr/>
        </p:nvSpPr>
        <p:spPr>
          <a:xfrm>
            <a:off x="152400" y="4286071"/>
            <a:ext cx="3217547" cy="1200329"/>
          </a:xfrm>
          <a:prstGeom prst="rect">
            <a:avLst/>
          </a:prstGeom>
          <a:noFill/>
        </p:spPr>
        <p:txBody>
          <a:bodyPr wrap="none" rtlCol="0">
            <a:spAutoFit/>
          </a:bodyPr>
          <a:lstStyle/>
          <a:p>
            <a:pPr>
              <a:buFont typeface="Lucida Sans Unicode" pitchFamily="34" charset="0"/>
              <a:buChar char="⊿"/>
            </a:pPr>
            <a:r>
              <a:rPr lang="en-US" sz="2400" b="1" dirty="0" smtClean="0">
                <a:solidFill>
                  <a:schemeClr val="accent4">
                    <a:lumMod val="50000"/>
                  </a:schemeClr>
                </a:solidFill>
              </a:rPr>
              <a:t> </a:t>
            </a:r>
            <a:r>
              <a:rPr lang="en-US" sz="2400" b="1" dirty="0" err="1" smtClean="0">
                <a:solidFill>
                  <a:schemeClr val="accent4">
                    <a:lumMod val="50000"/>
                  </a:schemeClr>
                </a:solidFill>
              </a:rPr>
              <a:t>Prestressed</a:t>
            </a:r>
            <a:r>
              <a:rPr lang="en-US" sz="2400" b="1" dirty="0" smtClean="0">
                <a:solidFill>
                  <a:schemeClr val="accent4">
                    <a:lumMod val="50000"/>
                  </a:schemeClr>
                </a:solidFill>
              </a:rPr>
              <a:t> Piles :</a:t>
            </a:r>
          </a:p>
          <a:p>
            <a:pPr>
              <a:buFont typeface="Lucida Sans Unicode" pitchFamily="34" charset="0"/>
              <a:buChar char="⊿"/>
            </a:pPr>
            <a:endParaRPr lang="en-US" sz="2400" b="1" dirty="0" smtClean="0">
              <a:solidFill>
                <a:schemeClr val="accent4">
                  <a:lumMod val="50000"/>
                </a:schemeClr>
              </a:solidFill>
            </a:endParaRPr>
          </a:p>
          <a:p>
            <a:r>
              <a:rPr lang="en-US" sz="2400" b="1" dirty="0" smtClean="0">
                <a:solidFill>
                  <a:schemeClr val="accent4">
                    <a:lumMod val="50000"/>
                  </a:schemeClr>
                </a:solidFill>
              </a:rPr>
              <a:t>			</a:t>
            </a:r>
            <a:endParaRPr lang="en-US" sz="2400" b="1" dirty="0">
              <a:solidFill>
                <a:schemeClr val="accent4">
                  <a:lumMod val="50000"/>
                </a:schemeClr>
              </a:solidFill>
            </a:endParaRPr>
          </a:p>
        </p:txBody>
      </p:sp>
      <p:sp>
        <p:nvSpPr>
          <p:cNvPr id="9" name="TextBox 8"/>
          <p:cNvSpPr txBox="1"/>
          <p:nvPr/>
        </p:nvSpPr>
        <p:spPr>
          <a:xfrm>
            <a:off x="4038600" y="4325540"/>
            <a:ext cx="4724400" cy="646331"/>
          </a:xfrm>
          <a:prstGeom prst="rect">
            <a:avLst/>
          </a:prstGeom>
          <a:noFill/>
          <a:ln>
            <a:solidFill>
              <a:schemeClr val="accent5">
                <a:lumMod val="50000"/>
              </a:schemeClr>
            </a:solidFill>
          </a:ln>
        </p:spPr>
        <p:txBody>
          <a:bodyPr wrap="square" rtlCol="0">
            <a:spAutoFit/>
          </a:bodyPr>
          <a:lstStyle/>
          <a:p>
            <a:pPr>
              <a:buFont typeface="Arial" pitchFamily="34" charset="0"/>
              <a:buChar char="•"/>
            </a:pPr>
            <a:r>
              <a:rPr lang="en-US" dirty="0" smtClean="0">
                <a:solidFill>
                  <a:schemeClr val="accent4">
                    <a:lumMod val="50000"/>
                  </a:schemeClr>
                </a:solidFill>
              </a:rPr>
              <a:t> Precast piles are the piles that are cast under stress</a:t>
            </a:r>
            <a:endParaRPr lang="en-US" dirty="0">
              <a:solidFill>
                <a:schemeClr val="accent4">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1000"/>
                                        <p:tgtEl>
                                          <p:spTgt spid="5"/>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18" presetClass="entr" presetSubtype="6"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1000"/>
                                        <p:tgtEl>
                                          <p:spTgt spid="7"/>
                                        </p:tgtEl>
                                      </p:cBhvr>
                                    </p:animEffect>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18" presetClass="entr" presetSubtype="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Righ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p:bldP spid="7" grpId="0" animBg="1"/>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chemeClr val="accent5">
                    <a:lumMod val="50000"/>
                  </a:schemeClr>
                </a:solidFill>
              </a:rPr>
              <a:t>Off Shore Pile Construction</a:t>
            </a:r>
            <a:endParaRPr lang="en-US" u="sng" dirty="0">
              <a:solidFill>
                <a:schemeClr val="accent5">
                  <a:lumMod val="50000"/>
                </a:schemeClr>
              </a:solidFill>
            </a:endParaRPr>
          </a:p>
        </p:txBody>
      </p:sp>
      <p:sp>
        <p:nvSpPr>
          <p:cNvPr id="4" name="TextBox 3"/>
          <p:cNvSpPr txBox="1"/>
          <p:nvPr/>
        </p:nvSpPr>
        <p:spPr>
          <a:xfrm>
            <a:off x="331340" y="1600200"/>
            <a:ext cx="6907660" cy="584775"/>
          </a:xfrm>
          <a:prstGeom prst="rect">
            <a:avLst/>
          </a:prstGeom>
          <a:noFill/>
        </p:spPr>
        <p:txBody>
          <a:bodyPr wrap="none" rtlCol="0">
            <a:spAutoFit/>
          </a:bodyPr>
          <a:lstStyle/>
          <a:p>
            <a:pPr marL="514350" indent="-514350">
              <a:buFont typeface="+mj-lt"/>
              <a:buAutoNum type="arabicPeriod"/>
            </a:pPr>
            <a:r>
              <a:rPr lang="en-US" sz="3200" b="1" dirty="0" smtClean="0">
                <a:solidFill>
                  <a:schemeClr val="accent5">
                    <a:lumMod val="75000"/>
                  </a:schemeClr>
                </a:solidFill>
              </a:rPr>
              <a:t> Off Shore Piling (Marine Piling)</a:t>
            </a:r>
            <a:endParaRPr lang="en-US" sz="3200" b="1" dirty="0">
              <a:solidFill>
                <a:schemeClr val="accent5">
                  <a:lumMod val="75000"/>
                </a:schemeClr>
              </a:solidFill>
            </a:endParaRPr>
          </a:p>
        </p:txBody>
      </p:sp>
      <p:sp>
        <p:nvSpPr>
          <p:cNvPr id="6" name="TextBox 5"/>
          <p:cNvSpPr txBox="1"/>
          <p:nvPr/>
        </p:nvSpPr>
        <p:spPr>
          <a:xfrm>
            <a:off x="304800" y="2438400"/>
            <a:ext cx="4434227" cy="1200329"/>
          </a:xfrm>
          <a:prstGeom prst="rect">
            <a:avLst/>
          </a:prstGeom>
          <a:noFill/>
        </p:spPr>
        <p:txBody>
          <a:bodyPr wrap="none" rtlCol="0">
            <a:spAutoFit/>
          </a:bodyPr>
          <a:lstStyle/>
          <a:p>
            <a:pPr>
              <a:buFont typeface="Lucida Sans Unicode" pitchFamily="34" charset="0"/>
              <a:buChar char="⊿"/>
            </a:pPr>
            <a:r>
              <a:rPr lang="en-US" sz="2400" b="1" dirty="0" smtClean="0">
                <a:solidFill>
                  <a:schemeClr val="accent5">
                    <a:lumMod val="50000"/>
                  </a:schemeClr>
                </a:solidFill>
              </a:rPr>
              <a:t>  Setting out of Piling Point</a:t>
            </a:r>
          </a:p>
          <a:p>
            <a:pPr>
              <a:buFont typeface="Lucida Sans Unicode" pitchFamily="34" charset="0"/>
              <a:buChar char="⊿"/>
            </a:pPr>
            <a:endParaRPr lang="en-US" sz="2400" b="1" dirty="0" smtClean="0">
              <a:solidFill>
                <a:schemeClr val="accent5">
                  <a:lumMod val="50000"/>
                </a:schemeClr>
              </a:solidFill>
            </a:endParaRPr>
          </a:p>
          <a:p>
            <a:r>
              <a:rPr lang="en-US" sz="2400" b="1" dirty="0" smtClean="0">
                <a:solidFill>
                  <a:schemeClr val="accent5">
                    <a:lumMod val="50000"/>
                  </a:schemeClr>
                </a:solidFill>
              </a:rPr>
              <a:t>			</a:t>
            </a:r>
            <a:endParaRPr lang="en-US" sz="2400" b="1" dirty="0">
              <a:solidFill>
                <a:schemeClr val="accent5">
                  <a:lumMod val="50000"/>
                </a:schemeClr>
              </a:solidFill>
            </a:endParaRPr>
          </a:p>
        </p:txBody>
      </p:sp>
      <p:sp>
        <p:nvSpPr>
          <p:cNvPr id="7" name="TextBox 6"/>
          <p:cNvSpPr txBox="1"/>
          <p:nvPr/>
        </p:nvSpPr>
        <p:spPr>
          <a:xfrm>
            <a:off x="304800" y="3962400"/>
            <a:ext cx="5484194" cy="461665"/>
          </a:xfrm>
          <a:prstGeom prst="rect">
            <a:avLst/>
          </a:prstGeom>
          <a:noFill/>
        </p:spPr>
        <p:txBody>
          <a:bodyPr wrap="none" rtlCol="0">
            <a:spAutoFit/>
          </a:bodyPr>
          <a:lstStyle/>
          <a:p>
            <a:pPr>
              <a:buFont typeface="Lucida Sans Unicode" pitchFamily="34" charset="0"/>
              <a:buChar char="⊿"/>
            </a:pPr>
            <a:r>
              <a:rPr lang="en-US" sz="2400" b="1" dirty="0" smtClean="0">
                <a:solidFill>
                  <a:schemeClr val="accent5">
                    <a:lumMod val="50000"/>
                  </a:schemeClr>
                </a:solidFill>
              </a:rPr>
              <a:t>  Installation of Permanent Casing</a:t>
            </a:r>
            <a:endParaRPr lang="en-US" sz="2400" b="1" dirty="0">
              <a:solidFill>
                <a:schemeClr val="accent5">
                  <a:lumMod val="50000"/>
                </a:schemeClr>
              </a:solidFill>
            </a:endParaRPr>
          </a:p>
        </p:txBody>
      </p:sp>
      <p:pic>
        <p:nvPicPr>
          <p:cNvPr id="8" name="Picture 7" descr="Marine piling">
            <a:hlinkClick r:id="rId2"/>
          </p:cNvPr>
          <p:cNvPicPr/>
          <p:nvPr/>
        </p:nvPicPr>
        <p:blipFill>
          <a:blip r:embed="rId3" cstate="print"/>
          <a:srcRect/>
          <a:stretch>
            <a:fillRect/>
          </a:stretch>
        </p:blipFill>
        <p:spPr bwMode="auto">
          <a:xfrm>
            <a:off x="6400800" y="4114800"/>
            <a:ext cx="1638300" cy="2324100"/>
          </a:xfrm>
          <a:prstGeom prst="rect">
            <a:avLst/>
          </a:prstGeom>
          <a:noFill/>
          <a:ln w="9525">
            <a:noFill/>
            <a:miter lim="800000"/>
            <a:headEnd/>
            <a:tailEnd/>
          </a:ln>
        </p:spPr>
      </p:pic>
      <p:sp>
        <p:nvSpPr>
          <p:cNvPr id="9" name="TextBox 8"/>
          <p:cNvSpPr txBox="1"/>
          <p:nvPr/>
        </p:nvSpPr>
        <p:spPr>
          <a:xfrm>
            <a:off x="4800600" y="2477869"/>
            <a:ext cx="4114800" cy="646331"/>
          </a:xfrm>
          <a:prstGeom prst="rect">
            <a:avLst/>
          </a:prstGeom>
          <a:noFill/>
          <a:ln>
            <a:solidFill>
              <a:schemeClr val="accent5">
                <a:lumMod val="50000"/>
              </a:schemeClr>
            </a:solidFill>
          </a:ln>
        </p:spPr>
        <p:txBody>
          <a:bodyPr wrap="square" rtlCol="0">
            <a:spAutoFit/>
          </a:bodyPr>
          <a:lstStyle/>
          <a:p>
            <a:pPr>
              <a:buFont typeface="Arial" pitchFamily="34" charset="0"/>
              <a:buChar char="•"/>
            </a:pPr>
            <a:r>
              <a:rPr lang="en-US" dirty="0" smtClean="0">
                <a:solidFill>
                  <a:schemeClr val="bg2">
                    <a:lumMod val="10000"/>
                  </a:schemeClr>
                </a:solidFill>
              </a:rPr>
              <a:t>The pile point shall be marked</a:t>
            </a:r>
          </a:p>
          <a:p>
            <a:pPr>
              <a:buFont typeface="Arial" pitchFamily="34" charset="0"/>
              <a:buChar char="•"/>
            </a:pPr>
            <a:r>
              <a:rPr lang="en-US" dirty="0" smtClean="0">
                <a:solidFill>
                  <a:schemeClr val="bg2">
                    <a:lumMod val="10000"/>
                  </a:schemeClr>
                </a:solidFill>
              </a:rPr>
              <a:t>Surveyor shall mark the exact pile</a:t>
            </a:r>
            <a:endParaRPr lang="en-US" dirty="0">
              <a:solidFill>
                <a:schemeClr val="bg2">
                  <a:lumMod val="1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55" presetClass="entr" presetSubtype="0" fill="hold" grpId="2" nodeType="after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8" presetClass="entr" presetSubtype="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Right)">
                                      <p:cBhvr>
                                        <p:cTn id="23" dur="1000"/>
                                        <p:tgtEl>
                                          <p:spTgt spid="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8" presetClass="entr" presetSubtype="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2"/>
      <p:bldP spid="6" grpId="0"/>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4011034" cy="523220"/>
          </a:xfrm>
          <a:prstGeom prst="rect">
            <a:avLst/>
          </a:prstGeom>
          <a:noFill/>
        </p:spPr>
        <p:txBody>
          <a:bodyPr wrap="none" rtlCol="0">
            <a:spAutoFit/>
          </a:bodyPr>
          <a:lstStyle/>
          <a:p>
            <a:pPr>
              <a:buFont typeface="Lucida Sans Unicode" pitchFamily="34" charset="0"/>
              <a:buChar char="⊿"/>
            </a:pPr>
            <a:r>
              <a:rPr lang="en-US" sz="2800" b="1" dirty="0" smtClean="0">
                <a:solidFill>
                  <a:schemeClr val="accent4">
                    <a:lumMod val="50000"/>
                  </a:schemeClr>
                </a:solidFill>
              </a:rPr>
              <a:t>Drilling of Bore Hole</a:t>
            </a:r>
            <a:endParaRPr lang="en-US" sz="2800" b="1" dirty="0">
              <a:solidFill>
                <a:schemeClr val="accent4">
                  <a:lumMod val="50000"/>
                </a:schemeClr>
              </a:solidFill>
            </a:endParaRPr>
          </a:p>
        </p:txBody>
      </p:sp>
      <p:sp>
        <p:nvSpPr>
          <p:cNvPr id="4" name="TextBox 3"/>
          <p:cNvSpPr txBox="1"/>
          <p:nvPr/>
        </p:nvSpPr>
        <p:spPr>
          <a:xfrm>
            <a:off x="381000" y="2474893"/>
            <a:ext cx="5368777" cy="954107"/>
          </a:xfrm>
          <a:prstGeom prst="rect">
            <a:avLst/>
          </a:prstGeom>
          <a:noFill/>
        </p:spPr>
        <p:txBody>
          <a:bodyPr wrap="none" rtlCol="0">
            <a:spAutoFit/>
          </a:bodyPr>
          <a:lstStyle/>
          <a:p>
            <a:pPr>
              <a:buFont typeface="Lucida Sans Unicode" pitchFamily="34" charset="0"/>
              <a:buChar char="⊿"/>
            </a:pPr>
            <a:r>
              <a:rPr lang="en-US" sz="2800" b="1" dirty="0" smtClean="0">
                <a:solidFill>
                  <a:schemeClr val="accent4">
                    <a:lumMod val="50000"/>
                  </a:schemeClr>
                </a:solidFill>
              </a:rPr>
              <a:t>Reinforced Cage Installation</a:t>
            </a:r>
          </a:p>
          <a:p>
            <a:endParaRPr lang="en-US" sz="2800" b="1" dirty="0">
              <a:solidFill>
                <a:schemeClr val="accent4">
                  <a:lumMod val="50000"/>
                </a:schemeClr>
              </a:solidFill>
            </a:endParaRPr>
          </a:p>
        </p:txBody>
      </p:sp>
      <p:sp>
        <p:nvSpPr>
          <p:cNvPr id="5" name="TextBox 4"/>
          <p:cNvSpPr txBox="1"/>
          <p:nvPr/>
        </p:nvSpPr>
        <p:spPr>
          <a:xfrm>
            <a:off x="479269" y="4124980"/>
            <a:ext cx="3102131" cy="523220"/>
          </a:xfrm>
          <a:prstGeom prst="rect">
            <a:avLst/>
          </a:prstGeom>
          <a:noFill/>
        </p:spPr>
        <p:txBody>
          <a:bodyPr wrap="none" rtlCol="0">
            <a:spAutoFit/>
          </a:bodyPr>
          <a:lstStyle/>
          <a:p>
            <a:pPr>
              <a:buFont typeface="Lucida Sans Unicode" pitchFamily="34" charset="0"/>
              <a:buChar char="⊿"/>
            </a:pPr>
            <a:r>
              <a:rPr lang="en-US" sz="2800" b="1" dirty="0" smtClean="0">
                <a:solidFill>
                  <a:schemeClr val="accent4">
                    <a:lumMod val="50000"/>
                  </a:schemeClr>
                </a:solidFill>
              </a:rPr>
              <a:t>Pile Concreting</a:t>
            </a:r>
            <a:endParaRPr lang="en-US" sz="2800" b="1" dirty="0">
              <a:solidFill>
                <a:schemeClr val="accent4">
                  <a:lumMod val="50000"/>
                </a:schemeClr>
              </a:solidFill>
            </a:endParaRPr>
          </a:p>
        </p:txBody>
      </p:sp>
      <p:pic>
        <p:nvPicPr>
          <p:cNvPr id="6" name="Picture 5" descr="clip_image082">
            <a:hlinkClick r:id="rId2"/>
          </p:cNvPr>
          <p:cNvPicPr/>
          <p:nvPr/>
        </p:nvPicPr>
        <p:blipFill>
          <a:blip r:embed="rId3" cstate="print"/>
          <a:srcRect/>
          <a:stretch>
            <a:fillRect/>
          </a:stretch>
        </p:blipFill>
        <p:spPr bwMode="auto">
          <a:xfrm>
            <a:off x="3810000" y="4114800"/>
            <a:ext cx="2324100" cy="2162175"/>
          </a:xfrm>
          <a:prstGeom prst="rect">
            <a:avLst/>
          </a:prstGeom>
          <a:noFill/>
          <a:ln w="9525">
            <a:noFill/>
            <a:miter lim="800000"/>
            <a:headEnd/>
            <a:tailEnd/>
          </a:ln>
        </p:spPr>
      </p:pic>
      <p:pic>
        <p:nvPicPr>
          <p:cNvPr id="7" name="Picture 6" descr="Marine piling">
            <a:hlinkClick r:id="rId4"/>
          </p:cNvPr>
          <p:cNvPicPr/>
          <p:nvPr/>
        </p:nvPicPr>
        <p:blipFill>
          <a:blip r:embed="rId5" cstate="print"/>
          <a:srcRect/>
          <a:stretch>
            <a:fillRect/>
          </a:stretch>
        </p:blipFill>
        <p:spPr bwMode="auto">
          <a:xfrm>
            <a:off x="6248400" y="2133600"/>
            <a:ext cx="2133600" cy="1752600"/>
          </a:xfrm>
          <a:prstGeom prst="rect">
            <a:avLst/>
          </a:prstGeom>
          <a:noFill/>
          <a:ln w="9525">
            <a:noFill/>
            <a:miter lim="800000"/>
            <a:headEnd/>
            <a:tailEnd/>
          </a:ln>
        </p:spPr>
      </p:pic>
      <p:pic>
        <p:nvPicPr>
          <p:cNvPr id="8" name="Picture 7" descr="Marine piling">
            <a:hlinkClick r:id="rId6"/>
          </p:cNvPr>
          <p:cNvPicPr/>
          <p:nvPr/>
        </p:nvPicPr>
        <p:blipFill>
          <a:blip r:embed="rId7" cstate="print"/>
          <a:srcRect/>
          <a:stretch>
            <a:fillRect/>
          </a:stretch>
        </p:blipFill>
        <p:spPr bwMode="auto">
          <a:xfrm>
            <a:off x="4648201" y="228600"/>
            <a:ext cx="1752600" cy="1676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8" presetClass="entr" presetSubtype="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500"/>
                                        <p:tgtEl>
                                          <p:spTgt spid="7"/>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8" presetClass="entr" presetSubtype="6"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Righ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914400"/>
            <a:ext cx="8229600" cy="1143000"/>
          </a:xfrm>
        </p:spPr>
        <p:txBody>
          <a:bodyPr>
            <a:normAutofit/>
          </a:bodyPr>
          <a:lstStyle/>
          <a:p>
            <a:pPr marL="857250" indent="-857250" algn="ctr"/>
            <a:r>
              <a:rPr lang="en-US" sz="3600" dirty="0" smtClean="0">
                <a:solidFill>
                  <a:schemeClr val="accent5">
                    <a:lumMod val="50000"/>
                  </a:schemeClr>
                </a:solidFill>
              </a:rPr>
              <a:t>I. </a:t>
            </a:r>
            <a:r>
              <a:rPr lang="en-US" sz="3600" u="sng" dirty="0" smtClean="0">
                <a:solidFill>
                  <a:schemeClr val="accent5">
                    <a:lumMod val="50000"/>
                  </a:schemeClr>
                </a:solidFill>
              </a:rPr>
              <a:t>Cast-in-Situ Pile </a:t>
            </a:r>
            <a:endParaRPr lang="en-US" sz="3600" u="sng" dirty="0">
              <a:solidFill>
                <a:schemeClr val="accent5">
                  <a:lumMod val="50000"/>
                </a:schemeClr>
              </a:solidFill>
            </a:endParaRPr>
          </a:p>
        </p:txBody>
      </p:sp>
      <p:sp>
        <p:nvSpPr>
          <p:cNvPr id="5" name="TextBox 4"/>
          <p:cNvSpPr txBox="1"/>
          <p:nvPr/>
        </p:nvSpPr>
        <p:spPr>
          <a:xfrm>
            <a:off x="1050173" y="228600"/>
            <a:ext cx="7103227" cy="646331"/>
          </a:xfrm>
          <a:prstGeom prst="rect">
            <a:avLst/>
          </a:prstGeom>
          <a:noFill/>
        </p:spPr>
        <p:txBody>
          <a:bodyPr wrap="none" rtlCol="0">
            <a:spAutoFit/>
          </a:bodyPr>
          <a:lstStyle/>
          <a:p>
            <a:pPr marL="514350" indent="-514350"/>
            <a:r>
              <a:rPr lang="en-US" sz="3600" b="1" dirty="0" smtClean="0">
                <a:solidFill>
                  <a:schemeClr val="accent5">
                    <a:lumMod val="75000"/>
                  </a:schemeClr>
                </a:solidFill>
              </a:rPr>
              <a:t>2. On Shore Piling (Land Piling)</a:t>
            </a:r>
            <a:endParaRPr lang="en-US" sz="3600" b="1" dirty="0">
              <a:solidFill>
                <a:schemeClr val="accent5">
                  <a:lumMod val="75000"/>
                </a:schemeClr>
              </a:solidFill>
            </a:endParaRPr>
          </a:p>
        </p:txBody>
      </p:sp>
      <p:sp>
        <p:nvSpPr>
          <p:cNvPr id="6" name="TextBox 5"/>
          <p:cNvSpPr txBox="1"/>
          <p:nvPr/>
        </p:nvSpPr>
        <p:spPr>
          <a:xfrm>
            <a:off x="76200" y="2306122"/>
            <a:ext cx="3329758" cy="400110"/>
          </a:xfrm>
          <a:prstGeom prst="rect">
            <a:avLst/>
          </a:prstGeom>
          <a:noFill/>
        </p:spPr>
        <p:txBody>
          <a:bodyPr wrap="none" rtlCol="0">
            <a:spAutoFit/>
          </a:bodyPr>
          <a:lstStyle/>
          <a:p>
            <a:pPr>
              <a:buFont typeface="Wingdings" pitchFamily="2" charset="2"/>
              <a:buChar char="§"/>
            </a:pPr>
            <a:r>
              <a:rPr lang="en-US" sz="2000" b="1" dirty="0" smtClean="0"/>
              <a:t>Positioning of Bored Pile</a:t>
            </a:r>
            <a:endParaRPr lang="en-US" sz="2000" b="1" dirty="0"/>
          </a:p>
        </p:txBody>
      </p:sp>
      <p:sp>
        <p:nvSpPr>
          <p:cNvPr id="7" name="TextBox 6"/>
          <p:cNvSpPr txBox="1"/>
          <p:nvPr/>
        </p:nvSpPr>
        <p:spPr>
          <a:xfrm>
            <a:off x="3886200" y="2133600"/>
            <a:ext cx="5029200" cy="1077218"/>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1600" dirty="0" smtClean="0"/>
              <a:t> Wooden pegs are used to mark out the centre position of each bored pile.</a:t>
            </a:r>
          </a:p>
          <a:p>
            <a:pPr algn="just"/>
            <a:endParaRPr lang="en-US" sz="1600" dirty="0" smtClean="0"/>
          </a:p>
          <a:p>
            <a:pPr algn="just"/>
            <a:endParaRPr lang="en-US" sz="1600" dirty="0" smtClean="0"/>
          </a:p>
        </p:txBody>
      </p:sp>
      <p:sp>
        <p:nvSpPr>
          <p:cNvPr id="8" name="TextBox 7"/>
          <p:cNvSpPr txBox="1"/>
          <p:nvPr/>
        </p:nvSpPr>
        <p:spPr>
          <a:xfrm>
            <a:off x="76200" y="3372922"/>
            <a:ext cx="3732112" cy="369332"/>
          </a:xfrm>
          <a:prstGeom prst="rect">
            <a:avLst/>
          </a:prstGeom>
          <a:noFill/>
        </p:spPr>
        <p:txBody>
          <a:bodyPr wrap="none" rtlCol="0">
            <a:spAutoFit/>
          </a:bodyPr>
          <a:lstStyle/>
          <a:p>
            <a:pPr>
              <a:buFont typeface="Wingdings" pitchFamily="2" charset="2"/>
              <a:buChar char="§"/>
            </a:pPr>
            <a:r>
              <a:rPr lang="en-US" b="1" dirty="0" smtClean="0"/>
              <a:t>Selection of driving equipment</a:t>
            </a:r>
            <a:endParaRPr lang="en-US" b="1" dirty="0"/>
          </a:p>
        </p:txBody>
      </p:sp>
      <p:sp>
        <p:nvSpPr>
          <p:cNvPr id="9" name="TextBox 8"/>
          <p:cNvSpPr txBox="1"/>
          <p:nvPr/>
        </p:nvSpPr>
        <p:spPr>
          <a:xfrm>
            <a:off x="3880562" y="3329226"/>
            <a:ext cx="5029200" cy="1077218"/>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1600" dirty="0" smtClean="0"/>
              <a:t> Hydraulic or electric vibrators are used for driving.</a:t>
            </a:r>
          </a:p>
          <a:p>
            <a:pPr algn="just"/>
            <a:endParaRPr lang="en-US" sz="1600" dirty="0" smtClean="0"/>
          </a:p>
          <a:p>
            <a:pPr algn="just"/>
            <a:endParaRPr lang="en-US" sz="1600" dirty="0" smtClean="0"/>
          </a:p>
        </p:txBody>
      </p:sp>
      <p:sp>
        <p:nvSpPr>
          <p:cNvPr id="10" name="TextBox 9"/>
          <p:cNvSpPr txBox="1"/>
          <p:nvPr/>
        </p:nvSpPr>
        <p:spPr>
          <a:xfrm>
            <a:off x="76200" y="4495800"/>
            <a:ext cx="2935419" cy="400110"/>
          </a:xfrm>
          <a:prstGeom prst="rect">
            <a:avLst/>
          </a:prstGeom>
          <a:noFill/>
        </p:spPr>
        <p:txBody>
          <a:bodyPr wrap="none" rtlCol="0">
            <a:spAutoFit/>
          </a:bodyPr>
          <a:lstStyle/>
          <a:p>
            <a:pPr>
              <a:buFont typeface="Wingdings" pitchFamily="2" charset="2"/>
              <a:buChar char="§"/>
            </a:pPr>
            <a:r>
              <a:rPr lang="en-US" sz="2000" b="1" dirty="0" smtClean="0"/>
              <a:t>Installation of Casing</a:t>
            </a:r>
            <a:endParaRPr lang="en-US" sz="2000" b="1" dirty="0"/>
          </a:p>
        </p:txBody>
      </p:sp>
      <p:sp>
        <p:nvSpPr>
          <p:cNvPr id="11" name="TextBox 10"/>
          <p:cNvSpPr txBox="1"/>
          <p:nvPr/>
        </p:nvSpPr>
        <p:spPr>
          <a:xfrm>
            <a:off x="3880562" y="4548426"/>
            <a:ext cx="5029200" cy="830997"/>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1600" dirty="0" smtClean="0"/>
              <a:t>A casing is driven into the ground by a </a:t>
            </a:r>
            <a:r>
              <a:rPr lang="en-US" sz="1600" dirty="0" err="1" smtClean="0"/>
              <a:t>vibro</a:t>
            </a:r>
            <a:r>
              <a:rPr lang="en-US" sz="1600" dirty="0" smtClean="0"/>
              <a:t>-hammer, leaving about 1 </a:t>
            </a:r>
            <a:r>
              <a:rPr lang="en-US" sz="1600" dirty="0" err="1" smtClean="0"/>
              <a:t>metre</a:t>
            </a:r>
            <a:r>
              <a:rPr lang="en-US" sz="1600" dirty="0" smtClean="0"/>
              <a:t> length of the casing protruding from the ground</a:t>
            </a:r>
            <a:endParaRPr lang="en-US" sz="400" dirty="0" smtClean="0"/>
          </a:p>
        </p:txBody>
      </p:sp>
      <p:sp>
        <p:nvSpPr>
          <p:cNvPr id="12" name="TextBox 11"/>
          <p:cNvSpPr txBox="1"/>
          <p:nvPr/>
        </p:nvSpPr>
        <p:spPr>
          <a:xfrm>
            <a:off x="99242" y="5562600"/>
            <a:ext cx="2938625" cy="400110"/>
          </a:xfrm>
          <a:prstGeom prst="rect">
            <a:avLst/>
          </a:prstGeom>
          <a:noFill/>
        </p:spPr>
        <p:txBody>
          <a:bodyPr wrap="none" rtlCol="0">
            <a:spAutoFit/>
          </a:bodyPr>
          <a:lstStyle/>
          <a:p>
            <a:pPr>
              <a:buFont typeface="Wingdings" pitchFamily="2" charset="2"/>
              <a:buChar char="§"/>
            </a:pPr>
            <a:r>
              <a:rPr lang="en-US" sz="2000" b="1" dirty="0" err="1" smtClean="0"/>
              <a:t>Augering</a:t>
            </a:r>
            <a:r>
              <a:rPr lang="en-US" sz="2000" b="1" dirty="0" smtClean="0"/>
              <a:t> of Borehole</a:t>
            </a:r>
            <a:endParaRPr lang="en-US" sz="2000" b="1" dirty="0"/>
          </a:p>
        </p:txBody>
      </p:sp>
      <p:sp>
        <p:nvSpPr>
          <p:cNvPr id="13" name="TextBox 12"/>
          <p:cNvSpPr txBox="1"/>
          <p:nvPr/>
        </p:nvSpPr>
        <p:spPr>
          <a:xfrm>
            <a:off x="3886200" y="5615226"/>
            <a:ext cx="5029200" cy="1077218"/>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1600" dirty="0" smtClean="0"/>
              <a:t>Auger is used as a drilling tool to cut and remove the soil within the casing to form a borehole</a:t>
            </a:r>
          </a:p>
          <a:p>
            <a:pPr algn="just"/>
            <a:endParaRPr lang="en-US" sz="16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0.70"/>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8" presetClass="entr" presetSubtype="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500"/>
                                        <p:tgtEl>
                                          <p:spTgt spid="7"/>
                                        </p:tgtEl>
                                      </p:cBhvr>
                                    </p:animEffect>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18" presetClass="entr" presetSubtype="6"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Right)">
                                      <p:cBhvr>
                                        <p:cTn id="33" dur="500"/>
                                        <p:tgtEl>
                                          <p:spTgt spid="9"/>
                                        </p:tgtEl>
                                      </p:cBhvr>
                                    </p:animEffect>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18" presetClass="entr" presetSubtype="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strips(downRight)">
                                      <p:cBhvr>
                                        <p:cTn id="43" dur="500"/>
                                        <p:tgtEl>
                                          <p:spTgt spid="11"/>
                                        </p:tgtEl>
                                      </p:cBhvr>
                                    </p:animEffect>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18" presetClass="entr" presetSubtype="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strips(downRigh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P spid="8" grpId="0"/>
      <p:bldP spid="9" grpId="0" animBg="1"/>
      <p:bldP spid="10" grpId="0"/>
      <p:bldP spid="11" grpId="0" animBg="1"/>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238" y="1772722"/>
            <a:ext cx="3324949" cy="400110"/>
          </a:xfrm>
          <a:prstGeom prst="rect">
            <a:avLst/>
          </a:prstGeom>
          <a:noFill/>
        </p:spPr>
        <p:txBody>
          <a:bodyPr wrap="none" rtlCol="0">
            <a:spAutoFit/>
          </a:bodyPr>
          <a:lstStyle/>
          <a:p>
            <a:pPr>
              <a:buFont typeface="Wingdings" pitchFamily="2" charset="2"/>
              <a:buChar char="§"/>
            </a:pPr>
            <a:r>
              <a:rPr lang="en-US" sz="2000" b="1" dirty="0" smtClean="0"/>
              <a:t> Concreting of Borehole</a:t>
            </a:r>
            <a:endParaRPr lang="en-US" sz="2000" b="1" dirty="0"/>
          </a:p>
        </p:txBody>
      </p:sp>
      <p:sp>
        <p:nvSpPr>
          <p:cNvPr id="4" name="TextBox 3"/>
          <p:cNvSpPr txBox="1"/>
          <p:nvPr/>
        </p:nvSpPr>
        <p:spPr>
          <a:xfrm>
            <a:off x="3810000" y="1729026"/>
            <a:ext cx="5029200" cy="861774"/>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 Concrete is poured into the borehole to form the bored pile.</a:t>
            </a:r>
          </a:p>
          <a:p>
            <a:pPr algn="just"/>
            <a:endParaRPr lang="en-US" sz="400" dirty="0" smtClean="0"/>
          </a:p>
          <a:p>
            <a:pPr algn="just"/>
            <a:endParaRPr lang="en-US" sz="600" dirty="0" smtClean="0"/>
          </a:p>
        </p:txBody>
      </p:sp>
      <p:sp>
        <p:nvSpPr>
          <p:cNvPr id="5" name="TextBox 4"/>
          <p:cNvSpPr txBox="1"/>
          <p:nvPr/>
        </p:nvSpPr>
        <p:spPr>
          <a:xfrm>
            <a:off x="304800" y="2839522"/>
            <a:ext cx="2898550" cy="400110"/>
          </a:xfrm>
          <a:prstGeom prst="rect">
            <a:avLst/>
          </a:prstGeom>
          <a:noFill/>
        </p:spPr>
        <p:txBody>
          <a:bodyPr wrap="none" rtlCol="0">
            <a:spAutoFit/>
          </a:bodyPr>
          <a:lstStyle/>
          <a:p>
            <a:pPr>
              <a:buFont typeface="Wingdings" pitchFamily="2" charset="2"/>
              <a:buChar char="§"/>
            </a:pPr>
            <a:r>
              <a:rPr lang="en-US" sz="2000" b="1" dirty="0" smtClean="0"/>
              <a:t> Extraction of Casing</a:t>
            </a:r>
            <a:endParaRPr lang="en-US" sz="2000" b="1" dirty="0"/>
          </a:p>
        </p:txBody>
      </p:sp>
      <p:sp>
        <p:nvSpPr>
          <p:cNvPr id="6" name="TextBox 5"/>
          <p:cNvSpPr txBox="1"/>
          <p:nvPr/>
        </p:nvSpPr>
        <p:spPr>
          <a:xfrm>
            <a:off x="3880562" y="2795826"/>
            <a:ext cx="5029200" cy="861774"/>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 The </a:t>
            </a:r>
            <a:r>
              <a:rPr lang="en-US" sz="2000" dirty="0" err="1" smtClean="0"/>
              <a:t>vibro</a:t>
            </a:r>
            <a:r>
              <a:rPr lang="en-US" sz="2000" dirty="0" smtClean="0"/>
              <a:t>-hammer extracts the casing from the ground.</a:t>
            </a:r>
          </a:p>
          <a:p>
            <a:pPr algn="just"/>
            <a:endParaRPr lang="en-US" sz="400" dirty="0" smtClean="0"/>
          </a:p>
          <a:p>
            <a:pPr algn="just"/>
            <a:endParaRPr lang="en-US" sz="600" dirty="0" smtClean="0"/>
          </a:p>
        </p:txBody>
      </p:sp>
      <p:sp>
        <p:nvSpPr>
          <p:cNvPr id="7" name="TextBox 6"/>
          <p:cNvSpPr txBox="1"/>
          <p:nvPr/>
        </p:nvSpPr>
        <p:spPr>
          <a:xfrm>
            <a:off x="304800" y="4058722"/>
            <a:ext cx="3005951" cy="400110"/>
          </a:xfrm>
          <a:prstGeom prst="rect">
            <a:avLst/>
          </a:prstGeom>
          <a:noFill/>
        </p:spPr>
        <p:txBody>
          <a:bodyPr wrap="none" rtlCol="0">
            <a:spAutoFit/>
          </a:bodyPr>
          <a:lstStyle/>
          <a:p>
            <a:pPr>
              <a:buFont typeface="Wingdings" pitchFamily="2" charset="2"/>
              <a:buChar char="§"/>
            </a:pPr>
            <a:r>
              <a:rPr lang="en-US" sz="2000" b="1" dirty="0" smtClean="0"/>
              <a:t> Repetition of Process</a:t>
            </a:r>
            <a:endParaRPr lang="en-US" sz="2000" b="1" dirty="0"/>
          </a:p>
        </p:txBody>
      </p:sp>
      <p:sp>
        <p:nvSpPr>
          <p:cNvPr id="8" name="TextBox 7"/>
          <p:cNvSpPr txBox="1"/>
          <p:nvPr/>
        </p:nvSpPr>
        <p:spPr>
          <a:xfrm>
            <a:off x="3880562" y="4015026"/>
            <a:ext cx="5029200" cy="1015663"/>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 Steps 3 - 7 are repeated till the entire length of the contiguous bored pile wall construction is completed.</a:t>
            </a:r>
            <a:endParaRPr lang="en-US" sz="600" dirty="0" smtClean="0"/>
          </a:p>
        </p:txBody>
      </p:sp>
      <p:sp>
        <p:nvSpPr>
          <p:cNvPr id="9" name="TextBox 8"/>
          <p:cNvSpPr txBox="1"/>
          <p:nvPr/>
        </p:nvSpPr>
        <p:spPr>
          <a:xfrm>
            <a:off x="304800" y="5125522"/>
            <a:ext cx="2799164" cy="400110"/>
          </a:xfrm>
          <a:prstGeom prst="rect">
            <a:avLst/>
          </a:prstGeom>
          <a:noFill/>
        </p:spPr>
        <p:txBody>
          <a:bodyPr wrap="none" rtlCol="0">
            <a:spAutoFit/>
          </a:bodyPr>
          <a:lstStyle/>
          <a:p>
            <a:pPr>
              <a:buFont typeface="Wingdings" pitchFamily="2" charset="2"/>
              <a:buChar char="§"/>
            </a:pPr>
            <a:r>
              <a:rPr lang="en-US" sz="2000" b="1" dirty="0" smtClean="0"/>
              <a:t> Inserting Beam Cap</a:t>
            </a:r>
            <a:endParaRPr lang="en-US" sz="2000" b="1" dirty="0"/>
          </a:p>
        </p:txBody>
      </p:sp>
      <p:sp>
        <p:nvSpPr>
          <p:cNvPr id="10" name="TextBox 9"/>
          <p:cNvSpPr txBox="1"/>
          <p:nvPr/>
        </p:nvSpPr>
        <p:spPr>
          <a:xfrm>
            <a:off x="3886200" y="5235714"/>
            <a:ext cx="5029200" cy="707886"/>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 An iron beam is welded on each of the piles head</a:t>
            </a:r>
            <a:endParaRPr lang="en-US" sz="600" dirty="0" smtClean="0"/>
          </a:p>
        </p:txBody>
      </p:sp>
      <p:sp>
        <p:nvSpPr>
          <p:cNvPr id="11" name="TextBox 10"/>
          <p:cNvSpPr txBox="1"/>
          <p:nvPr/>
        </p:nvSpPr>
        <p:spPr>
          <a:xfrm>
            <a:off x="228600" y="577096"/>
            <a:ext cx="3470822" cy="400110"/>
          </a:xfrm>
          <a:prstGeom prst="rect">
            <a:avLst/>
          </a:prstGeom>
          <a:noFill/>
        </p:spPr>
        <p:txBody>
          <a:bodyPr wrap="none" rtlCol="0">
            <a:spAutoFit/>
          </a:bodyPr>
          <a:lstStyle/>
          <a:p>
            <a:pPr>
              <a:buFont typeface="Wingdings" pitchFamily="2" charset="2"/>
              <a:buChar char="§"/>
            </a:pPr>
            <a:r>
              <a:rPr lang="en-US" sz="2000" b="1" dirty="0" smtClean="0"/>
              <a:t> Installation of Steel Cage</a:t>
            </a:r>
            <a:endParaRPr lang="en-US" sz="2000" b="1" dirty="0"/>
          </a:p>
        </p:txBody>
      </p:sp>
      <p:sp>
        <p:nvSpPr>
          <p:cNvPr id="12" name="TextBox 11"/>
          <p:cNvSpPr txBox="1"/>
          <p:nvPr/>
        </p:nvSpPr>
        <p:spPr>
          <a:xfrm>
            <a:off x="3804362" y="533400"/>
            <a:ext cx="5029200" cy="861774"/>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 The crane lifts up the steel cage and places it within the borehole.</a:t>
            </a:r>
          </a:p>
          <a:p>
            <a:pPr algn="just"/>
            <a:endParaRPr lang="en-US" sz="400" dirty="0" smtClean="0"/>
          </a:p>
          <a:p>
            <a:pPr algn="just"/>
            <a:endParaRPr lang="en-US" sz="6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Left)">
                                      <p:cBhvr>
                                        <p:cTn id="13" dur="500"/>
                                        <p:tgtEl>
                                          <p:spTgt spid="1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8" presetClass="entr" presetSubtype="12"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Left)">
                                      <p:cBhvr>
                                        <p:cTn id="23" dur="500"/>
                                        <p:tgtEl>
                                          <p:spTgt spid="4"/>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8" presetClass="entr" presetSubtype="1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strips(downLeft)">
                                      <p:cBhvr>
                                        <p:cTn id="33" dur="500"/>
                                        <p:tgtEl>
                                          <p:spTgt spid="6"/>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18" presetClass="entr" presetSubtype="12"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Left)">
                                      <p:cBhvr>
                                        <p:cTn id="43" dur="500"/>
                                        <p:tgtEl>
                                          <p:spTgt spid="8"/>
                                        </p:tgtEl>
                                      </p:cBhvr>
                                    </p:animEffect>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18" presetClass="entr" presetSubtype="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Right)">
                                      <p:cBhvr>
                                        <p:cTn id="5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857250" indent="-857250" algn="ctr"/>
            <a:r>
              <a:rPr lang="en-US" dirty="0" smtClean="0">
                <a:solidFill>
                  <a:schemeClr val="accent5">
                    <a:lumMod val="50000"/>
                  </a:schemeClr>
                </a:solidFill>
              </a:rPr>
              <a:t>II. </a:t>
            </a:r>
            <a:r>
              <a:rPr lang="en-US" u="sng" dirty="0" smtClean="0">
                <a:solidFill>
                  <a:schemeClr val="accent5">
                    <a:lumMod val="50000"/>
                  </a:schemeClr>
                </a:solidFill>
              </a:rPr>
              <a:t>Pre-Cast Pile </a:t>
            </a:r>
            <a:endParaRPr lang="en-US" u="sng" dirty="0">
              <a:solidFill>
                <a:schemeClr val="accent5">
                  <a:lumMod val="50000"/>
                </a:schemeClr>
              </a:solidFill>
            </a:endParaRPr>
          </a:p>
        </p:txBody>
      </p:sp>
      <p:sp>
        <p:nvSpPr>
          <p:cNvPr id="3" name="TextBox 2"/>
          <p:cNvSpPr txBox="1"/>
          <p:nvPr/>
        </p:nvSpPr>
        <p:spPr>
          <a:xfrm>
            <a:off x="0" y="2069068"/>
            <a:ext cx="5214260" cy="461665"/>
          </a:xfrm>
          <a:prstGeom prst="rect">
            <a:avLst/>
          </a:prstGeom>
          <a:noFill/>
        </p:spPr>
        <p:txBody>
          <a:bodyPr wrap="square" rtlCol="0">
            <a:spAutoFit/>
          </a:bodyPr>
          <a:lstStyle/>
          <a:p>
            <a:pPr>
              <a:buFont typeface="Wingdings" pitchFamily="2" charset="2"/>
              <a:buChar char="§"/>
            </a:pPr>
            <a:r>
              <a:rPr lang="en-US" sz="2400" b="1" dirty="0" smtClean="0"/>
              <a:t> Selection of Driving Equipment</a:t>
            </a:r>
            <a:endParaRPr lang="en-US" sz="2400" b="1" dirty="0"/>
          </a:p>
        </p:txBody>
      </p:sp>
      <p:sp>
        <p:nvSpPr>
          <p:cNvPr id="4" name="TextBox 3"/>
          <p:cNvSpPr txBox="1"/>
          <p:nvPr/>
        </p:nvSpPr>
        <p:spPr>
          <a:xfrm>
            <a:off x="0" y="4034135"/>
            <a:ext cx="3361189" cy="461665"/>
          </a:xfrm>
          <a:prstGeom prst="rect">
            <a:avLst/>
          </a:prstGeom>
          <a:noFill/>
        </p:spPr>
        <p:txBody>
          <a:bodyPr wrap="square" rtlCol="0">
            <a:spAutoFit/>
          </a:bodyPr>
          <a:lstStyle/>
          <a:p>
            <a:pPr>
              <a:buFont typeface="Wingdings" pitchFamily="2" charset="2"/>
              <a:buChar char="§"/>
            </a:pPr>
            <a:r>
              <a:rPr lang="en-US" sz="2400" b="1" dirty="0" smtClean="0"/>
              <a:t> Creating Bore Hole</a:t>
            </a:r>
            <a:endParaRPr lang="en-US" sz="2400" b="1" dirty="0"/>
          </a:p>
        </p:txBody>
      </p:sp>
      <p:sp>
        <p:nvSpPr>
          <p:cNvPr id="7" name="TextBox 6"/>
          <p:cNvSpPr txBox="1"/>
          <p:nvPr/>
        </p:nvSpPr>
        <p:spPr>
          <a:xfrm>
            <a:off x="5181600" y="2057400"/>
            <a:ext cx="3810000" cy="1631216"/>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Proper driving equipment is selected.</a:t>
            </a:r>
          </a:p>
          <a:p>
            <a:pPr algn="just">
              <a:buFont typeface="Arial" pitchFamily="34" charset="0"/>
              <a:buChar char="•"/>
            </a:pPr>
            <a:r>
              <a:rPr lang="en-US" sz="2000" dirty="0" smtClean="0"/>
              <a:t>Hydraulic or electric vibrators are mostly used for driving precast pile.</a:t>
            </a:r>
          </a:p>
        </p:txBody>
      </p:sp>
      <p:sp>
        <p:nvSpPr>
          <p:cNvPr id="8" name="TextBox 7"/>
          <p:cNvSpPr txBox="1"/>
          <p:nvPr/>
        </p:nvSpPr>
        <p:spPr>
          <a:xfrm>
            <a:off x="3505200" y="4114801"/>
            <a:ext cx="5029200" cy="1631216"/>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In dry soil, boring is done by </a:t>
            </a:r>
            <a:r>
              <a:rPr lang="en-US" sz="2000" dirty="0" err="1" smtClean="0"/>
              <a:t>augering</a:t>
            </a:r>
            <a:r>
              <a:rPr lang="en-US" sz="2000" dirty="0" smtClean="0"/>
              <a:t>, in soft rocks, rotary well drills may also be used.</a:t>
            </a:r>
          </a:p>
          <a:p>
            <a:pPr algn="just">
              <a:buFont typeface="Arial" pitchFamily="34" charset="0"/>
              <a:buChar char="•"/>
            </a:pPr>
            <a:r>
              <a:rPr lang="en-US" sz="2000" dirty="0" smtClean="0"/>
              <a:t>The bore is made to the required depth of the pile.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18" presetClass="entr" presetSubtype="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238" y="838200"/>
            <a:ext cx="3651962" cy="523220"/>
          </a:xfrm>
          <a:prstGeom prst="rect">
            <a:avLst/>
          </a:prstGeom>
          <a:noFill/>
        </p:spPr>
        <p:txBody>
          <a:bodyPr wrap="none" rtlCol="0">
            <a:spAutoFit/>
          </a:bodyPr>
          <a:lstStyle/>
          <a:p>
            <a:pPr>
              <a:buFont typeface="Wingdings" pitchFamily="2" charset="2"/>
              <a:buChar char="§"/>
            </a:pPr>
            <a:r>
              <a:rPr lang="en-US" sz="2800" b="1" dirty="0" smtClean="0"/>
              <a:t>Installation of Piles</a:t>
            </a:r>
            <a:endParaRPr lang="en-US" sz="2800" b="1" dirty="0"/>
          </a:p>
        </p:txBody>
      </p:sp>
      <p:sp>
        <p:nvSpPr>
          <p:cNvPr id="4" name="TextBox 3"/>
          <p:cNvSpPr txBox="1"/>
          <p:nvPr/>
        </p:nvSpPr>
        <p:spPr>
          <a:xfrm>
            <a:off x="228600" y="4353580"/>
            <a:ext cx="3733714" cy="523220"/>
          </a:xfrm>
          <a:prstGeom prst="rect">
            <a:avLst/>
          </a:prstGeom>
          <a:noFill/>
        </p:spPr>
        <p:txBody>
          <a:bodyPr wrap="none" rtlCol="0">
            <a:spAutoFit/>
          </a:bodyPr>
          <a:lstStyle/>
          <a:p>
            <a:pPr>
              <a:buFont typeface="Wingdings" pitchFamily="2" charset="2"/>
              <a:buChar char="§"/>
            </a:pPr>
            <a:r>
              <a:rPr lang="en-US" sz="2800" b="1" dirty="0" smtClean="0"/>
              <a:t>Inserting Beam Cap</a:t>
            </a:r>
            <a:endParaRPr lang="en-US" sz="2800" b="1" dirty="0"/>
          </a:p>
        </p:txBody>
      </p:sp>
      <p:sp>
        <p:nvSpPr>
          <p:cNvPr id="5" name="TextBox 4"/>
          <p:cNvSpPr txBox="1"/>
          <p:nvPr/>
        </p:nvSpPr>
        <p:spPr>
          <a:xfrm>
            <a:off x="3962400" y="4419600"/>
            <a:ext cx="5029200" cy="1631216"/>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In dry soil, boring is done by </a:t>
            </a:r>
            <a:r>
              <a:rPr lang="en-US" sz="2000" dirty="0" err="1" smtClean="0"/>
              <a:t>augering</a:t>
            </a:r>
            <a:r>
              <a:rPr lang="en-US" sz="2000" dirty="0" smtClean="0"/>
              <a:t>, in soft rocks, rotary well drills may also be used.</a:t>
            </a:r>
          </a:p>
          <a:p>
            <a:pPr algn="just">
              <a:buFont typeface="Arial" pitchFamily="34" charset="0"/>
              <a:buChar char="•"/>
            </a:pPr>
            <a:r>
              <a:rPr lang="en-US" sz="2000" dirty="0" smtClean="0"/>
              <a:t>The bore is made to the required depth of the pile.</a:t>
            </a:r>
          </a:p>
        </p:txBody>
      </p:sp>
      <p:sp>
        <p:nvSpPr>
          <p:cNvPr id="6" name="TextBox 5"/>
          <p:cNvSpPr txBox="1"/>
          <p:nvPr/>
        </p:nvSpPr>
        <p:spPr>
          <a:xfrm>
            <a:off x="3886200" y="685800"/>
            <a:ext cx="5029200" cy="2646878"/>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sz="2000" dirty="0" smtClean="0"/>
              <a:t> Tensile forces can not be supported.</a:t>
            </a:r>
          </a:p>
          <a:p>
            <a:pPr algn="just"/>
            <a:endParaRPr lang="en-US" sz="400" dirty="0" smtClean="0"/>
          </a:p>
          <a:p>
            <a:pPr algn="just">
              <a:buFont typeface="Arial" pitchFamily="34" charset="0"/>
              <a:buChar char="•"/>
            </a:pPr>
            <a:r>
              <a:rPr lang="en-US" sz="2000" dirty="0" smtClean="0"/>
              <a:t> A compromise has to be found.</a:t>
            </a:r>
          </a:p>
          <a:p>
            <a:pPr algn="just"/>
            <a:endParaRPr lang="en-US" sz="800" dirty="0" smtClean="0"/>
          </a:p>
          <a:p>
            <a:pPr algn="just">
              <a:buFont typeface="Arial" pitchFamily="34" charset="0"/>
              <a:buChar char="•"/>
            </a:pPr>
            <a:r>
              <a:rPr lang="en-US" sz="2000" dirty="0" smtClean="0"/>
              <a:t> When one pile is driven, another pile   within 10 ft of the previous one cannot be driven before 24 hours</a:t>
            </a:r>
          </a:p>
          <a:p>
            <a:pPr algn="just"/>
            <a:endParaRPr lang="en-US" sz="800" dirty="0" smtClean="0"/>
          </a:p>
          <a:p>
            <a:pPr algn="just">
              <a:buFont typeface="Arial" pitchFamily="34" charset="0"/>
              <a:buChar char="•"/>
            </a:pPr>
            <a:r>
              <a:rPr lang="en-US" sz="2000" dirty="0" smtClean="0"/>
              <a:t> The piles are inserted 2-4ft inside the land boundary</a:t>
            </a:r>
          </a:p>
          <a:p>
            <a:pPr algn="just"/>
            <a:endParaRPr lang="en-US" sz="6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Right)">
                                      <p:cBhvr>
                                        <p:cTn id="13" dur="500"/>
                                        <p:tgtEl>
                                          <p:spTgt spid="6"/>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229600" cy="4525963"/>
          </a:xfrm>
        </p:spPr>
        <p:txBody>
          <a:bodyPr>
            <a:normAutofit/>
          </a:bodyPr>
          <a:lstStyle/>
          <a:p>
            <a:endParaRPr lang="en-US" sz="1200" dirty="0" smtClean="0">
              <a:solidFill>
                <a:schemeClr val="accent4">
                  <a:lumMod val="50000"/>
                </a:schemeClr>
              </a:solidFill>
            </a:endParaRPr>
          </a:p>
          <a:p>
            <a:pPr>
              <a:buFont typeface="Wingdings" pitchFamily="2" charset="2"/>
              <a:buChar char="q"/>
            </a:pPr>
            <a:r>
              <a:rPr lang="en-US" sz="2400" dirty="0" smtClean="0">
                <a:solidFill>
                  <a:schemeClr val="accent4">
                    <a:lumMod val="50000"/>
                  </a:schemeClr>
                </a:solidFill>
              </a:rPr>
              <a:t> Can be used in space constraint and deep                                                     </a:t>
            </a:r>
          </a:p>
          <a:p>
            <a:pPr>
              <a:buNone/>
            </a:pPr>
            <a:r>
              <a:rPr lang="en-US" sz="2400" dirty="0" smtClean="0">
                <a:solidFill>
                  <a:schemeClr val="accent4">
                    <a:lumMod val="50000"/>
                  </a:schemeClr>
                </a:solidFill>
              </a:rPr>
              <a:t>    excavation </a:t>
            </a:r>
          </a:p>
          <a:p>
            <a:pPr>
              <a:buFont typeface="Wingdings" pitchFamily="2" charset="2"/>
              <a:buChar char="q"/>
            </a:pPr>
            <a:r>
              <a:rPr lang="en-US" sz="2400" dirty="0" smtClean="0">
                <a:solidFill>
                  <a:schemeClr val="accent4">
                    <a:lumMod val="50000"/>
                  </a:schemeClr>
                </a:solidFill>
              </a:rPr>
              <a:t> Play their role of earth retention</a:t>
            </a:r>
          </a:p>
          <a:p>
            <a:pPr>
              <a:buFont typeface="Wingdings" pitchFamily="2" charset="2"/>
              <a:buChar char="q"/>
            </a:pPr>
            <a:r>
              <a:rPr lang="en-US" sz="2400" dirty="0" smtClean="0">
                <a:solidFill>
                  <a:schemeClr val="accent4">
                    <a:lumMod val="50000"/>
                  </a:schemeClr>
                </a:solidFill>
              </a:rPr>
              <a:t> Utilized to support vertical loads,</a:t>
            </a:r>
          </a:p>
          <a:p>
            <a:pPr>
              <a:buFont typeface="Wingdings" pitchFamily="2" charset="2"/>
              <a:buChar char="q"/>
            </a:pPr>
            <a:r>
              <a:rPr lang="en-US" sz="2400" dirty="0" smtClean="0">
                <a:solidFill>
                  <a:schemeClr val="accent4">
                    <a:lumMod val="50000"/>
                  </a:schemeClr>
                </a:solidFill>
              </a:rPr>
              <a:t> Economical and Reliable</a:t>
            </a:r>
          </a:p>
          <a:p>
            <a:pPr>
              <a:buFont typeface="Wingdings" pitchFamily="2" charset="2"/>
              <a:buChar char="q"/>
            </a:pPr>
            <a:r>
              <a:rPr lang="en-US" sz="2400" dirty="0" smtClean="0">
                <a:solidFill>
                  <a:schemeClr val="accent4">
                    <a:lumMod val="50000"/>
                  </a:schemeClr>
                </a:solidFill>
              </a:rPr>
              <a:t> Available and Practicable</a:t>
            </a:r>
          </a:p>
          <a:p>
            <a:pPr>
              <a:buFont typeface="Wingdings" pitchFamily="2" charset="2"/>
              <a:buChar char="q"/>
            </a:pPr>
            <a:r>
              <a:rPr lang="en-US" sz="2400" dirty="0" smtClean="0">
                <a:solidFill>
                  <a:schemeClr val="accent4">
                    <a:lumMod val="50000"/>
                  </a:schemeClr>
                </a:solidFill>
              </a:rPr>
              <a:t> Requires less material than a traditional gravity  </a:t>
            </a:r>
          </a:p>
          <a:p>
            <a:pPr>
              <a:buNone/>
            </a:pPr>
            <a:r>
              <a:rPr lang="en-US" sz="2400" dirty="0" smtClean="0">
                <a:solidFill>
                  <a:schemeClr val="accent4">
                    <a:lumMod val="50000"/>
                  </a:schemeClr>
                </a:solidFill>
              </a:rPr>
              <a:t>    wall.</a:t>
            </a:r>
          </a:p>
          <a:p>
            <a:pPr>
              <a:buFont typeface="Wingdings" pitchFamily="2" charset="2"/>
              <a:buChar char="q"/>
            </a:pPr>
            <a:r>
              <a:rPr lang="en-US" sz="2400" dirty="0" smtClean="0">
                <a:solidFill>
                  <a:schemeClr val="accent4">
                    <a:lumMod val="50000"/>
                  </a:schemeClr>
                </a:solidFill>
              </a:rPr>
              <a:t> Restricts ground movements </a:t>
            </a:r>
          </a:p>
          <a:p>
            <a:pPr>
              <a:buFont typeface="Wingdings" pitchFamily="2" charset="2"/>
              <a:buChar char="q"/>
            </a:pPr>
            <a:r>
              <a:rPr lang="en-US" sz="2400" dirty="0" smtClean="0">
                <a:solidFill>
                  <a:schemeClr val="accent4">
                    <a:lumMod val="50000"/>
                  </a:schemeClr>
                </a:solidFill>
              </a:rPr>
              <a:t> Protects the neighboring structures</a:t>
            </a:r>
          </a:p>
          <a:p>
            <a:pPr>
              <a:tabLst>
                <a:tab pos="1768475" algn="l"/>
              </a:tabLst>
            </a:pPr>
            <a:endParaRPr lang="en-US" sz="1400" dirty="0" smtClean="0">
              <a:solidFill>
                <a:schemeClr val="accent4">
                  <a:lumMod val="50000"/>
                </a:schemeClr>
              </a:solidFill>
            </a:endParaRPr>
          </a:p>
          <a:p>
            <a:pPr>
              <a:tabLst>
                <a:tab pos="1768475" algn="l"/>
              </a:tabLst>
            </a:pPr>
            <a:endParaRPr lang="en-US" sz="1400" dirty="0" smtClean="0">
              <a:solidFill>
                <a:schemeClr val="accent4">
                  <a:lumMod val="50000"/>
                </a:schemeClr>
              </a:solidFill>
            </a:endParaRPr>
          </a:p>
          <a:p>
            <a:endParaRPr lang="en-US" dirty="0">
              <a:solidFill>
                <a:schemeClr val="accent4">
                  <a:lumMod val="50000"/>
                </a:schemeClr>
              </a:solidFill>
            </a:endParaRPr>
          </a:p>
        </p:txBody>
      </p:sp>
      <p:sp>
        <p:nvSpPr>
          <p:cNvPr id="3" name="Title 2"/>
          <p:cNvSpPr>
            <a:spLocks noGrp="1"/>
          </p:cNvSpPr>
          <p:nvPr>
            <p:ph type="title"/>
          </p:nvPr>
        </p:nvSpPr>
        <p:spPr/>
        <p:txBody>
          <a:bodyPr/>
          <a:lstStyle/>
          <a:p>
            <a:pPr algn="ctr"/>
            <a:r>
              <a:rPr lang="en-US" sz="4400" dirty="0" smtClean="0">
                <a:solidFill>
                  <a:schemeClr val="accent4">
                    <a:lumMod val="50000"/>
                  </a:schemeClr>
                </a:solidFill>
              </a:rPr>
              <a:t>Advantages</a:t>
            </a:r>
            <a:endParaRPr lang="en-US" dirty="0">
              <a:solidFill>
                <a:schemeClr val="accent4">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000"/>
                                        <p:tgtEl>
                                          <p:spTgt spid="2">
                                            <p:txEl>
                                              <p:pRg st="4" end="4"/>
                                            </p:txEl>
                                          </p:spTgt>
                                        </p:tgtEl>
                                      </p:cBhvr>
                                    </p:animEffect>
                                  </p:childTnLst>
                                </p:cTn>
                              </p:par>
                            </p:childTnLst>
                          </p:cTn>
                        </p:par>
                        <p:par>
                          <p:cTn id="24" fill="hold">
                            <p:stCondLst>
                              <p:cond delay="60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par>
                          <p:cTn id="28" fill="hold">
                            <p:stCondLst>
                              <p:cond delay="7000"/>
                            </p:stCondLst>
                            <p:childTnLst>
                              <p:par>
                                <p:cTn id="29" presetID="2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1000"/>
                                        <p:tgtEl>
                                          <p:spTgt spid="2">
                                            <p:txEl>
                                              <p:pRg st="6" end="6"/>
                                            </p:txEl>
                                          </p:spTgt>
                                        </p:tgtEl>
                                      </p:cBhvr>
                                    </p:animEffect>
                                  </p:childTnLst>
                                </p:cTn>
                              </p:par>
                            </p:childTnLst>
                          </p:cTn>
                        </p:par>
                        <p:par>
                          <p:cTn id="32" fill="hold">
                            <p:stCondLst>
                              <p:cond delay="8000"/>
                            </p:stCondLst>
                            <p:childTnLst>
                              <p:par>
                                <p:cTn id="33" presetID="22" presetClass="entr" presetSubtype="8"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1000"/>
                                        <p:tgtEl>
                                          <p:spTgt spid="2">
                                            <p:txEl>
                                              <p:pRg st="7" end="7"/>
                                            </p:txEl>
                                          </p:spTgt>
                                        </p:tgtEl>
                                      </p:cBhvr>
                                    </p:animEffect>
                                  </p:childTnLst>
                                </p:cTn>
                              </p:par>
                            </p:childTnLst>
                          </p:cTn>
                        </p:par>
                        <p:par>
                          <p:cTn id="36" fill="hold">
                            <p:stCondLst>
                              <p:cond delay="9000"/>
                            </p:stCondLst>
                            <p:childTnLst>
                              <p:par>
                                <p:cTn id="37" presetID="22" presetClass="entr" presetSubtype="8"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left)">
                                      <p:cBhvr>
                                        <p:cTn id="39" dur="1000"/>
                                        <p:tgtEl>
                                          <p:spTgt spid="2">
                                            <p:txEl>
                                              <p:pRg st="8" end="8"/>
                                            </p:txEl>
                                          </p:spTgt>
                                        </p:tgtEl>
                                      </p:cBhvr>
                                    </p:animEffect>
                                  </p:childTnLst>
                                </p:cTn>
                              </p:par>
                            </p:childTnLst>
                          </p:cTn>
                        </p:par>
                        <p:par>
                          <p:cTn id="40" fill="hold">
                            <p:stCondLst>
                              <p:cond delay="10000"/>
                            </p:stCondLst>
                            <p:childTnLst>
                              <p:par>
                                <p:cTn id="41" presetID="22" presetClass="entr" presetSubtype="8" fill="hold"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left)">
                                      <p:cBhvr>
                                        <p:cTn id="43" dur="1000"/>
                                        <p:tgtEl>
                                          <p:spTgt spid="2">
                                            <p:txEl>
                                              <p:pRg st="9" end="9"/>
                                            </p:txEl>
                                          </p:spTgt>
                                        </p:tgtEl>
                                      </p:cBhvr>
                                    </p:animEffect>
                                  </p:childTnLst>
                                </p:cTn>
                              </p:par>
                            </p:childTnLst>
                          </p:cTn>
                        </p:par>
                        <p:par>
                          <p:cTn id="44" fill="hold">
                            <p:stCondLst>
                              <p:cond delay="11000"/>
                            </p:stCondLst>
                            <p:childTnLst>
                              <p:par>
                                <p:cTn id="45" presetID="22" presetClass="entr" presetSubtype="8" fill="hold" nodeType="after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wipe(left)">
                                      <p:cBhvr>
                                        <p:cTn id="47"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lstStyle/>
          <a:p>
            <a:pPr>
              <a:buFont typeface="Wingdings" pitchFamily="2" charset="2"/>
              <a:buChar char="q"/>
            </a:pPr>
            <a:r>
              <a:rPr lang="en-US" dirty="0" smtClean="0"/>
              <a:t>Effective as long as the water level is brought down </a:t>
            </a:r>
          </a:p>
          <a:p>
            <a:pPr>
              <a:buFont typeface="Wingdings" pitchFamily="2" charset="2"/>
              <a:buChar char="q"/>
            </a:pPr>
            <a:r>
              <a:rPr lang="en-US" dirty="0" smtClean="0"/>
              <a:t>Do not allow full property line </a:t>
            </a:r>
          </a:p>
          <a:p>
            <a:pPr>
              <a:buFont typeface="Wingdings" pitchFamily="2" charset="2"/>
              <a:buChar char="q"/>
            </a:pPr>
            <a:r>
              <a:rPr lang="en-US" dirty="0" smtClean="0"/>
              <a:t>Have to make sure specific filling</a:t>
            </a:r>
          </a:p>
          <a:p>
            <a:pPr>
              <a:buFont typeface="Wingdings" pitchFamily="2" charset="2"/>
              <a:buChar char="q"/>
            </a:pPr>
            <a:r>
              <a:rPr lang="en-US" dirty="0" smtClean="0"/>
              <a:t>Poor  workmanship creates significant problems</a:t>
            </a:r>
          </a:p>
          <a:p>
            <a:pPr>
              <a:buFont typeface="Wingdings" pitchFamily="2" charset="2"/>
              <a:buChar char="q"/>
            </a:pPr>
            <a:r>
              <a:rPr lang="en-US" dirty="0" smtClean="0"/>
              <a:t>Large  openings leads to failure of wall</a:t>
            </a:r>
          </a:p>
          <a:p>
            <a:pPr>
              <a:buFont typeface="Wingdings" pitchFamily="2" charset="2"/>
              <a:buChar char="q"/>
            </a:pPr>
            <a:r>
              <a:rPr lang="en-US" dirty="0" smtClean="0"/>
              <a:t>Relatively impervious soils may cause blow out of base </a:t>
            </a:r>
            <a:endParaRPr lang="en-US" dirty="0"/>
          </a:p>
        </p:txBody>
      </p:sp>
      <p:sp>
        <p:nvSpPr>
          <p:cNvPr id="3" name="Title 2"/>
          <p:cNvSpPr>
            <a:spLocks noGrp="1"/>
          </p:cNvSpPr>
          <p:nvPr>
            <p:ph type="title"/>
          </p:nvPr>
        </p:nvSpPr>
        <p:spPr>
          <a:xfrm>
            <a:off x="457200" y="76200"/>
            <a:ext cx="8229600" cy="1143000"/>
          </a:xfrm>
        </p:spPr>
        <p:txBody>
          <a:bodyPr/>
          <a:lstStyle/>
          <a:p>
            <a:pPr algn="ctr"/>
            <a:r>
              <a:rPr lang="en-US" dirty="0" smtClean="0"/>
              <a:t>Disadvantages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000"/>
                                        <p:tgtEl>
                                          <p:spTgt spid="2">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1000"/>
                                        <p:tgtEl>
                                          <p:spTgt spid="2">
                                            <p:txEl>
                                              <p:pRg st="1" end="1"/>
                                            </p:txEl>
                                          </p:spTgt>
                                        </p:tgtEl>
                                      </p:cBhvr>
                                    </p:animEffect>
                                  </p:childTnLst>
                                </p:cTn>
                              </p:par>
                            </p:childTnLst>
                          </p:cTn>
                        </p:par>
                        <p:par>
                          <p:cTn id="16" fill="hold">
                            <p:stCondLst>
                              <p:cond delay="40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1000"/>
                                        <p:tgtEl>
                                          <p:spTgt spid="2">
                                            <p:txEl>
                                              <p:pRg st="2" end="2"/>
                                            </p:txEl>
                                          </p:spTgt>
                                        </p:tgtEl>
                                      </p:cBhvr>
                                    </p:animEffect>
                                  </p:childTnLst>
                                </p:cTn>
                              </p:par>
                            </p:childTnLst>
                          </p:cTn>
                        </p:par>
                        <p:par>
                          <p:cTn id="20" fill="hold">
                            <p:stCondLst>
                              <p:cond delay="5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1000"/>
                                        <p:tgtEl>
                                          <p:spTgt spid="2">
                                            <p:txEl>
                                              <p:pRg st="3" end="3"/>
                                            </p:txEl>
                                          </p:spTgt>
                                        </p:tgtEl>
                                      </p:cBhvr>
                                    </p:animEffect>
                                  </p:childTnLst>
                                </p:cTn>
                              </p:par>
                            </p:childTnLst>
                          </p:cTn>
                        </p:par>
                        <p:par>
                          <p:cTn id="24" fill="hold">
                            <p:stCondLst>
                              <p:cond delay="6000"/>
                            </p:stCondLst>
                            <p:childTnLst>
                              <p:par>
                                <p:cTn id="25" presetID="22" presetClass="entr" presetSubtype="8" fill="hold"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1000"/>
                                        <p:tgtEl>
                                          <p:spTgt spid="2">
                                            <p:txEl>
                                              <p:pRg st="4" end="4"/>
                                            </p:txEl>
                                          </p:spTgt>
                                        </p:tgtEl>
                                      </p:cBhvr>
                                    </p:animEffect>
                                  </p:childTnLst>
                                </p:cTn>
                              </p:par>
                            </p:childTnLst>
                          </p:cTn>
                        </p:par>
                        <p:par>
                          <p:cTn id="28" fill="hold">
                            <p:stCondLst>
                              <p:cond delay="7000"/>
                            </p:stCondLst>
                            <p:childTnLst>
                              <p:par>
                                <p:cTn id="29" presetID="22" presetClass="entr" presetSubtype="8" fill="hold"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wipe(left)">
                                      <p:cBhvr>
                                        <p:cTn id="31"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1219200"/>
            <a:ext cx="5867400" cy="335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002060"/>
                </a:solidFill>
              </a:rPr>
              <a:t> Questions </a:t>
            </a:r>
          </a:p>
          <a:p>
            <a:pPr algn="ctr"/>
            <a:r>
              <a:rPr lang="en-US" sz="7200" b="1" dirty="0" smtClean="0">
                <a:solidFill>
                  <a:srgbClr val="002060"/>
                </a:solidFill>
              </a:rPr>
              <a:t>and </a:t>
            </a:r>
          </a:p>
          <a:p>
            <a:pPr algn="ctr"/>
            <a:r>
              <a:rPr lang="en-US" sz="7200" b="1" dirty="0" smtClean="0">
                <a:solidFill>
                  <a:srgbClr val="002060"/>
                </a:solidFill>
              </a:rPr>
              <a:t>Queries??</a:t>
            </a:r>
            <a:endParaRPr lang="en-US" sz="7200" b="1"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7200"/>
            <a:ext cx="6096000" cy="1317625"/>
          </a:xfrm>
          <a:ln>
            <a:noFill/>
          </a:ln>
        </p:spPr>
        <p:txBody>
          <a:bodyPr/>
          <a:lstStyle/>
          <a:p>
            <a:pPr algn="l"/>
            <a:r>
              <a:rPr lang="en-US" b="1" dirty="0" smtClean="0">
                <a:solidFill>
                  <a:schemeClr val="accent1">
                    <a:lumMod val="50000"/>
                  </a:schemeClr>
                </a:solidFill>
              </a:rPr>
              <a:t>What </a:t>
            </a:r>
            <a:r>
              <a:rPr lang="en-US" b="1" dirty="0" smtClean="0">
                <a:solidFill>
                  <a:schemeClr val="accent4">
                    <a:lumMod val="75000"/>
                  </a:schemeClr>
                </a:solidFill>
              </a:rPr>
              <a:t>is</a:t>
            </a:r>
            <a:r>
              <a:rPr lang="en-US" b="1" dirty="0" smtClean="0">
                <a:solidFill>
                  <a:schemeClr val="accent1">
                    <a:lumMod val="50000"/>
                  </a:schemeClr>
                </a:solidFill>
              </a:rPr>
              <a:t> Shore Pile ?</a:t>
            </a:r>
            <a:endParaRPr lang="en-US" b="1" dirty="0">
              <a:solidFill>
                <a:schemeClr val="accent1">
                  <a:lumMod val="50000"/>
                </a:schemeClr>
              </a:solidFill>
            </a:endParaRPr>
          </a:p>
        </p:txBody>
      </p:sp>
      <p:sp>
        <p:nvSpPr>
          <p:cNvPr id="3" name="Subtitle 2"/>
          <p:cNvSpPr>
            <a:spLocks noGrp="1"/>
          </p:cNvSpPr>
          <p:nvPr>
            <p:ph type="subTitle" idx="1"/>
          </p:nvPr>
        </p:nvSpPr>
        <p:spPr>
          <a:xfrm>
            <a:off x="838200" y="2286000"/>
            <a:ext cx="7467600" cy="2743200"/>
          </a:xfrm>
        </p:spPr>
        <p:txBody>
          <a:bodyPr>
            <a:normAutofit/>
          </a:bodyPr>
          <a:lstStyle/>
          <a:p>
            <a:pPr algn="just"/>
            <a:r>
              <a:rPr lang="en-US" sz="3200" dirty="0" smtClean="0">
                <a:solidFill>
                  <a:schemeClr val="accent4">
                    <a:lumMod val="75000"/>
                  </a:schemeClr>
                </a:solidFill>
              </a:rPr>
              <a:t>Shore Pile means a supporting structure for the prevention of collapse of any construction. It can resist the lateral pressure of the soil, water etc.</a:t>
            </a:r>
            <a:endParaRPr lang="en-US" sz="3200" dirty="0">
              <a:solidFill>
                <a:schemeClr val="accent4">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8" presetClass="entr" presetSubtype="6"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609600"/>
            <a:ext cx="4648200" cy="3939540"/>
          </a:xfrm>
          <a:prstGeom prst="rect">
            <a:avLst/>
          </a:prstGeom>
          <a:noFill/>
        </p:spPr>
        <p:txBody>
          <a:bodyPr wrap="square" rtlCol="0">
            <a:spAutoFit/>
          </a:bodyPr>
          <a:lstStyle/>
          <a:p>
            <a:r>
              <a:rPr lang="en-US" sz="3600" b="1" dirty="0" smtClean="0">
                <a:solidFill>
                  <a:schemeClr val="accent4">
                    <a:lumMod val="50000"/>
                  </a:schemeClr>
                </a:solidFill>
                <a:latin typeface="Tahoma" pitchFamily="34" charset="0"/>
                <a:ea typeface="Tahoma" pitchFamily="34" charset="0"/>
                <a:cs typeface="Tahoma" pitchFamily="34" charset="0"/>
              </a:rPr>
              <a:t>Presented By</a:t>
            </a:r>
          </a:p>
          <a:p>
            <a:endParaRPr lang="en-US" b="1" dirty="0" smtClean="0">
              <a:solidFill>
                <a:schemeClr val="accent4">
                  <a:lumMod val="50000"/>
                </a:schemeClr>
              </a:solidFill>
              <a:latin typeface="Tahoma" pitchFamily="34" charset="0"/>
              <a:ea typeface="Tahoma" pitchFamily="34" charset="0"/>
              <a:cs typeface="Tahoma" pitchFamily="34" charset="0"/>
            </a:endParaRPr>
          </a:p>
          <a:p>
            <a:r>
              <a:rPr lang="en-US" sz="2000" b="1" dirty="0" smtClean="0">
                <a:solidFill>
                  <a:schemeClr val="accent4">
                    <a:lumMod val="50000"/>
                  </a:schemeClr>
                </a:solidFill>
                <a:latin typeface="Tahoma" pitchFamily="34" charset="0"/>
                <a:ea typeface="Tahoma" pitchFamily="34" charset="0"/>
                <a:cs typeface="Tahoma" pitchFamily="34" charset="0"/>
              </a:rPr>
              <a:t>1104034</a:t>
            </a:r>
          </a:p>
          <a:p>
            <a:r>
              <a:rPr lang="en-US" sz="2000" b="1" dirty="0" smtClean="0">
                <a:solidFill>
                  <a:schemeClr val="accent4">
                    <a:lumMod val="50000"/>
                  </a:schemeClr>
                </a:solidFill>
                <a:latin typeface="Tahoma" pitchFamily="34" charset="0"/>
                <a:ea typeface="Tahoma" pitchFamily="34" charset="0"/>
                <a:cs typeface="Tahoma" pitchFamily="34" charset="0"/>
              </a:rPr>
              <a:t>1104035</a:t>
            </a:r>
          </a:p>
          <a:p>
            <a:r>
              <a:rPr lang="en-US" sz="2000" b="1" dirty="0" smtClean="0">
                <a:solidFill>
                  <a:schemeClr val="accent4">
                    <a:lumMod val="50000"/>
                  </a:schemeClr>
                </a:solidFill>
                <a:latin typeface="Tahoma" pitchFamily="34" charset="0"/>
                <a:ea typeface="Tahoma" pitchFamily="34" charset="0"/>
                <a:cs typeface="Tahoma" pitchFamily="34" charset="0"/>
              </a:rPr>
              <a:t>1104036</a:t>
            </a:r>
          </a:p>
          <a:p>
            <a:r>
              <a:rPr lang="en-US" sz="2000" b="1" dirty="0" smtClean="0">
                <a:solidFill>
                  <a:schemeClr val="accent4">
                    <a:lumMod val="50000"/>
                  </a:schemeClr>
                </a:solidFill>
                <a:latin typeface="Tahoma" pitchFamily="34" charset="0"/>
                <a:ea typeface="Tahoma" pitchFamily="34" charset="0"/>
                <a:cs typeface="Tahoma" pitchFamily="34" charset="0"/>
              </a:rPr>
              <a:t>1104037</a:t>
            </a:r>
          </a:p>
          <a:p>
            <a:r>
              <a:rPr lang="en-US" sz="2000" b="1" dirty="0" smtClean="0">
                <a:solidFill>
                  <a:schemeClr val="accent4">
                    <a:lumMod val="50000"/>
                  </a:schemeClr>
                </a:solidFill>
                <a:latin typeface="Tahoma" pitchFamily="34" charset="0"/>
                <a:ea typeface="Tahoma" pitchFamily="34" charset="0"/>
                <a:cs typeface="Tahoma" pitchFamily="34" charset="0"/>
              </a:rPr>
              <a:t>1104038</a:t>
            </a:r>
          </a:p>
          <a:p>
            <a:r>
              <a:rPr lang="en-US" sz="2000" b="1" dirty="0" smtClean="0">
                <a:solidFill>
                  <a:schemeClr val="accent4">
                    <a:lumMod val="50000"/>
                  </a:schemeClr>
                </a:solidFill>
                <a:latin typeface="Tahoma" pitchFamily="34" charset="0"/>
                <a:ea typeface="Tahoma" pitchFamily="34" charset="0"/>
                <a:cs typeface="Tahoma" pitchFamily="34" charset="0"/>
              </a:rPr>
              <a:t>1104039</a:t>
            </a:r>
          </a:p>
          <a:p>
            <a:r>
              <a:rPr lang="en-US" sz="2000" b="1" dirty="0" smtClean="0">
                <a:solidFill>
                  <a:schemeClr val="accent4">
                    <a:lumMod val="50000"/>
                  </a:schemeClr>
                </a:solidFill>
                <a:latin typeface="Tahoma" pitchFamily="34" charset="0"/>
                <a:ea typeface="Tahoma" pitchFamily="34" charset="0"/>
                <a:cs typeface="Tahoma" pitchFamily="34" charset="0"/>
              </a:rPr>
              <a:t>1104040</a:t>
            </a:r>
          </a:p>
          <a:p>
            <a:r>
              <a:rPr lang="en-US" sz="2000" b="1" dirty="0" smtClean="0">
                <a:solidFill>
                  <a:schemeClr val="accent4">
                    <a:lumMod val="50000"/>
                  </a:schemeClr>
                </a:solidFill>
                <a:latin typeface="Tahoma" pitchFamily="34" charset="0"/>
                <a:ea typeface="Tahoma" pitchFamily="34" charset="0"/>
                <a:cs typeface="Tahoma" pitchFamily="34" charset="0"/>
              </a:rPr>
              <a:t>1104041</a:t>
            </a:r>
          </a:p>
          <a:p>
            <a:endParaRPr lang="en-US" b="1" dirty="0" smtClean="0">
              <a:solidFill>
                <a:schemeClr val="accent4">
                  <a:lumMod val="50000"/>
                </a:schemeClr>
              </a:solidFill>
              <a:latin typeface="Tahoma" pitchFamily="34" charset="0"/>
              <a:ea typeface="Tahoma" pitchFamily="34" charset="0"/>
              <a:cs typeface="Tahoma" pitchFamily="34" charset="0"/>
            </a:endParaRPr>
          </a:p>
          <a:p>
            <a:endParaRPr lang="en-US" b="1" dirty="0">
              <a:solidFill>
                <a:schemeClr val="accent4">
                  <a:lumMod val="50000"/>
                </a:schemeClr>
              </a:solidFill>
              <a:latin typeface="Tahoma" pitchFamily="34" charset="0"/>
              <a:ea typeface="Tahoma" pitchFamily="34" charset="0"/>
              <a:cs typeface="Tahoma" pitchFamily="34" charset="0"/>
            </a:endParaRPr>
          </a:p>
        </p:txBody>
      </p:sp>
      <p:sp>
        <p:nvSpPr>
          <p:cNvPr id="5" name="Rectangle 4"/>
          <p:cNvSpPr/>
          <p:nvPr/>
        </p:nvSpPr>
        <p:spPr>
          <a:xfrm>
            <a:off x="2743200" y="1447800"/>
            <a:ext cx="4572000" cy="2246769"/>
          </a:xfrm>
          <a:prstGeom prst="rect">
            <a:avLst/>
          </a:prstGeom>
        </p:spPr>
        <p:txBody>
          <a:bodyPr>
            <a:spAutoFit/>
          </a:bodyPr>
          <a:lstStyle/>
          <a:p>
            <a:r>
              <a:rPr lang="en-US" sz="2000" b="1" dirty="0" smtClean="0">
                <a:solidFill>
                  <a:schemeClr val="accent4">
                    <a:lumMod val="50000"/>
                  </a:schemeClr>
                </a:solidFill>
                <a:latin typeface="Tahoma" pitchFamily="34" charset="0"/>
                <a:ea typeface="Tahoma" pitchFamily="34" charset="0"/>
                <a:cs typeface="Tahoma" pitchFamily="34" charset="0"/>
              </a:rPr>
              <a:t>1104042</a:t>
            </a:r>
          </a:p>
          <a:p>
            <a:r>
              <a:rPr lang="en-US" sz="2000" b="1" dirty="0" smtClean="0">
                <a:solidFill>
                  <a:schemeClr val="accent4">
                    <a:lumMod val="50000"/>
                  </a:schemeClr>
                </a:solidFill>
                <a:latin typeface="Tahoma" pitchFamily="34" charset="0"/>
                <a:ea typeface="Tahoma" pitchFamily="34" charset="0"/>
                <a:cs typeface="Tahoma" pitchFamily="34" charset="0"/>
              </a:rPr>
              <a:t>1104043</a:t>
            </a:r>
          </a:p>
          <a:p>
            <a:r>
              <a:rPr lang="en-US" sz="2000" b="1" dirty="0" smtClean="0">
                <a:solidFill>
                  <a:schemeClr val="accent4">
                    <a:lumMod val="50000"/>
                  </a:schemeClr>
                </a:solidFill>
                <a:latin typeface="Tahoma" pitchFamily="34" charset="0"/>
                <a:ea typeface="Tahoma" pitchFamily="34" charset="0"/>
                <a:cs typeface="Tahoma" pitchFamily="34" charset="0"/>
              </a:rPr>
              <a:t>1104045</a:t>
            </a:r>
          </a:p>
          <a:p>
            <a:r>
              <a:rPr lang="en-US" sz="2000" b="1" dirty="0" smtClean="0">
                <a:solidFill>
                  <a:schemeClr val="accent4">
                    <a:lumMod val="50000"/>
                  </a:schemeClr>
                </a:solidFill>
                <a:latin typeface="Tahoma" pitchFamily="34" charset="0"/>
                <a:ea typeface="Tahoma" pitchFamily="34" charset="0"/>
                <a:cs typeface="Tahoma" pitchFamily="34" charset="0"/>
              </a:rPr>
              <a:t>1104046</a:t>
            </a:r>
          </a:p>
          <a:p>
            <a:r>
              <a:rPr lang="en-US" sz="2000" b="1" dirty="0" smtClean="0">
                <a:solidFill>
                  <a:schemeClr val="accent4">
                    <a:lumMod val="50000"/>
                  </a:schemeClr>
                </a:solidFill>
                <a:latin typeface="Tahoma" pitchFamily="34" charset="0"/>
                <a:ea typeface="Tahoma" pitchFamily="34" charset="0"/>
                <a:cs typeface="Tahoma" pitchFamily="34" charset="0"/>
              </a:rPr>
              <a:t>1104047</a:t>
            </a:r>
          </a:p>
          <a:p>
            <a:r>
              <a:rPr lang="en-US" sz="2000" b="1" dirty="0" smtClean="0">
                <a:solidFill>
                  <a:schemeClr val="accent4">
                    <a:lumMod val="50000"/>
                  </a:schemeClr>
                </a:solidFill>
                <a:latin typeface="Tahoma" pitchFamily="34" charset="0"/>
                <a:ea typeface="Tahoma" pitchFamily="34" charset="0"/>
                <a:cs typeface="Tahoma" pitchFamily="34" charset="0"/>
              </a:rPr>
              <a:t>1104049</a:t>
            </a:r>
          </a:p>
          <a:p>
            <a:r>
              <a:rPr lang="en-US" sz="2000" b="1" dirty="0" smtClean="0">
                <a:solidFill>
                  <a:schemeClr val="accent4">
                    <a:lumMod val="50000"/>
                  </a:schemeClr>
                </a:solidFill>
                <a:latin typeface="Tahoma" pitchFamily="34" charset="0"/>
                <a:ea typeface="Tahoma" pitchFamily="34" charset="0"/>
                <a:cs typeface="Tahoma" pitchFamily="34" charset="0"/>
              </a:rPr>
              <a:t>1104050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
                                          </p:val>
                                        </p:tav>
                                        <p:tav tm="100000">
                                          <p:val>
                                            <p:strVal val="#ppt_y"/>
                                          </p:val>
                                        </p:tav>
                                      </p:tavLst>
                                    </p:anim>
                                  </p:childTnLst>
                                </p:cTn>
                              </p:par>
                              <p:par>
                                <p:cTn id="16" presetID="40" presetClass="entr" presetSubtype="0" fill="hold" nodeType="withEffect">
                                  <p:stCondLst>
                                    <p:cond delay="0"/>
                                  </p:stCondLst>
                                  <p:iterate type="lt">
                                    <p:tmPct val="10000"/>
                                  </p:iterate>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1"/>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40" presetClass="entr" presetSubtype="0" fill="hold" nodeType="withEffect">
                                  <p:stCondLst>
                                    <p:cond delay="0"/>
                                  </p:stCondLst>
                                  <p:iterate type="lt">
                                    <p:tmPct val="10000"/>
                                  </p:iterate>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1"/>
                                          </p:val>
                                        </p:tav>
                                        <p:tav tm="100000">
                                          <p:val>
                                            <p:strVal val="#ppt_x"/>
                                          </p:val>
                                        </p:tav>
                                      </p:tavLst>
                                    </p:anim>
                                    <p:anim calcmode="lin" valueType="num">
                                      <p:cBhvr>
                                        <p:cTn id="25" dur="1000" fill="hold"/>
                                        <p:tgtEl>
                                          <p:spTgt spid="4">
                                            <p:txEl>
                                              <p:pRg st="4" end="4"/>
                                            </p:txEl>
                                          </p:spTgt>
                                        </p:tgtEl>
                                        <p:attrNameLst>
                                          <p:attrName>ppt_y</p:attrName>
                                        </p:attrNameLst>
                                      </p:cBhvr>
                                      <p:tavLst>
                                        <p:tav tm="0">
                                          <p:val>
                                            <p:strVal val="#ppt_y"/>
                                          </p:val>
                                        </p:tav>
                                        <p:tav tm="100000">
                                          <p:val>
                                            <p:strVal val="#ppt_y"/>
                                          </p:val>
                                        </p:tav>
                                      </p:tavLst>
                                    </p:anim>
                                  </p:childTnLst>
                                </p:cTn>
                              </p:par>
                              <p:par>
                                <p:cTn id="26" presetID="40" presetClass="entr" presetSubtype="0" fill="hold" nodeType="withEffect">
                                  <p:stCondLst>
                                    <p:cond delay="0"/>
                                  </p:stCondLst>
                                  <p:iterate type="lt">
                                    <p:tmPct val="10000"/>
                                  </p:iterate>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1"/>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
                                          </p:val>
                                        </p:tav>
                                        <p:tav tm="100000">
                                          <p:val>
                                            <p:strVal val="#ppt_y"/>
                                          </p:val>
                                        </p:tav>
                                      </p:tavLst>
                                    </p:anim>
                                  </p:childTnLst>
                                </p:cTn>
                              </p:par>
                              <p:par>
                                <p:cTn id="31" presetID="40" presetClass="entr" presetSubtype="0" fill="hold" nodeType="withEffect">
                                  <p:stCondLst>
                                    <p:cond delay="0"/>
                                  </p:stCondLst>
                                  <p:iterate type="lt">
                                    <p:tmPct val="10000"/>
                                  </p:iterate>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1000"/>
                                        <p:tgtEl>
                                          <p:spTgt spid="4">
                                            <p:txEl>
                                              <p:pRg st="6" end="6"/>
                                            </p:txEl>
                                          </p:spTgt>
                                        </p:tgtEl>
                                      </p:cBhvr>
                                    </p:animEffect>
                                    <p:anim calcmode="lin" valueType="num">
                                      <p:cBhvr>
                                        <p:cTn id="34" dur="1000" fill="hold"/>
                                        <p:tgtEl>
                                          <p:spTgt spid="4">
                                            <p:txEl>
                                              <p:pRg st="6" end="6"/>
                                            </p:txEl>
                                          </p:spTgt>
                                        </p:tgtEl>
                                        <p:attrNameLst>
                                          <p:attrName>ppt_x</p:attrName>
                                        </p:attrNameLst>
                                      </p:cBhvr>
                                      <p:tavLst>
                                        <p:tav tm="0">
                                          <p:val>
                                            <p:strVal val="#ppt_x-.1"/>
                                          </p:val>
                                        </p:tav>
                                        <p:tav tm="100000">
                                          <p:val>
                                            <p:strVal val="#ppt_x"/>
                                          </p:val>
                                        </p:tav>
                                      </p:tavLst>
                                    </p:anim>
                                    <p:anim calcmode="lin" valueType="num">
                                      <p:cBhvr>
                                        <p:cTn id="35" dur="1000" fill="hold"/>
                                        <p:tgtEl>
                                          <p:spTgt spid="4">
                                            <p:txEl>
                                              <p:pRg st="6" end="6"/>
                                            </p:txEl>
                                          </p:spTgt>
                                        </p:tgtEl>
                                        <p:attrNameLst>
                                          <p:attrName>ppt_y</p:attrName>
                                        </p:attrNameLst>
                                      </p:cBhvr>
                                      <p:tavLst>
                                        <p:tav tm="0">
                                          <p:val>
                                            <p:strVal val="#ppt_y"/>
                                          </p:val>
                                        </p:tav>
                                        <p:tav tm="100000">
                                          <p:val>
                                            <p:strVal val="#ppt_y"/>
                                          </p:val>
                                        </p:tav>
                                      </p:tavLst>
                                    </p:anim>
                                  </p:childTnLst>
                                </p:cTn>
                              </p:par>
                              <p:par>
                                <p:cTn id="36" presetID="40" presetClass="entr" presetSubtype="0" fill="hold" nodeType="withEffect">
                                  <p:stCondLst>
                                    <p:cond delay="0"/>
                                  </p:stCondLst>
                                  <p:iterate type="lt">
                                    <p:tmPct val="10000"/>
                                  </p:iterate>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1000"/>
                                        <p:tgtEl>
                                          <p:spTgt spid="4">
                                            <p:txEl>
                                              <p:pRg st="7" end="7"/>
                                            </p:txEl>
                                          </p:spTgt>
                                        </p:tgtEl>
                                      </p:cBhvr>
                                    </p:animEffect>
                                    <p:anim calcmode="lin" valueType="num">
                                      <p:cBhvr>
                                        <p:cTn id="39" dur="1000" fill="hold"/>
                                        <p:tgtEl>
                                          <p:spTgt spid="4">
                                            <p:txEl>
                                              <p:pRg st="7" end="7"/>
                                            </p:txEl>
                                          </p:spTgt>
                                        </p:tgtEl>
                                        <p:attrNameLst>
                                          <p:attrName>ppt_x</p:attrName>
                                        </p:attrNameLst>
                                      </p:cBhvr>
                                      <p:tavLst>
                                        <p:tav tm="0">
                                          <p:val>
                                            <p:strVal val="#ppt_x-.1"/>
                                          </p:val>
                                        </p:tav>
                                        <p:tav tm="100000">
                                          <p:val>
                                            <p:strVal val="#ppt_x"/>
                                          </p:val>
                                        </p:tav>
                                      </p:tavLst>
                                    </p:anim>
                                    <p:anim calcmode="lin" valueType="num">
                                      <p:cBhvr>
                                        <p:cTn id="40" dur="1000" fill="hold"/>
                                        <p:tgtEl>
                                          <p:spTgt spid="4">
                                            <p:txEl>
                                              <p:pRg st="7" end="7"/>
                                            </p:txEl>
                                          </p:spTgt>
                                        </p:tgtEl>
                                        <p:attrNameLst>
                                          <p:attrName>ppt_y</p:attrName>
                                        </p:attrNameLst>
                                      </p:cBhvr>
                                      <p:tavLst>
                                        <p:tav tm="0">
                                          <p:val>
                                            <p:strVal val="#ppt_y"/>
                                          </p:val>
                                        </p:tav>
                                        <p:tav tm="100000">
                                          <p:val>
                                            <p:strVal val="#ppt_y"/>
                                          </p:val>
                                        </p:tav>
                                      </p:tavLst>
                                    </p:anim>
                                  </p:childTnLst>
                                </p:cTn>
                              </p:par>
                              <p:par>
                                <p:cTn id="41" presetID="40" presetClass="entr" presetSubtype="0" fill="hold" nodeType="withEffect">
                                  <p:stCondLst>
                                    <p:cond delay="0"/>
                                  </p:stCondLst>
                                  <p:iterate type="lt">
                                    <p:tmPct val="10000"/>
                                  </p:iterate>
                                  <p:childTnLst>
                                    <p:set>
                                      <p:cBhvr>
                                        <p:cTn id="42" dur="1" fill="hold">
                                          <p:stCondLst>
                                            <p:cond delay="0"/>
                                          </p:stCondLst>
                                        </p:cTn>
                                        <p:tgtEl>
                                          <p:spTgt spid="4">
                                            <p:txEl>
                                              <p:pRg st="8" end="8"/>
                                            </p:txEl>
                                          </p:spTgt>
                                        </p:tgtEl>
                                        <p:attrNameLst>
                                          <p:attrName>style.visibility</p:attrName>
                                        </p:attrNameLst>
                                      </p:cBhvr>
                                      <p:to>
                                        <p:strVal val="visible"/>
                                      </p:to>
                                    </p:set>
                                    <p:animEffect transition="in" filter="fade">
                                      <p:cBhvr>
                                        <p:cTn id="43" dur="1000"/>
                                        <p:tgtEl>
                                          <p:spTgt spid="4">
                                            <p:txEl>
                                              <p:pRg st="8" end="8"/>
                                            </p:txEl>
                                          </p:spTgt>
                                        </p:tgtEl>
                                      </p:cBhvr>
                                    </p:animEffect>
                                    <p:anim calcmode="lin" valueType="num">
                                      <p:cBhvr>
                                        <p:cTn id="44" dur="1000" fill="hold"/>
                                        <p:tgtEl>
                                          <p:spTgt spid="4">
                                            <p:txEl>
                                              <p:pRg st="8" end="8"/>
                                            </p:txEl>
                                          </p:spTgt>
                                        </p:tgtEl>
                                        <p:attrNameLst>
                                          <p:attrName>ppt_x</p:attrName>
                                        </p:attrNameLst>
                                      </p:cBhvr>
                                      <p:tavLst>
                                        <p:tav tm="0">
                                          <p:val>
                                            <p:strVal val="#ppt_x-.1"/>
                                          </p:val>
                                        </p:tav>
                                        <p:tav tm="100000">
                                          <p:val>
                                            <p:strVal val="#ppt_x"/>
                                          </p:val>
                                        </p:tav>
                                      </p:tavLst>
                                    </p:anim>
                                    <p:anim calcmode="lin" valueType="num">
                                      <p:cBhvr>
                                        <p:cTn id="45" dur="1000" fill="hold"/>
                                        <p:tgtEl>
                                          <p:spTgt spid="4">
                                            <p:txEl>
                                              <p:pRg st="8" end="8"/>
                                            </p:txEl>
                                          </p:spTgt>
                                        </p:tgtEl>
                                        <p:attrNameLst>
                                          <p:attrName>ppt_y</p:attrName>
                                        </p:attrNameLst>
                                      </p:cBhvr>
                                      <p:tavLst>
                                        <p:tav tm="0">
                                          <p:val>
                                            <p:strVal val="#ppt_y"/>
                                          </p:val>
                                        </p:tav>
                                        <p:tav tm="100000">
                                          <p:val>
                                            <p:strVal val="#ppt_y"/>
                                          </p:val>
                                        </p:tav>
                                      </p:tavLst>
                                    </p:anim>
                                  </p:childTnLst>
                                </p:cTn>
                              </p:par>
                              <p:par>
                                <p:cTn id="46" presetID="40" presetClass="entr" presetSubtype="0" fill="hold" nodeType="withEffect">
                                  <p:stCondLst>
                                    <p:cond delay="0"/>
                                  </p:stCondLst>
                                  <p:iterate type="lt">
                                    <p:tmPct val="10000"/>
                                  </p:iterate>
                                  <p:childTnLst>
                                    <p:set>
                                      <p:cBhvr>
                                        <p:cTn id="47" dur="1" fill="hold">
                                          <p:stCondLst>
                                            <p:cond delay="0"/>
                                          </p:stCondLst>
                                        </p:cTn>
                                        <p:tgtEl>
                                          <p:spTgt spid="4">
                                            <p:txEl>
                                              <p:pRg st="9" end="9"/>
                                            </p:txEl>
                                          </p:spTgt>
                                        </p:tgtEl>
                                        <p:attrNameLst>
                                          <p:attrName>style.visibility</p:attrName>
                                        </p:attrNameLst>
                                      </p:cBhvr>
                                      <p:to>
                                        <p:strVal val="visible"/>
                                      </p:to>
                                    </p:set>
                                    <p:animEffect transition="in" filter="fade">
                                      <p:cBhvr>
                                        <p:cTn id="48" dur="1000"/>
                                        <p:tgtEl>
                                          <p:spTgt spid="4">
                                            <p:txEl>
                                              <p:pRg st="9" end="9"/>
                                            </p:txEl>
                                          </p:spTgt>
                                        </p:tgtEl>
                                      </p:cBhvr>
                                    </p:animEffect>
                                    <p:anim calcmode="lin" valueType="num">
                                      <p:cBhvr>
                                        <p:cTn id="49" dur="1000" fill="hold"/>
                                        <p:tgtEl>
                                          <p:spTgt spid="4">
                                            <p:txEl>
                                              <p:pRg st="9" end="9"/>
                                            </p:txEl>
                                          </p:spTgt>
                                        </p:tgtEl>
                                        <p:attrNameLst>
                                          <p:attrName>ppt_x</p:attrName>
                                        </p:attrNameLst>
                                      </p:cBhvr>
                                      <p:tavLst>
                                        <p:tav tm="0">
                                          <p:val>
                                            <p:strVal val="#ppt_x-.1"/>
                                          </p:val>
                                        </p:tav>
                                        <p:tav tm="100000">
                                          <p:val>
                                            <p:strVal val="#ppt_x"/>
                                          </p:val>
                                        </p:tav>
                                      </p:tavLst>
                                    </p:anim>
                                    <p:anim calcmode="lin" valueType="num">
                                      <p:cBhvr>
                                        <p:cTn id="50" dur="1000" fill="hold"/>
                                        <p:tgtEl>
                                          <p:spTgt spid="4">
                                            <p:txEl>
                                              <p:pRg st="9" end="9"/>
                                            </p:txEl>
                                          </p:spTgt>
                                        </p:tgtEl>
                                        <p:attrNameLst>
                                          <p:attrName>ppt_y</p:attrName>
                                        </p:attrNameLst>
                                      </p:cBhvr>
                                      <p:tavLst>
                                        <p:tav tm="0">
                                          <p:val>
                                            <p:strVal val="#ppt_y"/>
                                          </p:val>
                                        </p:tav>
                                        <p:tav tm="100000">
                                          <p:val>
                                            <p:strVal val="#ppt_y"/>
                                          </p:val>
                                        </p:tav>
                                      </p:tavLst>
                                    </p:anim>
                                  </p:childTnLst>
                                </p:cTn>
                              </p:par>
                              <p:par>
                                <p:cTn id="51" presetID="40" presetClass="entr" presetSubtype="0" fill="hold" nodeType="withEffect">
                                  <p:stCondLst>
                                    <p:cond delay="0"/>
                                  </p:stCondLst>
                                  <p:iterate type="lt">
                                    <p:tmPct val="10000"/>
                                  </p:iterate>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1000"/>
                                        <p:tgtEl>
                                          <p:spTgt spid="5">
                                            <p:txEl>
                                              <p:pRg st="0" end="0"/>
                                            </p:txEl>
                                          </p:spTgt>
                                        </p:tgtEl>
                                      </p:cBhvr>
                                    </p:animEffect>
                                    <p:anim calcmode="lin" valueType="num">
                                      <p:cBhvr>
                                        <p:cTn id="54"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55" dur="1000" fill="hold"/>
                                        <p:tgtEl>
                                          <p:spTgt spid="5">
                                            <p:txEl>
                                              <p:pRg st="0" end="0"/>
                                            </p:txEl>
                                          </p:spTgt>
                                        </p:tgtEl>
                                        <p:attrNameLst>
                                          <p:attrName>ppt_y</p:attrName>
                                        </p:attrNameLst>
                                      </p:cBhvr>
                                      <p:tavLst>
                                        <p:tav tm="0">
                                          <p:val>
                                            <p:strVal val="#ppt_y"/>
                                          </p:val>
                                        </p:tav>
                                        <p:tav tm="100000">
                                          <p:val>
                                            <p:strVal val="#ppt_y"/>
                                          </p:val>
                                        </p:tav>
                                      </p:tavLst>
                                    </p:anim>
                                  </p:childTnLst>
                                </p:cTn>
                              </p:par>
                              <p:par>
                                <p:cTn id="56" presetID="40" presetClass="entr" presetSubtype="0" fill="hold" nodeType="withEffect">
                                  <p:stCondLst>
                                    <p:cond delay="0"/>
                                  </p:stCondLst>
                                  <p:iterate type="lt">
                                    <p:tmPct val="10000"/>
                                  </p:iterate>
                                  <p:childTnLst>
                                    <p:set>
                                      <p:cBhvr>
                                        <p:cTn id="57" dur="1" fill="hold">
                                          <p:stCondLst>
                                            <p:cond delay="0"/>
                                          </p:stCondLst>
                                        </p:cTn>
                                        <p:tgtEl>
                                          <p:spTgt spid="5">
                                            <p:txEl>
                                              <p:pRg st="1" end="1"/>
                                            </p:txEl>
                                          </p:spTgt>
                                        </p:tgtEl>
                                        <p:attrNameLst>
                                          <p:attrName>style.visibility</p:attrName>
                                        </p:attrNameLst>
                                      </p:cBhvr>
                                      <p:to>
                                        <p:strVal val="visible"/>
                                      </p:to>
                                    </p:set>
                                    <p:animEffect transition="in" filter="fade">
                                      <p:cBhvr>
                                        <p:cTn id="58" dur="1000"/>
                                        <p:tgtEl>
                                          <p:spTgt spid="5">
                                            <p:txEl>
                                              <p:pRg st="1" end="1"/>
                                            </p:txEl>
                                          </p:spTgt>
                                        </p:tgtEl>
                                      </p:cBhvr>
                                    </p:animEffect>
                                    <p:anim calcmode="lin" valueType="num">
                                      <p:cBhvr>
                                        <p:cTn id="59" dur="1000" fill="hold"/>
                                        <p:tgtEl>
                                          <p:spTgt spid="5">
                                            <p:txEl>
                                              <p:pRg st="1" end="1"/>
                                            </p:txEl>
                                          </p:spTgt>
                                        </p:tgtEl>
                                        <p:attrNameLst>
                                          <p:attrName>ppt_x</p:attrName>
                                        </p:attrNameLst>
                                      </p:cBhvr>
                                      <p:tavLst>
                                        <p:tav tm="0">
                                          <p:val>
                                            <p:strVal val="#ppt_x-.1"/>
                                          </p:val>
                                        </p:tav>
                                        <p:tav tm="100000">
                                          <p:val>
                                            <p:strVal val="#ppt_x"/>
                                          </p:val>
                                        </p:tav>
                                      </p:tavLst>
                                    </p:anim>
                                    <p:anim calcmode="lin" valueType="num">
                                      <p:cBhvr>
                                        <p:cTn id="60" dur="1000" fill="hold"/>
                                        <p:tgtEl>
                                          <p:spTgt spid="5">
                                            <p:txEl>
                                              <p:pRg st="1" end="1"/>
                                            </p:txEl>
                                          </p:spTgt>
                                        </p:tgtEl>
                                        <p:attrNameLst>
                                          <p:attrName>ppt_y</p:attrName>
                                        </p:attrNameLst>
                                      </p:cBhvr>
                                      <p:tavLst>
                                        <p:tav tm="0">
                                          <p:val>
                                            <p:strVal val="#ppt_y"/>
                                          </p:val>
                                        </p:tav>
                                        <p:tav tm="100000">
                                          <p:val>
                                            <p:strVal val="#ppt_y"/>
                                          </p:val>
                                        </p:tav>
                                      </p:tavLst>
                                    </p:anim>
                                  </p:childTnLst>
                                </p:cTn>
                              </p:par>
                              <p:par>
                                <p:cTn id="61" presetID="40" presetClass="entr" presetSubtype="0" fill="hold" nodeType="withEffect">
                                  <p:stCondLst>
                                    <p:cond delay="0"/>
                                  </p:stCondLst>
                                  <p:iterate type="lt">
                                    <p:tmPct val="10000"/>
                                  </p:iterate>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1000"/>
                                        <p:tgtEl>
                                          <p:spTgt spid="5">
                                            <p:txEl>
                                              <p:pRg st="2" end="2"/>
                                            </p:txEl>
                                          </p:spTgt>
                                        </p:tgtEl>
                                      </p:cBhvr>
                                    </p:animEffect>
                                    <p:anim calcmode="lin" valueType="num">
                                      <p:cBhvr>
                                        <p:cTn id="64" dur="1000" fill="hold"/>
                                        <p:tgtEl>
                                          <p:spTgt spid="5">
                                            <p:txEl>
                                              <p:pRg st="2" end="2"/>
                                            </p:txEl>
                                          </p:spTgt>
                                        </p:tgtEl>
                                        <p:attrNameLst>
                                          <p:attrName>ppt_x</p:attrName>
                                        </p:attrNameLst>
                                      </p:cBhvr>
                                      <p:tavLst>
                                        <p:tav tm="0">
                                          <p:val>
                                            <p:strVal val="#ppt_x-.1"/>
                                          </p:val>
                                        </p:tav>
                                        <p:tav tm="100000">
                                          <p:val>
                                            <p:strVal val="#ppt_x"/>
                                          </p:val>
                                        </p:tav>
                                      </p:tavLst>
                                    </p:anim>
                                    <p:anim calcmode="lin" valueType="num">
                                      <p:cBhvr>
                                        <p:cTn id="65" dur="1000" fill="hold"/>
                                        <p:tgtEl>
                                          <p:spTgt spid="5">
                                            <p:txEl>
                                              <p:pRg st="2" end="2"/>
                                            </p:txEl>
                                          </p:spTgt>
                                        </p:tgtEl>
                                        <p:attrNameLst>
                                          <p:attrName>ppt_y</p:attrName>
                                        </p:attrNameLst>
                                      </p:cBhvr>
                                      <p:tavLst>
                                        <p:tav tm="0">
                                          <p:val>
                                            <p:strVal val="#ppt_y"/>
                                          </p:val>
                                        </p:tav>
                                        <p:tav tm="100000">
                                          <p:val>
                                            <p:strVal val="#ppt_y"/>
                                          </p:val>
                                        </p:tav>
                                      </p:tavLst>
                                    </p:anim>
                                  </p:childTnLst>
                                </p:cTn>
                              </p:par>
                              <p:par>
                                <p:cTn id="66" presetID="40" presetClass="entr" presetSubtype="0" fill="hold" nodeType="withEffect">
                                  <p:stCondLst>
                                    <p:cond delay="0"/>
                                  </p:stCondLst>
                                  <p:iterate type="lt">
                                    <p:tmPct val="10000"/>
                                  </p:iterate>
                                  <p:childTnLst>
                                    <p:set>
                                      <p:cBhvr>
                                        <p:cTn id="67" dur="1" fill="hold">
                                          <p:stCondLst>
                                            <p:cond delay="0"/>
                                          </p:stCondLst>
                                        </p:cTn>
                                        <p:tgtEl>
                                          <p:spTgt spid="5">
                                            <p:txEl>
                                              <p:pRg st="3" end="3"/>
                                            </p:txEl>
                                          </p:spTgt>
                                        </p:tgtEl>
                                        <p:attrNameLst>
                                          <p:attrName>style.visibility</p:attrName>
                                        </p:attrNameLst>
                                      </p:cBhvr>
                                      <p:to>
                                        <p:strVal val="visible"/>
                                      </p:to>
                                    </p:set>
                                    <p:animEffect transition="in" filter="fade">
                                      <p:cBhvr>
                                        <p:cTn id="68" dur="1000"/>
                                        <p:tgtEl>
                                          <p:spTgt spid="5">
                                            <p:txEl>
                                              <p:pRg st="3" end="3"/>
                                            </p:txEl>
                                          </p:spTgt>
                                        </p:tgtEl>
                                      </p:cBhvr>
                                    </p:animEffect>
                                    <p:anim calcmode="lin" valueType="num">
                                      <p:cBhvr>
                                        <p:cTn id="69" dur="1000" fill="hold"/>
                                        <p:tgtEl>
                                          <p:spTgt spid="5">
                                            <p:txEl>
                                              <p:pRg st="3" end="3"/>
                                            </p:txEl>
                                          </p:spTgt>
                                        </p:tgtEl>
                                        <p:attrNameLst>
                                          <p:attrName>ppt_x</p:attrName>
                                        </p:attrNameLst>
                                      </p:cBhvr>
                                      <p:tavLst>
                                        <p:tav tm="0">
                                          <p:val>
                                            <p:strVal val="#ppt_x-.1"/>
                                          </p:val>
                                        </p:tav>
                                        <p:tav tm="100000">
                                          <p:val>
                                            <p:strVal val="#ppt_x"/>
                                          </p:val>
                                        </p:tav>
                                      </p:tavLst>
                                    </p:anim>
                                    <p:anim calcmode="lin" valueType="num">
                                      <p:cBhvr>
                                        <p:cTn id="70" dur="1000" fill="hold"/>
                                        <p:tgtEl>
                                          <p:spTgt spid="5">
                                            <p:txEl>
                                              <p:pRg st="3" end="3"/>
                                            </p:txEl>
                                          </p:spTgt>
                                        </p:tgtEl>
                                        <p:attrNameLst>
                                          <p:attrName>ppt_y</p:attrName>
                                        </p:attrNameLst>
                                      </p:cBhvr>
                                      <p:tavLst>
                                        <p:tav tm="0">
                                          <p:val>
                                            <p:strVal val="#ppt_y"/>
                                          </p:val>
                                        </p:tav>
                                        <p:tav tm="100000">
                                          <p:val>
                                            <p:strVal val="#ppt_y"/>
                                          </p:val>
                                        </p:tav>
                                      </p:tavLst>
                                    </p:anim>
                                  </p:childTnLst>
                                </p:cTn>
                              </p:par>
                              <p:par>
                                <p:cTn id="71" presetID="40" presetClass="entr" presetSubtype="0" fill="hold" nodeType="withEffect">
                                  <p:stCondLst>
                                    <p:cond delay="0"/>
                                  </p:stCondLst>
                                  <p:iterate type="lt">
                                    <p:tmPct val="10000"/>
                                  </p:iterate>
                                  <p:childTnLst>
                                    <p:set>
                                      <p:cBhvr>
                                        <p:cTn id="72" dur="1" fill="hold">
                                          <p:stCondLst>
                                            <p:cond delay="0"/>
                                          </p:stCondLst>
                                        </p:cTn>
                                        <p:tgtEl>
                                          <p:spTgt spid="5">
                                            <p:txEl>
                                              <p:pRg st="4" end="4"/>
                                            </p:txEl>
                                          </p:spTgt>
                                        </p:tgtEl>
                                        <p:attrNameLst>
                                          <p:attrName>style.visibility</p:attrName>
                                        </p:attrNameLst>
                                      </p:cBhvr>
                                      <p:to>
                                        <p:strVal val="visible"/>
                                      </p:to>
                                    </p:set>
                                    <p:animEffect transition="in" filter="fade">
                                      <p:cBhvr>
                                        <p:cTn id="73" dur="1000"/>
                                        <p:tgtEl>
                                          <p:spTgt spid="5">
                                            <p:txEl>
                                              <p:pRg st="4" end="4"/>
                                            </p:txEl>
                                          </p:spTgt>
                                        </p:tgtEl>
                                      </p:cBhvr>
                                    </p:animEffect>
                                    <p:anim calcmode="lin" valueType="num">
                                      <p:cBhvr>
                                        <p:cTn id="74" dur="1000" fill="hold"/>
                                        <p:tgtEl>
                                          <p:spTgt spid="5">
                                            <p:txEl>
                                              <p:pRg st="4" end="4"/>
                                            </p:txEl>
                                          </p:spTgt>
                                        </p:tgtEl>
                                        <p:attrNameLst>
                                          <p:attrName>ppt_x</p:attrName>
                                        </p:attrNameLst>
                                      </p:cBhvr>
                                      <p:tavLst>
                                        <p:tav tm="0">
                                          <p:val>
                                            <p:strVal val="#ppt_x-.1"/>
                                          </p:val>
                                        </p:tav>
                                        <p:tav tm="100000">
                                          <p:val>
                                            <p:strVal val="#ppt_x"/>
                                          </p:val>
                                        </p:tav>
                                      </p:tavLst>
                                    </p:anim>
                                    <p:anim calcmode="lin" valueType="num">
                                      <p:cBhvr>
                                        <p:cTn id="75" dur="1000" fill="hold"/>
                                        <p:tgtEl>
                                          <p:spTgt spid="5">
                                            <p:txEl>
                                              <p:pRg st="4" end="4"/>
                                            </p:txEl>
                                          </p:spTgt>
                                        </p:tgtEl>
                                        <p:attrNameLst>
                                          <p:attrName>ppt_y</p:attrName>
                                        </p:attrNameLst>
                                      </p:cBhvr>
                                      <p:tavLst>
                                        <p:tav tm="0">
                                          <p:val>
                                            <p:strVal val="#ppt_y"/>
                                          </p:val>
                                        </p:tav>
                                        <p:tav tm="100000">
                                          <p:val>
                                            <p:strVal val="#ppt_y"/>
                                          </p:val>
                                        </p:tav>
                                      </p:tavLst>
                                    </p:anim>
                                  </p:childTnLst>
                                </p:cTn>
                              </p:par>
                              <p:par>
                                <p:cTn id="76" presetID="40" presetClass="entr" presetSubtype="0" fill="hold" nodeType="withEffect">
                                  <p:stCondLst>
                                    <p:cond delay="0"/>
                                  </p:stCondLst>
                                  <p:iterate type="lt">
                                    <p:tmPct val="10000"/>
                                  </p:iterate>
                                  <p:childTnLst>
                                    <p:set>
                                      <p:cBhvr>
                                        <p:cTn id="77" dur="1" fill="hold">
                                          <p:stCondLst>
                                            <p:cond delay="0"/>
                                          </p:stCondLst>
                                        </p:cTn>
                                        <p:tgtEl>
                                          <p:spTgt spid="5">
                                            <p:txEl>
                                              <p:pRg st="5" end="5"/>
                                            </p:txEl>
                                          </p:spTgt>
                                        </p:tgtEl>
                                        <p:attrNameLst>
                                          <p:attrName>style.visibility</p:attrName>
                                        </p:attrNameLst>
                                      </p:cBhvr>
                                      <p:to>
                                        <p:strVal val="visible"/>
                                      </p:to>
                                    </p:set>
                                    <p:animEffect transition="in" filter="fade">
                                      <p:cBhvr>
                                        <p:cTn id="78" dur="1000"/>
                                        <p:tgtEl>
                                          <p:spTgt spid="5">
                                            <p:txEl>
                                              <p:pRg st="5" end="5"/>
                                            </p:txEl>
                                          </p:spTgt>
                                        </p:tgtEl>
                                      </p:cBhvr>
                                    </p:animEffect>
                                    <p:anim calcmode="lin" valueType="num">
                                      <p:cBhvr>
                                        <p:cTn id="79" dur="1000" fill="hold"/>
                                        <p:tgtEl>
                                          <p:spTgt spid="5">
                                            <p:txEl>
                                              <p:pRg st="5" end="5"/>
                                            </p:txEl>
                                          </p:spTgt>
                                        </p:tgtEl>
                                        <p:attrNameLst>
                                          <p:attrName>ppt_x</p:attrName>
                                        </p:attrNameLst>
                                      </p:cBhvr>
                                      <p:tavLst>
                                        <p:tav tm="0">
                                          <p:val>
                                            <p:strVal val="#ppt_x-.1"/>
                                          </p:val>
                                        </p:tav>
                                        <p:tav tm="100000">
                                          <p:val>
                                            <p:strVal val="#ppt_x"/>
                                          </p:val>
                                        </p:tav>
                                      </p:tavLst>
                                    </p:anim>
                                    <p:anim calcmode="lin" valueType="num">
                                      <p:cBhvr>
                                        <p:cTn id="80" dur="1000" fill="hold"/>
                                        <p:tgtEl>
                                          <p:spTgt spid="5">
                                            <p:txEl>
                                              <p:pRg st="5" end="5"/>
                                            </p:txEl>
                                          </p:spTgt>
                                        </p:tgtEl>
                                        <p:attrNameLst>
                                          <p:attrName>ppt_y</p:attrName>
                                        </p:attrNameLst>
                                      </p:cBhvr>
                                      <p:tavLst>
                                        <p:tav tm="0">
                                          <p:val>
                                            <p:strVal val="#ppt_y"/>
                                          </p:val>
                                        </p:tav>
                                        <p:tav tm="100000">
                                          <p:val>
                                            <p:strVal val="#ppt_y"/>
                                          </p:val>
                                        </p:tav>
                                      </p:tavLst>
                                    </p:anim>
                                  </p:childTnLst>
                                </p:cTn>
                              </p:par>
                              <p:par>
                                <p:cTn id="81" presetID="40" presetClass="entr" presetSubtype="0" fill="hold" nodeType="withEffect">
                                  <p:stCondLst>
                                    <p:cond delay="0"/>
                                  </p:stCondLst>
                                  <p:iterate type="lt">
                                    <p:tmPct val="10000"/>
                                  </p:iterate>
                                  <p:childTnLst>
                                    <p:set>
                                      <p:cBhvr>
                                        <p:cTn id="82" dur="1" fill="hold">
                                          <p:stCondLst>
                                            <p:cond delay="0"/>
                                          </p:stCondLst>
                                        </p:cTn>
                                        <p:tgtEl>
                                          <p:spTgt spid="5">
                                            <p:txEl>
                                              <p:pRg st="6" end="6"/>
                                            </p:txEl>
                                          </p:spTgt>
                                        </p:tgtEl>
                                        <p:attrNameLst>
                                          <p:attrName>style.visibility</p:attrName>
                                        </p:attrNameLst>
                                      </p:cBhvr>
                                      <p:to>
                                        <p:strVal val="visible"/>
                                      </p:to>
                                    </p:set>
                                    <p:animEffect transition="in" filter="fade">
                                      <p:cBhvr>
                                        <p:cTn id="83" dur="1000"/>
                                        <p:tgtEl>
                                          <p:spTgt spid="5">
                                            <p:txEl>
                                              <p:pRg st="6" end="6"/>
                                            </p:txEl>
                                          </p:spTgt>
                                        </p:tgtEl>
                                      </p:cBhvr>
                                    </p:animEffect>
                                    <p:anim calcmode="lin" valueType="num">
                                      <p:cBhvr>
                                        <p:cTn id="84" dur="1000" fill="hold"/>
                                        <p:tgtEl>
                                          <p:spTgt spid="5">
                                            <p:txEl>
                                              <p:pRg st="6" end="6"/>
                                            </p:txEl>
                                          </p:spTgt>
                                        </p:tgtEl>
                                        <p:attrNameLst>
                                          <p:attrName>ppt_x</p:attrName>
                                        </p:attrNameLst>
                                      </p:cBhvr>
                                      <p:tavLst>
                                        <p:tav tm="0">
                                          <p:val>
                                            <p:strVal val="#ppt_x-.1"/>
                                          </p:val>
                                        </p:tav>
                                        <p:tav tm="100000">
                                          <p:val>
                                            <p:strVal val="#ppt_x"/>
                                          </p:val>
                                        </p:tav>
                                      </p:tavLst>
                                    </p:anim>
                                    <p:anim calcmode="lin" valueType="num">
                                      <p:cBhvr>
                                        <p:cTn id="85" dur="10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057400"/>
            <a:ext cx="6393097" cy="1446550"/>
          </a:xfrm>
          <a:prstGeom prst="rect">
            <a:avLst/>
          </a:prstGeom>
          <a:noFill/>
        </p:spPr>
        <p:txBody>
          <a:bodyPr wrap="none" rtlCol="0">
            <a:spAutoFit/>
          </a:bodyPr>
          <a:lstStyle/>
          <a:p>
            <a:r>
              <a:rPr lang="en-US" sz="8800" dirty="0" smtClean="0">
                <a:solidFill>
                  <a:schemeClr val="accent4">
                    <a:lumMod val="75000"/>
                  </a:schemeClr>
                </a:solidFill>
              </a:rPr>
              <a:t>Thank You </a:t>
            </a:r>
            <a:endParaRPr lang="en-US" sz="8800" dirty="0">
              <a:solidFill>
                <a:schemeClr val="accent4">
                  <a:lumMod val="7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Font typeface="Wingdings" pitchFamily="2" charset="2"/>
              <a:buChar char="Ø"/>
            </a:pPr>
            <a:r>
              <a:rPr lang="en-US" sz="2800" dirty="0" smtClean="0"/>
              <a:t>When walls bulge out</a:t>
            </a:r>
          </a:p>
          <a:p>
            <a:pPr lvl="0">
              <a:buFont typeface="Wingdings" pitchFamily="2" charset="2"/>
              <a:buChar char="Ø"/>
            </a:pPr>
            <a:r>
              <a:rPr lang="en-US" sz="2800" dirty="0" smtClean="0"/>
              <a:t>When walls crack due to unequal settlement of foundation and repairs are to be carried out to the cracked wall.</a:t>
            </a:r>
          </a:p>
          <a:p>
            <a:pPr lvl="0">
              <a:buFont typeface="Wingdings" pitchFamily="2" charset="2"/>
              <a:buChar char="Ø"/>
            </a:pPr>
            <a:r>
              <a:rPr lang="en-US" sz="2800" dirty="0" smtClean="0"/>
              <a:t>When an adjacent structure needs pulling down.</a:t>
            </a:r>
          </a:p>
          <a:p>
            <a:pPr lvl="0">
              <a:buFont typeface="Wingdings" pitchFamily="2" charset="2"/>
              <a:buChar char="Ø"/>
            </a:pPr>
            <a:r>
              <a:rPr lang="en-US" sz="2800" dirty="0" smtClean="0"/>
              <a:t>When openings are to be newly made or enlarged in a wall.</a:t>
            </a:r>
          </a:p>
          <a:p>
            <a:pPr>
              <a:buFont typeface="Wingdings" pitchFamily="2" charset="2"/>
              <a:buChar char="Ø"/>
            </a:pPr>
            <a:endParaRPr lang="en-US" sz="2800" dirty="0"/>
          </a:p>
        </p:txBody>
      </p:sp>
      <p:sp>
        <p:nvSpPr>
          <p:cNvPr id="3" name="Title 2"/>
          <p:cNvSpPr>
            <a:spLocks noGrp="1"/>
          </p:cNvSpPr>
          <p:nvPr>
            <p:ph type="title"/>
          </p:nvPr>
        </p:nvSpPr>
        <p:spPr/>
        <p:txBody>
          <a:bodyPr/>
          <a:lstStyle/>
          <a:p>
            <a:pPr algn="ctr"/>
            <a:r>
              <a:rPr lang="en-US" u="sng" dirty="0" smtClean="0"/>
              <a:t>Necessity of Shore Piling  </a:t>
            </a:r>
            <a:endParaRPr lang="en-US" u="sng"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1000"/>
                                        <p:tgtEl>
                                          <p:spTgt spid="2">
                                            <p:txEl>
                                              <p:pRg st="0" end="0"/>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1000"/>
                                        <p:tgtEl>
                                          <p:spTgt spid="2">
                                            <p:txEl>
                                              <p:pRg st="1" end="1"/>
                                            </p:txEl>
                                          </p:spTgt>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1000"/>
                                        <p:tgtEl>
                                          <p:spTgt spid="2">
                                            <p:txEl>
                                              <p:pRg st="2" end="2"/>
                                            </p:txEl>
                                          </p:spTgt>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981200"/>
          </a:xfrm>
        </p:spPr>
        <p:txBody>
          <a:bodyPr>
            <a:noAutofit/>
          </a:bodyPr>
          <a:lstStyle/>
          <a:p>
            <a:pPr algn="l">
              <a:buFont typeface="Wingdings" pitchFamily="2" charset="2"/>
              <a:buChar char="q"/>
            </a:pPr>
            <a:r>
              <a:rPr lang="en-US" sz="4400" b="1" u="sng" dirty="0" smtClean="0">
                <a:solidFill>
                  <a:srgbClr val="002060"/>
                </a:solidFill>
              </a:rPr>
              <a:t>Types of Shore Pile</a:t>
            </a:r>
            <a:br>
              <a:rPr lang="en-US" sz="4400" b="1" u="sng" dirty="0" smtClean="0">
                <a:solidFill>
                  <a:srgbClr val="002060"/>
                </a:solidFill>
              </a:rPr>
            </a:br>
            <a:endParaRPr lang="en-US" sz="4400" b="1" u="sng" dirty="0">
              <a:solidFill>
                <a:srgbClr val="002060"/>
              </a:solidFill>
            </a:endParaRPr>
          </a:p>
        </p:txBody>
      </p:sp>
      <p:sp>
        <p:nvSpPr>
          <p:cNvPr id="3" name="Title 1"/>
          <p:cNvSpPr txBox="1">
            <a:spLocks/>
          </p:cNvSpPr>
          <p:nvPr/>
        </p:nvSpPr>
        <p:spPr>
          <a:xfrm>
            <a:off x="609600" y="3017838"/>
            <a:ext cx="8229600" cy="1401762"/>
          </a:xfrm>
          <a:prstGeom prst="rect">
            <a:avLst/>
          </a:prstGeom>
        </p:spPr>
        <p:txBody>
          <a:bodyPr vert="horz" lIns="91440" tIns="45720" rIns="91440" bIns="45720" rtlCol="0" anchor="ctr">
            <a:normAutofit fontScale="75000" lnSpcReduction="20000"/>
          </a:bodyPr>
          <a:lstStyle/>
          <a:p>
            <a:pPr marL="0" marR="0" lvl="0" indent="0" algn="l" defTabSz="914400" rtl="0" eaLnBrk="1" fontAlgn="auto" latinLnBrk="0" hangingPunct="1">
              <a:lnSpc>
                <a:spcPct val="100000"/>
              </a:lnSpc>
              <a:spcBef>
                <a:spcPct val="0"/>
              </a:spcBef>
              <a:spcAft>
                <a:spcPts val="0"/>
              </a:spcAft>
              <a:buClrTx/>
              <a:buSzTx/>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itle 1"/>
          <p:cNvSpPr txBox="1">
            <a:spLocks/>
          </p:cNvSpPr>
          <p:nvPr/>
        </p:nvSpPr>
        <p:spPr>
          <a:xfrm>
            <a:off x="838200" y="2971800"/>
            <a:ext cx="8229600" cy="1752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lang="en-US" sz="4000" dirty="0" smtClean="0">
                <a:solidFill>
                  <a:schemeClr val="accent5">
                    <a:lumMod val="50000"/>
                  </a:schemeClr>
                </a:solidFill>
                <a:latin typeface="+mj-lt"/>
                <a:ea typeface="+mj-ea"/>
                <a:cs typeface="+mj-cs"/>
              </a:rPr>
              <a:t> On Shore</a:t>
            </a:r>
          </a:p>
          <a:p>
            <a:pPr marL="0" marR="0" lvl="0" indent="0" algn="l"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0" i="0" u="none" strike="noStrike" kern="1200" cap="none" spc="0" normalizeH="0" baseline="0" noProof="0" dirty="0" smtClean="0">
                <a:ln>
                  <a:noFill/>
                </a:ln>
                <a:solidFill>
                  <a:schemeClr val="accent5">
                    <a:lumMod val="50000"/>
                  </a:schemeClr>
                </a:solidFill>
                <a:effectLst/>
                <a:uLnTx/>
                <a:uFillTx/>
                <a:latin typeface="+mj-lt"/>
                <a:ea typeface="+mj-ea"/>
                <a:cs typeface="+mj-cs"/>
              </a:rPr>
              <a:t> Off</a:t>
            </a:r>
            <a:r>
              <a:rPr kumimoji="0" lang="en-US" sz="4000" b="0" i="0" u="none" strike="noStrike" kern="1200" cap="none" spc="0" normalizeH="0" noProof="0" dirty="0" smtClean="0">
                <a:ln>
                  <a:noFill/>
                </a:ln>
                <a:solidFill>
                  <a:schemeClr val="accent5">
                    <a:lumMod val="50000"/>
                  </a:schemeClr>
                </a:solidFill>
                <a:effectLst/>
                <a:uLnTx/>
                <a:uFillTx/>
                <a:latin typeface="+mj-lt"/>
                <a:ea typeface="+mj-ea"/>
                <a:cs typeface="+mj-cs"/>
              </a:rPr>
              <a:t> Shore </a:t>
            </a:r>
            <a:r>
              <a:rPr kumimoji="0" lang="en-US" sz="4000" b="0" i="0" u="none" strike="noStrike" kern="1200" cap="none" spc="0" normalizeH="0" baseline="0" noProof="0" dirty="0" smtClean="0">
                <a:ln>
                  <a:noFill/>
                </a:ln>
                <a:solidFill>
                  <a:schemeClr val="accent5">
                    <a:lumMod val="50000"/>
                  </a:schemeClr>
                </a:solidFill>
                <a:effectLst/>
                <a:uLnTx/>
                <a:uFillTx/>
                <a:latin typeface="+mj-lt"/>
                <a:ea typeface="+mj-ea"/>
                <a:cs typeface="+mj-cs"/>
              </a:rPr>
              <a:t/>
            </a:r>
            <a:br>
              <a:rPr kumimoji="0" lang="en-US" sz="4000" b="0" i="0" u="none" strike="noStrike" kern="1200" cap="none" spc="0" normalizeH="0" baseline="0" noProof="0" dirty="0" smtClean="0">
                <a:ln>
                  <a:noFill/>
                </a:ln>
                <a:solidFill>
                  <a:schemeClr val="accent5">
                    <a:lumMod val="50000"/>
                  </a:schemeClr>
                </a:solidFill>
                <a:effectLst/>
                <a:uLnTx/>
                <a:uFillTx/>
                <a:latin typeface="+mj-lt"/>
                <a:ea typeface="+mj-ea"/>
                <a:cs typeface="+mj-cs"/>
              </a:rPr>
            </a:br>
            <a:r>
              <a:rPr kumimoji="0" lang="en-US" sz="2000" b="0" i="0" u="none" strike="noStrike" kern="1200" cap="none" spc="0" normalizeH="0" baseline="0" noProof="0" dirty="0" smtClean="0">
                <a:ln>
                  <a:noFill/>
                </a:ln>
                <a:solidFill>
                  <a:schemeClr val="accent5">
                    <a:lumMod val="50000"/>
                  </a:schemeClr>
                </a:solidFill>
                <a:effectLst/>
                <a:uLnTx/>
                <a:uFillTx/>
                <a:latin typeface="+mj-lt"/>
                <a:ea typeface="+mj-ea"/>
                <a:cs typeface="+mj-cs"/>
              </a:rPr>
              <a:t/>
            </a:r>
            <a:br>
              <a:rPr kumimoji="0" lang="en-US" sz="2000" b="0" i="0" u="none" strike="noStrike" kern="1200" cap="none" spc="0" normalizeH="0" baseline="0" noProof="0" dirty="0" smtClean="0">
                <a:ln>
                  <a:noFill/>
                </a:ln>
                <a:solidFill>
                  <a:schemeClr val="accent5">
                    <a:lumMod val="50000"/>
                  </a:schemeClr>
                </a:solidFill>
                <a:effectLst/>
                <a:uLnTx/>
                <a:uFillTx/>
                <a:latin typeface="+mj-lt"/>
                <a:ea typeface="+mj-ea"/>
                <a:cs typeface="+mj-cs"/>
              </a:rPr>
            </a:br>
            <a:endParaRPr kumimoji="0" lang="en-US" sz="2000" b="0" i="0" u="none" strike="noStrike" kern="1200" cap="none" spc="0" normalizeH="0" baseline="0" noProof="0" dirty="0" smtClean="0">
              <a:ln>
                <a:noFill/>
              </a:ln>
              <a:solidFill>
                <a:schemeClr val="accent5">
                  <a:lumMod val="50000"/>
                </a:schemeClr>
              </a:solidFill>
              <a:effectLst/>
              <a:uLnTx/>
              <a:uFillTx/>
              <a:latin typeface="+mj-lt"/>
              <a:ea typeface="+mj-ea"/>
              <a:cs typeface="+mj-cs"/>
            </a:endParaRPr>
          </a:p>
        </p:txBody>
      </p:sp>
      <p:sp>
        <p:nvSpPr>
          <p:cNvPr id="5" name="Rectangle 4"/>
          <p:cNvSpPr/>
          <p:nvPr/>
        </p:nvSpPr>
        <p:spPr>
          <a:xfrm>
            <a:off x="457200" y="1752600"/>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accent5">
                    <a:lumMod val="50000"/>
                  </a:schemeClr>
                </a:solidFill>
                <a:latin typeface="Adobe Garamond Pro Bold" pitchFamily="18" charset="0"/>
              </a:rPr>
              <a:t>Based on the Site </a:t>
            </a:r>
            <a:endParaRPr lang="en-US" sz="5400" dirty="0">
              <a:solidFill>
                <a:schemeClr val="accent5">
                  <a:lumMod val="50000"/>
                </a:schemeClr>
              </a:solidFill>
              <a:latin typeface="Adobe Garamond Pro Bol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55"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4" dur="5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981200"/>
            <a:ext cx="3886200" cy="3046988"/>
          </a:xfrm>
          <a:prstGeom prst="rect">
            <a:avLst/>
          </a:prstGeom>
          <a:noFill/>
        </p:spPr>
        <p:txBody>
          <a:bodyPr wrap="square" rtlCol="0">
            <a:spAutoFit/>
          </a:bodyPr>
          <a:lstStyle/>
          <a:p>
            <a:pPr algn="just"/>
            <a:r>
              <a:rPr lang="en-US" sz="2400" dirty="0" smtClean="0"/>
              <a:t>The pile which is cast on land resist the lateral forces of the soil , form of the prop or support usually temporary that is used during the repair or original construction and in excavations.</a:t>
            </a:r>
            <a:endParaRPr lang="en-US" sz="2400" dirty="0"/>
          </a:p>
        </p:txBody>
      </p:sp>
      <p:sp>
        <p:nvSpPr>
          <p:cNvPr id="9" name="TextBox 8"/>
          <p:cNvSpPr txBox="1"/>
          <p:nvPr/>
        </p:nvSpPr>
        <p:spPr>
          <a:xfrm>
            <a:off x="3124200" y="685800"/>
            <a:ext cx="184731" cy="369332"/>
          </a:xfrm>
          <a:prstGeom prst="rect">
            <a:avLst/>
          </a:prstGeom>
          <a:noFill/>
        </p:spPr>
        <p:txBody>
          <a:bodyPr wrap="none" rtlCol="0">
            <a:spAutoFit/>
          </a:bodyPr>
          <a:lstStyle/>
          <a:p>
            <a:endParaRPr lang="en-US" dirty="0"/>
          </a:p>
        </p:txBody>
      </p:sp>
      <p:sp>
        <p:nvSpPr>
          <p:cNvPr id="10" name="TextBox 9"/>
          <p:cNvSpPr txBox="1"/>
          <p:nvPr/>
        </p:nvSpPr>
        <p:spPr>
          <a:xfrm>
            <a:off x="3124200" y="838200"/>
            <a:ext cx="2694969" cy="769441"/>
          </a:xfrm>
          <a:prstGeom prst="rect">
            <a:avLst/>
          </a:prstGeom>
          <a:noFill/>
        </p:spPr>
        <p:txBody>
          <a:bodyPr wrap="none" rtlCol="0">
            <a:spAutoFit/>
          </a:bodyPr>
          <a:lstStyle/>
          <a:p>
            <a:r>
              <a:rPr lang="en-US" sz="4400" b="1" u="sng" dirty="0" smtClean="0">
                <a:solidFill>
                  <a:schemeClr val="accent5">
                    <a:lumMod val="50000"/>
                  </a:schemeClr>
                </a:solidFill>
              </a:rPr>
              <a:t>On Shore</a:t>
            </a:r>
            <a:endParaRPr lang="en-US" b="1" u="sng" dirty="0">
              <a:solidFill>
                <a:schemeClr val="accent5">
                  <a:lumMod val="50000"/>
                </a:schemeClr>
              </a:solidFill>
            </a:endParaRPr>
          </a:p>
        </p:txBody>
      </p:sp>
      <p:pic>
        <p:nvPicPr>
          <p:cNvPr id="11" name="Picture 10" descr="Untitled.4.png"/>
          <p:cNvPicPr>
            <a:picLocks noChangeAspect="1"/>
          </p:cNvPicPr>
          <p:nvPr/>
        </p:nvPicPr>
        <p:blipFill>
          <a:blip r:embed="rId2" cstate="print"/>
          <a:stretch>
            <a:fillRect/>
          </a:stretch>
        </p:blipFill>
        <p:spPr>
          <a:xfrm>
            <a:off x="4343400" y="1981200"/>
            <a:ext cx="4572000" cy="3124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991648"/>
            <a:ext cx="3886200" cy="3647152"/>
          </a:xfrm>
          <a:prstGeom prst="rect">
            <a:avLst/>
          </a:prstGeom>
          <a:noFill/>
        </p:spPr>
        <p:txBody>
          <a:bodyPr wrap="square" rtlCol="0">
            <a:spAutoFit/>
          </a:bodyPr>
          <a:lstStyle/>
          <a:p>
            <a:pPr algn="just"/>
            <a:r>
              <a:rPr lang="en-US" sz="2100" dirty="0" smtClean="0"/>
              <a:t>Off shore piles are long and slender members which transfer the load to deeper soil or rock of high bearing capacity avoiding shallow soil of low bearing capacity . They also transfer the load of the structure to the bearing ground located at some depth below ground surface.</a:t>
            </a:r>
            <a:endParaRPr lang="en-US" sz="2100" dirty="0"/>
          </a:p>
        </p:txBody>
      </p:sp>
      <p:sp>
        <p:nvSpPr>
          <p:cNvPr id="9" name="TextBox 8"/>
          <p:cNvSpPr txBox="1"/>
          <p:nvPr/>
        </p:nvSpPr>
        <p:spPr>
          <a:xfrm>
            <a:off x="3124200" y="685800"/>
            <a:ext cx="184731" cy="369332"/>
          </a:xfrm>
          <a:prstGeom prst="rect">
            <a:avLst/>
          </a:prstGeom>
          <a:noFill/>
        </p:spPr>
        <p:txBody>
          <a:bodyPr wrap="none" rtlCol="0">
            <a:spAutoFit/>
          </a:bodyPr>
          <a:lstStyle/>
          <a:p>
            <a:endParaRPr lang="en-US" dirty="0"/>
          </a:p>
        </p:txBody>
      </p:sp>
      <p:sp>
        <p:nvSpPr>
          <p:cNvPr id="10" name="TextBox 9"/>
          <p:cNvSpPr txBox="1"/>
          <p:nvPr/>
        </p:nvSpPr>
        <p:spPr>
          <a:xfrm>
            <a:off x="3124200" y="838200"/>
            <a:ext cx="2767104" cy="769441"/>
          </a:xfrm>
          <a:prstGeom prst="rect">
            <a:avLst/>
          </a:prstGeom>
          <a:noFill/>
        </p:spPr>
        <p:txBody>
          <a:bodyPr wrap="none" rtlCol="0">
            <a:spAutoFit/>
          </a:bodyPr>
          <a:lstStyle/>
          <a:p>
            <a:r>
              <a:rPr lang="en-US" sz="4400" b="1" u="sng" dirty="0" smtClean="0">
                <a:solidFill>
                  <a:schemeClr val="accent5">
                    <a:lumMod val="50000"/>
                  </a:schemeClr>
                </a:solidFill>
              </a:rPr>
              <a:t>Off Shore</a:t>
            </a:r>
            <a:endParaRPr lang="en-US" b="1" u="sng" dirty="0">
              <a:solidFill>
                <a:schemeClr val="accent5">
                  <a:lumMod val="50000"/>
                </a:schemeClr>
              </a:solidFill>
            </a:endParaRPr>
          </a:p>
        </p:txBody>
      </p:sp>
      <p:pic>
        <p:nvPicPr>
          <p:cNvPr id="6" name="Picture 5" descr="Untitled.3.png"/>
          <p:cNvPicPr>
            <a:picLocks noChangeAspect="1"/>
          </p:cNvPicPr>
          <p:nvPr/>
        </p:nvPicPr>
        <p:blipFill>
          <a:blip r:embed="rId2" cstate="print"/>
          <a:stretch>
            <a:fillRect/>
          </a:stretch>
        </p:blipFill>
        <p:spPr>
          <a:xfrm>
            <a:off x="4343400" y="2057400"/>
            <a:ext cx="4568175" cy="3124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Right)">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399" y="1948543"/>
            <a:ext cx="7010401" cy="2394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4400" dirty="0" smtClean="0">
                <a:solidFill>
                  <a:schemeClr val="accent5">
                    <a:lumMod val="50000"/>
                  </a:schemeClr>
                </a:solidFill>
              </a:rPr>
              <a:t> Timber Pile</a:t>
            </a:r>
          </a:p>
          <a:p>
            <a:pPr>
              <a:buFont typeface="Wingdings" pitchFamily="2" charset="2"/>
              <a:buChar char="Ø"/>
            </a:pPr>
            <a:r>
              <a:rPr lang="en-US" sz="4400" dirty="0" smtClean="0">
                <a:solidFill>
                  <a:schemeClr val="accent5">
                    <a:lumMod val="50000"/>
                  </a:schemeClr>
                </a:solidFill>
              </a:rPr>
              <a:t> Steel Pile</a:t>
            </a:r>
          </a:p>
          <a:p>
            <a:pPr>
              <a:buFont typeface="Wingdings" pitchFamily="2" charset="2"/>
              <a:buChar char="Ø"/>
            </a:pPr>
            <a:r>
              <a:rPr lang="en-US" sz="4400" dirty="0" smtClean="0">
                <a:solidFill>
                  <a:schemeClr val="accent5">
                    <a:lumMod val="50000"/>
                  </a:schemeClr>
                </a:solidFill>
              </a:rPr>
              <a:t> Concrete Pile</a:t>
            </a:r>
            <a:endParaRPr lang="en-US" sz="4400" dirty="0">
              <a:solidFill>
                <a:schemeClr val="accent5">
                  <a:lumMod val="50000"/>
                </a:schemeClr>
              </a:solidFill>
            </a:endParaRPr>
          </a:p>
        </p:txBody>
      </p:sp>
      <p:sp>
        <p:nvSpPr>
          <p:cNvPr id="4" name="Rectangle 3"/>
          <p:cNvSpPr/>
          <p:nvPr/>
        </p:nvSpPr>
        <p:spPr>
          <a:xfrm>
            <a:off x="762000" y="838200"/>
            <a:ext cx="5715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u="sng" dirty="0" smtClean="0">
                <a:solidFill>
                  <a:schemeClr val="accent5">
                    <a:lumMod val="50000"/>
                  </a:schemeClr>
                </a:solidFill>
                <a:latin typeface="Adobe Garamond Pro Bold" pitchFamily="18" charset="0"/>
              </a:rPr>
              <a:t>Based on Materials </a:t>
            </a:r>
            <a:endParaRPr lang="en-US" sz="5400" u="sng" dirty="0">
              <a:solidFill>
                <a:schemeClr val="accent5">
                  <a:lumMod val="50000"/>
                </a:schemeClr>
              </a:solidFill>
              <a:latin typeface="Adobe Garamond Pro Bol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2000"/>
                            </p:stCondLst>
                            <p:childTnLst>
                              <p:par>
                                <p:cTn id="23" presetID="55"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u="sng" dirty="0" smtClean="0">
                <a:solidFill>
                  <a:schemeClr val="accent4">
                    <a:lumMod val="50000"/>
                  </a:schemeClr>
                </a:solidFill>
              </a:rPr>
              <a:t>Timber Pile</a:t>
            </a:r>
            <a:endParaRPr lang="en-US" sz="4000" u="sng" dirty="0">
              <a:solidFill>
                <a:schemeClr val="accent4">
                  <a:lumMod val="50000"/>
                </a:schemeClr>
              </a:solidFill>
            </a:endParaRPr>
          </a:p>
        </p:txBody>
      </p:sp>
      <p:sp>
        <p:nvSpPr>
          <p:cNvPr id="3" name="TextBox 2"/>
          <p:cNvSpPr txBox="1"/>
          <p:nvPr/>
        </p:nvSpPr>
        <p:spPr>
          <a:xfrm>
            <a:off x="1828800" y="1295400"/>
            <a:ext cx="5638800" cy="4247317"/>
          </a:xfrm>
          <a:prstGeom prst="rect">
            <a:avLst/>
          </a:prstGeom>
          <a:noFill/>
        </p:spPr>
        <p:txBody>
          <a:bodyPr wrap="square" rtlCol="0">
            <a:spAutoFit/>
          </a:bodyPr>
          <a:lstStyle/>
          <a:p>
            <a:pPr algn="just"/>
            <a:r>
              <a:rPr lang="en-US" dirty="0" smtClean="0"/>
              <a:t>The pile which is made of timber and inserted into the soil throw hammering. Wooden pile are made in various sizes and forms. Nature of site condition determine the choice of a particular type. In places where excavation is small and the ground water problem is not serious. If the water tightness is required to a great extent, lapped sheet piling is used. In this case, each pile is made up of two </a:t>
            </a:r>
            <a:r>
              <a:rPr lang="en-US" dirty="0" err="1" smtClean="0"/>
              <a:t>plungs</a:t>
            </a:r>
            <a:r>
              <a:rPr lang="en-US" dirty="0" smtClean="0"/>
              <a:t>, either spiked or bolted to one another . Timber sheet piles have light weight and as such the equipment required for pile driving is also light. This is considered to be an advantage timber piles have over piles of other materials.</a:t>
            </a:r>
          </a:p>
          <a:p>
            <a:pPr algn="just"/>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accent4">
                    <a:lumMod val="50000"/>
                  </a:schemeClr>
                </a:solidFill>
              </a:rPr>
              <a:t>Steel Pile</a:t>
            </a:r>
            <a:endParaRPr lang="en-US" u="sng" dirty="0">
              <a:solidFill>
                <a:schemeClr val="accent4">
                  <a:lumMod val="50000"/>
                </a:schemeClr>
              </a:solidFill>
            </a:endParaRPr>
          </a:p>
        </p:txBody>
      </p:sp>
      <p:sp>
        <p:nvSpPr>
          <p:cNvPr id="7" name="TextBox 6"/>
          <p:cNvSpPr txBox="1"/>
          <p:nvPr/>
        </p:nvSpPr>
        <p:spPr>
          <a:xfrm>
            <a:off x="76200" y="1295400"/>
            <a:ext cx="2954655" cy="1323439"/>
          </a:xfrm>
          <a:prstGeom prst="rect">
            <a:avLst/>
          </a:prstGeom>
          <a:noFill/>
        </p:spPr>
        <p:txBody>
          <a:bodyPr wrap="none" rtlCol="0">
            <a:spAutoFit/>
          </a:bodyPr>
          <a:lstStyle/>
          <a:p>
            <a:pPr lvl="0">
              <a:buFont typeface="Lucida Sans Unicode" pitchFamily="34" charset="0"/>
              <a:buChar char="⊿"/>
            </a:pPr>
            <a:r>
              <a:rPr lang="en-US" sz="2000" dirty="0" smtClean="0">
                <a:solidFill>
                  <a:schemeClr val="accent5">
                    <a:lumMod val="50000"/>
                  </a:schemeClr>
                </a:solidFill>
              </a:rPr>
              <a:t>  </a:t>
            </a:r>
            <a:r>
              <a:rPr lang="en-US" sz="2000" dirty="0" smtClean="0"/>
              <a:t>Straight web type</a:t>
            </a:r>
          </a:p>
          <a:p>
            <a:pPr>
              <a:buFont typeface="Lucida Sans Unicode" pitchFamily="34" charset="0"/>
              <a:buChar char="⊿"/>
            </a:pPr>
            <a:endParaRPr lang="en-US" sz="2000" dirty="0" smtClean="0">
              <a:solidFill>
                <a:schemeClr val="accent5">
                  <a:lumMod val="50000"/>
                </a:schemeClr>
              </a:solidFill>
            </a:endParaRPr>
          </a:p>
          <a:p>
            <a:pPr>
              <a:buFont typeface="Lucida Sans Unicode" pitchFamily="34" charset="0"/>
              <a:buChar char="⊿"/>
            </a:pPr>
            <a:endParaRPr lang="en-US" sz="2000" dirty="0" smtClean="0">
              <a:solidFill>
                <a:schemeClr val="accent5">
                  <a:lumMod val="50000"/>
                </a:schemeClr>
              </a:solidFill>
            </a:endParaRPr>
          </a:p>
          <a:p>
            <a:r>
              <a:rPr lang="en-US" sz="2000" dirty="0" smtClean="0">
                <a:solidFill>
                  <a:schemeClr val="accent5">
                    <a:lumMod val="50000"/>
                  </a:schemeClr>
                </a:solidFill>
              </a:rPr>
              <a:t>			</a:t>
            </a:r>
            <a:endParaRPr lang="en-US" sz="2000" dirty="0">
              <a:solidFill>
                <a:schemeClr val="accent5">
                  <a:lumMod val="50000"/>
                </a:schemeClr>
              </a:solidFill>
            </a:endParaRPr>
          </a:p>
        </p:txBody>
      </p:sp>
      <p:sp>
        <p:nvSpPr>
          <p:cNvPr id="8" name="TextBox 7"/>
          <p:cNvSpPr txBox="1"/>
          <p:nvPr/>
        </p:nvSpPr>
        <p:spPr>
          <a:xfrm>
            <a:off x="4191000" y="1219200"/>
            <a:ext cx="4800600" cy="1200329"/>
          </a:xfrm>
          <a:prstGeom prst="rect">
            <a:avLst/>
          </a:prstGeom>
          <a:noFill/>
          <a:ln>
            <a:solidFill>
              <a:schemeClr val="accent5">
                <a:lumMod val="50000"/>
              </a:schemeClr>
            </a:solidFill>
          </a:ln>
        </p:spPr>
        <p:txBody>
          <a:bodyPr wrap="square" rtlCol="0">
            <a:spAutoFit/>
          </a:bodyPr>
          <a:lstStyle/>
          <a:p>
            <a:pPr>
              <a:buFont typeface="Arial" pitchFamily="34" charset="0"/>
              <a:buChar char="•"/>
            </a:pPr>
            <a:r>
              <a:rPr lang="en-US" dirty="0" smtClean="0"/>
              <a:t> Straight web types of piles are used where the piles are liable to be subjected to tensile forces and interlocking strength is of prime importance</a:t>
            </a:r>
            <a:endParaRPr lang="en-US" dirty="0">
              <a:solidFill>
                <a:schemeClr val="bg2">
                  <a:lumMod val="10000"/>
                </a:schemeClr>
              </a:solidFill>
            </a:endParaRPr>
          </a:p>
        </p:txBody>
      </p:sp>
      <p:sp>
        <p:nvSpPr>
          <p:cNvPr id="9" name="TextBox 8"/>
          <p:cNvSpPr txBox="1"/>
          <p:nvPr/>
        </p:nvSpPr>
        <p:spPr>
          <a:xfrm>
            <a:off x="76200" y="2724090"/>
            <a:ext cx="5724644" cy="400110"/>
          </a:xfrm>
          <a:prstGeom prst="rect">
            <a:avLst/>
          </a:prstGeom>
          <a:noFill/>
        </p:spPr>
        <p:txBody>
          <a:bodyPr wrap="none" rtlCol="0">
            <a:spAutoFit/>
          </a:bodyPr>
          <a:lstStyle/>
          <a:p>
            <a:pPr lvl="0">
              <a:buFont typeface="Lucida Sans Unicode" pitchFamily="34" charset="0"/>
              <a:buChar char="⊿"/>
            </a:pPr>
            <a:r>
              <a:rPr lang="en-US" sz="2000" dirty="0" smtClean="0">
                <a:solidFill>
                  <a:schemeClr val="accent5">
                    <a:lumMod val="50000"/>
                  </a:schemeClr>
                </a:solidFill>
              </a:rPr>
              <a:t>  </a:t>
            </a:r>
            <a:r>
              <a:rPr lang="en-US" sz="2000" dirty="0" smtClean="0"/>
              <a:t>Shallow or deep arched web type</a:t>
            </a:r>
            <a:r>
              <a:rPr lang="en-US" sz="2000" dirty="0" smtClean="0">
                <a:solidFill>
                  <a:schemeClr val="accent5">
                    <a:lumMod val="50000"/>
                  </a:schemeClr>
                </a:solidFill>
              </a:rPr>
              <a:t>		</a:t>
            </a:r>
            <a:endParaRPr lang="en-US" sz="2000" dirty="0">
              <a:solidFill>
                <a:schemeClr val="accent5">
                  <a:lumMod val="50000"/>
                </a:schemeClr>
              </a:solidFill>
            </a:endParaRPr>
          </a:p>
        </p:txBody>
      </p:sp>
      <p:sp>
        <p:nvSpPr>
          <p:cNvPr id="10" name="TextBox 9"/>
          <p:cNvSpPr txBox="1"/>
          <p:nvPr/>
        </p:nvSpPr>
        <p:spPr>
          <a:xfrm>
            <a:off x="4648200" y="2734270"/>
            <a:ext cx="4343400" cy="923330"/>
          </a:xfrm>
          <a:prstGeom prst="rect">
            <a:avLst/>
          </a:prstGeom>
          <a:noFill/>
          <a:ln>
            <a:solidFill>
              <a:schemeClr val="accent5">
                <a:lumMod val="50000"/>
              </a:schemeClr>
            </a:solidFill>
          </a:ln>
        </p:spPr>
        <p:txBody>
          <a:bodyPr wrap="square" rtlCol="0">
            <a:spAutoFit/>
          </a:bodyPr>
          <a:lstStyle/>
          <a:p>
            <a:pPr algn="just">
              <a:buFont typeface="Arial" pitchFamily="34" charset="0"/>
              <a:buChar char="•"/>
            </a:pPr>
            <a:r>
              <a:rPr lang="en-US" dirty="0" smtClean="0"/>
              <a:t> Arched web type are used where the piles are required to resist bending stresses.</a:t>
            </a:r>
            <a:endParaRPr lang="en-US" dirty="0">
              <a:solidFill>
                <a:schemeClr val="bg2">
                  <a:lumMod val="10000"/>
                </a:schemeClr>
              </a:solidFill>
            </a:endParaRPr>
          </a:p>
        </p:txBody>
      </p:sp>
      <p:sp>
        <p:nvSpPr>
          <p:cNvPr id="11" name="TextBox 10"/>
          <p:cNvSpPr txBox="1"/>
          <p:nvPr/>
        </p:nvSpPr>
        <p:spPr>
          <a:xfrm>
            <a:off x="76200" y="3657600"/>
            <a:ext cx="2954655" cy="1323439"/>
          </a:xfrm>
          <a:prstGeom prst="rect">
            <a:avLst/>
          </a:prstGeom>
          <a:noFill/>
        </p:spPr>
        <p:txBody>
          <a:bodyPr wrap="none" rtlCol="0">
            <a:spAutoFit/>
          </a:bodyPr>
          <a:lstStyle/>
          <a:p>
            <a:pPr lvl="0">
              <a:buFont typeface="Lucida Sans Unicode" pitchFamily="34" charset="0"/>
              <a:buChar char="⊿"/>
            </a:pPr>
            <a:r>
              <a:rPr lang="en-US" sz="2000" dirty="0" smtClean="0">
                <a:solidFill>
                  <a:schemeClr val="accent5">
                    <a:lumMod val="50000"/>
                  </a:schemeClr>
                </a:solidFill>
              </a:rPr>
              <a:t>  </a:t>
            </a:r>
            <a:r>
              <a:rPr lang="en-US" sz="2000" dirty="0" smtClean="0"/>
              <a:t>Z web type</a:t>
            </a:r>
          </a:p>
          <a:p>
            <a:pPr>
              <a:buFont typeface="Lucida Sans Unicode" pitchFamily="34" charset="0"/>
              <a:buChar char="⊿"/>
            </a:pPr>
            <a:endParaRPr lang="en-US" sz="2000" dirty="0" smtClean="0">
              <a:solidFill>
                <a:schemeClr val="accent5">
                  <a:lumMod val="50000"/>
                </a:schemeClr>
              </a:solidFill>
            </a:endParaRPr>
          </a:p>
          <a:p>
            <a:pPr>
              <a:buFont typeface="Lucida Sans Unicode" pitchFamily="34" charset="0"/>
              <a:buChar char="⊿"/>
            </a:pPr>
            <a:endParaRPr lang="en-US" sz="2000" dirty="0" smtClean="0">
              <a:solidFill>
                <a:schemeClr val="accent5">
                  <a:lumMod val="50000"/>
                </a:schemeClr>
              </a:solidFill>
            </a:endParaRPr>
          </a:p>
          <a:p>
            <a:r>
              <a:rPr lang="en-US" sz="2000" dirty="0" smtClean="0">
                <a:solidFill>
                  <a:schemeClr val="accent5">
                    <a:lumMod val="50000"/>
                  </a:schemeClr>
                </a:solidFill>
              </a:rPr>
              <a:t>			</a:t>
            </a:r>
            <a:endParaRPr lang="en-US" sz="2000" dirty="0">
              <a:solidFill>
                <a:schemeClr val="accent5">
                  <a:lumMod val="50000"/>
                </a:schemeClr>
              </a:solidFill>
            </a:endParaRPr>
          </a:p>
        </p:txBody>
      </p:sp>
      <p:pic>
        <p:nvPicPr>
          <p:cNvPr id="14" name="Picture 13" descr="Untitled.4.png"/>
          <p:cNvPicPr/>
          <p:nvPr/>
        </p:nvPicPr>
        <p:blipFill>
          <a:blip r:embed="rId2" cstate="print"/>
          <a:stretch>
            <a:fillRect/>
          </a:stretch>
        </p:blipFill>
        <p:spPr>
          <a:xfrm>
            <a:off x="2209800" y="3810000"/>
            <a:ext cx="2438400" cy="1905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42" presetClass="entr" presetSubtype="0" fill="hold" grpId="1"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8" presetClass="entr" presetSubtype="6" fill="hold" grpId="2"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18" presetClass="entr" presetSubtype="6" fill="hold" grpId="2"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Right)">
                                      <p:cBhvr>
                                        <p:cTn id="27" dur="1000"/>
                                        <p:tgtEl>
                                          <p:spTgt spid="10"/>
                                        </p:tgtEl>
                                      </p:cBhvr>
                                    </p:animEffect>
                                  </p:childTnLst>
                                </p:cTn>
                              </p:par>
                            </p:childTnLst>
                          </p:cTn>
                        </p:par>
                        <p:par>
                          <p:cTn id="28" fill="hold">
                            <p:stCondLst>
                              <p:cond delay="5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18" presetClass="entr" presetSubtype="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1"/>
      <p:bldP spid="8" grpId="2" animBg="1"/>
      <p:bldP spid="9" grpId="0"/>
      <p:bldP spid="10" grpId="2" animBg="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865</TotalTime>
  <Words>934</Words>
  <Application>Microsoft Office PowerPoint</Application>
  <PresentationFormat>On-screen Show (4:3)</PresentationFormat>
  <Paragraphs>141</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Slide 1</vt:lpstr>
      <vt:lpstr>What is Shore Pile ?</vt:lpstr>
      <vt:lpstr>Necessity of Shore Piling  </vt:lpstr>
      <vt:lpstr>Types of Shore Pile </vt:lpstr>
      <vt:lpstr>Slide 5</vt:lpstr>
      <vt:lpstr>Slide 6</vt:lpstr>
      <vt:lpstr>Slide 7</vt:lpstr>
      <vt:lpstr>Timber Pile</vt:lpstr>
      <vt:lpstr>Steel Pile</vt:lpstr>
      <vt:lpstr>Concrete Pile</vt:lpstr>
      <vt:lpstr>Off Shore Pile Construction</vt:lpstr>
      <vt:lpstr>Slide 12</vt:lpstr>
      <vt:lpstr>I. Cast-in-Situ Pile </vt:lpstr>
      <vt:lpstr>Slide 14</vt:lpstr>
      <vt:lpstr>II. Pre-Cast Pile </vt:lpstr>
      <vt:lpstr>Slide 16</vt:lpstr>
      <vt:lpstr>Advantages</vt:lpstr>
      <vt:lpstr>Disadvantages</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TANVIR</dc:creator>
  <cp:lastModifiedBy>User</cp:lastModifiedBy>
  <cp:revision>99</cp:revision>
  <dcterms:created xsi:type="dcterms:W3CDTF">2014-03-27T15:22:24Z</dcterms:created>
  <dcterms:modified xsi:type="dcterms:W3CDTF">2014-03-29T15:49:34Z</dcterms:modified>
</cp:coreProperties>
</file>