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85" r:id="rId2"/>
    <p:sldId id="288" r:id="rId3"/>
    <p:sldId id="286" r:id="rId4"/>
    <p:sldId id="290" r:id="rId5"/>
    <p:sldId id="287" r:id="rId6"/>
    <p:sldId id="257" r:id="rId7"/>
    <p:sldId id="280" r:id="rId8"/>
    <p:sldId id="258" r:id="rId9"/>
    <p:sldId id="281" r:id="rId10"/>
    <p:sldId id="259" r:id="rId11"/>
    <p:sldId id="260" r:id="rId12"/>
    <p:sldId id="261" r:id="rId13"/>
    <p:sldId id="262" r:id="rId14"/>
    <p:sldId id="282" r:id="rId15"/>
    <p:sldId id="283" r:id="rId16"/>
    <p:sldId id="263" r:id="rId17"/>
    <p:sldId id="264" r:id="rId18"/>
    <p:sldId id="293" r:id="rId19"/>
    <p:sldId id="294" r:id="rId20"/>
    <p:sldId id="295" r:id="rId21"/>
    <p:sldId id="284" r:id="rId22"/>
    <p:sldId id="296" r:id="rId23"/>
    <p:sldId id="266" r:id="rId24"/>
    <p:sldId id="267" r:id="rId25"/>
    <p:sldId id="268" r:id="rId26"/>
    <p:sldId id="269" r:id="rId27"/>
    <p:sldId id="270" r:id="rId28"/>
    <p:sldId id="271" r:id="rId29"/>
    <p:sldId id="297" r:id="rId30"/>
    <p:sldId id="272" r:id="rId31"/>
    <p:sldId id="273" r:id="rId32"/>
    <p:sldId id="298" r:id="rId33"/>
    <p:sldId id="275" r:id="rId34"/>
    <p:sldId id="302" r:id="rId35"/>
    <p:sldId id="274" r:id="rId36"/>
    <p:sldId id="276" r:id="rId37"/>
    <p:sldId id="299" r:id="rId38"/>
    <p:sldId id="277" r:id="rId39"/>
    <p:sldId id="300" r:id="rId40"/>
    <p:sldId id="278" r:id="rId41"/>
    <p:sldId id="289" r:id="rId42"/>
    <p:sldId id="291" r:id="rId43"/>
    <p:sldId id="279" r:id="rId44"/>
    <p:sldId id="301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CDE9BA-4D5C-46DC-A85E-41157A90811C}" type="doc">
      <dgm:prSet loTypeId="urn:microsoft.com/office/officeart/2005/8/layout/process4" loCatId="process" qsTypeId="urn:microsoft.com/office/officeart/2005/8/quickstyle/3d3" qsCatId="3D" csTypeId="urn:microsoft.com/office/officeart/2005/8/colors/accent2_3" csCatId="accent2" phldr="1"/>
      <dgm:spPr/>
    </dgm:pt>
    <dgm:pt modelId="{4FDD2780-135D-4F5C-9656-CF8568E67723}">
      <dgm:prSet phldrT="[Text]" custT="1"/>
      <dgm:spPr/>
      <dgm:t>
        <a:bodyPr/>
        <a:lstStyle/>
        <a:p>
          <a:r>
            <a:rPr lang="en-US" sz="2800" b="0" i="0" dirty="0" smtClean="0">
              <a:solidFill>
                <a:sysClr val="windowText" lastClr="000000"/>
              </a:solidFill>
              <a:latin typeface="Tw Cen MT" pitchFamily="34" charset="0"/>
            </a:rPr>
            <a:t>Reinforcement</a:t>
          </a:r>
          <a:endParaRPr lang="en-US" sz="2800" b="0" i="0" dirty="0">
            <a:solidFill>
              <a:sysClr val="windowText" lastClr="000000"/>
            </a:solidFill>
            <a:latin typeface="Tw Cen MT" pitchFamily="34" charset="0"/>
          </a:endParaRPr>
        </a:p>
      </dgm:t>
    </dgm:pt>
    <dgm:pt modelId="{55476539-443F-47FC-BD9A-645197CE5806}" type="parTrans" cxnId="{A116E42D-AD69-4BA5-99BA-094C6AB9379F}">
      <dgm:prSet/>
      <dgm:spPr/>
      <dgm:t>
        <a:bodyPr/>
        <a:lstStyle/>
        <a:p>
          <a:endParaRPr lang="en-US" sz="2800" b="0" i="0">
            <a:solidFill>
              <a:sysClr val="windowText" lastClr="000000"/>
            </a:solidFill>
            <a:latin typeface="Tw Cen MT" pitchFamily="34" charset="0"/>
          </a:endParaRPr>
        </a:p>
      </dgm:t>
    </dgm:pt>
    <dgm:pt modelId="{769E6783-F4E4-46A7-BC16-94F81017ED0E}" type="sibTrans" cxnId="{A116E42D-AD69-4BA5-99BA-094C6AB9379F}">
      <dgm:prSet/>
      <dgm:spPr/>
      <dgm:t>
        <a:bodyPr/>
        <a:lstStyle/>
        <a:p>
          <a:endParaRPr lang="en-US" sz="2800" b="0" i="0">
            <a:solidFill>
              <a:sysClr val="windowText" lastClr="000000"/>
            </a:solidFill>
            <a:latin typeface="Tw Cen MT" pitchFamily="34" charset="0"/>
          </a:endParaRPr>
        </a:p>
      </dgm:t>
    </dgm:pt>
    <dgm:pt modelId="{AFB8AEBD-B3F0-41A5-9810-3E59B617F4D0}">
      <dgm:prSet phldrT="[Text]" custT="1"/>
      <dgm:spPr/>
      <dgm:t>
        <a:bodyPr/>
        <a:lstStyle/>
        <a:p>
          <a:r>
            <a:rPr lang="en-US" sz="2800" b="0" i="0" dirty="0" smtClean="0">
              <a:solidFill>
                <a:sysClr val="windowText" lastClr="000000"/>
              </a:solidFill>
              <a:latin typeface="Tw Cen MT" pitchFamily="34" charset="0"/>
            </a:rPr>
            <a:t>Formwork</a:t>
          </a:r>
          <a:endParaRPr lang="en-US" sz="2800" b="0" i="0" dirty="0">
            <a:solidFill>
              <a:sysClr val="windowText" lastClr="000000"/>
            </a:solidFill>
            <a:latin typeface="Tw Cen MT" pitchFamily="34" charset="0"/>
          </a:endParaRPr>
        </a:p>
      </dgm:t>
    </dgm:pt>
    <dgm:pt modelId="{935A36FE-A6B7-46B6-8B02-6B5A080B62EC}" type="parTrans" cxnId="{21281E80-59A1-489A-99AE-593A9C622A56}">
      <dgm:prSet/>
      <dgm:spPr/>
      <dgm:t>
        <a:bodyPr/>
        <a:lstStyle/>
        <a:p>
          <a:endParaRPr lang="en-US" sz="2800" b="0" i="0">
            <a:solidFill>
              <a:sysClr val="windowText" lastClr="000000"/>
            </a:solidFill>
            <a:latin typeface="Tw Cen MT" pitchFamily="34" charset="0"/>
          </a:endParaRPr>
        </a:p>
      </dgm:t>
    </dgm:pt>
    <dgm:pt modelId="{828F190E-F358-4009-93A5-E799C1C538F4}" type="sibTrans" cxnId="{21281E80-59A1-489A-99AE-593A9C622A56}">
      <dgm:prSet/>
      <dgm:spPr/>
      <dgm:t>
        <a:bodyPr/>
        <a:lstStyle/>
        <a:p>
          <a:endParaRPr lang="en-US" sz="2800" b="0" i="0">
            <a:solidFill>
              <a:sysClr val="windowText" lastClr="000000"/>
            </a:solidFill>
            <a:latin typeface="Tw Cen MT" pitchFamily="34" charset="0"/>
          </a:endParaRPr>
        </a:p>
      </dgm:t>
    </dgm:pt>
    <dgm:pt modelId="{F1FFD549-AF59-4DF8-AB68-608239028D87}">
      <dgm:prSet phldrT="[Text]" custT="1"/>
      <dgm:spPr/>
      <dgm:t>
        <a:bodyPr/>
        <a:lstStyle/>
        <a:p>
          <a:r>
            <a:rPr lang="en-US" sz="2800" b="0" i="0" dirty="0" smtClean="0">
              <a:solidFill>
                <a:sysClr val="windowText" lastClr="000000"/>
              </a:solidFill>
              <a:latin typeface="Tw Cen MT" pitchFamily="34" charset="0"/>
            </a:rPr>
            <a:t>Concrete Casting</a:t>
          </a:r>
          <a:endParaRPr lang="en-US" sz="2800" b="0" i="0" dirty="0">
            <a:solidFill>
              <a:sysClr val="windowText" lastClr="000000"/>
            </a:solidFill>
            <a:latin typeface="Tw Cen MT" pitchFamily="34" charset="0"/>
          </a:endParaRPr>
        </a:p>
      </dgm:t>
    </dgm:pt>
    <dgm:pt modelId="{13D27DAD-B6F6-4289-8221-D2B7232E1509}" type="parTrans" cxnId="{5C615BAD-50EA-4879-98AA-14D45EDBB3E3}">
      <dgm:prSet/>
      <dgm:spPr/>
      <dgm:t>
        <a:bodyPr/>
        <a:lstStyle/>
        <a:p>
          <a:endParaRPr lang="en-US" sz="2800" b="0" i="0">
            <a:solidFill>
              <a:sysClr val="windowText" lastClr="000000"/>
            </a:solidFill>
            <a:latin typeface="Tw Cen MT" pitchFamily="34" charset="0"/>
          </a:endParaRPr>
        </a:p>
      </dgm:t>
    </dgm:pt>
    <dgm:pt modelId="{00269284-137A-476B-B330-23B42ABE6AF8}" type="sibTrans" cxnId="{5C615BAD-50EA-4879-98AA-14D45EDBB3E3}">
      <dgm:prSet/>
      <dgm:spPr/>
      <dgm:t>
        <a:bodyPr/>
        <a:lstStyle/>
        <a:p>
          <a:endParaRPr lang="en-US" sz="2800" b="0" i="0">
            <a:solidFill>
              <a:sysClr val="windowText" lastClr="000000"/>
            </a:solidFill>
            <a:latin typeface="Tw Cen MT" pitchFamily="34" charset="0"/>
          </a:endParaRPr>
        </a:p>
      </dgm:t>
    </dgm:pt>
    <dgm:pt modelId="{089EE63F-30CA-474D-A598-208CC8614CA3}">
      <dgm:prSet phldrT="[Text]" custT="1"/>
      <dgm:spPr/>
      <dgm:t>
        <a:bodyPr/>
        <a:lstStyle/>
        <a:p>
          <a:r>
            <a:rPr lang="en-US" sz="2800" b="0" i="0" dirty="0" smtClean="0">
              <a:solidFill>
                <a:sysClr val="windowText" lastClr="000000"/>
              </a:solidFill>
              <a:latin typeface="Tw Cen MT" pitchFamily="34" charset="0"/>
            </a:rPr>
            <a:t>Compaction</a:t>
          </a:r>
          <a:endParaRPr lang="en-US" sz="2800" b="0" i="0" dirty="0">
            <a:solidFill>
              <a:sysClr val="windowText" lastClr="000000"/>
            </a:solidFill>
            <a:latin typeface="Tw Cen MT" pitchFamily="34" charset="0"/>
          </a:endParaRPr>
        </a:p>
      </dgm:t>
    </dgm:pt>
    <dgm:pt modelId="{CCA8491A-7DA4-4A60-9776-131A4EADF628}" type="parTrans" cxnId="{93867FDF-F1D9-448D-A432-0E12BE09ACC1}">
      <dgm:prSet/>
      <dgm:spPr/>
      <dgm:t>
        <a:bodyPr/>
        <a:lstStyle/>
        <a:p>
          <a:endParaRPr lang="en-US" sz="2800" b="0" i="0">
            <a:solidFill>
              <a:sysClr val="windowText" lastClr="000000"/>
            </a:solidFill>
            <a:latin typeface="Tw Cen MT" pitchFamily="34" charset="0"/>
          </a:endParaRPr>
        </a:p>
      </dgm:t>
    </dgm:pt>
    <dgm:pt modelId="{56E43AB5-762B-4B6A-9280-F75741F68A87}" type="sibTrans" cxnId="{93867FDF-F1D9-448D-A432-0E12BE09ACC1}">
      <dgm:prSet/>
      <dgm:spPr/>
      <dgm:t>
        <a:bodyPr/>
        <a:lstStyle/>
        <a:p>
          <a:endParaRPr lang="en-US" sz="2800" b="0" i="0">
            <a:solidFill>
              <a:sysClr val="windowText" lastClr="000000"/>
            </a:solidFill>
            <a:latin typeface="Tw Cen MT" pitchFamily="34" charset="0"/>
          </a:endParaRPr>
        </a:p>
      </dgm:t>
    </dgm:pt>
    <dgm:pt modelId="{1974EACF-557D-454C-9CFB-5BE37E4CFD51}">
      <dgm:prSet phldrT="[Text]" custT="1"/>
      <dgm:spPr/>
      <dgm:t>
        <a:bodyPr/>
        <a:lstStyle/>
        <a:p>
          <a:r>
            <a:rPr lang="en-US" sz="2800" b="0" i="0" dirty="0" smtClean="0">
              <a:solidFill>
                <a:sysClr val="windowText" lastClr="000000"/>
              </a:solidFill>
              <a:latin typeface="Tw Cen MT" pitchFamily="34" charset="0"/>
            </a:rPr>
            <a:t>Removal of Formwork</a:t>
          </a:r>
          <a:endParaRPr lang="en-US" sz="2800" b="0" i="0" dirty="0">
            <a:solidFill>
              <a:sysClr val="windowText" lastClr="000000"/>
            </a:solidFill>
            <a:latin typeface="Tw Cen MT" pitchFamily="34" charset="0"/>
          </a:endParaRPr>
        </a:p>
      </dgm:t>
    </dgm:pt>
    <dgm:pt modelId="{795DF208-2461-408B-A485-40E696AA6FF8}" type="parTrans" cxnId="{BB1899CB-E588-4556-A395-198666A04938}">
      <dgm:prSet/>
      <dgm:spPr/>
      <dgm:t>
        <a:bodyPr/>
        <a:lstStyle/>
        <a:p>
          <a:endParaRPr lang="en-US" sz="2800" b="0" i="0">
            <a:solidFill>
              <a:sysClr val="windowText" lastClr="000000"/>
            </a:solidFill>
            <a:latin typeface="Tw Cen MT" pitchFamily="34" charset="0"/>
          </a:endParaRPr>
        </a:p>
      </dgm:t>
    </dgm:pt>
    <dgm:pt modelId="{F6A13F96-03AC-455C-8E41-AAA9559509D1}" type="sibTrans" cxnId="{BB1899CB-E588-4556-A395-198666A04938}">
      <dgm:prSet/>
      <dgm:spPr/>
      <dgm:t>
        <a:bodyPr/>
        <a:lstStyle/>
        <a:p>
          <a:endParaRPr lang="en-US" sz="2800" b="0" i="0">
            <a:solidFill>
              <a:sysClr val="windowText" lastClr="000000"/>
            </a:solidFill>
            <a:latin typeface="Tw Cen MT" pitchFamily="34" charset="0"/>
          </a:endParaRPr>
        </a:p>
      </dgm:t>
    </dgm:pt>
    <dgm:pt modelId="{F9564D10-9DCE-425C-AB8D-135D1F371F33}">
      <dgm:prSet phldrT="[Text]" custT="1"/>
      <dgm:spPr/>
      <dgm:t>
        <a:bodyPr/>
        <a:lstStyle/>
        <a:p>
          <a:r>
            <a:rPr lang="en-US" sz="2800" b="0" i="0" dirty="0" smtClean="0">
              <a:solidFill>
                <a:sysClr val="windowText" lastClr="000000"/>
              </a:solidFill>
              <a:latin typeface="Tw Cen MT" pitchFamily="34" charset="0"/>
            </a:rPr>
            <a:t>Curing</a:t>
          </a:r>
          <a:endParaRPr lang="en-US" sz="2800" b="0" i="0" dirty="0">
            <a:solidFill>
              <a:sysClr val="windowText" lastClr="000000"/>
            </a:solidFill>
            <a:latin typeface="Tw Cen MT" pitchFamily="34" charset="0"/>
          </a:endParaRPr>
        </a:p>
      </dgm:t>
    </dgm:pt>
    <dgm:pt modelId="{54E05D08-A2E9-4DE9-95DB-A1BCDA24B7C0}" type="parTrans" cxnId="{0CF4E6B5-CFD3-404B-ADA6-DE79CABDF916}">
      <dgm:prSet/>
      <dgm:spPr/>
      <dgm:t>
        <a:bodyPr/>
        <a:lstStyle/>
        <a:p>
          <a:endParaRPr lang="en-US" sz="2800" b="0" i="0">
            <a:solidFill>
              <a:sysClr val="windowText" lastClr="000000"/>
            </a:solidFill>
            <a:latin typeface="Tw Cen MT" pitchFamily="34" charset="0"/>
          </a:endParaRPr>
        </a:p>
      </dgm:t>
    </dgm:pt>
    <dgm:pt modelId="{065856D2-D7A5-4AA9-ADC4-03A25BB4C676}" type="sibTrans" cxnId="{0CF4E6B5-CFD3-404B-ADA6-DE79CABDF916}">
      <dgm:prSet/>
      <dgm:spPr/>
      <dgm:t>
        <a:bodyPr/>
        <a:lstStyle/>
        <a:p>
          <a:endParaRPr lang="en-US" sz="2800" b="0" i="0">
            <a:solidFill>
              <a:sysClr val="windowText" lastClr="000000"/>
            </a:solidFill>
            <a:latin typeface="Tw Cen MT" pitchFamily="34" charset="0"/>
          </a:endParaRPr>
        </a:p>
      </dgm:t>
    </dgm:pt>
    <dgm:pt modelId="{8B9245E2-6B91-4B7C-9E0D-F25D70369EE8}" type="pres">
      <dgm:prSet presAssocID="{81CDE9BA-4D5C-46DC-A85E-41157A90811C}" presName="Name0" presStyleCnt="0">
        <dgm:presLayoutVars>
          <dgm:dir/>
          <dgm:animLvl val="lvl"/>
          <dgm:resizeHandles val="exact"/>
        </dgm:presLayoutVars>
      </dgm:prSet>
      <dgm:spPr/>
    </dgm:pt>
    <dgm:pt modelId="{F8BB5745-4062-4BCC-AD73-CF562FE8AB45}" type="pres">
      <dgm:prSet presAssocID="{F9564D10-9DCE-425C-AB8D-135D1F371F33}" presName="boxAndChildren" presStyleCnt="0"/>
      <dgm:spPr/>
    </dgm:pt>
    <dgm:pt modelId="{F53A831A-7285-42E7-B527-B551777AB74F}" type="pres">
      <dgm:prSet presAssocID="{F9564D10-9DCE-425C-AB8D-135D1F371F33}" presName="parentTextBox" presStyleLbl="node1" presStyleIdx="0" presStyleCnt="6"/>
      <dgm:spPr/>
      <dgm:t>
        <a:bodyPr/>
        <a:lstStyle/>
        <a:p>
          <a:endParaRPr lang="en-US"/>
        </a:p>
      </dgm:t>
    </dgm:pt>
    <dgm:pt modelId="{908E2E65-F46F-4153-B9BE-76085418C989}" type="pres">
      <dgm:prSet presAssocID="{F6A13F96-03AC-455C-8E41-AAA9559509D1}" presName="sp" presStyleCnt="0"/>
      <dgm:spPr/>
    </dgm:pt>
    <dgm:pt modelId="{54220039-0569-4139-B12D-50153BE4CF4D}" type="pres">
      <dgm:prSet presAssocID="{1974EACF-557D-454C-9CFB-5BE37E4CFD51}" presName="arrowAndChildren" presStyleCnt="0"/>
      <dgm:spPr/>
    </dgm:pt>
    <dgm:pt modelId="{36989194-B86D-4AB7-AE78-CC1071D511A7}" type="pres">
      <dgm:prSet presAssocID="{1974EACF-557D-454C-9CFB-5BE37E4CFD51}" presName="parentTextArrow" presStyleLbl="node1" presStyleIdx="1" presStyleCnt="6"/>
      <dgm:spPr/>
      <dgm:t>
        <a:bodyPr/>
        <a:lstStyle/>
        <a:p>
          <a:endParaRPr lang="en-US"/>
        </a:p>
      </dgm:t>
    </dgm:pt>
    <dgm:pt modelId="{E5C52230-E9AC-4C94-9A5A-9F3BE67F88F2}" type="pres">
      <dgm:prSet presAssocID="{56E43AB5-762B-4B6A-9280-F75741F68A87}" presName="sp" presStyleCnt="0"/>
      <dgm:spPr/>
    </dgm:pt>
    <dgm:pt modelId="{1B7617B2-40BB-4BDB-B241-9497633D646D}" type="pres">
      <dgm:prSet presAssocID="{089EE63F-30CA-474D-A598-208CC8614CA3}" presName="arrowAndChildren" presStyleCnt="0"/>
      <dgm:spPr/>
    </dgm:pt>
    <dgm:pt modelId="{40EB9E2C-C919-4FDD-AAE7-6D3448890BE4}" type="pres">
      <dgm:prSet presAssocID="{089EE63F-30CA-474D-A598-208CC8614CA3}" presName="parentTextArrow" presStyleLbl="node1" presStyleIdx="2" presStyleCnt="6"/>
      <dgm:spPr/>
      <dgm:t>
        <a:bodyPr/>
        <a:lstStyle/>
        <a:p>
          <a:endParaRPr lang="en-US"/>
        </a:p>
      </dgm:t>
    </dgm:pt>
    <dgm:pt modelId="{B41D258C-45E2-4A6C-B12A-E1B5D8C239C4}" type="pres">
      <dgm:prSet presAssocID="{00269284-137A-476B-B330-23B42ABE6AF8}" presName="sp" presStyleCnt="0"/>
      <dgm:spPr/>
    </dgm:pt>
    <dgm:pt modelId="{DC24E9AD-1493-4AE7-8674-8F6325BA8FDD}" type="pres">
      <dgm:prSet presAssocID="{F1FFD549-AF59-4DF8-AB68-608239028D87}" presName="arrowAndChildren" presStyleCnt="0"/>
      <dgm:spPr/>
    </dgm:pt>
    <dgm:pt modelId="{C80E5E95-E571-4F2F-95A1-B14958172CD9}" type="pres">
      <dgm:prSet presAssocID="{F1FFD549-AF59-4DF8-AB68-608239028D87}" presName="parentTextArrow" presStyleLbl="node1" presStyleIdx="3" presStyleCnt="6"/>
      <dgm:spPr/>
      <dgm:t>
        <a:bodyPr/>
        <a:lstStyle/>
        <a:p>
          <a:endParaRPr lang="en-US"/>
        </a:p>
      </dgm:t>
    </dgm:pt>
    <dgm:pt modelId="{8CBEA639-ECE5-4294-8E42-B9AFA2387BF6}" type="pres">
      <dgm:prSet presAssocID="{828F190E-F358-4009-93A5-E799C1C538F4}" presName="sp" presStyleCnt="0"/>
      <dgm:spPr/>
    </dgm:pt>
    <dgm:pt modelId="{E6A195BC-E02E-4560-AD26-F1491BFB532A}" type="pres">
      <dgm:prSet presAssocID="{AFB8AEBD-B3F0-41A5-9810-3E59B617F4D0}" presName="arrowAndChildren" presStyleCnt="0"/>
      <dgm:spPr/>
    </dgm:pt>
    <dgm:pt modelId="{51AC4741-60E7-4F08-AC23-A75474FE99E1}" type="pres">
      <dgm:prSet presAssocID="{AFB8AEBD-B3F0-41A5-9810-3E59B617F4D0}" presName="parentTextArrow" presStyleLbl="node1" presStyleIdx="4" presStyleCnt="6"/>
      <dgm:spPr/>
      <dgm:t>
        <a:bodyPr/>
        <a:lstStyle/>
        <a:p>
          <a:endParaRPr lang="en-US"/>
        </a:p>
      </dgm:t>
    </dgm:pt>
    <dgm:pt modelId="{31C8FA74-4DB3-4541-8C68-38DB2B2645FA}" type="pres">
      <dgm:prSet presAssocID="{769E6783-F4E4-46A7-BC16-94F81017ED0E}" presName="sp" presStyleCnt="0"/>
      <dgm:spPr/>
    </dgm:pt>
    <dgm:pt modelId="{DCA41153-CA3F-44B5-B12C-2589BEC89E5D}" type="pres">
      <dgm:prSet presAssocID="{4FDD2780-135D-4F5C-9656-CF8568E67723}" presName="arrowAndChildren" presStyleCnt="0"/>
      <dgm:spPr/>
    </dgm:pt>
    <dgm:pt modelId="{076E9FD8-C9E3-4108-9C44-D2F26E42FFEA}" type="pres">
      <dgm:prSet presAssocID="{4FDD2780-135D-4F5C-9656-CF8568E67723}" presName="parentTextArrow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26677845-D10E-47B3-97F3-DD924D5C5EB9}" type="presOf" srcId="{1974EACF-557D-454C-9CFB-5BE37E4CFD51}" destId="{36989194-B86D-4AB7-AE78-CC1071D511A7}" srcOrd="0" destOrd="0" presId="urn:microsoft.com/office/officeart/2005/8/layout/process4"/>
    <dgm:cxn modelId="{A116E42D-AD69-4BA5-99BA-094C6AB9379F}" srcId="{81CDE9BA-4D5C-46DC-A85E-41157A90811C}" destId="{4FDD2780-135D-4F5C-9656-CF8568E67723}" srcOrd="0" destOrd="0" parTransId="{55476539-443F-47FC-BD9A-645197CE5806}" sibTransId="{769E6783-F4E4-46A7-BC16-94F81017ED0E}"/>
    <dgm:cxn modelId="{1A268D52-18EC-4F02-9EC4-85EC53DFDD5D}" type="presOf" srcId="{089EE63F-30CA-474D-A598-208CC8614CA3}" destId="{40EB9E2C-C919-4FDD-AAE7-6D3448890BE4}" srcOrd="0" destOrd="0" presId="urn:microsoft.com/office/officeart/2005/8/layout/process4"/>
    <dgm:cxn modelId="{C87BF446-C033-4BE3-85E3-CAFE2A993BB8}" type="presOf" srcId="{F9564D10-9DCE-425C-AB8D-135D1F371F33}" destId="{F53A831A-7285-42E7-B527-B551777AB74F}" srcOrd="0" destOrd="0" presId="urn:microsoft.com/office/officeart/2005/8/layout/process4"/>
    <dgm:cxn modelId="{91F80E11-6609-421F-A134-6CD62DF58D86}" type="presOf" srcId="{81CDE9BA-4D5C-46DC-A85E-41157A90811C}" destId="{8B9245E2-6B91-4B7C-9E0D-F25D70369EE8}" srcOrd="0" destOrd="0" presId="urn:microsoft.com/office/officeart/2005/8/layout/process4"/>
    <dgm:cxn modelId="{0CF4E6B5-CFD3-404B-ADA6-DE79CABDF916}" srcId="{81CDE9BA-4D5C-46DC-A85E-41157A90811C}" destId="{F9564D10-9DCE-425C-AB8D-135D1F371F33}" srcOrd="5" destOrd="0" parTransId="{54E05D08-A2E9-4DE9-95DB-A1BCDA24B7C0}" sibTransId="{065856D2-D7A5-4AA9-ADC4-03A25BB4C676}"/>
    <dgm:cxn modelId="{BBD897C2-A0B5-4091-8BE4-29E9389314C1}" type="presOf" srcId="{4FDD2780-135D-4F5C-9656-CF8568E67723}" destId="{076E9FD8-C9E3-4108-9C44-D2F26E42FFEA}" srcOrd="0" destOrd="0" presId="urn:microsoft.com/office/officeart/2005/8/layout/process4"/>
    <dgm:cxn modelId="{93867FDF-F1D9-448D-A432-0E12BE09ACC1}" srcId="{81CDE9BA-4D5C-46DC-A85E-41157A90811C}" destId="{089EE63F-30CA-474D-A598-208CC8614CA3}" srcOrd="3" destOrd="0" parTransId="{CCA8491A-7DA4-4A60-9776-131A4EADF628}" sibTransId="{56E43AB5-762B-4B6A-9280-F75741F68A87}"/>
    <dgm:cxn modelId="{BB1899CB-E588-4556-A395-198666A04938}" srcId="{81CDE9BA-4D5C-46DC-A85E-41157A90811C}" destId="{1974EACF-557D-454C-9CFB-5BE37E4CFD51}" srcOrd="4" destOrd="0" parTransId="{795DF208-2461-408B-A485-40E696AA6FF8}" sibTransId="{F6A13F96-03AC-455C-8E41-AAA9559509D1}"/>
    <dgm:cxn modelId="{5EC6553E-0AE0-418B-AFBB-8F2E510E28DA}" type="presOf" srcId="{AFB8AEBD-B3F0-41A5-9810-3E59B617F4D0}" destId="{51AC4741-60E7-4F08-AC23-A75474FE99E1}" srcOrd="0" destOrd="0" presId="urn:microsoft.com/office/officeart/2005/8/layout/process4"/>
    <dgm:cxn modelId="{21281E80-59A1-489A-99AE-593A9C622A56}" srcId="{81CDE9BA-4D5C-46DC-A85E-41157A90811C}" destId="{AFB8AEBD-B3F0-41A5-9810-3E59B617F4D0}" srcOrd="1" destOrd="0" parTransId="{935A36FE-A6B7-46B6-8B02-6B5A080B62EC}" sibTransId="{828F190E-F358-4009-93A5-E799C1C538F4}"/>
    <dgm:cxn modelId="{5C615BAD-50EA-4879-98AA-14D45EDBB3E3}" srcId="{81CDE9BA-4D5C-46DC-A85E-41157A90811C}" destId="{F1FFD549-AF59-4DF8-AB68-608239028D87}" srcOrd="2" destOrd="0" parTransId="{13D27DAD-B6F6-4289-8221-D2B7232E1509}" sibTransId="{00269284-137A-476B-B330-23B42ABE6AF8}"/>
    <dgm:cxn modelId="{3D019539-323D-4845-BDF6-F0974675DD2C}" type="presOf" srcId="{F1FFD549-AF59-4DF8-AB68-608239028D87}" destId="{C80E5E95-E571-4F2F-95A1-B14958172CD9}" srcOrd="0" destOrd="0" presId="urn:microsoft.com/office/officeart/2005/8/layout/process4"/>
    <dgm:cxn modelId="{81A4D046-56B8-463B-A1CF-42E03A60EA90}" type="presParOf" srcId="{8B9245E2-6B91-4B7C-9E0D-F25D70369EE8}" destId="{F8BB5745-4062-4BCC-AD73-CF562FE8AB45}" srcOrd="0" destOrd="0" presId="urn:microsoft.com/office/officeart/2005/8/layout/process4"/>
    <dgm:cxn modelId="{05186B2E-9415-4439-9E26-4A76DCA572FD}" type="presParOf" srcId="{F8BB5745-4062-4BCC-AD73-CF562FE8AB45}" destId="{F53A831A-7285-42E7-B527-B551777AB74F}" srcOrd="0" destOrd="0" presId="urn:microsoft.com/office/officeart/2005/8/layout/process4"/>
    <dgm:cxn modelId="{B1F354DE-08AF-4BAD-BDE2-7CAB2FEAA6A9}" type="presParOf" srcId="{8B9245E2-6B91-4B7C-9E0D-F25D70369EE8}" destId="{908E2E65-F46F-4153-B9BE-76085418C989}" srcOrd="1" destOrd="0" presId="urn:microsoft.com/office/officeart/2005/8/layout/process4"/>
    <dgm:cxn modelId="{B8251ECF-6F10-469A-80FC-B578732BCE33}" type="presParOf" srcId="{8B9245E2-6B91-4B7C-9E0D-F25D70369EE8}" destId="{54220039-0569-4139-B12D-50153BE4CF4D}" srcOrd="2" destOrd="0" presId="urn:microsoft.com/office/officeart/2005/8/layout/process4"/>
    <dgm:cxn modelId="{04C279F0-9A67-497F-8986-C64BDE5A295C}" type="presParOf" srcId="{54220039-0569-4139-B12D-50153BE4CF4D}" destId="{36989194-B86D-4AB7-AE78-CC1071D511A7}" srcOrd="0" destOrd="0" presId="urn:microsoft.com/office/officeart/2005/8/layout/process4"/>
    <dgm:cxn modelId="{C90B8F7D-52E7-4DF4-93DB-AC0AABE1A17A}" type="presParOf" srcId="{8B9245E2-6B91-4B7C-9E0D-F25D70369EE8}" destId="{E5C52230-E9AC-4C94-9A5A-9F3BE67F88F2}" srcOrd="3" destOrd="0" presId="urn:microsoft.com/office/officeart/2005/8/layout/process4"/>
    <dgm:cxn modelId="{7DCAFF1F-E034-4030-9172-BA6996371DA5}" type="presParOf" srcId="{8B9245E2-6B91-4B7C-9E0D-F25D70369EE8}" destId="{1B7617B2-40BB-4BDB-B241-9497633D646D}" srcOrd="4" destOrd="0" presId="urn:microsoft.com/office/officeart/2005/8/layout/process4"/>
    <dgm:cxn modelId="{DB80CD77-9218-4CCF-A533-AF5C90957DF6}" type="presParOf" srcId="{1B7617B2-40BB-4BDB-B241-9497633D646D}" destId="{40EB9E2C-C919-4FDD-AAE7-6D3448890BE4}" srcOrd="0" destOrd="0" presId="urn:microsoft.com/office/officeart/2005/8/layout/process4"/>
    <dgm:cxn modelId="{69F89AE6-F4E7-46CF-BB84-A911CFB61FB8}" type="presParOf" srcId="{8B9245E2-6B91-4B7C-9E0D-F25D70369EE8}" destId="{B41D258C-45E2-4A6C-B12A-E1B5D8C239C4}" srcOrd="5" destOrd="0" presId="urn:microsoft.com/office/officeart/2005/8/layout/process4"/>
    <dgm:cxn modelId="{B40E6DE8-FCB8-4EB2-A94E-1B4634A7F382}" type="presParOf" srcId="{8B9245E2-6B91-4B7C-9E0D-F25D70369EE8}" destId="{DC24E9AD-1493-4AE7-8674-8F6325BA8FDD}" srcOrd="6" destOrd="0" presId="urn:microsoft.com/office/officeart/2005/8/layout/process4"/>
    <dgm:cxn modelId="{DDC80B17-23F0-4CB4-A7B7-5BD68575AE9E}" type="presParOf" srcId="{DC24E9AD-1493-4AE7-8674-8F6325BA8FDD}" destId="{C80E5E95-E571-4F2F-95A1-B14958172CD9}" srcOrd="0" destOrd="0" presId="urn:microsoft.com/office/officeart/2005/8/layout/process4"/>
    <dgm:cxn modelId="{9FCDEED4-1928-40FE-BA8F-B365BDC702FA}" type="presParOf" srcId="{8B9245E2-6B91-4B7C-9E0D-F25D70369EE8}" destId="{8CBEA639-ECE5-4294-8E42-B9AFA2387BF6}" srcOrd="7" destOrd="0" presId="urn:microsoft.com/office/officeart/2005/8/layout/process4"/>
    <dgm:cxn modelId="{C824F7D7-1B54-4A1F-AD63-9EC7471DE463}" type="presParOf" srcId="{8B9245E2-6B91-4B7C-9E0D-F25D70369EE8}" destId="{E6A195BC-E02E-4560-AD26-F1491BFB532A}" srcOrd="8" destOrd="0" presId="urn:microsoft.com/office/officeart/2005/8/layout/process4"/>
    <dgm:cxn modelId="{1750074D-DDA8-414C-8550-2AA8E85347EB}" type="presParOf" srcId="{E6A195BC-E02E-4560-AD26-F1491BFB532A}" destId="{51AC4741-60E7-4F08-AC23-A75474FE99E1}" srcOrd="0" destOrd="0" presId="urn:microsoft.com/office/officeart/2005/8/layout/process4"/>
    <dgm:cxn modelId="{E8C3EE59-DB25-403E-B75F-4DF49BBF7768}" type="presParOf" srcId="{8B9245E2-6B91-4B7C-9E0D-F25D70369EE8}" destId="{31C8FA74-4DB3-4541-8C68-38DB2B2645FA}" srcOrd="9" destOrd="0" presId="urn:microsoft.com/office/officeart/2005/8/layout/process4"/>
    <dgm:cxn modelId="{6F671788-664A-4D5F-A357-C4BB7EBF4F3E}" type="presParOf" srcId="{8B9245E2-6B91-4B7C-9E0D-F25D70369EE8}" destId="{DCA41153-CA3F-44B5-B12C-2589BEC89E5D}" srcOrd="10" destOrd="0" presId="urn:microsoft.com/office/officeart/2005/8/layout/process4"/>
    <dgm:cxn modelId="{A912191D-2F91-43F7-AB07-782B78FFAC2A}" type="presParOf" srcId="{DCA41153-CA3F-44B5-B12C-2589BEC89E5D}" destId="{076E9FD8-C9E3-4108-9C44-D2F26E42FFEA}" srcOrd="0" destOrd="0" presId="urn:microsoft.com/office/officeart/2005/8/layout/process4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3CB5F4-5ED8-4BB6-AA2F-7DAC0B0EBE0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85A577-C102-492A-9FD9-B6F691EE55E3}">
      <dgm:prSet phldrT="[Text]"/>
      <dgm:spPr/>
      <dgm:t>
        <a:bodyPr/>
        <a:lstStyle/>
        <a:p>
          <a:r>
            <a:rPr lang="en-US" dirty="0" smtClean="0"/>
            <a:t>Reinforcement alignment for slab</a:t>
          </a:r>
          <a:endParaRPr lang="en-US" dirty="0"/>
        </a:p>
      </dgm:t>
    </dgm:pt>
    <dgm:pt modelId="{5599A760-ACC8-41DC-AC4A-6278C741ADE9}" type="parTrans" cxnId="{D8A347D8-FAD7-43A4-8E57-E904FC4FB546}">
      <dgm:prSet/>
      <dgm:spPr/>
      <dgm:t>
        <a:bodyPr/>
        <a:lstStyle/>
        <a:p>
          <a:endParaRPr lang="en-US"/>
        </a:p>
      </dgm:t>
    </dgm:pt>
    <dgm:pt modelId="{4264FFC0-BDAF-4C0A-9714-796324670FD4}" type="sibTrans" cxnId="{D8A347D8-FAD7-43A4-8E57-E904FC4FB546}">
      <dgm:prSet/>
      <dgm:spPr/>
      <dgm:t>
        <a:bodyPr/>
        <a:lstStyle/>
        <a:p>
          <a:endParaRPr lang="en-US"/>
        </a:p>
      </dgm:t>
    </dgm:pt>
    <dgm:pt modelId="{609073FE-0B27-4529-B8B1-B51D9ABA49E2}">
      <dgm:prSet phldrT="[Text]"/>
      <dgm:spPr/>
      <dgm:t>
        <a:bodyPr/>
        <a:lstStyle/>
        <a:p>
          <a:r>
            <a:rPr lang="en-US" dirty="0" smtClean="0"/>
            <a:t>One way slab</a:t>
          </a:r>
          <a:endParaRPr lang="en-US" dirty="0"/>
        </a:p>
      </dgm:t>
    </dgm:pt>
    <dgm:pt modelId="{F2726B2F-2617-4CA6-A0E1-6BA6179070BE}" type="parTrans" cxnId="{2BBCCB18-8928-460F-952A-E429E8EF8671}">
      <dgm:prSet/>
      <dgm:spPr/>
      <dgm:t>
        <a:bodyPr/>
        <a:lstStyle/>
        <a:p>
          <a:endParaRPr lang="en-US"/>
        </a:p>
      </dgm:t>
    </dgm:pt>
    <dgm:pt modelId="{2F7C3F4D-71AA-47CD-8658-58A371C6521C}" type="sibTrans" cxnId="{2BBCCB18-8928-460F-952A-E429E8EF8671}">
      <dgm:prSet/>
      <dgm:spPr/>
      <dgm:t>
        <a:bodyPr/>
        <a:lstStyle/>
        <a:p>
          <a:endParaRPr lang="en-US"/>
        </a:p>
      </dgm:t>
    </dgm:pt>
    <dgm:pt modelId="{81EFA128-94D1-480D-A517-A7B41723627C}">
      <dgm:prSet phldrT="[Text]"/>
      <dgm:spPr/>
      <dgm:t>
        <a:bodyPr/>
        <a:lstStyle/>
        <a:p>
          <a:r>
            <a:rPr lang="en-US" dirty="0" smtClean="0"/>
            <a:t>Length/width &gt;2</a:t>
          </a:r>
          <a:endParaRPr lang="en-US" dirty="0"/>
        </a:p>
      </dgm:t>
    </dgm:pt>
    <dgm:pt modelId="{9B8F0141-6D43-4EB4-968E-46CC35483384}" type="parTrans" cxnId="{86F5CEA4-8534-4160-A6E3-255A25747327}">
      <dgm:prSet/>
      <dgm:spPr/>
      <dgm:t>
        <a:bodyPr/>
        <a:lstStyle/>
        <a:p>
          <a:endParaRPr lang="en-US"/>
        </a:p>
      </dgm:t>
    </dgm:pt>
    <dgm:pt modelId="{B8D618B3-7FA8-4A07-B397-9A0B27F0B9B5}" type="sibTrans" cxnId="{86F5CEA4-8534-4160-A6E3-255A25747327}">
      <dgm:prSet/>
      <dgm:spPr/>
      <dgm:t>
        <a:bodyPr/>
        <a:lstStyle/>
        <a:p>
          <a:endParaRPr lang="en-US"/>
        </a:p>
      </dgm:t>
    </dgm:pt>
    <dgm:pt modelId="{DFCE6BF8-F5CA-4A92-A761-843EDCB1840A}">
      <dgm:prSet phldrT="[Text]"/>
      <dgm:spPr/>
      <dgm:t>
        <a:bodyPr/>
        <a:lstStyle/>
        <a:p>
          <a:r>
            <a:rPr lang="en-US" dirty="0" smtClean="0"/>
            <a:t>Two way slab</a:t>
          </a:r>
          <a:endParaRPr lang="en-US" dirty="0"/>
        </a:p>
      </dgm:t>
    </dgm:pt>
    <dgm:pt modelId="{41A4FC59-BB36-45DA-B3EB-B1E0BD034128}" type="parTrans" cxnId="{3E5F5805-1DA3-485C-A23B-42E9D7FD18C9}">
      <dgm:prSet/>
      <dgm:spPr/>
      <dgm:t>
        <a:bodyPr/>
        <a:lstStyle/>
        <a:p>
          <a:endParaRPr lang="en-US"/>
        </a:p>
      </dgm:t>
    </dgm:pt>
    <dgm:pt modelId="{C0659155-2A82-4603-A22F-44A881F3E43D}" type="sibTrans" cxnId="{3E5F5805-1DA3-485C-A23B-42E9D7FD18C9}">
      <dgm:prSet/>
      <dgm:spPr/>
      <dgm:t>
        <a:bodyPr/>
        <a:lstStyle/>
        <a:p>
          <a:endParaRPr lang="en-US"/>
        </a:p>
      </dgm:t>
    </dgm:pt>
    <dgm:pt modelId="{7086DC29-71C8-4750-91F1-988D12A9CF0D}">
      <dgm:prSet phldrT="[Text]"/>
      <dgm:spPr/>
      <dgm:t>
        <a:bodyPr/>
        <a:lstStyle/>
        <a:p>
          <a:r>
            <a:rPr lang="en-US" dirty="0" smtClean="0"/>
            <a:t>Length/width &lt;=2</a:t>
          </a:r>
          <a:endParaRPr lang="en-US" dirty="0"/>
        </a:p>
      </dgm:t>
    </dgm:pt>
    <dgm:pt modelId="{B3A6CFD7-986F-460D-A9CD-477C4DB913E1}" type="parTrans" cxnId="{3D57A7C6-857F-4E87-8620-EA6C085AAA72}">
      <dgm:prSet/>
      <dgm:spPr/>
      <dgm:t>
        <a:bodyPr/>
        <a:lstStyle/>
        <a:p>
          <a:endParaRPr lang="en-US"/>
        </a:p>
      </dgm:t>
    </dgm:pt>
    <dgm:pt modelId="{255C4ACA-FBB6-4B29-A902-664A6EFDEBEE}" type="sibTrans" cxnId="{3D57A7C6-857F-4E87-8620-EA6C085AAA72}">
      <dgm:prSet/>
      <dgm:spPr/>
      <dgm:t>
        <a:bodyPr/>
        <a:lstStyle/>
        <a:p>
          <a:endParaRPr lang="en-US"/>
        </a:p>
      </dgm:t>
    </dgm:pt>
    <dgm:pt modelId="{6D326925-D5D4-44AD-85D8-7438FF2BE8E1}" type="pres">
      <dgm:prSet presAssocID="{A73CB5F4-5ED8-4BB6-AA2F-7DAC0B0EBE0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2BA6228-199F-466C-9E28-B3F625DA28A9}" type="pres">
      <dgm:prSet presAssocID="{1885A577-C102-492A-9FD9-B6F691EE55E3}" presName="hierRoot1" presStyleCnt="0"/>
      <dgm:spPr/>
    </dgm:pt>
    <dgm:pt modelId="{E5CD108E-0BA9-4D94-891E-92CC68B3BCF8}" type="pres">
      <dgm:prSet presAssocID="{1885A577-C102-492A-9FD9-B6F691EE55E3}" presName="composite" presStyleCnt="0"/>
      <dgm:spPr/>
    </dgm:pt>
    <dgm:pt modelId="{E2339BB9-3D72-4B17-89AC-C160B7A0211A}" type="pres">
      <dgm:prSet presAssocID="{1885A577-C102-492A-9FD9-B6F691EE55E3}" presName="background" presStyleLbl="node0" presStyleIdx="0" presStyleCnt="1"/>
      <dgm:spPr/>
    </dgm:pt>
    <dgm:pt modelId="{DD1D7FB3-2991-4468-ACCC-8A5D41F5AC15}" type="pres">
      <dgm:prSet presAssocID="{1885A577-C102-492A-9FD9-B6F691EE55E3}" presName="text" presStyleLbl="fgAcc0" presStyleIdx="0" presStyleCnt="1" custScaleX="1246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272089-113C-4B4D-8D13-29B763B92527}" type="pres">
      <dgm:prSet presAssocID="{1885A577-C102-492A-9FD9-B6F691EE55E3}" presName="hierChild2" presStyleCnt="0"/>
      <dgm:spPr/>
    </dgm:pt>
    <dgm:pt modelId="{1C20F6F4-9504-423B-BD26-4CC7300E7B86}" type="pres">
      <dgm:prSet presAssocID="{F2726B2F-2617-4CA6-A0E1-6BA6179070BE}" presName="Name10" presStyleLbl="parChTrans1D2" presStyleIdx="0" presStyleCnt="2"/>
      <dgm:spPr/>
      <dgm:t>
        <a:bodyPr/>
        <a:lstStyle/>
        <a:p>
          <a:endParaRPr lang="en-US"/>
        </a:p>
      </dgm:t>
    </dgm:pt>
    <dgm:pt modelId="{A269DE50-EA6B-45AA-B6B0-9A7B66A704BE}" type="pres">
      <dgm:prSet presAssocID="{609073FE-0B27-4529-B8B1-B51D9ABA49E2}" presName="hierRoot2" presStyleCnt="0"/>
      <dgm:spPr/>
    </dgm:pt>
    <dgm:pt modelId="{DFA28566-9076-487B-843D-80073A2D01FE}" type="pres">
      <dgm:prSet presAssocID="{609073FE-0B27-4529-B8B1-B51D9ABA49E2}" presName="composite2" presStyleCnt="0"/>
      <dgm:spPr/>
    </dgm:pt>
    <dgm:pt modelId="{3B854D55-F2FC-473E-92B4-92B7DBDC6BA8}" type="pres">
      <dgm:prSet presAssocID="{609073FE-0B27-4529-B8B1-B51D9ABA49E2}" presName="background2" presStyleLbl="node2" presStyleIdx="0" presStyleCnt="2"/>
      <dgm:spPr/>
    </dgm:pt>
    <dgm:pt modelId="{EE9DD0A8-D7F7-4137-A198-78A21F4E334A}" type="pres">
      <dgm:prSet presAssocID="{609073FE-0B27-4529-B8B1-B51D9ABA49E2}" presName="text2" presStyleLbl="fgAcc2" presStyleIdx="0" presStyleCnt="2" custScaleX="1246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379A76-C8AD-49B3-9DEF-62CD3D0686AF}" type="pres">
      <dgm:prSet presAssocID="{609073FE-0B27-4529-B8B1-B51D9ABA49E2}" presName="hierChild3" presStyleCnt="0"/>
      <dgm:spPr/>
    </dgm:pt>
    <dgm:pt modelId="{C38BFE17-DCE3-4874-A342-BDFFCBD05CE3}" type="pres">
      <dgm:prSet presAssocID="{9B8F0141-6D43-4EB4-968E-46CC35483384}" presName="Name17" presStyleLbl="parChTrans1D3" presStyleIdx="0" presStyleCnt="2"/>
      <dgm:spPr/>
      <dgm:t>
        <a:bodyPr/>
        <a:lstStyle/>
        <a:p>
          <a:endParaRPr lang="en-US"/>
        </a:p>
      </dgm:t>
    </dgm:pt>
    <dgm:pt modelId="{B1E30679-2CB8-480C-9612-EC54A78D70DA}" type="pres">
      <dgm:prSet presAssocID="{81EFA128-94D1-480D-A517-A7B41723627C}" presName="hierRoot3" presStyleCnt="0"/>
      <dgm:spPr/>
    </dgm:pt>
    <dgm:pt modelId="{D206E885-B519-4DDB-9C61-383FF3F0F78E}" type="pres">
      <dgm:prSet presAssocID="{81EFA128-94D1-480D-A517-A7B41723627C}" presName="composite3" presStyleCnt="0"/>
      <dgm:spPr/>
    </dgm:pt>
    <dgm:pt modelId="{DF116706-D096-4665-AF6C-63A1FA987A29}" type="pres">
      <dgm:prSet presAssocID="{81EFA128-94D1-480D-A517-A7B41723627C}" presName="background3" presStyleLbl="node3" presStyleIdx="0" presStyleCnt="2"/>
      <dgm:spPr/>
    </dgm:pt>
    <dgm:pt modelId="{603ACEA5-72C0-466C-9D7B-9259EF94F085}" type="pres">
      <dgm:prSet presAssocID="{81EFA128-94D1-480D-A517-A7B41723627C}" presName="text3" presStyleLbl="fgAcc3" presStyleIdx="0" presStyleCnt="2" custScaleX="1246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CF5CAF-683C-440A-AE5F-F5D15E5EFB84}" type="pres">
      <dgm:prSet presAssocID="{81EFA128-94D1-480D-A517-A7B41723627C}" presName="hierChild4" presStyleCnt="0"/>
      <dgm:spPr/>
    </dgm:pt>
    <dgm:pt modelId="{8B31ADB4-0E30-4017-866D-EA07B8C126FD}" type="pres">
      <dgm:prSet presAssocID="{41A4FC59-BB36-45DA-B3EB-B1E0BD034128}" presName="Name10" presStyleLbl="parChTrans1D2" presStyleIdx="1" presStyleCnt="2"/>
      <dgm:spPr/>
      <dgm:t>
        <a:bodyPr/>
        <a:lstStyle/>
        <a:p>
          <a:endParaRPr lang="en-US"/>
        </a:p>
      </dgm:t>
    </dgm:pt>
    <dgm:pt modelId="{E4A8B4F1-6AF5-4D2A-A815-830BEE700BD8}" type="pres">
      <dgm:prSet presAssocID="{DFCE6BF8-F5CA-4A92-A761-843EDCB1840A}" presName="hierRoot2" presStyleCnt="0"/>
      <dgm:spPr/>
    </dgm:pt>
    <dgm:pt modelId="{53A79DA2-6B43-4DC8-BCFB-F32FC76CB09F}" type="pres">
      <dgm:prSet presAssocID="{DFCE6BF8-F5CA-4A92-A761-843EDCB1840A}" presName="composite2" presStyleCnt="0"/>
      <dgm:spPr/>
    </dgm:pt>
    <dgm:pt modelId="{88909390-4E23-43D3-8E6B-FCD755FFE629}" type="pres">
      <dgm:prSet presAssocID="{DFCE6BF8-F5CA-4A92-A761-843EDCB1840A}" presName="background2" presStyleLbl="node2" presStyleIdx="1" presStyleCnt="2"/>
      <dgm:spPr/>
    </dgm:pt>
    <dgm:pt modelId="{D7D22BF5-5300-4EC0-8CD0-A82F6A312C25}" type="pres">
      <dgm:prSet presAssocID="{DFCE6BF8-F5CA-4A92-A761-843EDCB1840A}" presName="text2" presStyleLbl="fgAcc2" presStyleIdx="1" presStyleCnt="2" custScaleX="1301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23B613-EECF-4E00-A6D6-F5D6E5709935}" type="pres">
      <dgm:prSet presAssocID="{DFCE6BF8-F5CA-4A92-A761-843EDCB1840A}" presName="hierChild3" presStyleCnt="0"/>
      <dgm:spPr/>
    </dgm:pt>
    <dgm:pt modelId="{50F6A5A7-4888-4D6A-870B-87673D879376}" type="pres">
      <dgm:prSet presAssocID="{B3A6CFD7-986F-460D-A9CD-477C4DB913E1}" presName="Name17" presStyleLbl="parChTrans1D3" presStyleIdx="1" presStyleCnt="2"/>
      <dgm:spPr/>
      <dgm:t>
        <a:bodyPr/>
        <a:lstStyle/>
        <a:p>
          <a:endParaRPr lang="en-US"/>
        </a:p>
      </dgm:t>
    </dgm:pt>
    <dgm:pt modelId="{59BD0BC3-FCFB-4927-A37D-92DB11215C03}" type="pres">
      <dgm:prSet presAssocID="{7086DC29-71C8-4750-91F1-988D12A9CF0D}" presName="hierRoot3" presStyleCnt="0"/>
      <dgm:spPr/>
    </dgm:pt>
    <dgm:pt modelId="{61A15296-E233-4221-B1D4-61C2C8CD7CE7}" type="pres">
      <dgm:prSet presAssocID="{7086DC29-71C8-4750-91F1-988D12A9CF0D}" presName="composite3" presStyleCnt="0"/>
      <dgm:spPr/>
    </dgm:pt>
    <dgm:pt modelId="{9629B60B-13BE-4C70-A641-663000CEEADC}" type="pres">
      <dgm:prSet presAssocID="{7086DC29-71C8-4750-91F1-988D12A9CF0D}" presName="background3" presStyleLbl="node3" presStyleIdx="1" presStyleCnt="2"/>
      <dgm:spPr/>
    </dgm:pt>
    <dgm:pt modelId="{B8457CA9-7451-4D05-9CED-CC5EE7C89951}" type="pres">
      <dgm:prSet presAssocID="{7086DC29-71C8-4750-91F1-988D12A9CF0D}" presName="text3" presStyleLbl="fgAcc3" presStyleIdx="1" presStyleCnt="2" custScaleX="1301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1CDB80-D73E-41BD-9F61-13BBE2F832E6}" type="pres">
      <dgm:prSet presAssocID="{7086DC29-71C8-4750-91F1-988D12A9CF0D}" presName="hierChild4" presStyleCnt="0"/>
      <dgm:spPr/>
    </dgm:pt>
  </dgm:ptLst>
  <dgm:cxnLst>
    <dgm:cxn modelId="{E2753D18-B2CF-44CB-96F1-E37538FC7546}" type="presOf" srcId="{41A4FC59-BB36-45DA-B3EB-B1E0BD034128}" destId="{8B31ADB4-0E30-4017-866D-EA07B8C126FD}" srcOrd="0" destOrd="0" presId="urn:microsoft.com/office/officeart/2005/8/layout/hierarchy1"/>
    <dgm:cxn modelId="{86F5CEA4-8534-4160-A6E3-255A25747327}" srcId="{609073FE-0B27-4529-B8B1-B51D9ABA49E2}" destId="{81EFA128-94D1-480D-A517-A7B41723627C}" srcOrd="0" destOrd="0" parTransId="{9B8F0141-6D43-4EB4-968E-46CC35483384}" sibTransId="{B8D618B3-7FA8-4A07-B397-9A0B27F0B9B5}"/>
    <dgm:cxn modelId="{C2FB5B2B-29A4-42D6-A708-898BB2828A27}" type="presOf" srcId="{81EFA128-94D1-480D-A517-A7B41723627C}" destId="{603ACEA5-72C0-466C-9D7B-9259EF94F085}" srcOrd="0" destOrd="0" presId="urn:microsoft.com/office/officeart/2005/8/layout/hierarchy1"/>
    <dgm:cxn modelId="{C3D50188-EF61-495F-9C57-C7E7F8987351}" type="presOf" srcId="{B3A6CFD7-986F-460D-A9CD-477C4DB913E1}" destId="{50F6A5A7-4888-4D6A-870B-87673D879376}" srcOrd="0" destOrd="0" presId="urn:microsoft.com/office/officeart/2005/8/layout/hierarchy1"/>
    <dgm:cxn modelId="{6163BC7F-3AC7-4E1E-A877-A29BC9637394}" type="presOf" srcId="{609073FE-0B27-4529-B8B1-B51D9ABA49E2}" destId="{EE9DD0A8-D7F7-4137-A198-78A21F4E334A}" srcOrd="0" destOrd="0" presId="urn:microsoft.com/office/officeart/2005/8/layout/hierarchy1"/>
    <dgm:cxn modelId="{AEA30193-301A-47EF-9C9E-EADF641B5639}" type="presOf" srcId="{F2726B2F-2617-4CA6-A0E1-6BA6179070BE}" destId="{1C20F6F4-9504-423B-BD26-4CC7300E7B86}" srcOrd="0" destOrd="0" presId="urn:microsoft.com/office/officeart/2005/8/layout/hierarchy1"/>
    <dgm:cxn modelId="{2BBCCB18-8928-460F-952A-E429E8EF8671}" srcId="{1885A577-C102-492A-9FD9-B6F691EE55E3}" destId="{609073FE-0B27-4529-B8B1-B51D9ABA49E2}" srcOrd="0" destOrd="0" parTransId="{F2726B2F-2617-4CA6-A0E1-6BA6179070BE}" sibTransId="{2F7C3F4D-71AA-47CD-8658-58A371C6521C}"/>
    <dgm:cxn modelId="{D8A347D8-FAD7-43A4-8E57-E904FC4FB546}" srcId="{A73CB5F4-5ED8-4BB6-AA2F-7DAC0B0EBE0E}" destId="{1885A577-C102-492A-9FD9-B6F691EE55E3}" srcOrd="0" destOrd="0" parTransId="{5599A760-ACC8-41DC-AC4A-6278C741ADE9}" sibTransId="{4264FFC0-BDAF-4C0A-9714-796324670FD4}"/>
    <dgm:cxn modelId="{05D6C209-A2F1-4C3E-8ECE-B895BE1D9E9C}" type="presOf" srcId="{1885A577-C102-492A-9FD9-B6F691EE55E3}" destId="{DD1D7FB3-2991-4468-ACCC-8A5D41F5AC15}" srcOrd="0" destOrd="0" presId="urn:microsoft.com/office/officeart/2005/8/layout/hierarchy1"/>
    <dgm:cxn modelId="{3E5F5805-1DA3-485C-A23B-42E9D7FD18C9}" srcId="{1885A577-C102-492A-9FD9-B6F691EE55E3}" destId="{DFCE6BF8-F5CA-4A92-A761-843EDCB1840A}" srcOrd="1" destOrd="0" parTransId="{41A4FC59-BB36-45DA-B3EB-B1E0BD034128}" sibTransId="{C0659155-2A82-4603-A22F-44A881F3E43D}"/>
    <dgm:cxn modelId="{39EB9BD9-E2EC-4F77-B8DA-3DB62F0844C2}" type="presOf" srcId="{DFCE6BF8-F5CA-4A92-A761-843EDCB1840A}" destId="{D7D22BF5-5300-4EC0-8CD0-A82F6A312C25}" srcOrd="0" destOrd="0" presId="urn:microsoft.com/office/officeart/2005/8/layout/hierarchy1"/>
    <dgm:cxn modelId="{3D57A7C6-857F-4E87-8620-EA6C085AAA72}" srcId="{DFCE6BF8-F5CA-4A92-A761-843EDCB1840A}" destId="{7086DC29-71C8-4750-91F1-988D12A9CF0D}" srcOrd="0" destOrd="0" parTransId="{B3A6CFD7-986F-460D-A9CD-477C4DB913E1}" sibTransId="{255C4ACA-FBB6-4B29-A902-664A6EFDEBEE}"/>
    <dgm:cxn modelId="{357220D1-0902-472D-B93C-7339D143B949}" type="presOf" srcId="{7086DC29-71C8-4750-91F1-988D12A9CF0D}" destId="{B8457CA9-7451-4D05-9CED-CC5EE7C89951}" srcOrd="0" destOrd="0" presId="urn:microsoft.com/office/officeart/2005/8/layout/hierarchy1"/>
    <dgm:cxn modelId="{17CCCF6D-9930-48AE-BAD8-CEEC6A52032C}" type="presOf" srcId="{A73CB5F4-5ED8-4BB6-AA2F-7DAC0B0EBE0E}" destId="{6D326925-D5D4-44AD-85D8-7438FF2BE8E1}" srcOrd="0" destOrd="0" presId="urn:microsoft.com/office/officeart/2005/8/layout/hierarchy1"/>
    <dgm:cxn modelId="{406BE1F0-5533-4C97-9F7C-EE5DE4D161DC}" type="presOf" srcId="{9B8F0141-6D43-4EB4-968E-46CC35483384}" destId="{C38BFE17-DCE3-4874-A342-BDFFCBD05CE3}" srcOrd="0" destOrd="0" presId="urn:microsoft.com/office/officeart/2005/8/layout/hierarchy1"/>
    <dgm:cxn modelId="{BD6AFEC1-D96D-4940-80A2-65D02BA6DEC8}" type="presParOf" srcId="{6D326925-D5D4-44AD-85D8-7438FF2BE8E1}" destId="{E2BA6228-199F-466C-9E28-B3F625DA28A9}" srcOrd="0" destOrd="0" presId="urn:microsoft.com/office/officeart/2005/8/layout/hierarchy1"/>
    <dgm:cxn modelId="{DBB98CDA-0F21-4FA2-B53D-AAC02D61E451}" type="presParOf" srcId="{E2BA6228-199F-466C-9E28-B3F625DA28A9}" destId="{E5CD108E-0BA9-4D94-891E-92CC68B3BCF8}" srcOrd="0" destOrd="0" presId="urn:microsoft.com/office/officeart/2005/8/layout/hierarchy1"/>
    <dgm:cxn modelId="{DFE35877-A938-4AD3-AE11-19CD2C67F9CF}" type="presParOf" srcId="{E5CD108E-0BA9-4D94-891E-92CC68B3BCF8}" destId="{E2339BB9-3D72-4B17-89AC-C160B7A0211A}" srcOrd="0" destOrd="0" presId="urn:microsoft.com/office/officeart/2005/8/layout/hierarchy1"/>
    <dgm:cxn modelId="{B32B17CC-52B0-4697-B135-736CF2F917F2}" type="presParOf" srcId="{E5CD108E-0BA9-4D94-891E-92CC68B3BCF8}" destId="{DD1D7FB3-2991-4468-ACCC-8A5D41F5AC15}" srcOrd="1" destOrd="0" presId="urn:microsoft.com/office/officeart/2005/8/layout/hierarchy1"/>
    <dgm:cxn modelId="{D4DA5FD4-3137-4838-B27A-693462D22315}" type="presParOf" srcId="{E2BA6228-199F-466C-9E28-B3F625DA28A9}" destId="{6B272089-113C-4B4D-8D13-29B763B92527}" srcOrd="1" destOrd="0" presId="urn:microsoft.com/office/officeart/2005/8/layout/hierarchy1"/>
    <dgm:cxn modelId="{5E1282D4-00E3-411F-ADE1-BF4D653C7150}" type="presParOf" srcId="{6B272089-113C-4B4D-8D13-29B763B92527}" destId="{1C20F6F4-9504-423B-BD26-4CC7300E7B86}" srcOrd="0" destOrd="0" presId="urn:microsoft.com/office/officeart/2005/8/layout/hierarchy1"/>
    <dgm:cxn modelId="{94669B35-E66D-4C5B-8C64-9F9ABF65E91D}" type="presParOf" srcId="{6B272089-113C-4B4D-8D13-29B763B92527}" destId="{A269DE50-EA6B-45AA-B6B0-9A7B66A704BE}" srcOrd="1" destOrd="0" presId="urn:microsoft.com/office/officeart/2005/8/layout/hierarchy1"/>
    <dgm:cxn modelId="{BA6D04D5-7789-49DA-8919-301C06940BB9}" type="presParOf" srcId="{A269DE50-EA6B-45AA-B6B0-9A7B66A704BE}" destId="{DFA28566-9076-487B-843D-80073A2D01FE}" srcOrd="0" destOrd="0" presId="urn:microsoft.com/office/officeart/2005/8/layout/hierarchy1"/>
    <dgm:cxn modelId="{CDF0251B-9903-477E-BDAF-5901A3F1029C}" type="presParOf" srcId="{DFA28566-9076-487B-843D-80073A2D01FE}" destId="{3B854D55-F2FC-473E-92B4-92B7DBDC6BA8}" srcOrd="0" destOrd="0" presId="urn:microsoft.com/office/officeart/2005/8/layout/hierarchy1"/>
    <dgm:cxn modelId="{7CB6DF4D-4ADF-4C7D-96A2-E55B5F41DE97}" type="presParOf" srcId="{DFA28566-9076-487B-843D-80073A2D01FE}" destId="{EE9DD0A8-D7F7-4137-A198-78A21F4E334A}" srcOrd="1" destOrd="0" presId="urn:microsoft.com/office/officeart/2005/8/layout/hierarchy1"/>
    <dgm:cxn modelId="{8599AC21-65C4-4DD0-8AF6-99456B804E7E}" type="presParOf" srcId="{A269DE50-EA6B-45AA-B6B0-9A7B66A704BE}" destId="{27379A76-C8AD-49B3-9DEF-62CD3D0686AF}" srcOrd="1" destOrd="0" presId="urn:microsoft.com/office/officeart/2005/8/layout/hierarchy1"/>
    <dgm:cxn modelId="{F12526E7-4C1B-422B-85F6-64A14B5E3487}" type="presParOf" srcId="{27379A76-C8AD-49B3-9DEF-62CD3D0686AF}" destId="{C38BFE17-DCE3-4874-A342-BDFFCBD05CE3}" srcOrd="0" destOrd="0" presId="urn:microsoft.com/office/officeart/2005/8/layout/hierarchy1"/>
    <dgm:cxn modelId="{6648A61F-4F2D-4444-BE3D-531CEF8DD93B}" type="presParOf" srcId="{27379A76-C8AD-49B3-9DEF-62CD3D0686AF}" destId="{B1E30679-2CB8-480C-9612-EC54A78D70DA}" srcOrd="1" destOrd="0" presId="urn:microsoft.com/office/officeart/2005/8/layout/hierarchy1"/>
    <dgm:cxn modelId="{40F2E4C8-A38B-4E41-9CB4-C4868CCE037A}" type="presParOf" srcId="{B1E30679-2CB8-480C-9612-EC54A78D70DA}" destId="{D206E885-B519-4DDB-9C61-383FF3F0F78E}" srcOrd="0" destOrd="0" presId="urn:microsoft.com/office/officeart/2005/8/layout/hierarchy1"/>
    <dgm:cxn modelId="{05A072FE-3574-43B6-BAEA-F0B19C54AD64}" type="presParOf" srcId="{D206E885-B519-4DDB-9C61-383FF3F0F78E}" destId="{DF116706-D096-4665-AF6C-63A1FA987A29}" srcOrd="0" destOrd="0" presId="urn:microsoft.com/office/officeart/2005/8/layout/hierarchy1"/>
    <dgm:cxn modelId="{DA96A737-AA2A-4C6D-B9F4-35723BACEE30}" type="presParOf" srcId="{D206E885-B519-4DDB-9C61-383FF3F0F78E}" destId="{603ACEA5-72C0-466C-9D7B-9259EF94F085}" srcOrd="1" destOrd="0" presId="urn:microsoft.com/office/officeart/2005/8/layout/hierarchy1"/>
    <dgm:cxn modelId="{52B9E609-CB2F-4F83-8517-111281643C14}" type="presParOf" srcId="{B1E30679-2CB8-480C-9612-EC54A78D70DA}" destId="{D9CF5CAF-683C-440A-AE5F-F5D15E5EFB84}" srcOrd="1" destOrd="0" presId="urn:microsoft.com/office/officeart/2005/8/layout/hierarchy1"/>
    <dgm:cxn modelId="{084704E0-6F9F-4B18-96CA-381FE5273681}" type="presParOf" srcId="{6B272089-113C-4B4D-8D13-29B763B92527}" destId="{8B31ADB4-0E30-4017-866D-EA07B8C126FD}" srcOrd="2" destOrd="0" presId="urn:microsoft.com/office/officeart/2005/8/layout/hierarchy1"/>
    <dgm:cxn modelId="{86DC0BDE-9D9E-4279-BE66-F8234B77C571}" type="presParOf" srcId="{6B272089-113C-4B4D-8D13-29B763B92527}" destId="{E4A8B4F1-6AF5-4D2A-A815-830BEE700BD8}" srcOrd="3" destOrd="0" presId="urn:microsoft.com/office/officeart/2005/8/layout/hierarchy1"/>
    <dgm:cxn modelId="{59130457-9669-4421-9092-7F5CE39FA17D}" type="presParOf" srcId="{E4A8B4F1-6AF5-4D2A-A815-830BEE700BD8}" destId="{53A79DA2-6B43-4DC8-BCFB-F32FC76CB09F}" srcOrd="0" destOrd="0" presId="urn:microsoft.com/office/officeart/2005/8/layout/hierarchy1"/>
    <dgm:cxn modelId="{71DAF802-F1F2-42A5-8714-495D042CF7CD}" type="presParOf" srcId="{53A79DA2-6B43-4DC8-BCFB-F32FC76CB09F}" destId="{88909390-4E23-43D3-8E6B-FCD755FFE629}" srcOrd="0" destOrd="0" presId="urn:microsoft.com/office/officeart/2005/8/layout/hierarchy1"/>
    <dgm:cxn modelId="{E46013DE-CA83-4B27-A291-ABAEC26AF7CD}" type="presParOf" srcId="{53A79DA2-6B43-4DC8-BCFB-F32FC76CB09F}" destId="{D7D22BF5-5300-4EC0-8CD0-A82F6A312C25}" srcOrd="1" destOrd="0" presId="urn:microsoft.com/office/officeart/2005/8/layout/hierarchy1"/>
    <dgm:cxn modelId="{8D818C8F-4DDA-4991-A4D5-1CCE4CB7A6D6}" type="presParOf" srcId="{E4A8B4F1-6AF5-4D2A-A815-830BEE700BD8}" destId="{7E23B613-EECF-4E00-A6D6-F5D6E5709935}" srcOrd="1" destOrd="0" presId="urn:microsoft.com/office/officeart/2005/8/layout/hierarchy1"/>
    <dgm:cxn modelId="{C7A68523-CBCA-483A-B0C8-B0F6A73C9775}" type="presParOf" srcId="{7E23B613-EECF-4E00-A6D6-F5D6E5709935}" destId="{50F6A5A7-4888-4D6A-870B-87673D879376}" srcOrd="0" destOrd="0" presId="urn:microsoft.com/office/officeart/2005/8/layout/hierarchy1"/>
    <dgm:cxn modelId="{695D125C-2375-41FB-9B3A-3D4B1F9F0467}" type="presParOf" srcId="{7E23B613-EECF-4E00-A6D6-F5D6E5709935}" destId="{59BD0BC3-FCFB-4927-A37D-92DB11215C03}" srcOrd="1" destOrd="0" presId="urn:microsoft.com/office/officeart/2005/8/layout/hierarchy1"/>
    <dgm:cxn modelId="{46ADD27E-E643-4A99-BA8C-8B837B566A55}" type="presParOf" srcId="{59BD0BC3-FCFB-4927-A37D-92DB11215C03}" destId="{61A15296-E233-4221-B1D4-61C2C8CD7CE7}" srcOrd="0" destOrd="0" presId="urn:microsoft.com/office/officeart/2005/8/layout/hierarchy1"/>
    <dgm:cxn modelId="{FA68CCE9-50E2-422B-AD76-A24BB8D42CA6}" type="presParOf" srcId="{61A15296-E233-4221-B1D4-61C2C8CD7CE7}" destId="{9629B60B-13BE-4C70-A641-663000CEEADC}" srcOrd="0" destOrd="0" presId="urn:microsoft.com/office/officeart/2005/8/layout/hierarchy1"/>
    <dgm:cxn modelId="{FE1A4640-BC1E-4003-848E-A339D1361ED0}" type="presParOf" srcId="{61A15296-E233-4221-B1D4-61C2C8CD7CE7}" destId="{B8457CA9-7451-4D05-9CED-CC5EE7C89951}" srcOrd="1" destOrd="0" presId="urn:microsoft.com/office/officeart/2005/8/layout/hierarchy1"/>
    <dgm:cxn modelId="{F6FFA468-99D7-48D7-AA47-1048BE95C0E3}" type="presParOf" srcId="{59BD0BC3-FCFB-4927-A37D-92DB11215C03}" destId="{621CDB80-D73E-41BD-9F61-13BBE2F832E6}" srcOrd="1" destOrd="0" presId="urn:microsoft.com/office/officeart/2005/8/layout/hierarchy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54485-3572-4475-A2CA-492A75E9A261}" type="datetimeFigureOut">
              <a:rPr lang="en-US" smtClean="0"/>
              <a:pPr/>
              <a:t>7/2/2012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93FE1-A943-4CF6-8E8C-295801CB78E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B6C9F-386C-4798-A973-D051BE7EAEF7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B6C9F-386C-4798-A973-D051BE7EAEF7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B6C9F-386C-4798-A973-D051BE7EAEF7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924B-2F50-4A9C-AE36-91FAA4A9AB80}" type="datetimeFigureOut">
              <a:rPr lang="en-US" smtClean="0"/>
              <a:pPr/>
              <a:t>7/2/2012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724A-F757-4292-9466-FE325001F5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924B-2F50-4A9C-AE36-91FAA4A9AB80}" type="datetimeFigureOut">
              <a:rPr lang="en-US" smtClean="0"/>
              <a:pPr/>
              <a:t>7/2/2012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724A-F757-4292-9466-FE325001F5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924B-2F50-4A9C-AE36-91FAA4A9AB80}" type="datetimeFigureOut">
              <a:rPr lang="en-US" smtClean="0"/>
              <a:pPr/>
              <a:t>7/2/2012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724A-F757-4292-9466-FE325001F5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924B-2F50-4A9C-AE36-91FAA4A9AB80}" type="datetimeFigureOut">
              <a:rPr lang="en-US" smtClean="0"/>
              <a:pPr/>
              <a:t>7/2/2012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724A-F757-4292-9466-FE325001F5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924B-2F50-4A9C-AE36-91FAA4A9AB80}" type="datetimeFigureOut">
              <a:rPr lang="en-US" smtClean="0"/>
              <a:pPr/>
              <a:t>7/2/2012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724A-F757-4292-9466-FE325001F5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924B-2F50-4A9C-AE36-91FAA4A9AB80}" type="datetimeFigureOut">
              <a:rPr lang="en-US" smtClean="0"/>
              <a:pPr/>
              <a:t>7/2/2012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724A-F757-4292-9466-FE325001F5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924B-2F50-4A9C-AE36-91FAA4A9AB80}" type="datetimeFigureOut">
              <a:rPr lang="en-US" smtClean="0"/>
              <a:pPr/>
              <a:t>7/2/2012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724A-F757-4292-9466-FE325001F5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924B-2F50-4A9C-AE36-91FAA4A9AB80}" type="datetimeFigureOut">
              <a:rPr lang="en-US" smtClean="0"/>
              <a:pPr/>
              <a:t>7/2/2012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724A-F757-4292-9466-FE325001F5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924B-2F50-4A9C-AE36-91FAA4A9AB80}" type="datetimeFigureOut">
              <a:rPr lang="en-US" smtClean="0"/>
              <a:pPr/>
              <a:t>7/2/2012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724A-F757-4292-9466-FE325001F5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924B-2F50-4A9C-AE36-91FAA4A9AB80}" type="datetimeFigureOut">
              <a:rPr lang="en-US" smtClean="0"/>
              <a:pPr/>
              <a:t>7/2/2012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724A-F757-4292-9466-FE325001F5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924B-2F50-4A9C-AE36-91FAA4A9AB80}" type="datetimeFigureOut">
              <a:rPr lang="en-US" smtClean="0"/>
              <a:pPr/>
              <a:t>7/2/2012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724A-F757-4292-9466-FE325001F5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F924B-2F50-4A9C-AE36-91FAA4A9AB80}" type="datetimeFigureOut">
              <a:rPr lang="en-US" smtClean="0"/>
              <a:pPr/>
              <a:t>7/2/2012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F724A-F757-4292-9466-FE325001F53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Cedesign163\temp10\Shohana%20iffat\CE%20200\from%20Sir\Beam,%20Column,%20Slab\anim2.wmv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6640"/>
            <a:ext cx="9144000" cy="609600"/>
          </a:xfrm>
        </p:spPr>
        <p:txBody>
          <a:bodyPr>
            <a:noAutofit/>
          </a:bodyPr>
          <a:lstStyle/>
          <a:p>
            <a:pPr algn="r"/>
            <a:r>
              <a:rPr lang="en-US" sz="2400" b="1" kern="100" spc="-30" dirty="0" smtClean="0">
                <a:ln w="3175" cmpd="sng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w Cen MT" pitchFamily="34" charset="0"/>
                <a:ea typeface="Adobe Kaiti Std R" pitchFamily="18" charset="-128"/>
                <a:cs typeface="Browallia New" pitchFamily="34" charset="-34"/>
              </a:rPr>
              <a:t> BANGLADESH  UNIVERSITY  OF ENGINEERING  &amp;  TECHNOLOGY</a:t>
            </a:r>
            <a:endParaRPr lang="en-US" sz="2400" b="1" kern="100" spc="-30" dirty="0">
              <a:ln w="3175" cmpd="sng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latin typeface="Tw Cen MT" pitchFamily="34" charset="0"/>
              <a:ea typeface="Adobe Kaiti Std R" pitchFamily="18" charset="-128"/>
              <a:cs typeface="Browallia New" pitchFamily="34" charset="-34"/>
            </a:endParaRPr>
          </a:p>
        </p:txBody>
      </p:sp>
      <p:pic>
        <p:nvPicPr>
          <p:cNvPr id="1027" name="Picture 3" descr="C:\Program Files\Microsoft Office\MEDIA\CAGCAT10\j0293828.wmf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76200" y="457200"/>
            <a:ext cx="838200" cy="83144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6" name="Rectangle 5"/>
          <p:cNvSpPr/>
          <p:nvPr/>
        </p:nvSpPr>
        <p:spPr>
          <a:xfrm>
            <a:off x="0" y="2819400"/>
            <a:ext cx="9144000" cy="167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400" spc="1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oadway" pitchFamily="82" charset="0"/>
                <a:cs typeface="Andalus" pitchFamily="18" charset="-78"/>
              </a:rPr>
              <a:t>CONSTRUCTION  OF  </a:t>
            </a:r>
          </a:p>
          <a:p>
            <a:pPr algn="r"/>
            <a:r>
              <a:rPr lang="en-US" sz="5200" spc="100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oadway" pitchFamily="82" charset="0"/>
                <a:cs typeface="Andalus" pitchFamily="18" charset="-78"/>
              </a:rPr>
              <a:t>COLUMN, BEAM &amp; SLAB </a:t>
            </a:r>
            <a:endParaRPr lang="en-US" sz="5200" spc="100" dirty="0">
              <a:ln w="18415" cmpd="sng">
                <a:solidFill>
                  <a:srgbClr val="FFC000"/>
                </a:solidFill>
                <a:prstDash val="solid"/>
              </a:ln>
              <a:solidFill>
                <a:schemeClr val="tx2"/>
              </a:solidFill>
              <a:latin typeface="Broadway" pitchFamily="8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53400" y="6553200"/>
            <a:ext cx="990600" cy="3048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10200" y="1905000"/>
            <a:ext cx="30253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kern="600" spc="130" dirty="0" smtClean="0">
                <a:ln w="18415" cmpd="sng">
                  <a:solidFill>
                    <a:schemeClr val="tx1"/>
                  </a:solidFill>
                  <a:prstDash val="solid"/>
                </a:ln>
                <a:latin typeface="Tw Cen MT" pitchFamily="34" charset="0"/>
                <a:cs typeface="Browallia New" pitchFamily="34" charset="-34"/>
              </a:rPr>
              <a:t>A  PRESENTATION  ON</a:t>
            </a:r>
          </a:p>
          <a:p>
            <a:pPr algn="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944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Shuttering</a:t>
            </a:r>
            <a:endParaRPr lang="en-US" dirty="0" smtClean="0"/>
          </a:p>
        </p:txBody>
      </p:sp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1066800" y="5867400"/>
            <a:ext cx="28956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itchFamily="34" charset="0"/>
              </a:rPr>
              <a:t>Wood Shuttering</a:t>
            </a:r>
          </a:p>
        </p:txBody>
      </p:sp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5257800" y="5867400"/>
            <a:ext cx="28956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itchFamily="34" charset="0"/>
              </a:rPr>
              <a:t>Steel  Shuttering</a:t>
            </a:r>
          </a:p>
        </p:txBody>
      </p:sp>
      <p:pic>
        <p:nvPicPr>
          <p:cNvPr id="23556" name="Picture 5" descr="DSC05608"/>
          <p:cNvPicPr>
            <a:picLocks noChangeAspect="1" noChangeArrowheads="1"/>
          </p:cNvPicPr>
          <p:nvPr/>
        </p:nvPicPr>
        <p:blipFill>
          <a:blip r:embed="rId2" cstate="print"/>
          <a:srcRect l="45592" r="34695" b="71666"/>
          <a:stretch>
            <a:fillRect/>
          </a:stretch>
        </p:blipFill>
        <p:spPr bwMode="auto">
          <a:xfrm>
            <a:off x="1447800" y="1447800"/>
            <a:ext cx="2146300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E:\Presentation\kpm3\Image027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 l="14690" r="54881" b="21633"/>
          <a:stretch>
            <a:fillRect/>
          </a:stretch>
        </p:blipFill>
        <p:spPr bwMode="auto">
          <a:xfrm>
            <a:off x="5486400" y="1371600"/>
            <a:ext cx="2209800" cy="42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/>
      <p:bldP spid="235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027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2370" t="49427" r="20654" b="9804"/>
          <a:stretch>
            <a:fillRect/>
          </a:stretch>
        </p:blipFill>
        <p:spPr>
          <a:xfrm>
            <a:off x="3393558" y="1676400"/>
            <a:ext cx="5252484" cy="434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944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C.C. Blocks</a:t>
            </a:r>
            <a:endParaRPr lang="en-US" dirty="0" smtClean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04800" y="2971800"/>
            <a:ext cx="3124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Use of C.C blocks to maintain clear cover 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4953000" y="2667000"/>
            <a:ext cx="2133600" cy="2590800"/>
          </a:xfrm>
          <a:prstGeom prst="donut">
            <a:avLst>
              <a:gd name="adj" fmla="val 904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76944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Casting</a:t>
            </a:r>
            <a:endParaRPr lang="en-US" dirty="0" smtClean="0"/>
          </a:p>
        </p:txBody>
      </p:sp>
      <p:pic>
        <p:nvPicPr>
          <p:cNvPr id="3" name="Picture 2" descr="Copy of DSC0005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47800"/>
            <a:ext cx="4191000" cy="4191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8687" name="Picture 31" descr="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409700"/>
            <a:ext cx="3675063" cy="4229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5562600" y="5957887"/>
            <a:ext cx="251460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tx1"/>
                </a:solidFill>
              </a:rPr>
              <a:t>Use</a:t>
            </a:r>
            <a:r>
              <a:rPr lang="en-US" sz="2000" b="1" dirty="0"/>
              <a:t> Of Vibrator</a:t>
            </a:r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1905000" y="5943600"/>
            <a:ext cx="213360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chemeClr val="tx1"/>
                </a:solidFill>
              </a:rPr>
              <a:t>Casting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1000"/>
                                        <p:tgtEl>
                                          <p:spTgt spid="19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/>
      <p:bldP spid="2458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44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Casting (Cont.)</a:t>
            </a:r>
          </a:p>
        </p:txBody>
      </p:sp>
      <p:pic>
        <p:nvPicPr>
          <p:cNvPr id="329732" name="Picture 4" descr="DSCN1271"/>
          <p:cNvPicPr>
            <a:picLocks noChangeAspect="1" noChangeArrowheads="1"/>
          </p:cNvPicPr>
          <p:nvPr/>
        </p:nvPicPr>
        <p:blipFill>
          <a:blip r:embed="rId2" cstate="print"/>
          <a:srcRect l="24422" t="6216" r="16966"/>
          <a:stretch>
            <a:fillRect/>
          </a:stretch>
        </p:blipFill>
        <p:spPr bwMode="auto">
          <a:xfrm>
            <a:off x="5334000" y="1219200"/>
            <a:ext cx="2763838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29734" name="Rectangle 6"/>
          <p:cNvSpPr>
            <a:spLocks noChangeArrowheads="1"/>
          </p:cNvSpPr>
          <p:nvPr/>
        </p:nvSpPr>
        <p:spPr bwMode="auto">
          <a:xfrm>
            <a:off x="990600" y="1981200"/>
            <a:ext cx="3352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183" tIns="42091" rIns="84183" bIns="42091"/>
          <a:lstStyle/>
          <a:p>
            <a:pPr defTabSz="839788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Column casting is done in at least two lifts because-</a:t>
            </a:r>
          </a:p>
          <a:p>
            <a:pPr defTabSz="839788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en-US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  <a:p>
            <a:pPr marL="236538" indent="-177800" defTabSz="839788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Ø"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Difficulties in compaction</a:t>
            </a:r>
          </a:p>
          <a:p>
            <a:pPr marL="236538" indent="-177800" defTabSz="839788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Ø"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Segregation</a:t>
            </a:r>
          </a:p>
          <a:p>
            <a:pPr marL="236538" indent="-177800" defTabSz="839788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Ø"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Heat evolve during hydration</a:t>
            </a:r>
            <a:endParaRPr lang="en-US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9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9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02235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effectLst/>
                <a:latin typeface="+mn-lt"/>
              </a:rPr>
              <a:t>COMPACTION</a:t>
            </a:r>
            <a:endParaRPr lang="en-US" b="1" dirty="0">
              <a:solidFill>
                <a:schemeClr val="tx2"/>
              </a:solidFill>
              <a:effectLst/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04800" y="5562600"/>
            <a:ext cx="6172200" cy="7620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COMPACTION BY VIBRATOR</a:t>
            </a:r>
            <a:endParaRPr lang="en-US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600200"/>
            <a:ext cx="4267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Down Arrow 8"/>
          <p:cNvSpPr/>
          <p:nvPr/>
        </p:nvSpPr>
        <p:spPr>
          <a:xfrm rot="1821102">
            <a:off x="3834528" y="2672269"/>
            <a:ext cx="227538" cy="7620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72000" y="1600200"/>
            <a:ext cx="1905000" cy="396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53000" y="2438400"/>
            <a:ext cx="16002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COMPACTION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95800" y="4419600"/>
            <a:ext cx="1752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VIBRATOR NOZZLE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 rot="16200000">
            <a:off x="2781300" y="3162300"/>
            <a:ext cx="228600" cy="335280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114800" y="2667000"/>
            <a:ext cx="914400" cy="15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3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53200" y="1676400"/>
            <a:ext cx="2133600" cy="464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Compaction is done by Roding or Poker Vibrator.</a:t>
            </a:r>
          </a:p>
          <a:p>
            <a:endParaRPr lang="en-US" sz="2400" b="1" dirty="0" smtClean="0"/>
          </a:p>
          <a:p>
            <a:endParaRPr lang="en-US" sz="2400" b="1" dirty="0" smtClean="0"/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It is done to avoid voids inside the concrete.</a:t>
            </a:r>
            <a:endParaRPr lang="en-U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9" grpId="0" animBg="1"/>
      <p:bldP spid="12" grpId="0" animBg="1"/>
      <p:bldP spid="13" grpId="0"/>
      <p:bldP spid="14" grpId="0"/>
      <p:bldP spid="11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effectLst/>
                <a:latin typeface="+mn-lt"/>
              </a:rPr>
              <a:t>SHUTTERING REMOVAL</a:t>
            </a:r>
            <a:endParaRPr lang="en-US" sz="4000" b="1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38800"/>
            <a:ext cx="5943600" cy="6096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REMOVAL OF SHUTTERING</a:t>
            </a:r>
            <a:endParaRPr lang="en-US" sz="2800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5943600" cy="397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6629400" y="1752600"/>
            <a:ext cx="1981200" cy="449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For column the side shutters are removed after </a:t>
            </a:r>
          </a:p>
          <a:p>
            <a:pPr algn="ctr"/>
            <a:r>
              <a:rPr lang="en-US" sz="2800" b="1" dirty="0" smtClean="0"/>
              <a:t>2-3 days</a:t>
            </a:r>
            <a:r>
              <a:rPr lang="en-US" sz="2400" b="1" dirty="0" smtClean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229600" cy="76944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Curing</a:t>
            </a:r>
          </a:p>
        </p:txBody>
      </p:sp>
      <p:pic>
        <p:nvPicPr>
          <p:cNvPr id="27650" name="Picture 2" descr="F:\Life in BUET\Project Works\L1T2\Pictures Of Construction work\P260311_16.29_[02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809750"/>
            <a:ext cx="3214688" cy="4286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ight Arrow Callout 4"/>
          <p:cNvSpPr/>
          <p:nvPr/>
        </p:nvSpPr>
        <p:spPr>
          <a:xfrm>
            <a:off x="1295400" y="2209800"/>
            <a:ext cx="3276600" cy="3352800"/>
          </a:xfrm>
          <a:prstGeom prst="rightArrowCallou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rgbClr val="FFFF00"/>
                </a:solidFill>
                <a:cs typeface="Arial" charset="0"/>
              </a:rPr>
              <a:t>Curing is done for </a:t>
            </a:r>
            <a:r>
              <a:rPr lang="en-US" sz="2400" dirty="0" smtClean="0">
                <a:solidFill>
                  <a:srgbClr val="FFFF00"/>
                </a:solidFill>
                <a:cs typeface="Arial" charset="0"/>
              </a:rPr>
              <a:t>21 </a:t>
            </a:r>
            <a:r>
              <a:rPr lang="en-US" sz="2400" dirty="0">
                <a:solidFill>
                  <a:srgbClr val="FFFF00"/>
                </a:solidFill>
                <a:cs typeface="Arial" charset="0"/>
              </a:rPr>
              <a:t>days , because water is required for Hydration Reaction of Concrete.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 rtlCol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Beam Construction</a:t>
            </a: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Untitled.png"/>
          <p:cNvPicPr>
            <a:picLocks/>
          </p:cNvPicPr>
          <p:nvPr/>
        </p:nvPicPr>
        <p:blipFill>
          <a:blip r:embed="rId2"/>
          <a:srcRect b="16667"/>
          <a:stretch>
            <a:fillRect/>
          </a:stretch>
        </p:blipFill>
        <p:spPr>
          <a:xfrm>
            <a:off x="91440" y="1524000"/>
            <a:ext cx="8961120" cy="441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94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3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Reinforcement of beam</a:t>
            </a:r>
            <a:br>
              <a:rPr lang="en-US" sz="3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1066800"/>
            <a:ext cx="8229600" cy="228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brightRoom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066800"/>
            <a:ext cx="762000" cy="228600"/>
          </a:xfrm>
          <a:prstGeom prst="rect">
            <a:avLst/>
          </a:prstGeom>
          <a:solidFill>
            <a:srgbClr val="FFCB25"/>
          </a:solidFill>
          <a:ln>
            <a:noFill/>
          </a:ln>
          <a:scene3d>
            <a:camera prst="orthographicFront"/>
            <a:lightRig rig="brightRoom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40" idx="2"/>
          </p:cNvCxnSpPr>
          <p:nvPr/>
        </p:nvCxnSpPr>
        <p:spPr>
          <a:xfrm rot="5400000">
            <a:off x="1931979" y="2263487"/>
            <a:ext cx="1367135" cy="811491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362200" y="1524000"/>
            <a:ext cx="1318181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w Cen MT" pitchFamily="34" charset="0"/>
              </a:rPr>
              <a:t>Extra top</a:t>
            </a:r>
            <a:endParaRPr lang="en-US" sz="2400" dirty="0"/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2133600" y="3886200"/>
            <a:ext cx="1752600" cy="1443335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24000" y="5329535"/>
            <a:ext cx="1760610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w Cen MT" pitchFamily="34" charset="0"/>
              </a:rPr>
              <a:t>Extra bottom</a:t>
            </a:r>
            <a:endParaRPr lang="en-US" sz="2400" dirty="0"/>
          </a:p>
        </p:txBody>
      </p:sp>
      <p:cxnSp>
        <p:nvCxnSpPr>
          <p:cNvPr id="45" name="Straight Arrow Connector 44"/>
          <p:cNvCxnSpPr/>
          <p:nvPr/>
        </p:nvCxnSpPr>
        <p:spPr>
          <a:xfrm rot="5400000" flipH="1" flipV="1">
            <a:off x="5981700" y="4076700"/>
            <a:ext cx="1828800" cy="1447800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410200" y="5715000"/>
            <a:ext cx="1782860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w Cen MT" pitchFamily="34" charset="0"/>
              </a:rPr>
              <a:t>Main re-bars</a:t>
            </a:r>
            <a:endParaRPr lang="en-US" sz="2400" dirty="0"/>
          </a:p>
        </p:txBody>
      </p:sp>
      <p:cxnSp>
        <p:nvCxnSpPr>
          <p:cNvPr id="52" name="Straight Arrow Connector 51"/>
          <p:cNvCxnSpPr>
            <a:stCxn id="53" idx="2"/>
          </p:cNvCxnSpPr>
          <p:nvPr/>
        </p:nvCxnSpPr>
        <p:spPr>
          <a:xfrm rot="5400000">
            <a:off x="5583885" y="2573984"/>
            <a:ext cx="1595734" cy="571497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019800" y="1600200"/>
            <a:ext cx="1295400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w Cen MT" pitchFamily="34" charset="0"/>
              </a:rPr>
              <a:t>Stirrups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 animBg="1"/>
      <p:bldP spid="43" grpId="0" animBg="1"/>
      <p:bldP spid="46" grpId="0" animBg="1"/>
      <p:bldP spid="5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153400" cy="990600"/>
          </a:xfrm>
        </p:spPr>
        <p:txBody>
          <a:bodyPr/>
          <a:lstStyle/>
          <a:p>
            <a:r>
              <a:rPr lang="en-US" sz="3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Reinforcement</a:t>
            </a:r>
            <a:endParaRPr lang="en-US" sz="38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porashuna\Details of contruction\beam\DSC02545.JPG"/>
          <p:cNvPicPr>
            <a:picLocks noChangeArrowheads="1"/>
          </p:cNvPicPr>
          <p:nvPr/>
        </p:nvPicPr>
        <p:blipFill>
          <a:blip r:embed="rId2" cstate="print"/>
          <a:srcRect l="30104" t="33766" r="25636"/>
          <a:stretch>
            <a:fillRect/>
          </a:stretch>
        </p:blipFill>
        <p:spPr bwMode="auto">
          <a:xfrm>
            <a:off x="4648200" y="3017520"/>
            <a:ext cx="3200400" cy="3383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DSC00126.JPG"/>
          <p:cNvPicPr>
            <a:picLocks/>
          </p:cNvPicPr>
          <p:nvPr/>
        </p:nvPicPr>
        <p:blipFill>
          <a:blip r:embed="rId3" cstate="print"/>
          <a:srcRect l="25221" t="24651" r="25840" b="27586"/>
          <a:stretch>
            <a:fillRect/>
          </a:stretch>
        </p:blipFill>
        <p:spPr>
          <a:xfrm>
            <a:off x="1219200" y="3017520"/>
            <a:ext cx="3200400" cy="3383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</p:pic>
      <p:sp>
        <p:nvSpPr>
          <p:cNvPr id="9" name="Text Placeholder 7"/>
          <p:cNvSpPr txBox="1">
            <a:spLocks/>
          </p:cNvSpPr>
          <p:nvPr/>
        </p:nvSpPr>
        <p:spPr>
          <a:xfrm>
            <a:off x="762000" y="1524000"/>
            <a:ext cx="7620000" cy="1143000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100000"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itchFamily="34" charset="0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Tw Cen MT" pitchFamily="34" charset="0"/>
              </a:rPr>
              <a:t>Mini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 pitchFamily="34" charset="0"/>
              </a:rPr>
              <a:t>mum 4 </a:t>
            </a:r>
            <a:r>
              <a:rPr lang="en-US" sz="2400" dirty="0" smtClean="0">
                <a:solidFill>
                  <a:schemeClr val="tx2"/>
                </a:solidFill>
                <a:latin typeface="Tw Cen MT" pitchFamily="34" charset="0"/>
              </a:rPr>
              <a:t>rod is used to construct a beam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w Cen MT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1"/>
              </a:buClr>
              <a:buSzPct val="100000"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itchFamily="34" charset="0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Tw Cen MT" pitchFamily="34" charset="0"/>
              </a:rPr>
              <a:t>Extra (top and bottom) rod is used if required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w Cen M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1066800"/>
            <a:ext cx="8229600" cy="228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brightRoom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066800"/>
            <a:ext cx="762000" cy="228600"/>
          </a:xfrm>
          <a:prstGeom prst="rect">
            <a:avLst/>
          </a:prstGeom>
          <a:solidFill>
            <a:srgbClr val="FFCB25"/>
          </a:solidFill>
          <a:ln>
            <a:noFill/>
          </a:ln>
          <a:scene3d>
            <a:camera prst="orthographicFront"/>
            <a:lightRig rig="brightRoom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001000" y="4953000"/>
            <a:ext cx="1066800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w Cen MT" pitchFamily="34" charset="0"/>
              </a:rPr>
              <a:t>Extra bottom</a:t>
            </a:r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 rot="10800000">
            <a:off x="6400800" y="5334001"/>
            <a:ext cx="1600200" cy="34499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flipH="1">
            <a:off x="76200" y="4343400"/>
            <a:ext cx="990600" cy="842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w Cen MT" pitchFamily="34" charset="0"/>
              </a:rPr>
              <a:t>Extra top</a:t>
            </a:r>
            <a:endParaRPr lang="en-US" sz="2400" dirty="0"/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>
            <a:off x="1066800" y="4764733"/>
            <a:ext cx="1752600" cy="35867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6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1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600"/>
                            </p:stCondLst>
                            <p:childTnLst>
                              <p:par>
                                <p:cTn id="3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6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1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DSC01545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423100"/>
            <a:ext cx="3200400" cy="2103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 Placeholder 3"/>
          <p:cNvSpPr txBox="1">
            <a:spLocks/>
          </p:cNvSpPr>
          <p:nvPr/>
        </p:nvSpPr>
        <p:spPr>
          <a:xfrm>
            <a:off x="990600" y="3505200"/>
            <a:ext cx="2680138" cy="512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w Cen MT" pitchFamily="34" charset="0"/>
              </a:rPr>
              <a:t>Reinforcement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w Cen MT" pitchFamily="34" charset="0"/>
              </a:rPr>
              <a:t> Bar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itchFamily="34" charset="0"/>
              </a:rPr>
              <a:t>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72200" y="3505200"/>
            <a:ext cx="118654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w Cen MT" pitchFamily="34" charset="0"/>
              </a:rPr>
              <a:t>Cement</a:t>
            </a:r>
            <a:endParaRPr lang="en-US" sz="2400" b="1" dirty="0">
              <a:latin typeface="Tw Cen MT" pitchFamily="34" charset="0"/>
            </a:endParaRPr>
          </a:p>
        </p:txBody>
      </p:sp>
      <p:pic>
        <p:nvPicPr>
          <p:cNvPr id="5" name="Picture 4" descr="DSC00042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408814"/>
            <a:ext cx="3200400" cy="2103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ontent Placeholder 5" descr="DSC01545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4058194"/>
            <a:ext cx="3200400" cy="2103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5" descr="DSC01545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05400" y="4043908"/>
            <a:ext cx="3200400" cy="2103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914400" y="6237514"/>
            <a:ext cx="2912445" cy="381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400" b="1" dirty="0" smtClean="0">
                <a:latin typeface="Tw Cen MT" pitchFamily="34" charset="0"/>
              </a:rPr>
              <a:t>Coarse Aggregate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w Cen MT" pitchFamily="34" charset="0"/>
            </a:endParaRP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5334000" y="6237514"/>
            <a:ext cx="2815364" cy="391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400" b="1" dirty="0" smtClean="0">
                <a:latin typeface="Tw Cen MT" pitchFamily="34" charset="0"/>
              </a:rPr>
              <a:t>Fine Aggregate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w Cen M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28900" y="228600"/>
            <a:ext cx="3886200" cy="67710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Materials</a:t>
            </a:r>
            <a:endParaRPr lang="en-US" sz="3800" dirty="0">
              <a:ln w="18415" cmpd="sng">
                <a:solidFill>
                  <a:sysClr val="windowText" lastClr="000000"/>
                </a:solidFill>
                <a:prstDash val="solid"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4400" y="990600"/>
            <a:ext cx="8229600" cy="228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brightRoom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990600"/>
            <a:ext cx="762000" cy="228600"/>
          </a:xfrm>
          <a:prstGeom prst="rect">
            <a:avLst/>
          </a:prstGeom>
          <a:solidFill>
            <a:srgbClr val="FFCB25"/>
          </a:solidFill>
          <a:ln>
            <a:noFill/>
          </a:ln>
          <a:scene3d>
            <a:camera prst="orthographicFront"/>
            <a:lightRig rig="brightRoom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00"/>
                            </p:stCondLst>
                            <p:childTnLst>
                              <p:par>
                                <p:cTn id="25" presetID="1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SC00603 [1024x768]"/>
          <p:cNvPicPr>
            <a:picLocks noChangeArrowheads="1"/>
          </p:cNvPicPr>
          <p:nvPr/>
        </p:nvPicPr>
        <p:blipFill>
          <a:blip r:embed="rId2"/>
          <a:srcRect l="9470"/>
          <a:stretch>
            <a:fillRect/>
          </a:stretch>
        </p:blipFill>
        <p:spPr bwMode="auto">
          <a:xfrm>
            <a:off x="4572000" y="2362200"/>
            <a:ext cx="4023360" cy="4023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 descr="DSC00132.JPG"/>
          <p:cNvPicPr>
            <a:picLocks/>
          </p:cNvPicPr>
          <p:nvPr/>
        </p:nvPicPr>
        <p:blipFill>
          <a:blip r:embed="rId3" cstate="print">
            <a:lum bright="-10000" contrast="20000"/>
          </a:blip>
          <a:srcRect b="6897"/>
          <a:stretch>
            <a:fillRect/>
          </a:stretch>
        </p:blipFill>
        <p:spPr>
          <a:xfrm>
            <a:off x="381000" y="2362200"/>
            <a:ext cx="4023360" cy="4023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09600" y="762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Hooks</a:t>
            </a:r>
            <a:r>
              <a:rPr kumimoji="0" lang="en-US" sz="38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en-US" sz="38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76600" y="1295400"/>
            <a:ext cx="1371600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Tw Cen MT" pitchFamily="34" charset="0"/>
              </a:rPr>
              <a:t>Alternate hooking</a:t>
            </a:r>
            <a:endParaRPr lang="en-US" sz="2400" dirty="0">
              <a:solidFill>
                <a:schemeClr val="tx1"/>
              </a:solidFill>
              <a:latin typeface="Tw Cen M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39000" y="1524000"/>
            <a:ext cx="1752600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Tw Cen MT" pitchFamily="34" charset="0"/>
              </a:rPr>
              <a:t>Hooking </a:t>
            </a:r>
            <a:r>
              <a:rPr lang="en-US" sz="2300" dirty="0" smtClean="0">
                <a:solidFill>
                  <a:schemeClr val="tx1"/>
                </a:solidFill>
                <a:latin typeface="Tw Cen MT" pitchFamily="34" charset="0"/>
              </a:rPr>
              <a:t>45</a:t>
            </a:r>
            <a:r>
              <a:rPr lang="en-US" sz="2800" b="1" dirty="0" smtClean="0">
                <a:ln w="50800"/>
                <a:solidFill>
                  <a:schemeClr val="tx1"/>
                </a:solidFill>
                <a:latin typeface="Tw Cen MT" pitchFamily="34" charset="0"/>
              </a:rPr>
              <a:t>˚</a:t>
            </a:r>
            <a:r>
              <a:rPr lang="en-US" sz="2400" b="1" dirty="0" smtClean="0">
                <a:ln w="50800"/>
                <a:solidFill>
                  <a:schemeClr val="tx1"/>
                </a:solidFill>
                <a:latin typeface="Tw Cen MT" pitchFamily="34" charset="0"/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14400" y="990600"/>
            <a:ext cx="8229600" cy="228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brightRoom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990600"/>
            <a:ext cx="762000" cy="228600"/>
          </a:xfrm>
          <a:prstGeom prst="rect">
            <a:avLst/>
          </a:prstGeom>
          <a:solidFill>
            <a:srgbClr val="FFCB25"/>
          </a:solidFill>
          <a:ln>
            <a:noFill/>
          </a:ln>
          <a:scene3d>
            <a:camera prst="orthographicFront"/>
            <a:lightRig rig="brightRoom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>
            <a:stCxn id="25" idx="2"/>
          </p:cNvCxnSpPr>
          <p:nvPr/>
        </p:nvCxnSpPr>
        <p:spPr>
          <a:xfrm rot="5400000">
            <a:off x="3158699" y="2091898"/>
            <a:ext cx="769203" cy="838200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>
            <a:off x="1981200" y="3276600"/>
            <a:ext cx="3124200" cy="838200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1672798" y="1527602"/>
            <a:ext cx="1531203" cy="2895600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6200000" flipH="1">
            <a:off x="4876800" y="4267200"/>
            <a:ext cx="1905000" cy="2286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0800000">
            <a:off x="5715000" y="3429000"/>
            <a:ext cx="1295400" cy="914402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Block Arc 48"/>
          <p:cNvSpPr/>
          <p:nvPr/>
        </p:nvSpPr>
        <p:spPr>
          <a:xfrm rot="8198737">
            <a:off x="5688450" y="3941652"/>
            <a:ext cx="787438" cy="457639"/>
          </a:xfrm>
          <a:prstGeom prst="blockArc">
            <a:avLst>
              <a:gd name="adj1" fmla="val 10800000"/>
              <a:gd name="adj2" fmla="val 21139051"/>
              <a:gd name="adj3" fmla="val 803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1" name="Straight Arrow Connector 50"/>
          <p:cNvCxnSpPr>
            <a:stCxn id="26" idx="2"/>
          </p:cNvCxnSpPr>
          <p:nvPr/>
        </p:nvCxnSpPr>
        <p:spPr>
          <a:xfrm rot="5400000">
            <a:off x="6262360" y="1957060"/>
            <a:ext cx="1762780" cy="1943100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 animBg="1"/>
      <p:bldP spid="26" grpId="0" animBg="1"/>
      <p:bldP spid="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effectLst/>
                <a:latin typeface="+mn-lt"/>
              </a:rPr>
              <a:t>TYPES OF BEAMS</a:t>
            </a:r>
            <a:endParaRPr lang="en-US" sz="4800" b="1" dirty="0">
              <a:solidFill>
                <a:schemeClr val="tx2"/>
              </a:solidFill>
              <a:effectLst/>
              <a:latin typeface="+mn-lt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38200" y="5257800"/>
            <a:ext cx="2743200" cy="914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Simply Supported Beam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>
          <a:xfrm>
            <a:off x="5181600" y="5257800"/>
            <a:ext cx="2743199" cy="9144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Cantilever </a:t>
            </a:r>
          </a:p>
          <a:p>
            <a:pPr algn="ctr"/>
            <a:r>
              <a:rPr lang="en-US" dirty="0" smtClean="0"/>
              <a:t>Beam</a:t>
            </a:r>
          </a:p>
        </p:txBody>
      </p:sp>
      <p:pic>
        <p:nvPicPr>
          <p:cNvPr id="11" name="Content Placeholder 6" descr="1411201180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76400"/>
            <a:ext cx="3733800" cy="3505200"/>
          </a:xfrm>
          <a:prstGeom prst="rect">
            <a:avLst/>
          </a:prstGeom>
        </p:spPr>
      </p:pic>
      <p:pic>
        <p:nvPicPr>
          <p:cNvPr id="12" name="Picture 6" descr="DSCN153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495800" y="1676400"/>
            <a:ext cx="3733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8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IMG_0259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38200" y="3505200"/>
            <a:ext cx="5048638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4" descr="IMG_0259"/>
          <p:cNvPicPr>
            <a:picLocks noChangeAspect="1" noChangeArrowheads="1"/>
          </p:cNvPicPr>
          <p:nvPr/>
        </p:nvPicPr>
        <p:blipFill>
          <a:blip r:embed="rId3"/>
          <a:srcRect l="45724" t="16371" r="35119" b="57988"/>
          <a:stretch>
            <a:fillRect/>
          </a:stretch>
        </p:blipFill>
        <p:spPr bwMode="auto">
          <a:xfrm>
            <a:off x="1981199" y="3429000"/>
            <a:ext cx="2998177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Clear coverage </a:t>
            </a:r>
            <a:endParaRPr kumimoji="0" lang="en-US" sz="3800" i="0" u="none" strike="noStrike" kern="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990600"/>
            <a:ext cx="8229600" cy="228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brightRoom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990600"/>
            <a:ext cx="762000" cy="228600"/>
          </a:xfrm>
          <a:prstGeom prst="rect">
            <a:avLst/>
          </a:prstGeom>
          <a:solidFill>
            <a:srgbClr val="FFCB25"/>
          </a:solidFill>
          <a:ln>
            <a:noFill/>
          </a:ln>
          <a:scene3d>
            <a:camera prst="orthographicFront"/>
            <a:lightRig rig="brightRoom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334000" y="1752600"/>
            <a:ext cx="1447800" cy="1295400"/>
          </a:xfrm>
          <a:prstGeom prst="ellipse">
            <a:avLst/>
          </a:prstGeom>
          <a:noFill/>
          <a:ln w="4191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rot="10800000" flipH="1">
            <a:off x="3733800" y="2438400"/>
            <a:ext cx="1600200" cy="1588"/>
          </a:xfrm>
          <a:prstGeom prst="straightConnector1">
            <a:avLst/>
          </a:prstGeom>
          <a:ln w="4064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295400" y="2191345"/>
            <a:ext cx="2416559" cy="4756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50800"/>
                <a:solidFill>
                  <a:schemeClr val="tx1"/>
                </a:solidFill>
                <a:effectLst/>
                <a:latin typeface="Tw Cen MT" pitchFamily="34" charset="0"/>
              </a:rPr>
              <a:t>C.C. block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00"/>
                            </p:stCondLst>
                            <p:childTnLst>
                              <p:par>
                                <p:cTn id="22" presetID="56" presetClass="path" presetSubtype="0" accel="50000" decel="5000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4.44444E-6 4.04624E-6 L 0.26944 -0.32185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" y="-1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9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9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047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0200" y="1676400"/>
            <a:ext cx="6034617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6944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Reinforcement Alignment (Cont.)</a:t>
            </a:r>
          </a:p>
        </p:txBody>
      </p:sp>
      <p:sp>
        <p:nvSpPr>
          <p:cNvPr id="6" name="Left Arrow Callout 5"/>
          <p:cNvSpPr/>
          <p:nvPr/>
        </p:nvSpPr>
        <p:spPr>
          <a:xfrm>
            <a:off x="5562600" y="3200400"/>
            <a:ext cx="1752600" cy="1219200"/>
          </a:xfrm>
          <a:prstGeom prst="leftArrowCallou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FF00"/>
                </a:solidFill>
              </a:rPr>
              <a:t>Rods are bended at the end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>
          <a:xfrm>
            <a:off x="457200" y="297359"/>
            <a:ext cx="8229600" cy="76944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Stirrups</a:t>
            </a:r>
          </a:p>
        </p:txBody>
      </p:sp>
      <p:pic>
        <p:nvPicPr>
          <p:cNvPr id="33794" name="Picture 4" descr="DSC05570"/>
          <p:cNvPicPr>
            <a:picLocks noChangeAspect="1" noChangeArrowheads="1"/>
          </p:cNvPicPr>
          <p:nvPr/>
        </p:nvPicPr>
        <p:blipFill>
          <a:blip r:embed="rId2" cstate="print"/>
          <a:srcRect t="30434" b="21739"/>
          <a:stretch>
            <a:fillRect/>
          </a:stretch>
        </p:blipFill>
        <p:spPr bwMode="auto">
          <a:xfrm>
            <a:off x="1219200" y="3505200"/>
            <a:ext cx="7010400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795" name="AutoShape 5"/>
          <p:cNvSpPr>
            <a:spLocks/>
          </p:cNvSpPr>
          <p:nvPr/>
        </p:nvSpPr>
        <p:spPr bwMode="auto">
          <a:xfrm rot="5400000">
            <a:off x="2400300" y="2628900"/>
            <a:ext cx="533400" cy="2743200"/>
          </a:xfrm>
          <a:prstGeom prst="leftBrace">
            <a:avLst>
              <a:gd name="adj1" fmla="val 36881"/>
              <a:gd name="adj2" fmla="val 49130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6" name="AutoShape 6"/>
          <p:cNvSpPr>
            <a:spLocks/>
          </p:cNvSpPr>
          <p:nvPr/>
        </p:nvSpPr>
        <p:spPr bwMode="auto">
          <a:xfrm rot="5400000">
            <a:off x="5029200" y="2895600"/>
            <a:ext cx="533400" cy="2209800"/>
          </a:xfrm>
          <a:prstGeom prst="leftBrace">
            <a:avLst>
              <a:gd name="adj1" fmla="val 38091"/>
              <a:gd name="adj2" fmla="val 49125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AutoShape 7"/>
          <p:cNvSpPr>
            <a:spLocks noChangeArrowheads="1"/>
          </p:cNvSpPr>
          <p:nvPr/>
        </p:nvSpPr>
        <p:spPr bwMode="auto">
          <a:xfrm>
            <a:off x="4648200" y="1905000"/>
            <a:ext cx="1371600" cy="1676400"/>
          </a:xfrm>
          <a:prstGeom prst="downArrowCallout">
            <a:avLst>
              <a:gd name="adj1" fmla="val 25000"/>
              <a:gd name="adj2" fmla="val 25000"/>
              <a:gd name="adj3" fmla="val 20370"/>
              <a:gd name="adj4" fmla="val 66667"/>
            </a:avLst>
          </a:prstGeom>
          <a:solidFill>
            <a:schemeClr val="tx2">
              <a:lumMod val="5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Close </a:t>
            </a:r>
            <a:endParaRPr lang="en-US" sz="2000" b="1" dirty="0">
              <a:solidFill>
                <a:srgbClr val="FFFF00"/>
              </a:solidFill>
            </a:endParaRP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Stirrups</a:t>
            </a:r>
          </a:p>
        </p:txBody>
      </p:sp>
      <p:sp>
        <p:nvSpPr>
          <p:cNvPr id="33798" name="AutoShape 8"/>
          <p:cNvSpPr>
            <a:spLocks noChangeArrowheads="1"/>
          </p:cNvSpPr>
          <p:nvPr/>
        </p:nvSpPr>
        <p:spPr bwMode="auto">
          <a:xfrm>
            <a:off x="1981200" y="1905000"/>
            <a:ext cx="1371600" cy="1676400"/>
          </a:xfrm>
          <a:prstGeom prst="downArrowCallout">
            <a:avLst>
              <a:gd name="adj1" fmla="val 25000"/>
              <a:gd name="adj2" fmla="val 25000"/>
              <a:gd name="adj3" fmla="val 20370"/>
              <a:gd name="adj4" fmla="val 66667"/>
            </a:avLst>
          </a:prstGeom>
          <a:solidFill>
            <a:schemeClr val="tx2">
              <a:lumMod val="5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Long 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Distanced 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Stirrups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/>
      <p:bldP spid="33796" grpId="0" animBg="1"/>
      <p:bldP spid="33797" grpId="0" animBg="1"/>
      <p:bldP spid="3379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/>
          </p:nvPr>
        </p:nvSpPr>
        <p:spPr>
          <a:xfrm>
            <a:off x="457200" y="297359"/>
            <a:ext cx="8229600" cy="76944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Stirrups (Cont.)</a:t>
            </a:r>
          </a:p>
        </p:txBody>
      </p:sp>
      <p:pic>
        <p:nvPicPr>
          <p:cNvPr id="34818" name="Picture 4" descr="DSC017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524000"/>
            <a:ext cx="5943600" cy="4457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819" name="Line 5"/>
          <p:cNvSpPr>
            <a:spLocks noChangeShapeType="1"/>
          </p:cNvSpPr>
          <p:nvPr/>
        </p:nvSpPr>
        <p:spPr bwMode="auto">
          <a:xfrm flipH="1" flipV="1">
            <a:off x="2819400" y="2438400"/>
            <a:ext cx="1676400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0" name="Line 6"/>
          <p:cNvSpPr>
            <a:spLocks noChangeShapeType="1"/>
          </p:cNvSpPr>
          <p:nvPr/>
        </p:nvSpPr>
        <p:spPr bwMode="auto">
          <a:xfrm flipH="1">
            <a:off x="3124200" y="3352800"/>
            <a:ext cx="1371600" cy="1066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1" name="Arc 7"/>
          <p:cNvSpPr>
            <a:spLocks/>
          </p:cNvSpPr>
          <p:nvPr/>
        </p:nvSpPr>
        <p:spPr bwMode="auto">
          <a:xfrm>
            <a:off x="3505200" y="2819400"/>
            <a:ext cx="381000" cy="1028700"/>
          </a:xfrm>
          <a:custGeom>
            <a:avLst/>
            <a:gdLst>
              <a:gd name="T0" fmla="*/ 381000 w 21600"/>
              <a:gd name="T1" fmla="*/ 1028700 h 22426"/>
              <a:gd name="T2" fmla="*/ 282 w 21600"/>
              <a:gd name="T3" fmla="*/ 0 h 22426"/>
              <a:gd name="T4" fmla="*/ 381000 w 21600"/>
              <a:gd name="T5" fmla="*/ 37889 h 22426"/>
              <a:gd name="T6" fmla="*/ 0 60000 65536"/>
              <a:gd name="T7" fmla="*/ 0 60000 65536"/>
              <a:gd name="T8" fmla="*/ 0 60000 65536"/>
              <a:gd name="T9" fmla="*/ 0 w 21600"/>
              <a:gd name="T10" fmla="*/ 0 h 22426"/>
              <a:gd name="T11" fmla="*/ 21600 w 21600"/>
              <a:gd name="T12" fmla="*/ 22426 h 224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426" fill="none" extrusionOk="0">
                <a:moveTo>
                  <a:pt x="21600" y="22426"/>
                </a:moveTo>
                <a:cubicBezTo>
                  <a:pt x="9670" y="22426"/>
                  <a:pt x="0" y="12755"/>
                  <a:pt x="0" y="826"/>
                </a:cubicBezTo>
                <a:cubicBezTo>
                  <a:pt x="-1" y="550"/>
                  <a:pt x="5" y="275"/>
                  <a:pt x="15" y="-1"/>
                </a:cubicBezTo>
              </a:path>
              <a:path w="21600" h="22426" stroke="0" extrusionOk="0">
                <a:moveTo>
                  <a:pt x="21600" y="22426"/>
                </a:moveTo>
                <a:cubicBezTo>
                  <a:pt x="9670" y="22426"/>
                  <a:pt x="0" y="12755"/>
                  <a:pt x="0" y="826"/>
                </a:cubicBezTo>
                <a:cubicBezTo>
                  <a:pt x="-1" y="550"/>
                  <a:pt x="5" y="275"/>
                  <a:pt x="15" y="-1"/>
                </a:cubicBezTo>
                <a:lnTo>
                  <a:pt x="21600" y="826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2590800" y="3505200"/>
            <a:ext cx="914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</a:rPr>
              <a:t>45</a:t>
            </a:r>
            <a:r>
              <a:rPr lang="en-US" sz="3200" baseline="30000">
                <a:solidFill>
                  <a:srgbClr val="FF0000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nimBg="1"/>
      <p:bldP spid="34820" grpId="0" animBg="1"/>
      <p:bldP spid="34821" grpId="0" animBg="1"/>
      <p:bldP spid="348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944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Beam Shuttering</a:t>
            </a:r>
          </a:p>
        </p:txBody>
      </p:sp>
      <p:pic>
        <p:nvPicPr>
          <p:cNvPr id="35842" name="Picture 4" descr="DSC055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581150"/>
            <a:ext cx="5715000" cy="4286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44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Beam Casting </a:t>
            </a:r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304800" y="2895600"/>
            <a:ext cx="266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Vibrator is used to minimize the amount of voids</a:t>
            </a:r>
          </a:p>
        </p:txBody>
      </p:sp>
      <p:pic>
        <p:nvPicPr>
          <p:cNvPr id="5122" name="Picture 2" descr="C:\Documents and Settings\Arko\Desktop\pictures\DSC02767.JPG"/>
          <p:cNvPicPr>
            <a:picLocks noChangeAspect="1" noChangeArrowheads="1"/>
          </p:cNvPicPr>
          <p:nvPr/>
        </p:nvPicPr>
        <p:blipFill>
          <a:blip r:embed="rId2" cstate="print"/>
          <a:srcRect l="20032" b="7300"/>
          <a:stretch>
            <a:fillRect/>
          </a:stretch>
        </p:blipFill>
        <p:spPr bwMode="auto">
          <a:xfrm>
            <a:off x="3200400" y="1524000"/>
            <a:ext cx="5171400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 rtlCol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Slab Construction</a:t>
            </a: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Formwork  or  Shuttering</a:t>
            </a:r>
            <a:endParaRPr lang="en-US" sz="38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Content Placeholder 10" descr="DSC00137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057400"/>
            <a:ext cx="41148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"/>
          <p:cNvPicPr>
            <a:picLocks noGrp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24400" y="2057400"/>
            <a:ext cx="41148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914400" y="5943600"/>
            <a:ext cx="3048000" cy="381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60" dirty="0" smtClean="0">
                <a:solidFill>
                  <a:schemeClr val="tx1"/>
                </a:solidFill>
                <a:latin typeface="Tw Cen MT" pitchFamily="34" charset="0"/>
              </a:rPr>
              <a:t>Steel  Formwork</a:t>
            </a:r>
            <a:endParaRPr lang="en-US" sz="2400" b="1" spc="60" dirty="0">
              <a:solidFill>
                <a:schemeClr val="tx1"/>
              </a:solidFill>
              <a:latin typeface="Tw Cen M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1600" y="5943600"/>
            <a:ext cx="3048000" cy="381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60" dirty="0" smtClean="0">
                <a:solidFill>
                  <a:schemeClr val="tx1"/>
                </a:solidFill>
                <a:latin typeface="Tw Cen MT" pitchFamily="34" charset="0"/>
              </a:rPr>
              <a:t>Timber  Formwork</a:t>
            </a:r>
            <a:endParaRPr lang="en-US" sz="2400" b="1" spc="60" dirty="0">
              <a:solidFill>
                <a:schemeClr val="tx1"/>
              </a:solidFill>
              <a:latin typeface="Tw Cen M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86000" y="1295400"/>
            <a:ext cx="45720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w Cen MT" pitchFamily="34" charset="0"/>
                <a:cs typeface="Aharoni" pitchFamily="2" charset="-79"/>
              </a:rPr>
              <a:t>TYPES  OF  FORMWORK </a:t>
            </a:r>
            <a:endParaRPr lang="en-US" sz="28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Tw Cen MT" pitchFamily="34" charset="0"/>
              <a:cs typeface="Aharoni" pitchFamily="2" charset="-79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990600"/>
            <a:ext cx="8229600" cy="228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brightRoom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990600"/>
            <a:ext cx="762000" cy="228600"/>
          </a:xfrm>
          <a:prstGeom prst="rect">
            <a:avLst/>
          </a:prstGeom>
          <a:solidFill>
            <a:srgbClr val="FFCB25"/>
          </a:solidFill>
          <a:ln>
            <a:noFill/>
          </a:ln>
          <a:scene3d>
            <a:camera prst="orthographicFront"/>
            <a:lightRig rig="brightRoom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447800" y="228600"/>
            <a:ext cx="668965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Components  of  Frame Structure</a:t>
            </a:r>
          </a:p>
        </p:txBody>
      </p:sp>
      <p:sp>
        <p:nvSpPr>
          <p:cNvPr id="27" name="Cube 26"/>
          <p:cNvSpPr/>
          <p:nvPr/>
        </p:nvSpPr>
        <p:spPr>
          <a:xfrm>
            <a:off x="6553200" y="3124200"/>
            <a:ext cx="609600" cy="1676400"/>
          </a:xfrm>
          <a:prstGeom prst="cube">
            <a:avLst/>
          </a:prstGeom>
          <a:ln>
            <a:noFill/>
          </a:ln>
          <a:scene3d>
            <a:camera prst="orthographicFront">
              <a:rot lat="0" lon="10799978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8" name="Left Arrow 97"/>
          <p:cNvSpPr/>
          <p:nvPr/>
        </p:nvSpPr>
        <p:spPr>
          <a:xfrm rot="16200000">
            <a:off x="6743700" y="3619500"/>
            <a:ext cx="381000" cy="15240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1066800"/>
            <a:ext cx="8229600" cy="228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brightRoom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1066800"/>
            <a:ext cx="762000" cy="228600"/>
          </a:xfrm>
          <a:prstGeom prst="rect">
            <a:avLst/>
          </a:prstGeom>
          <a:solidFill>
            <a:srgbClr val="FFCB25"/>
          </a:solidFill>
          <a:ln>
            <a:noFill/>
          </a:ln>
          <a:scene3d>
            <a:camera prst="orthographicFront"/>
            <a:lightRig rig="brightRoom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/>
          <p:cNvSpPr/>
          <p:nvPr/>
        </p:nvSpPr>
        <p:spPr>
          <a:xfrm>
            <a:off x="4419600" y="3124200"/>
            <a:ext cx="609600" cy="1676400"/>
          </a:xfrm>
          <a:prstGeom prst="cube">
            <a:avLst/>
          </a:prstGeom>
          <a:ln>
            <a:noFill/>
          </a:ln>
          <a:scene3d>
            <a:camera prst="orthographicFront">
              <a:rot lat="0" lon="10799978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Cube 15"/>
          <p:cNvSpPr/>
          <p:nvPr/>
        </p:nvSpPr>
        <p:spPr>
          <a:xfrm>
            <a:off x="5334000" y="4038600"/>
            <a:ext cx="609600" cy="1676400"/>
          </a:xfrm>
          <a:prstGeom prst="cube">
            <a:avLst/>
          </a:prstGeom>
          <a:ln>
            <a:noFill/>
          </a:ln>
          <a:scene3d>
            <a:camera prst="orthographicFront">
              <a:rot lat="0" lon="10799978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5" name="Cube 24"/>
          <p:cNvSpPr/>
          <p:nvPr/>
        </p:nvSpPr>
        <p:spPr>
          <a:xfrm>
            <a:off x="7467600" y="4038600"/>
            <a:ext cx="609600" cy="1676400"/>
          </a:xfrm>
          <a:prstGeom prst="cube">
            <a:avLst/>
          </a:prstGeom>
          <a:ln>
            <a:noFill/>
          </a:ln>
          <a:scene3d>
            <a:camera prst="orthographicFront">
              <a:rot lat="0" lon="10799978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8" name="Cube 27"/>
          <p:cNvSpPr/>
          <p:nvPr/>
        </p:nvSpPr>
        <p:spPr>
          <a:xfrm>
            <a:off x="4419600" y="2667000"/>
            <a:ext cx="2743200" cy="609600"/>
          </a:xfrm>
          <a:prstGeom prst="cube">
            <a:avLst/>
          </a:prstGeom>
          <a:ln>
            <a:noFill/>
          </a:ln>
          <a:scene3d>
            <a:camera prst="orthographicFront">
              <a:rot lat="0" lon="107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" name="Group 52"/>
          <p:cNvGrpSpPr/>
          <p:nvPr/>
        </p:nvGrpSpPr>
        <p:grpSpPr>
          <a:xfrm>
            <a:off x="4572000" y="2819400"/>
            <a:ext cx="1219200" cy="1219200"/>
            <a:chOff x="2971800" y="2590800"/>
            <a:chExt cx="1219200" cy="1219200"/>
          </a:xfrm>
          <a:solidFill>
            <a:schemeClr val="bg2">
              <a:lumMod val="40000"/>
              <a:lumOff val="60000"/>
            </a:schemeClr>
          </a:solidFill>
        </p:grpSpPr>
        <p:sp>
          <p:nvSpPr>
            <p:cNvPr id="48" name="Cube 47"/>
            <p:cNvSpPr/>
            <p:nvPr/>
          </p:nvSpPr>
          <p:spPr>
            <a:xfrm>
              <a:off x="2971800" y="2590800"/>
              <a:ext cx="609600" cy="609600"/>
            </a:xfrm>
            <a:prstGeom prst="cube">
              <a:avLst/>
            </a:prstGeom>
            <a:ln>
              <a:noFill/>
            </a:ln>
            <a:effectLst/>
            <a:scene3d>
              <a:camera prst="orthographicFront">
                <a:rot lat="0" lon="10799975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9" name="Cube 48"/>
            <p:cNvSpPr/>
            <p:nvPr/>
          </p:nvSpPr>
          <p:spPr>
            <a:xfrm>
              <a:off x="3124200" y="2743200"/>
              <a:ext cx="609600" cy="609600"/>
            </a:xfrm>
            <a:prstGeom prst="cube">
              <a:avLst/>
            </a:prstGeom>
            <a:ln>
              <a:noFill/>
            </a:ln>
            <a:effectLst/>
            <a:scene3d>
              <a:camera prst="orthographicFront">
                <a:rot lat="0" lon="10799999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0" name="Cube 49"/>
            <p:cNvSpPr/>
            <p:nvPr/>
          </p:nvSpPr>
          <p:spPr>
            <a:xfrm>
              <a:off x="3276600" y="2895600"/>
              <a:ext cx="609600" cy="609600"/>
            </a:xfrm>
            <a:prstGeom prst="cube">
              <a:avLst/>
            </a:prstGeom>
            <a:ln>
              <a:noFill/>
            </a:ln>
            <a:effectLst/>
            <a:scene3d>
              <a:camera prst="orthographicFront">
                <a:rot lat="0" lon="10799999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1" name="Cube 50"/>
            <p:cNvSpPr/>
            <p:nvPr/>
          </p:nvSpPr>
          <p:spPr>
            <a:xfrm>
              <a:off x="3429000" y="3048000"/>
              <a:ext cx="609600" cy="609600"/>
            </a:xfrm>
            <a:prstGeom prst="cube">
              <a:avLst/>
            </a:prstGeom>
            <a:ln>
              <a:noFill/>
            </a:ln>
            <a:effectLst/>
            <a:scene3d>
              <a:camera prst="orthographicFront">
                <a:rot lat="0" lon="10799999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2" name="Cube 51"/>
            <p:cNvSpPr/>
            <p:nvPr/>
          </p:nvSpPr>
          <p:spPr>
            <a:xfrm>
              <a:off x="3581400" y="3200400"/>
              <a:ext cx="609600" cy="609600"/>
            </a:xfrm>
            <a:prstGeom prst="cube">
              <a:avLst/>
            </a:prstGeom>
            <a:ln>
              <a:noFill/>
            </a:ln>
            <a:effectLst/>
            <a:scene3d>
              <a:camera prst="orthographicFront">
                <a:rot lat="0" lon="10799999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53"/>
          <p:cNvGrpSpPr/>
          <p:nvPr/>
        </p:nvGrpSpPr>
        <p:grpSpPr>
          <a:xfrm>
            <a:off x="6705600" y="2819400"/>
            <a:ext cx="1219200" cy="1219200"/>
            <a:chOff x="2971800" y="2590800"/>
            <a:chExt cx="1219200" cy="1219200"/>
          </a:xfrm>
          <a:solidFill>
            <a:schemeClr val="bg2">
              <a:lumMod val="40000"/>
              <a:lumOff val="60000"/>
            </a:schemeClr>
          </a:solidFill>
        </p:grpSpPr>
        <p:sp>
          <p:nvSpPr>
            <p:cNvPr id="55" name="Cube 54"/>
            <p:cNvSpPr/>
            <p:nvPr/>
          </p:nvSpPr>
          <p:spPr>
            <a:xfrm>
              <a:off x="2971800" y="2590800"/>
              <a:ext cx="609600" cy="609600"/>
            </a:xfrm>
            <a:prstGeom prst="cube">
              <a:avLst/>
            </a:prstGeom>
            <a:ln>
              <a:noFill/>
            </a:ln>
            <a:effectLst/>
            <a:scene3d>
              <a:camera prst="orthographicFront">
                <a:rot lat="0" lon="10799975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6" name="Cube 55"/>
            <p:cNvSpPr/>
            <p:nvPr/>
          </p:nvSpPr>
          <p:spPr>
            <a:xfrm>
              <a:off x="3124200" y="2743200"/>
              <a:ext cx="609600" cy="609600"/>
            </a:xfrm>
            <a:prstGeom prst="cube">
              <a:avLst/>
            </a:prstGeom>
            <a:ln>
              <a:noFill/>
            </a:ln>
            <a:effectLst/>
            <a:scene3d>
              <a:camera prst="orthographicFront">
                <a:rot lat="0" lon="10799999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7" name="Cube 56"/>
            <p:cNvSpPr/>
            <p:nvPr/>
          </p:nvSpPr>
          <p:spPr>
            <a:xfrm>
              <a:off x="3276600" y="2895600"/>
              <a:ext cx="609600" cy="609600"/>
            </a:xfrm>
            <a:prstGeom prst="cube">
              <a:avLst/>
            </a:prstGeom>
            <a:ln>
              <a:noFill/>
            </a:ln>
            <a:effectLst/>
            <a:scene3d>
              <a:camera prst="orthographicFront">
                <a:rot lat="0" lon="10799999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8" name="Cube 57"/>
            <p:cNvSpPr/>
            <p:nvPr/>
          </p:nvSpPr>
          <p:spPr>
            <a:xfrm>
              <a:off x="3429000" y="3048000"/>
              <a:ext cx="609600" cy="609600"/>
            </a:xfrm>
            <a:prstGeom prst="cube">
              <a:avLst/>
            </a:prstGeom>
            <a:ln>
              <a:noFill/>
            </a:ln>
            <a:effectLst/>
            <a:scene3d>
              <a:camera prst="orthographicFront">
                <a:rot lat="0" lon="10799999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9" name="Cube 58"/>
            <p:cNvSpPr/>
            <p:nvPr/>
          </p:nvSpPr>
          <p:spPr>
            <a:xfrm>
              <a:off x="3581400" y="3200400"/>
              <a:ext cx="609600" cy="609600"/>
            </a:xfrm>
            <a:prstGeom prst="cube">
              <a:avLst/>
            </a:prstGeom>
            <a:ln>
              <a:noFill/>
            </a:ln>
            <a:effectLst/>
            <a:scene3d>
              <a:camera prst="orthographicFront">
                <a:rot lat="0" lon="10799999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2" name="Cube 21"/>
          <p:cNvSpPr/>
          <p:nvPr/>
        </p:nvSpPr>
        <p:spPr>
          <a:xfrm>
            <a:off x="5334000" y="3581400"/>
            <a:ext cx="2743200" cy="609600"/>
          </a:xfrm>
          <a:prstGeom prst="cube">
            <a:avLst/>
          </a:prstGeom>
          <a:ln>
            <a:noFill/>
          </a:ln>
          <a:scene3d>
            <a:camera prst="orthographicFront">
              <a:rot lat="0" lon="107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4" name="Group 82"/>
          <p:cNvGrpSpPr/>
          <p:nvPr/>
        </p:nvGrpSpPr>
        <p:grpSpPr>
          <a:xfrm>
            <a:off x="4343400" y="2438400"/>
            <a:ext cx="3810000" cy="1447800"/>
            <a:chOff x="2895600" y="2819400"/>
            <a:chExt cx="3657600" cy="1295400"/>
          </a:xfrm>
          <a:solidFill>
            <a:schemeClr val="bg2">
              <a:lumMod val="40000"/>
              <a:lumOff val="60000"/>
            </a:schemeClr>
          </a:solidFill>
        </p:grpSpPr>
        <p:grpSp>
          <p:nvGrpSpPr>
            <p:cNvPr id="5" name="Group 72"/>
            <p:cNvGrpSpPr/>
            <p:nvPr/>
          </p:nvGrpSpPr>
          <p:grpSpPr>
            <a:xfrm>
              <a:off x="2895600" y="2819400"/>
              <a:ext cx="3200400" cy="838200"/>
              <a:chOff x="2895600" y="2819400"/>
              <a:chExt cx="3200400" cy="838200"/>
            </a:xfrm>
            <a:grpFill/>
          </p:grpSpPr>
          <p:sp>
            <p:nvSpPr>
              <p:cNvPr id="65" name="Cube 64"/>
              <p:cNvSpPr/>
              <p:nvPr/>
            </p:nvSpPr>
            <p:spPr>
              <a:xfrm>
                <a:off x="2895600" y="2819400"/>
                <a:ext cx="2667000" cy="304800"/>
              </a:xfrm>
              <a:prstGeom prst="cube">
                <a:avLst/>
              </a:prstGeom>
              <a:ln>
                <a:noFill/>
              </a:ln>
              <a:scene3d>
                <a:camera prst="orthographicFront">
                  <a:rot lat="0" lon="10799999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66" name="Cube 65"/>
              <p:cNvSpPr/>
              <p:nvPr/>
            </p:nvSpPr>
            <p:spPr>
              <a:xfrm>
                <a:off x="2971800" y="2895600"/>
                <a:ext cx="2667000" cy="304800"/>
              </a:xfrm>
              <a:prstGeom prst="cube">
                <a:avLst/>
              </a:prstGeom>
              <a:ln>
                <a:noFill/>
              </a:ln>
              <a:scene3d>
                <a:camera prst="orthographicFront">
                  <a:rot lat="0" lon="10799999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67" name="Cube 66"/>
              <p:cNvSpPr/>
              <p:nvPr/>
            </p:nvSpPr>
            <p:spPr>
              <a:xfrm>
                <a:off x="3048000" y="2971800"/>
                <a:ext cx="2667000" cy="304800"/>
              </a:xfrm>
              <a:prstGeom prst="cube">
                <a:avLst/>
              </a:prstGeom>
              <a:ln>
                <a:noFill/>
              </a:ln>
              <a:scene3d>
                <a:camera prst="orthographicFront">
                  <a:rot lat="0" lon="10799999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68" name="Cube 67"/>
              <p:cNvSpPr/>
              <p:nvPr/>
            </p:nvSpPr>
            <p:spPr>
              <a:xfrm>
                <a:off x="3124200" y="3048000"/>
                <a:ext cx="2667000" cy="304800"/>
              </a:xfrm>
              <a:prstGeom prst="cube">
                <a:avLst/>
              </a:prstGeom>
              <a:ln>
                <a:noFill/>
              </a:ln>
              <a:scene3d>
                <a:camera prst="orthographicFront">
                  <a:rot lat="0" lon="10799999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69" name="Cube 68"/>
              <p:cNvSpPr/>
              <p:nvPr/>
            </p:nvSpPr>
            <p:spPr>
              <a:xfrm>
                <a:off x="3200400" y="3124200"/>
                <a:ext cx="2667000" cy="304800"/>
              </a:xfrm>
              <a:prstGeom prst="cube">
                <a:avLst/>
              </a:prstGeom>
              <a:ln>
                <a:noFill/>
              </a:ln>
              <a:scene3d>
                <a:camera prst="orthographicFront">
                  <a:rot lat="0" lon="10799999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70" name="Cube 69"/>
              <p:cNvSpPr/>
              <p:nvPr/>
            </p:nvSpPr>
            <p:spPr>
              <a:xfrm>
                <a:off x="3276600" y="3200400"/>
                <a:ext cx="2667000" cy="304800"/>
              </a:xfrm>
              <a:prstGeom prst="cube">
                <a:avLst/>
              </a:prstGeom>
              <a:ln>
                <a:noFill/>
              </a:ln>
              <a:scene3d>
                <a:camera prst="orthographicFront">
                  <a:rot lat="0" lon="10799999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71" name="Cube 70"/>
              <p:cNvSpPr/>
              <p:nvPr/>
            </p:nvSpPr>
            <p:spPr>
              <a:xfrm>
                <a:off x="3352800" y="3276600"/>
                <a:ext cx="2667000" cy="304800"/>
              </a:xfrm>
              <a:prstGeom prst="cube">
                <a:avLst/>
              </a:prstGeom>
              <a:ln>
                <a:noFill/>
              </a:ln>
              <a:scene3d>
                <a:camera prst="orthographicFront">
                  <a:rot lat="0" lon="10799999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72" name="Cube 71"/>
              <p:cNvSpPr/>
              <p:nvPr/>
            </p:nvSpPr>
            <p:spPr>
              <a:xfrm>
                <a:off x="3429000" y="3352800"/>
                <a:ext cx="2667000" cy="304800"/>
              </a:xfrm>
              <a:prstGeom prst="cube">
                <a:avLst/>
              </a:prstGeom>
              <a:ln>
                <a:noFill/>
              </a:ln>
              <a:scene3d>
                <a:camera prst="orthographicFront">
                  <a:rot lat="0" lon="10799999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75" name="Cube 74"/>
            <p:cNvSpPr/>
            <p:nvPr/>
          </p:nvSpPr>
          <p:spPr>
            <a:xfrm>
              <a:off x="3505200" y="3429000"/>
              <a:ext cx="2667000" cy="304800"/>
            </a:xfrm>
            <a:prstGeom prst="cube">
              <a:avLst/>
            </a:prstGeom>
            <a:ln>
              <a:noFill/>
            </a:ln>
            <a:scene3d>
              <a:camera prst="orthographicFront">
                <a:rot lat="0" lon="10799999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6" name="Cube 75"/>
            <p:cNvSpPr/>
            <p:nvPr/>
          </p:nvSpPr>
          <p:spPr>
            <a:xfrm>
              <a:off x="3581400" y="3505200"/>
              <a:ext cx="2667000" cy="304800"/>
            </a:xfrm>
            <a:prstGeom prst="cube">
              <a:avLst/>
            </a:prstGeom>
            <a:ln>
              <a:noFill/>
            </a:ln>
            <a:scene3d>
              <a:camera prst="orthographicFront">
                <a:rot lat="0" lon="10799999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7" name="Cube 76"/>
            <p:cNvSpPr/>
            <p:nvPr/>
          </p:nvSpPr>
          <p:spPr>
            <a:xfrm>
              <a:off x="3657600" y="3581400"/>
              <a:ext cx="2667000" cy="304800"/>
            </a:xfrm>
            <a:prstGeom prst="cube">
              <a:avLst/>
            </a:prstGeom>
            <a:ln>
              <a:noFill/>
            </a:ln>
            <a:scene3d>
              <a:camera prst="orthographicFront">
                <a:rot lat="0" lon="10799999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8" name="Cube 77"/>
            <p:cNvSpPr/>
            <p:nvPr/>
          </p:nvSpPr>
          <p:spPr>
            <a:xfrm>
              <a:off x="3733800" y="3657600"/>
              <a:ext cx="2667000" cy="304800"/>
            </a:xfrm>
            <a:prstGeom prst="cube">
              <a:avLst/>
            </a:prstGeom>
            <a:ln>
              <a:noFill/>
            </a:ln>
            <a:scene3d>
              <a:camera prst="orthographicFront">
                <a:rot lat="0" lon="10799999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9" name="Cube 78"/>
            <p:cNvSpPr/>
            <p:nvPr/>
          </p:nvSpPr>
          <p:spPr>
            <a:xfrm>
              <a:off x="3810000" y="3733800"/>
              <a:ext cx="2667000" cy="304800"/>
            </a:xfrm>
            <a:prstGeom prst="cube">
              <a:avLst/>
            </a:prstGeom>
            <a:ln>
              <a:noFill/>
            </a:ln>
            <a:scene3d>
              <a:camera prst="orthographicFront">
                <a:rot lat="0" lon="10799999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80" name="Cube 79"/>
            <p:cNvSpPr/>
            <p:nvPr/>
          </p:nvSpPr>
          <p:spPr>
            <a:xfrm>
              <a:off x="3886200" y="3810000"/>
              <a:ext cx="2667000" cy="304800"/>
            </a:xfrm>
            <a:prstGeom prst="cube">
              <a:avLst/>
            </a:prstGeom>
            <a:ln>
              <a:noFill/>
            </a:ln>
            <a:scene3d>
              <a:camera prst="orthographicFront">
                <a:rot lat="0" lon="10799999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91" name="Left Arrow 90"/>
          <p:cNvSpPr/>
          <p:nvPr/>
        </p:nvSpPr>
        <p:spPr>
          <a:xfrm>
            <a:off x="6248400" y="3886200"/>
            <a:ext cx="381000" cy="15240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Left Arrow 91"/>
          <p:cNvSpPr/>
          <p:nvPr/>
        </p:nvSpPr>
        <p:spPr>
          <a:xfrm rot="10800000">
            <a:off x="6858000" y="3886200"/>
            <a:ext cx="381000" cy="15240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Left Arrow 92"/>
          <p:cNvSpPr/>
          <p:nvPr/>
        </p:nvSpPr>
        <p:spPr>
          <a:xfrm rot="2728745">
            <a:off x="4569403" y="3161055"/>
            <a:ext cx="381000" cy="15240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Left Arrow 94"/>
          <p:cNvSpPr/>
          <p:nvPr/>
        </p:nvSpPr>
        <p:spPr>
          <a:xfrm rot="13528745">
            <a:off x="4874202" y="3465855"/>
            <a:ext cx="381000" cy="15240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Left Arrow 95"/>
          <p:cNvSpPr/>
          <p:nvPr/>
        </p:nvSpPr>
        <p:spPr>
          <a:xfrm rot="16200000">
            <a:off x="4533900" y="3543300"/>
            <a:ext cx="381000" cy="15240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Left Arrow 96"/>
          <p:cNvSpPr/>
          <p:nvPr/>
        </p:nvSpPr>
        <p:spPr>
          <a:xfrm rot="16200000">
            <a:off x="5448300" y="4305300"/>
            <a:ext cx="381000" cy="15240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Left Arrow 98"/>
          <p:cNvSpPr/>
          <p:nvPr/>
        </p:nvSpPr>
        <p:spPr>
          <a:xfrm rot="13643464">
            <a:off x="6166750" y="3087393"/>
            <a:ext cx="381000" cy="15240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Left Arrow 99"/>
          <p:cNvSpPr/>
          <p:nvPr/>
        </p:nvSpPr>
        <p:spPr>
          <a:xfrm rot="2829845">
            <a:off x="5862300" y="2706102"/>
            <a:ext cx="381000" cy="15240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Left Arrow 100"/>
          <p:cNvSpPr/>
          <p:nvPr/>
        </p:nvSpPr>
        <p:spPr>
          <a:xfrm rot="10800000">
            <a:off x="6248400" y="2895600"/>
            <a:ext cx="381000" cy="15240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Left Arrow 101"/>
          <p:cNvSpPr/>
          <p:nvPr/>
        </p:nvSpPr>
        <p:spPr>
          <a:xfrm>
            <a:off x="5791200" y="2895600"/>
            <a:ext cx="381000" cy="15240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Left Arrow 102"/>
          <p:cNvSpPr/>
          <p:nvPr/>
        </p:nvSpPr>
        <p:spPr>
          <a:xfrm rot="16200000">
            <a:off x="7658100" y="4305300"/>
            <a:ext cx="381000" cy="15240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1143000" y="54864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w Cen MT" pitchFamily="34" charset="0"/>
              </a:rPr>
              <a:t>COLUMN</a:t>
            </a:r>
            <a:endParaRPr lang="en-US" sz="2800" b="1" dirty="0">
              <a:latin typeface="Tw Cen MT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143000" y="40386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w Cen MT" pitchFamily="34" charset="0"/>
              </a:rPr>
              <a:t>BEAM</a:t>
            </a:r>
            <a:endParaRPr lang="en-US" sz="2800" b="1" dirty="0">
              <a:latin typeface="Tw Cen MT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143000" y="25908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w Cen MT" pitchFamily="34" charset="0"/>
              </a:rPr>
              <a:t>SLAB</a:t>
            </a:r>
            <a:endParaRPr lang="en-US" sz="2800" b="1" dirty="0">
              <a:latin typeface="Tw Cen MT" pitchFamily="34" charset="0"/>
            </a:endParaRPr>
          </a:p>
        </p:txBody>
      </p:sp>
      <p:sp>
        <p:nvSpPr>
          <p:cNvPr id="108" name="Left Arrow 107"/>
          <p:cNvSpPr/>
          <p:nvPr/>
        </p:nvSpPr>
        <p:spPr>
          <a:xfrm rot="16200000">
            <a:off x="1676400" y="3505200"/>
            <a:ext cx="762000" cy="30480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Left Arrow 109"/>
          <p:cNvSpPr/>
          <p:nvPr/>
        </p:nvSpPr>
        <p:spPr>
          <a:xfrm rot="16200000">
            <a:off x="1676400" y="4953000"/>
            <a:ext cx="762000" cy="30480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914400" y="16764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w Cen MT" pitchFamily="34" charset="0"/>
              </a:rPr>
              <a:t>LOAD TRANSFORM</a:t>
            </a:r>
            <a:endParaRPr lang="en-US" sz="2400" b="1" dirty="0">
              <a:solidFill>
                <a:srgbClr val="FF0000"/>
              </a:solidFill>
              <a:latin typeface="Tw Cen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36473E-6 L -0.02032 -0.028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-14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3682E-6 L 0.02135 0.0275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14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28604E-6 L 0.08334 -4.28604E-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28604E-6 L -0.07916 -4.28604E-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53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"/>
                            </p:stCondLst>
                            <p:childTnLst>
                              <p:par>
                                <p:cTn id="149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69799E-6 L -0.07083 4.69799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69799E-6 L 0.07083 4.69799E-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09419E-6 L 0.02118 0.028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1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74705E-6 L -0.02048 -0.02754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-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6000"/>
                            </p:stCondLst>
                            <p:childTnLst>
                              <p:par>
                                <p:cTn id="158" presetID="53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500"/>
                            </p:stCondLst>
                            <p:childTnLst>
                              <p:par>
                                <p:cTn id="17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33966E-7 L -3.33333E-6 0.17214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6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9.3938E-7 L -3.33333E-6 0.19435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66451E-6 L 0 0.16103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9.3938E-7 L 1.11022E-16 0.19435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 animBg="1"/>
      <p:bldP spid="98" grpId="0" animBg="1"/>
      <p:bldP spid="26" grpId="0" animBg="1"/>
      <p:bldP spid="16" grpId="0" animBg="1"/>
      <p:bldP spid="25" grpId="0" animBg="1"/>
      <p:bldP spid="28" grpId="0" animBg="1"/>
      <p:bldP spid="22" grpId="0" animBg="1"/>
      <p:bldP spid="91" grpId="0" animBg="1"/>
      <p:bldP spid="91" grpId="1" animBg="1"/>
      <p:bldP spid="91" grpId="2" animBg="1"/>
      <p:bldP spid="92" grpId="0" animBg="1"/>
      <p:bldP spid="92" grpId="1" animBg="1"/>
      <p:bldP spid="92" grpId="2" animBg="1"/>
      <p:bldP spid="93" grpId="0" animBg="1"/>
      <p:bldP spid="93" grpId="1" animBg="1"/>
      <p:bldP spid="93" grpId="2" animBg="1"/>
      <p:bldP spid="95" grpId="0" animBg="1"/>
      <p:bldP spid="95" grpId="1" animBg="1"/>
      <p:bldP spid="95" grpId="2" animBg="1"/>
      <p:bldP spid="96" grpId="0" animBg="1"/>
      <p:bldP spid="97" grpId="0" animBg="1"/>
      <p:bldP spid="99" grpId="0" animBg="1"/>
      <p:bldP spid="99" grpId="1" animBg="1"/>
      <p:bldP spid="99" grpId="2" animBg="1"/>
      <p:bldP spid="100" grpId="0" animBg="1"/>
      <p:bldP spid="100" grpId="1" animBg="1"/>
      <p:bldP spid="100" grpId="2" animBg="1"/>
      <p:bldP spid="101" grpId="0" animBg="1"/>
      <p:bldP spid="101" grpId="1" animBg="1"/>
      <p:bldP spid="101" grpId="2" animBg="1"/>
      <p:bldP spid="102" grpId="0" animBg="1"/>
      <p:bldP spid="102" grpId="1" animBg="1"/>
      <p:bldP spid="102" grpId="2" animBg="1"/>
      <p:bldP spid="104" grpId="0"/>
      <p:bldP spid="105" grpId="0"/>
      <p:bldP spid="106" grpId="0"/>
      <p:bldP spid="1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44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Shuttering of Slab</a:t>
            </a:r>
          </a:p>
        </p:txBody>
      </p:sp>
      <p:sp>
        <p:nvSpPr>
          <p:cNvPr id="440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  </a:t>
            </a:r>
          </a:p>
        </p:txBody>
      </p:sp>
      <p:pic>
        <p:nvPicPr>
          <p:cNvPr id="44035" name="Picture 4" descr="DSC056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00200"/>
            <a:ext cx="5867400" cy="4400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4036" name="AutoShape 5"/>
          <p:cNvSpPr>
            <a:spLocks noChangeArrowheads="1"/>
          </p:cNvSpPr>
          <p:nvPr/>
        </p:nvSpPr>
        <p:spPr bwMode="auto">
          <a:xfrm>
            <a:off x="3124200" y="3810000"/>
            <a:ext cx="1752600" cy="457200"/>
          </a:xfrm>
          <a:prstGeom prst="rightArrowCallout">
            <a:avLst>
              <a:gd name="adj1" fmla="val 29545"/>
              <a:gd name="adj2" fmla="val 29545"/>
              <a:gd name="adj3" fmla="val 16667"/>
              <a:gd name="adj4" fmla="val 7590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 smtClean="0"/>
              <a:t>Plate</a:t>
            </a:r>
            <a:endParaRPr lang="en-US" sz="2000" b="1" dirty="0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2438400" y="4572000"/>
            <a:ext cx="1828800" cy="457200"/>
          </a:xfrm>
          <a:prstGeom prst="rightArrowCallout">
            <a:avLst>
              <a:gd name="adj1" fmla="val 29545"/>
              <a:gd name="adj2" fmla="val 29545"/>
              <a:gd name="adj3" fmla="val 16667"/>
              <a:gd name="adj4" fmla="val 6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 smtClean="0"/>
              <a:t>Prop</a:t>
            </a:r>
            <a:endParaRPr lang="en-US" sz="2000" b="1" dirty="0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1752600" y="3124200"/>
            <a:ext cx="1905000" cy="457200"/>
          </a:xfrm>
          <a:prstGeom prst="rightArrowCallout">
            <a:avLst>
              <a:gd name="adj1" fmla="val 29545"/>
              <a:gd name="adj2" fmla="val 29545"/>
              <a:gd name="adj3" fmla="val 16667"/>
              <a:gd name="adj4" fmla="val 7590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 smtClean="0"/>
              <a:t>Ledger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9144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52600" y="2362200"/>
            <a:ext cx="5638800" cy="5029200"/>
          </a:xfrm>
          <a:prstGeom prst="rect">
            <a:avLst/>
          </a:prstGeom>
          <a:solidFill>
            <a:srgbClr val="B0CCB0"/>
          </a:solidFill>
          <a:ln>
            <a:solidFill>
              <a:schemeClr val="bg2"/>
            </a:solidFill>
          </a:ln>
          <a:effectLst/>
          <a:scene3d>
            <a:camera prst="orthographicFront">
              <a:rot lat="18300000" lon="2700000" rev="18300000"/>
            </a:camera>
            <a:lightRig rig="threePt" dir="t">
              <a:rot lat="0" lon="0" rev="6000000"/>
            </a:lightRig>
          </a:scene3d>
          <a:sp3d extrusionH="76200" contourW="12700" prstMaterial="matte">
            <a:extrusionClr>
              <a:schemeClr val="accent2">
                <a:lumMod val="20000"/>
                <a:lumOff val="80000"/>
              </a:schemeClr>
            </a:extrusionClr>
            <a:contourClr>
              <a:schemeClr val="accent2">
                <a:lumMod val="20000"/>
                <a:lumOff val="8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n 10"/>
          <p:cNvSpPr/>
          <p:nvPr/>
        </p:nvSpPr>
        <p:spPr>
          <a:xfrm>
            <a:off x="2362200" y="1676400"/>
            <a:ext cx="45719" cy="2895600"/>
          </a:xfrm>
          <a:prstGeom prst="can">
            <a:avLst/>
          </a:prstGeom>
          <a:solidFill>
            <a:srgbClr val="CC0000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Can 11"/>
          <p:cNvSpPr/>
          <p:nvPr/>
        </p:nvSpPr>
        <p:spPr>
          <a:xfrm>
            <a:off x="2895600" y="1828800"/>
            <a:ext cx="45719" cy="2895600"/>
          </a:xfrm>
          <a:prstGeom prst="can">
            <a:avLst/>
          </a:prstGeom>
          <a:solidFill>
            <a:srgbClr val="CC0000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Can 12"/>
          <p:cNvSpPr/>
          <p:nvPr/>
        </p:nvSpPr>
        <p:spPr>
          <a:xfrm>
            <a:off x="6172200" y="2743200"/>
            <a:ext cx="45719" cy="2895600"/>
          </a:xfrm>
          <a:prstGeom prst="can">
            <a:avLst/>
          </a:prstGeom>
          <a:solidFill>
            <a:srgbClr val="CC0000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Can 13"/>
          <p:cNvSpPr/>
          <p:nvPr/>
        </p:nvSpPr>
        <p:spPr>
          <a:xfrm>
            <a:off x="3429000" y="1981200"/>
            <a:ext cx="45719" cy="2895600"/>
          </a:xfrm>
          <a:prstGeom prst="can">
            <a:avLst/>
          </a:prstGeom>
          <a:solidFill>
            <a:srgbClr val="CC0000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Can 14"/>
          <p:cNvSpPr/>
          <p:nvPr/>
        </p:nvSpPr>
        <p:spPr>
          <a:xfrm>
            <a:off x="5638800" y="2590800"/>
            <a:ext cx="45719" cy="2895600"/>
          </a:xfrm>
          <a:prstGeom prst="can">
            <a:avLst/>
          </a:prstGeom>
          <a:solidFill>
            <a:srgbClr val="CC0000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Can 15"/>
          <p:cNvSpPr/>
          <p:nvPr/>
        </p:nvSpPr>
        <p:spPr>
          <a:xfrm>
            <a:off x="4495800" y="2286000"/>
            <a:ext cx="45719" cy="2895600"/>
          </a:xfrm>
          <a:prstGeom prst="can">
            <a:avLst/>
          </a:prstGeom>
          <a:solidFill>
            <a:srgbClr val="CC0000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Can 16"/>
          <p:cNvSpPr/>
          <p:nvPr/>
        </p:nvSpPr>
        <p:spPr>
          <a:xfrm>
            <a:off x="6705600" y="2895600"/>
            <a:ext cx="45719" cy="2895600"/>
          </a:xfrm>
          <a:prstGeom prst="can">
            <a:avLst/>
          </a:prstGeom>
          <a:solidFill>
            <a:srgbClr val="CC0000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Can 17"/>
          <p:cNvSpPr/>
          <p:nvPr/>
        </p:nvSpPr>
        <p:spPr>
          <a:xfrm>
            <a:off x="3962400" y="2133600"/>
            <a:ext cx="45719" cy="2895600"/>
          </a:xfrm>
          <a:prstGeom prst="can">
            <a:avLst/>
          </a:prstGeom>
          <a:solidFill>
            <a:srgbClr val="CC0000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Can 18"/>
          <p:cNvSpPr/>
          <p:nvPr/>
        </p:nvSpPr>
        <p:spPr>
          <a:xfrm>
            <a:off x="5029200" y="2438400"/>
            <a:ext cx="45719" cy="2895600"/>
          </a:xfrm>
          <a:prstGeom prst="can">
            <a:avLst/>
          </a:prstGeom>
          <a:solidFill>
            <a:srgbClr val="CC0000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Can 42"/>
          <p:cNvSpPr/>
          <p:nvPr/>
        </p:nvSpPr>
        <p:spPr>
          <a:xfrm flipH="1">
            <a:off x="2636516" y="1295400"/>
            <a:ext cx="45719" cy="14478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4" name="Can 43"/>
          <p:cNvSpPr/>
          <p:nvPr/>
        </p:nvSpPr>
        <p:spPr>
          <a:xfrm>
            <a:off x="1447800" y="2209800"/>
            <a:ext cx="45719" cy="5334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5" name="Can 44"/>
          <p:cNvSpPr/>
          <p:nvPr/>
        </p:nvSpPr>
        <p:spPr>
          <a:xfrm>
            <a:off x="3505200" y="762000"/>
            <a:ext cx="45719" cy="5334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6" name="Can 45"/>
          <p:cNvSpPr/>
          <p:nvPr/>
        </p:nvSpPr>
        <p:spPr>
          <a:xfrm>
            <a:off x="3276600" y="1143000"/>
            <a:ext cx="45719" cy="4572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209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7" name="Can 46"/>
          <p:cNvSpPr/>
          <p:nvPr/>
        </p:nvSpPr>
        <p:spPr>
          <a:xfrm>
            <a:off x="1828800" y="2133600"/>
            <a:ext cx="45719" cy="4572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4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8" name="Can 47"/>
          <p:cNvSpPr/>
          <p:nvPr/>
        </p:nvSpPr>
        <p:spPr>
          <a:xfrm flipH="1">
            <a:off x="3169916" y="1447800"/>
            <a:ext cx="45719" cy="14478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9" name="Can 48"/>
          <p:cNvSpPr/>
          <p:nvPr/>
        </p:nvSpPr>
        <p:spPr>
          <a:xfrm>
            <a:off x="1981200" y="2362200"/>
            <a:ext cx="45719" cy="5334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0" name="Can 49"/>
          <p:cNvSpPr/>
          <p:nvPr/>
        </p:nvSpPr>
        <p:spPr>
          <a:xfrm>
            <a:off x="4038600" y="914400"/>
            <a:ext cx="45719" cy="5334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1" name="Can 50"/>
          <p:cNvSpPr/>
          <p:nvPr/>
        </p:nvSpPr>
        <p:spPr>
          <a:xfrm>
            <a:off x="3810000" y="1295400"/>
            <a:ext cx="45719" cy="4572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209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2" name="Can 51"/>
          <p:cNvSpPr/>
          <p:nvPr/>
        </p:nvSpPr>
        <p:spPr>
          <a:xfrm>
            <a:off x="2362200" y="2286000"/>
            <a:ext cx="45719" cy="4572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4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3" name="Can 52"/>
          <p:cNvSpPr/>
          <p:nvPr/>
        </p:nvSpPr>
        <p:spPr>
          <a:xfrm flipH="1">
            <a:off x="3703316" y="1600200"/>
            <a:ext cx="45719" cy="14478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4" name="Can 53"/>
          <p:cNvSpPr/>
          <p:nvPr/>
        </p:nvSpPr>
        <p:spPr>
          <a:xfrm>
            <a:off x="2514600" y="2514600"/>
            <a:ext cx="45719" cy="5334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5" name="Can 54"/>
          <p:cNvSpPr/>
          <p:nvPr/>
        </p:nvSpPr>
        <p:spPr>
          <a:xfrm>
            <a:off x="4572000" y="1066800"/>
            <a:ext cx="45719" cy="5334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6" name="Can 55"/>
          <p:cNvSpPr/>
          <p:nvPr/>
        </p:nvSpPr>
        <p:spPr>
          <a:xfrm>
            <a:off x="4343400" y="1447800"/>
            <a:ext cx="45719" cy="4572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209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7" name="Can 56"/>
          <p:cNvSpPr/>
          <p:nvPr/>
        </p:nvSpPr>
        <p:spPr>
          <a:xfrm>
            <a:off x="2895600" y="2438400"/>
            <a:ext cx="45719" cy="4572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4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8" name="Can 57"/>
          <p:cNvSpPr/>
          <p:nvPr/>
        </p:nvSpPr>
        <p:spPr>
          <a:xfrm flipH="1">
            <a:off x="4236716" y="1752600"/>
            <a:ext cx="45719" cy="14478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9" name="Can 58"/>
          <p:cNvSpPr/>
          <p:nvPr/>
        </p:nvSpPr>
        <p:spPr>
          <a:xfrm>
            <a:off x="3048000" y="2667000"/>
            <a:ext cx="45719" cy="5334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0" name="Can 59"/>
          <p:cNvSpPr/>
          <p:nvPr/>
        </p:nvSpPr>
        <p:spPr>
          <a:xfrm>
            <a:off x="5105400" y="1219200"/>
            <a:ext cx="45719" cy="5334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1" name="Can 60"/>
          <p:cNvSpPr/>
          <p:nvPr/>
        </p:nvSpPr>
        <p:spPr>
          <a:xfrm>
            <a:off x="4876800" y="1600200"/>
            <a:ext cx="45719" cy="4572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209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2" name="Can 61"/>
          <p:cNvSpPr/>
          <p:nvPr/>
        </p:nvSpPr>
        <p:spPr>
          <a:xfrm>
            <a:off x="3429000" y="2590800"/>
            <a:ext cx="45719" cy="4572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4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3" name="Can 62"/>
          <p:cNvSpPr/>
          <p:nvPr/>
        </p:nvSpPr>
        <p:spPr>
          <a:xfrm flipH="1">
            <a:off x="4770116" y="1905000"/>
            <a:ext cx="45719" cy="14478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4" name="Can 63"/>
          <p:cNvSpPr/>
          <p:nvPr/>
        </p:nvSpPr>
        <p:spPr>
          <a:xfrm>
            <a:off x="3581400" y="2819400"/>
            <a:ext cx="45719" cy="5334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5" name="Can 64"/>
          <p:cNvSpPr/>
          <p:nvPr/>
        </p:nvSpPr>
        <p:spPr>
          <a:xfrm>
            <a:off x="5638800" y="1371600"/>
            <a:ext cx="45719" cy="5334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6" name="Can 65"/>
          <p:cNvSpPr/>
          <p:nvPr/>
        </p:nvSpPr>
        <p:spPr>
          <a:xfrm>
            <a:off x="5410200" y="1752600"/>
            <a:ext cx="45719" cy="4572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209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7" name="Can 66"/>
          <p:cNvSpPr/>
          <p:nvPr/>
        </p:nvSpPr>
        <p:spPr>
          <a:xfrm>
            <a:off x="3962400" y="2743200"/>
            <a:ext cx="45719" cy="4572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4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8" name="Can 67"/>
          <p:cNvSpPr/>
          <p:nvPr/>
        </p:nvSpPr>
        <p:spPr>
          <a:xfrm flipH="1">
            <a:off x="5379716" y="2057400"/>
            <a:ext cx="45719" cy="14478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9" name="Can 68"/>
          <p:cNvSpPr/>
          <p:nvPr/>
        </p:nvSpPr>
        <p:spPr>
          <a:xfrm>
            <a:off x="4191000" y="2971800"/>
            <a:ext cx="45719" cy="5334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0" name="Can 69"/>
          <p:cNvSpPr/>
          <p:nvPr/>
        </p:nvSpPr>
        <p:spPr>
          <a:xfrm>
            <a:off x="6248400" y="1524000"/>
            <a:ext cx="45719" cy="5334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1" name="Can 70"/>
          <p:cNvSpPr/>
          <p:nvPr/>
        </p:nvSpPr>
        <p:spPr>
          <a:xfrm>
            <a:off x="6019800" y="1905000"/>
            <a:ext cx="45719" cy="4572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209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2" name="Can 71"/>
          <p:cNvSpPr/>
          <p:nvPr/>
        </p:nvSpPr>
        <p:spPr>
          <a:xfrm>
            <a:off x="4572000" y="2895600"/>
            <a:ext cx="45719" cy="4572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4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3" name="Can 72"/>
          <p:cNvSpPr/>
          <p:nvPr/>
        </p:nvSpPr>
        <p:spPr>
          <a:xfrm flipH="1">
            <a:off x="5913116" y="2209800"/>
            <a:ext cx="45719" cy="14478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4" name="Can 73"/>
          <p:cNvSpPr/>
          <p:nvPr/>
        </p:nvSpPr>
        <p:spPr>
          <a:xfrm>
            <a:off x="4724400" y="3124200"/>
            <a:ext cx="45719" cy="5334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5" name="Can 74"/>
          <p:cNvSpPr/>
          <p:nvPr/>
        </p:nvSpPr>
        <p:spPr>
          <a:xfrm>
            <a:off x="6781800" y="1676400"/>
            <a:ext cx="45719" cy="5334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6" name="Can 75"/>
          <p:cNvSpPr/>
          <p:nvPr/>
        </p:nvSpPr>
        <p:spPr>
          <a:xfrm>
            <a:off x="6553200" y="2057400"/>
            <a:ext cx="45719" cy="4572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209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7" name="Can 76"/>
          <p:cNvSpPr/>
          <p:nvPr/>
        </p:nvSpPr>
        <p:spPr>
          <a:xfrm>
            <a:off x="5105400" y="3048000"/>
            <a:ext cx="45719" cy="4572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4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8" name="Can 77"/>
          <p:cNvSpPr/>
          <p:nvPr/>
        </p:nvSpPr>
        <p:spPr>
          <a:xfrm flipH="1">
            <a:off x="6446516" y="2362200"/>
            <a:ext cx="45719" cy="14478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9" name="Can 78"/>
          <p:cNvSpPr/>
          <p:nvPr/>
        </p:nvSpPr>
        <p:spPr>
          <a:xfrm>
            <a:off x="5257800" y="3276600"/>
            <a:ext cx="45719" cy="5334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0" name="Can 79"/>
          <p:cNvSpPr/>
          <p:nvPr/>
        </p:nvSpPr>
        <p:spPr>
          <a:xfrm>
            <a:off x="7315200" y="1828800"/>
            <a:ext cx="45719" cy="5334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1" name="Can 80"/>
          <p:cNvSpPr/>
          <p:nvPr/>
        </p:nvSpPr>
        <p:spPr>
          <a:xfrm>
            <a:off x="7086600" y="2209800"/>
            <a:ext cx="45719" cy="4572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209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2" name="Can 81"/>
          <p:cNvSpPr/>
          <p:nvPr/>
        </p:nvSpPr>
        <p:spPr>
          <a:xfrm>
            <a:off x="5638800" y="3200400"/>
            <a:ext cx="45719" cy="457200"/>
          </a:xfrm>
          <a:prstGeom prst="can">
            <a:avLst/>
          </a:prstGeom>
          <a:solidFill>
            <a:srgbClr val="0831DE"/>
          </a:solidFill>
          <a:ln>
            <a:noFill/>
          </a:ln>
          <a:scene3d>
            <a:camera prst="orthographicFront">
              <a:rot lat="0" lon="0" rev="4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1524000" y="228600"/>
            <a:ext cx="624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REINFORCEMENT  PLACING</a:t>
            </a:r>
            <a:endParaRPr lang="en-US" sz="3600" dirty="0">
              <a:ln w="18415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Can 140"/>
          <p:cNvSpPr/>
          <p:nvPr/>
        </p:nvSpPr>
        <p:spPr>
          <a:xfrm>
            <a:off x="5257800" y="2819400"/>
            <a:ext cx="45719" cy="914400"/>
          </a:xfrm>
          <a:prstGeom prst="can">
            <a:avLst/>
          </a:prstGeom>
          <a:solidFill>
            <a:srgbClr val="009A46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2" name="Can 141"/>
          <p:cNvSpPr/>
          <p:nvPr/>
        </p:nvSpPr>
        <p:spPr>
          <a:xfrm>
            <a:off x="6781800" y="1752600"/>
            <a:ext cx="45719" cy="914400"/>
          </a:xfrm>
          <a:prstGeom prst="can">
            <a:avLst/>
          </a:prstGeom>
          <a:solidFill>
            <a:srgbClr val="009A46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4" name="Can 143"/>
          <p:cNvSpPr/>
          <p:nvPr/>
        </p:nvSpPr>
        <p:spPr>
          <a:xfrm>
            <a:off x="5791200" y="2971800"/>
            <a:ext cx="45719" cy="914400"/>
          </a:xfrm>
          <a:prstGeom prst="can">
            <a:avLst/>
          </a:prstGeom>
          <a:solidFill>
            <a:srgbClr val="009A46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5" name="Can 144"/>
          <p:cNvSpPr/>
          <p:nvPr/>
        </p:nvSpPr>
        <p:spPr>
          <a:xfrm>
            <a:off x="4724400" y="2667000"/>
            <a:ext cx="45719" cy="914400"/>
          </a:xfrm>
          <a:prstGeom prst="can">
            <a:avLst/>
          </a:prstGeom>
          <a:solidFill>
            <a:srgbClr val="009A46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6" name="Can 145"/>
          <p:cNvSpPr/>
          <p:nvPr/>
        </p:nvSpPr>
        <p:spPr>
          <a:xfrm>
            <a:off x="4191000" y="2514600"/>
            <a:ext cx="45719" cy="914400"/>
          </a:xfrm>
          <a:prstGeom prst="can">
            <a:avLst/>
          </a:prstGeom>
          <a:solidFill>
            <a:srgbClr val="009A46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7" name="Can 146"/>
          <p:cNvSpPr/>
          <p:nvPr/>
        </p:nvSpPr>
        <p:spPr>
          <a:xfrm>
            <a:off x="1447800" y="1752600"/>
            <a:ext cx="45719" cy="914400"/>
          </a:xfrm>
          <a:prstGeom prst="can">
            <a:avLst/>
          </a:prstGeom>
          <a:solidFill>
            <a:srgbClr val="009A46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8" name="Can 147"/>
          <p:cNvSpPr/>
          <p:nvPr/>
        </p:nvSpPr>
        <p:spPr>
          <a:xfrm>
            <a:off x="1981200" y="1905000"/>
            <a:ext cx="45719" cy="914400"/>
          </a:xfrm>
          <a:prstGeom prst="can">
            <a:avLst/>
          </a:prstGeom>
          <a:solidFill>
            <a:srgbClr val="009A46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9" name="Can 148"/>
          <p:cNvSpPr/>
          <p:nvPr/>
        </p:nvSpPr>
        <p:spPr>
          <a:xfrm>
            <a:off x="3581400" y="2362200"/>
            <a:ext cx="45719" cy="914400"/>
          </a:xfrm>
          <a:prstGeom prst="can">
            <a:avLst/>
          </a:prstGeom>
          <a:solidFill>
            <a:srgbClr val="009A46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0" name="Can 149"/>
          <p:cNvSpPr/>
          <p:nvPr/>
        </p:nvSpPr>
        <p:spPr>
          <a:xfrm>
            <a:off x="7315200" y="1905000"/>
            <a:ext cx="45719" cy="914400"/>
          </a:xfrm>
          <a:prstGeom prst="can">
            <a:avLst/>
          </a:prstGeom>
          <a:solidFill>
            <a:srgbClr val="009A46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1" name="Can 150"/>
          <p:cNvSpPr/>
          <p:nvPr/>
        </p:nvSpPr>
        <p:spPr>
          <a:xfrm>
            <a:off x="6248400" y="1600200"/>
            <a:ext cx="45719" cy="914400"/>
          </a:xfrm>
          <a:prstGeom prst="can">
            <a:avLst/>
          </a:prstGeom>
          <a:solidFill>
            <a:srgbClr val="009A46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2" name="Can 151"/>
          <p:cNvSpPr/>
          <p:nvPr/>
        </p:nvSpPr>
        <p:spPr>
          <a:xfrm>
            <a:off x="5715000" y="1447800"/>
            <a:ext cx="45719" cy="914400"/>
          </a:xfrm>
          <a:prstGeom prst="can">
            <a:avLst/>
          </a:prstGeom>
          <a:solidFill>
            <a:srgbClr val="009A46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3" name="Can 152"/>
          <p:cNvSpPr/>
          <p:nvPr/>
        </p:nvSpPr>
        <p:spPr>
          <a:xfrm>
            <a:off x="2971800" y="685800"/>
            <a:ext cx="45719" cy="914400"/>
          </a:xfrm>
          <a:prstGeom prst="can">
            <a:avLst/>
          </a:prstGeom>
          <a:solidFill>
            <a:srgbClr val="009A46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4" name="Can 153"/>
          <p:cNvSpPr/>
          <p:nvPr/>
        </p:nvSpPr>
        <p:spPr>
          <a:xfrm>
            <a:off x="3505200" y="838200"/>
            <a:ext cx="45719" cy="914400"/>
          </a:xfrm>
          <a:prstGeom prst="can">
            <a:avLst/>
          </a:prstGeom>
          <a:solidFill>
            <a:srgbClr val="009A46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5" name="Can 154"/>
          <p:cNvSpPr/>
          <p:nvPr/>
        </p:nvSpPr>
        <p:spPr>
          <a:xfrm>
            <a:off x="5105400" y="1295400"/>
            <a:ext cx="45719" cy="914400"/>
          </a:xfrm>
          <a:prstGeom prst="can">
            <a:avLst/>
          </a:prstGeom>
          <a:solidFill>
            <a:srgbClr val="009A46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8" name="Can 157"/>
          <p:cNvSpPr/>
          <p:nvPr/>
        </p:nvSpPr>
        <p:spPr>
          <a:xfrm>
            <a:off x="3048000" y="2209800"/>
            <a:ext cx="45719" cy="914400"/>
          </a:xfrm>
          <a:prstGeom prst="can">
            <a:avLst/>
          </a:prstGeom>
          <a:solidFill>
            <a:srgbClr val="009A46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9" name="Can 158"/>
          <p:cNvSpPr/>
          <p:nvPr/>
        </p:nvSpPr>
        <p:spPr>
          <a:xfrm>
            <a:off x="4572000" y="1143000"/>
            <a:ext cx="45719" cy="914400"/>
          </a:xfrm>
          <a:prstGeom prst="can">
            <a:avLst/>
          </a:prstGeom>
          <a:solidFill>
            <a:srgbClr val="009A46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0" name="Can 159"/>
          <p:cNvSpPr/>
          <p:nvPr/>
        </p:nvSpPr>
        <p:spPr>
          <a:xfrm>
            <a:off x="2514600" y="2057400"/>
            <a:ext cx="45719" cy="914400"/>
          </a:xfrm>
          <a:prstGeom prst="can">
            <a:avLst/>
          </a:prstGeom>
          <a:solidFill>
            <a:srgbClr val="009A46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1" name="Can 160"/>
          <p:cNvSpPr/>
          <p:nvPr/>
        </p:nvSpPr>
        <p:spPr>
          <a:xfrm>
            <a:off x="4038600" y="990600"/>
            <a:ext cx="45719" cy="914400"/>
          </a:xfrm>
          <a:prstGeom prst="can">
            <a:avLst/>
          </a:prstGeom>
          <a:solidFill>
            <a:srgbClr val="009A46"/>
          </a:solidFill>
          <a:ln>
            <a:noFill/>
          </a:ln>
          <a:scene3d>
            <a:camera prst="orthographicFront">
              <a:rot lat="0" lon="0" rev="18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581400" y="1123890"/>
            <a:ext cx="2286000" cy="40011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n>
                  <a:solidFill>
                    <a:srgbClr val="CC0000"/>
                  </a:solidFill>
                </a:ln>
                <a:solidFill>
                  <a:srgbClr val="CC0000"/>
                </a:solidFill>
                <a:latin typeface="Candara" pitchFamily="34" charset="0"/>
              </a:rPr>
              <a:t>Straight  Re-bars</a:t>
            </a:r>
            <a:endParaRPr lang="en-US" sz="2000" b="1" i="1" dirty="0">
              <a:ln>
                <a:solidFill>
                  <a:srgbClr val="CC0000"/>
                </a:solidFill>
              </a:ln>
              <a:solidFill>
                <a:srgbClr val="CC0000"/>
              </a:solidFill>
              <a:latin typeface="Candara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276600" y="1733490"/>
            <a:ext cx="304800" cy="304800"/>
          </a:xfrm>
          <a:prstGeom prst="rect">
            <a:avLst/>
          </a:prstGeom>
          <a:solidFill>
            <a:srgbClr val="0831DE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3276600" y="2266890"/>
            <a:ext cx="304800" cy="304800"/>
          </a:xfrm>
          <a:prstGeom prst="rect">
            <a:avLst/>
          </a:prstGeom>
          <a:solidFill>
            <a:srgbClr val="009A4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A46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276600" y="1200090"/>
            <a:ext cx="304800" cy="304800"/>
          </a:xfrm>
          <a:prstGeom prst="rect">
            <a:avLst/>
          </a:prstGeom>
          <a:solidFill>
            <a:srgbClr val="CC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3581400" y="1657290"/>
            <a:ext cx="2209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n>
                  <a:solidFill>
                    <a:srgbClr val="0E3AF6"/>
                  </a:solidFill>
                </a:ln>
                <a:solidFill>
                  <a:srgbClr val="0831DE"/>
                </a:solidFill>
                <a:latin typeface="Candara" pitchFamily="34" charset="0"/>
              </a:rPr>
              <a:t>Cranked  Re-bars</a:t>
            </a:r>
            <a:endParaRPr lang="en-US" sz="2000" b="1" i="1" dirty="0">
              <a:ln>
                <a:solidFill>
                  <a:srgbClr val="0E3AF6"/>
                </a:solidFill>
              </a:ln>
              <a:solidFill>
                <a:srgbClr val="0831DE"/>
              </a:solidFill>
              <a:latin typeface="Candara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3581400" y="2190690"/>
            <a:ext cx="1670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i="1" dirty="0" smtClean="0">
                <a:ln>
                  <a:solidFill>
                    <a:srgbClr val="00B050"/>
                  </a:solidFill>
                </a:ln>
                <a:solidFill>
                  <a:srgbClr val="009A46"/>
                </a:solidFill>
                <a:latin typeface="Candara" pitchFamily="34" charset="0"/>
              </a:rPr>
              <a:t>Extra  Re-bars</a:t>
            </a:r>
            <a:endParaRPr lang="en-US" sz="2000" b="1" i="1" dirty="0">
              <a:ln>
                <a:solidFill>
                  <a:srgbClr val="00B050"/>
                </a:solidFill>
              </a:ln>
              <a:solidFill>
                <a:srgbClr val="009A46"/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22222E-6 L 2.77778E-6 0.1666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 L -5.55556E-7 0.1666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L -3.88889E-6 0.1666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2.77778E-6 0.1666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3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L -5.55556E-7 0.1666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-3.88889E-6 0.1666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-5.55556E-7 0.1666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33333E-6 L -3.88889E-6 0.1666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2.77778E-6 0.1666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6000"/>
                            </p:stCondLst>
                            <p:childTnLst>
                              <p:par>
                                <p:cTn id="18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8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8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9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9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9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9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9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0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0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0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0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0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1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1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1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1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1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2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2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2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2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2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3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3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3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3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3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4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4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4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4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4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5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5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5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5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5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6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6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6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000"/>
                            </p:stCondLst>
                            <p:childTnLst>
                              <p:par>
                                <p:cTn id="2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23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25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27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29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31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33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35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37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39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41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43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45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47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49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51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53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55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57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7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8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140" grpId="0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83" grpId="0"/>
      <p:bldP spid="84" grpId="0" animBg="1"/>
      <p:bldP spid="85" grpId="0" animBg="1"/>
      <p:bldP spid="86" grpId="0" animBg="1"/>
      <p:bldP spid="88" grpId="0"/>
      <p:bldP spid="8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944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Crank Rods</a:t>
            </a:r>
          </a:p>
        </p:txBody>
      </p:sp>
      <p:pic>
        <p:nvPicPr>
          <p:cNvPr id="41987" name="Picture 4" descr="DSC055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543050"/>
            <a:ext cx="5867400" cy="4400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7" name="Straight Arrow Connector 16"/>
          <p:cNvCxnSpPr/>
          <p:nvPr/>
        </p:nvCxnSpPr>
        <p:spPr>
          <a:xfrm rot="10800000" flipV="1">
            <a:off x="3048000" y="2133599"/>
            <a:ext cx="2590800" cy="3048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638800" y="2133600"/>
            <a:ext cx="2895600" cy="6096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1000" y="2275344"/>
            <a:ext cx="1981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To Resist Negative Moment At The Slab-Beam Joint, Crank Rod is Used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722572">
            <a:off x="6781800" y="1905000"/>
            <a:ext cx="12954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Beam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21269137">
            <a:off x="3638630" y="1737584"/>
            <a:ext cx="12954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Beam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_5Yu2o_O9UOQ/TEntg9Of7aI/AAAAAAAAAc8/hAyN3R4xLiE/s1600/Placement+of+slab+reinforceme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838200"/>
            <a:ext cx="6781800" cy="5486399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rot="10800000" flipV="1">
            <a:off x="4495800" y="3657600"/>
            <a:ext cx="3276600" cy="1828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43800" y="31242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Chair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44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C.C. Blocks</a:t>
            </a:r>
          </a:p>
        </p:txBody>
      </p:sp>
      <p:sp>
        <p:nvSpPr>
          <p:cNvPr id="4301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 </a:t>
            </a:r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685800" y="4191000"/>
            <a:ext cx="312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C.C. blocks (¾”x ¾”) are used to maintain Clear Cover. It could be cubic or cylindrical</a:t>
            </a:r>
            <a:endParaRPr lang="en-US" sz="2400" dirty="0"/>
          </a:p>
        </p:txBody>
      </p:sp>
      <p:pic>
        <p:nvPicPr>
          <p:cNvPr id="1026" name="Picture 2" descr="E:\Beam,collumn,slab\site visit\DSC055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057400"/>
            <a:ext cx="4794250" cy="3595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Oval Callout 6"/>
          <p:cNvSpPr/>
          <p:nvPr/>
        </p:nvSpPr>
        <p:spPr>
          <a:xfrm>
            <a:off x="609600" y="1066800"/>
            <a:ext cx="3352800" cy="2895600"/>
          </a:xfrm>
          <a:prstGeom prst="wedgeEllipseCallout">
            <a:avLst>
              <a:gd name="adj1" fmla="val 131180"/>
              <a:gd name="adj2" fmla="val 61062"/>
            </a:avLst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011" name="Picture 4" descr="DSC055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143000"/>
            <a:ext cx="3581400" cy="2895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Presentation\Sharif34\daffodil\DSC02766.JPG"/>
          <p:cNvPicPr>
            <a:picLocks noChangeAspect="1" noChangeArrowheads="1"/>
          </p:cNvPicPr>
          <p:nvPr/>
        </p:nvPicPr>
        <p:blipFill>
          <a:blip r:embed="rId2" cstate="print"/>
          <a:srcRect l="22603"/>
          <a:stretch>
            <a:fillRect/>
          </a:stretch>
        </p:blipFill>
        <p:spPr bwMode="auto">
          <a:xfrm>
            <a:off x="304801" y="1600200"/>
            <a:ext cx="4191000" cy="4191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44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Slab Casting (Cont.)</a:t>
            </a:r>
          </a:p>
        </p:txBody>
      </p:sp>
      <p:pic>
        <p:nvPicPr>
          <p:cNvPr id="7" name="Picture 2" descr="C:\Documents and Settings\Arko\Desktop\pictures\DSC027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00200"/>
            <a:ext cx="4276000" cy="42354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04800" y="6096000"/>
            <a:ext cx="388620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Use Of Vibrator 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6096000"/>
            <a:ext cx="388620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Leveling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90800" y="381000"/>
            <a:ext cx="40386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Leveling</a:t>
            </a:r>
            <a:endParaRPr lang="en-US" sz="3800" spc="10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Content Placeholder 10" descr="DSC00247.JPG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194560" y="2133600"/>
            <a:ext cx="4754880" cy="3840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3" name="Straight Connector 12"/>
          <p:cNvCxnSpPr/>
          <p:nvPr/>
        </p:nvCxnSpPr>
        <p:spPr>
          <a:xfrm flipV="1">
            <a:off x="1447800" y="4191000"/>
            <a:ext cx="2286000" cy="457200"/>
          </a:xfrm>
          <a:prstGeom prst="line">
            <a:avLst/>
          </a:prstGeom>
          <a:ln w="40640">
            <a:solidFill>
              <a:srgbClr val="FF0000"/>
            </a:solidFill>
            <a:tailEnd type="stealth" w="lg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4800" y="4419600"/>
            <a:ext cx="1143000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w Cen MT" pitchFamily="34" charset="0"/>
              </a:rPr>
              <a:t>Patta</a:t>
            </a:r>
            <a:endParaRPr lang="en-US" sz="2400" b="1" dirty="0">
              <a:latin typeface="Tw Cen M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1066800"/>
            <a:ext cx="8229600" cy="228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brightRoom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066800"/>
            <a:ext cx="762000" cy="228600"/>
          </a:xfrm>
          <a:prstGeom prst="rect">
            <a:avLst/>
          </a:prstGeom>
          <a:solidFill>
            <a:srgbClr val="FFCB25"/>
          </a:solidFill>
          <a:ln>
            <a:noFill/>
          </a:ln>
          <a:scene3d>
            <a:camera prst="orthographicFront"/>
            <a:lightRig rig="brightRoom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457200" y="274638"/>
            <a:ext cx="8229600" cy="769441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Slab Curing</a:t>
            </a:r>
            <a:endParaRPr kumimoji="0" lang="en-US" sz="4400" b="1" i="0" u="none" strike="noStrike" kern="1200" cap="none" spc="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" name="Group 11"/>
          <p:cNvGrpSpPr/>
          <p:nvPr/>
        </p:nvGrpSpPr>
        <p:grpSpPr>
          <a:xfrm>
            <a:off x="914400" y="3048000"/>
            <a:ext cx="2438400" cy="838200"/>
            <a:chOff x="1371600" y="3429000"/>
            <a:chExt cx="4419600" cy="1600200"/>
          </a:xfrm>
        </p:grpSpPr>
        <p:sp>
          <p:nvSpPr>
            <p:cNvPr id="5" name="Rectangle 4"/>
            <p:cNvSpPr/>
            <p:nvPr/>
          </p:nvSpPr>
          <p:spPr>
            <a:xfrm>
              <a:off x="1371600" y="4648200"/>
              <a:ext cx="4419600" cy="381000"/>
            </a:xfrm>
            <a:prstGeom prst="rect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nip Same Side Corner Rectangle 5"/>
            <p:cNvSpPr/>
            <p:nvPr/>
          </p:nvSpPr>
          <p:spPr>
            <a:xfrm>
              <a:off x="1371600" y="3429000"/>
              <a:ext cx="609600" cy="1219200"/>
            </a:xfrm>
            <a:prstGeom prst="snip2SameRect">
              <a:avLst>
                <a:gd name="adj1" fmla="val 30513"/>
                <a:gd name="adj2" fmla="val 0"/>
              </a:avLst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nip Same Side Corner Rectangle 6"/>
            <p:cNvSpPr/>
            <p:nvPr/>
          </p:nvSpPr>
          <p:spPr>
            <a:xfrm>
              <a:off x="5257800" y="3429000"/>
              <a:ext cx="533400" cy="1219200"/>
            </a:xfrm>
            <a:prstGeom prst="snip2SameRect">
              <a:avLst>
                <a:gd name="adj1" fmla="val 25898"/>
                <a:gd name="adj2" fmla="val 0"/>
              </a:avLst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>
              <a:stCxn id="6" idx="0"/>
              <a:endCxn id="7" idx="2"/>
            </p:cNvCxnSpPr>
            <p:nvPr/>
          </p:nvCxnSpPr>
          <p:spPr>
            <a:xfrm>
              <a:off x="1981200" y="4038600"/>
              <a:ext cx="3276600" cy="1588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Isosceles Triangle 9"/>
            <p:cNvSpPr/>
            <p:nvPr/>
          </p:nvSpPr>
          <p:spPr>
            <a:xfrm rot="10800000">
              <a:off x="3429000" y="3733799"/>
              <a:ext cx="304800" cy="304800"/>
            </a:xfrm>
            <a:prstGeom prst="triangl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rot="5400000">
            <a:off x="305594" y="3428206"/>
            <a:ext cx="762000" cy="1588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1448594" y="3504406"/>
            <a:ext cx="304800" cy="1588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04800" y="3276600"/>
            <a:ext cx="45720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3”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76400" y="3352800"/>
            <a:ext cx="45720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2”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4572000"/>
            <a:ext cx="3200400" cy="83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Curing is done for 21 days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7" name="Picture 16" descr="DSC029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0" y="1676400"/>
            <a:ext cx="4953000" cy="4179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4343400" y="6096000"/>
            <a:ext cx="388620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Ponding Method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pPr lvl="0"/>
            <a:r>
              <a:rPr lang="en-US" sz="38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Removal  of  Formwork</a:t>
            </a:r>
            <a:endParaRPr lang="en-US" sz="380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DSC00216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14800" y="1905000"/>
            <a:ext cx="43434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04800" y="2209800"/>
            <a:ext cx="3429000" cy="3093154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457200" indent="-457200">
              <a:buBlip>
                <a:blip r:embed="rId3"/>
              </a:buBlip>
            </a:pPr>
            <a:endParaRPr lang="en-US" sz="1500" dirty="0" smtClean="0">
              <a:latin typeface="Tw Cen MT" pitchFamily="34" charset="0"/>
              <a:cs typeface="Browallia New" pitchFamily="34" charset="-34"/>
            </a:endParaRPr>
          </a:p>
          <a:p>
            <a:pPr marL="457200" indent="-457200">
              <a:buBlip>
                <a:blip r:embed="rId3"/>
              </a:buBlip>
            </a:pPr>
            <a:r>
              <a:rPr lang="en-US" sz="2400" dirty="0" smtClean="0">
                <a:latin typeface="Tw Cen MT" pitchFamily="34" charset="0"/>
                <a:cs typeface="Browallia New" pitchFamily="34" charset="-34"/>
              </a:rPr>
              <a:t>After 21 days of curing, the formwork of slab is removed</a:t>
            </a:r>
          </a:p>
          <a:p>
            <a:pPr marL="457200" indent="-457200">
              <a:buBlip>
                <a:blip r:embed="rId3"/>
              </a:buBlip>
            </a:pPr>
            <a:endParaRPr lang="en-US" sz="2400" dirty="0" smtClean="0">
              <a:latin typeface="Tw Cen MT" pitchFamily="34" charset="0"/>
              <a:cs typeface="Browallia New" pitchFamily="34" charset="-34"/>
            </a:endParaRPr>
          </a:p>
          <a:p>
            <a:pPr marL="457200" indent="-457200">
              <a:buBlip>
                <a:blip r:embed="rId3"/>
              </a:buBlip>
            </a:pPr>
            <a:r>
              <a:rPr lang="en-US" sz="2400" dirty="0" smtClean="0">
                <a:latin typeface="Tw Cen MT" pitchFamily="34" charset="0"/>
                <a:cs typeface="Browallia New" pitchFamily="34" charset="-34"/>
              </a:rPr>
              <a:t>Bottom formwork of beam is also removed with this</a:t>
            </a:r>
          </a:p>
          <a:p>
            <a:pPr marL="457200" indent="-457200">
              <a:buBlip>
                <a:blip r:embed="rId3"/>
              </a:buBlip>
            </a:pPr>
            <a:endParaRPr lang="en-US" sz="1200" dirty="0">
              <a:latin typeface="Tw Cen MT" pitchFamily="34" charset="0"/>
              <a:cs typeface="Browallia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1066800"/>
            <a:ext cx="8229600" cy="228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brightRoom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762000" cy="228600"/>
          </a:xfrm>
          <a:prstGeom prst="rect">
            <a:avLst/>
          </a:prstGeom>
          <a:solidFill>
            <a:srgbClr val="FFCB25"/>
          </a:solidFill>
          <a:ln>
            <a:noFill/>
          </a:ln>
          <a:scene3d>
            <a:camera prst="orthographicFront"/>
            <a:lightRig rig="brightRoom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304800"/>
            <a:ext cx="8839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Steps of Construction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14400" y="1066800"/>
            <a:ext cx="8229600" cy="228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brightRoom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066800"/>
            <a:ext cx="762000" cy="228600"/>
          </a:xfrm>
          <a:prstGeom prst="rect">
            <a:avLst/>
          </a:prstGeom>
          <a:solidFill>
            <a:srgbClr val="FFCB25"/>
          </a:solidFill>
          <a:ln>
            <a:noFill/>
          </a:ln>
          <a:scene3d>
            <a:camera prst="orthographicFront"/>
            <a:lightRig rig="brightRoom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Diagram 18"/>
          <p:cNvGraphicFramePr/>
          <p:nvPr/>
        </p:nvGraphicFramePr>
        <p:xfrm>
          <a:off x="2286000" y="1524000"/>
          <a:ext cx="47244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9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 rtlCol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Special Observations</a:t>
            </a: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28600"/>
            <a:ext cx="8077200" cy="8699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ea typeface="+mj-ea"/>
                <a:cs typeface="Times New Roman" pitchFamily="18" charset="0"/>
              </a:rPr>
              <a:t>Binding of old and new concrete</a:t>
            </a:r>
            <a:endParaRPr kumimoji="0" lang="en-US" sz="38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33400" y="2057400"/>
            <a:ext cx="2743200" cy="3733800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3">
                <a:lumMod val="6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Blip>
                <a:blip r:embed="rId3"/>
              </a:buBlip>
              <a:tabLst/>
              <a:defRPr/>
            </a:pPr>
            <a:endParaRPr lang="en-US" sz="1600" dirty="0" smtClean="0">
              <a:latin typeface="Tw Cen MT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tabLst/>
              <a:defRPr/>
            </a:pP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itchFamily="34" charset="0"/>
              </a:rPr>
              <a:t>Groove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chemeClr val="bg1"/>
              </a:buClr>
              <a:buSzTx/>
              <a:buBlip>
                <a:blip r:embed="rId3"/>
              </a:buBlip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itchFamily="34" charset="0"/>
              </a:rPr>
              <a:t> A piece of wood or brick is used as groove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Blip>
                <a:blip r:embed="rId3"/>
              </a:buBlip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itchFamily="34" charset="0"/>
              </a:rPr>
              <a:t> It is used to  bind new and old concrete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w Cen M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1066800"/>
            <a:ext cx="8229600" cy="228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brightRoom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762000" cy="228600"/>
          </a:xfrm>
          <a:prstGeom prst="rect">
            <a:avLst/>
          </a:prstGeom>
          <a:solidFill>
            <a:srgbClr val="FFCB25"/>
          </a:solidFill>
          <a:ln>
            <a:noFill/>
          </a:ln>
          <a:scene3d>
            <a:camera prst="orthographicFront"/>
            <a:lightRig rig="brightRoom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SC03127.JPG"/>
          <p:cNvPicPr>
            <a:picLocks noChangeAspect="1"/>
          </p:cNvPicPr>
          <p:nvPr/>
        </p:nvPicPr>
        <p:blipFill>
          <a:blip r:embed="rId4" cstate="print">
            <a:lum bright="18000" contrast="31000"/>
          </a:blip>
          <a:stretch>
            <a:fillRect/>
          </a:stretch>
        </p:blipFill>
        <p:spPr>
          <a:xfrm>
            <a:off x="3733800" y="2286000"/>
            <a:ext cx="50292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867400" y="5710535"/>
            <a:ext cx="1295400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  <a:latin typeface="Tw Cen MT" pitchFamily="34" charset="0"/>
              </a:rPr>
              <a:t>Groove </a:t>
            </a:r>
            <a:endParaRPr lang="en-US" sz="2400" b="1" dirty="0">
              <a:solidFill>
                <a:sysClr val="windowText" lastClr="000000"/>
              </a:solidFill>
              <a:latin typeface="Tw Cen MT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5826274" y="5064273"/>
            <a:ext cx="1300659" cy="794"/>
          </a:xfrm>
          <a:prstGeom prst="straightConnector1">
            <a:avLst/>
          </a:prstGeom>
          <a:ln w="444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3050"/>
            <a:ext cx="9144000" cy="8699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Vertical alignment of column</a:t>
            </a:r>
            <a:endParaRPr kumimoji="0" lang="en-US" sz="38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33400" y="2133600"/>
            <a:ext cx="2590800" cy="3886200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3">
                <a:lumMod val="6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b="1" dirty="0" smtClean="0">
              <a:latin typeface="Tw Cen MT" pitchFamily="34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itchFamily="34" charset="0"/>
              </a:rPr>
              <a:t>  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itchFamily="34" charset="0"/>
              </a:rPr>
              <a:t>REASONS</a:t>
            </a: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w Cen MT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chemeClr val="bg1"/>
              </a:buClr>
              <a:buSzTx/>
              <a:buBlip>
                <a:blip r:embed="rId3"/>
              </a:buBlip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itchFamily="34" charset="0"/>
              </a:rPr>
              <a:t>Shifted load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itchFamily="34" charset="0"/>
              </a:rPr>
              <a:t>causes  internal moment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Blip>
                <a:blip r:embed="rId3"/>
              </a:buBlip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itchFamily="34" charset="0"/>
              </a:rPr>
              <a:t>Stress </a:t>
            </a:r>
            <a:r>
              <a:rPr lang="en-US" sz="2500" dirty="0" smtClean="0">
                <a:latin typeface="Tw Cen MT" pitchFamily="34" charset="0"/>
              </a:rPr>
              <a:t>become</a:t>
            </a: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itchFamily="34" charset="0"/>
              </a:rPr>
              <a:t>s higher than calculated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w Cen MT" pitchFamily="34" charset="0"/>
            </a:endParaRPr>
          </a:p>
        </p:txBody>
      </p:sp>
      <p:pic>
        <p:nvPicPr>
          <p:cNvPr id="6" name="Content Placeholder 4" descr="Untitled.png"/>
          <p:cNvPicPr>
            <a:picLocks/>
          </p:cNvPicPr>
          <p:nvPr/>
        </p:nvPicPr>
        <p:blipFill>
          <a:blip r:embed="rId4"/>
          <a:srcRect l="3030" t="1812" r="4545"/>
          <a:stretch>
            <a:fillRect/>
          </a:stretch>
        </p:blipFill>
        <p:spPr>
          <a:xfrm>
            <a:off x="3505200" y="1965960"/>
            <a:ext cx="5120640" cy="4206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914400" y="1066800"/>
            <a:ext cx="8229600" cy="228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brightRoom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066800"/>
            <a:ext cx="762000" cy="228600"/>
          </a:xfrm>
          <a:prstGeom prst="rect">
            <a:avLst/>
          </a:prstGeom>
          <a:solidFill>
            <a:srgbClr val="FFCB25"/>
          </a:solidFill>
          <a:ln>
            <a:noFill/>
          </a:ln>
          <a:scene3d>
            <a:camera prst="orthographicFront"/>
            <a:lightRig rig="brightRoom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6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259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524000"/>
            <a:ext cx="6464207" cy="4586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 rot="17601931">
            <a:off x="4297336" y="3777977"/>
            <a:ext cx="2491938" cy="1371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96043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Overlapping at the beam column joint  makes the structure weak</a:t>
            </a:r>
            <a:br>
              <a:rPr lang="en-US" b="1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 flipH="1">
            <a:off x="838200" y="304800"/>
            <a:ext cx="6019800" cy="3657600"/>
          </a:xfrm>
          <a:prstGeom prst="cloudCallout">
            <a:avLst>
              <a:gd name="adj1" fmla="val -55500"/>
              <a:gd name="adj2" fmla="val 54776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endParaRPr lang="en-US" sz="6500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roadway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990600"/>
            <a:ext cx="365837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spc="300" dirty="0" smtClean="0">
                <a:ln w="38100" cmpd="sng">
                  <a:solidFill>
                    <a:srgbClr val="0E3AF6"/>
                  </a:solidFill>
                  <a:prstDash val="solid"/>
                </a:ln>
                <a:solidFill>
                  <a:srgbClr val="0831D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oadway" pitchFamily="82" charset="0"/>
              </a:rPr>
              <a:t>THANK </a:t>
            </a:r>
          </a:p>
          <a:p>
            <a:r>
              <a:rPr lang="en-US" sz="6400" spc="300" dirty="0" smtClean="0">
                <a:ln w="38100" cmpd="sng">
                  <a:solidFill>
                    <a:srgbClr val="0E3AF6"/>
                  </a:solidFill>
                  <a:prstDash val="solid"/>
                </a:ln>
                <a:solidFill>
                  <a:srgbClr val="0831D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oadway" pitchFamily="82" charset="0"/>
              </a:rPr>
              <a:t>   YOU</a:t>
            </a:r>
          </a:p>
          <a:p>
            <a:endParaRPr lang="en-US" sz="6400" spc="300" dirty="0">
              <a:ln w="38100">
                <a:solidFill>
                  <a:srgbClr val="0E3AF6"/>
                </a:solidFill>
              </a:ln>
              <a:solidFill>
                <a:srgbClr val="0831DE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342900"/>
            <a:ext cx="8305800" cy="613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 rtlCol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Column Construction</a:t>
            </a: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en-US" sz="5400" b="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SHORT COLUMNS</a:t>
            </a:r>
            <a:endParaRPr lang="en-US" sz="5400" b="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pPr algn="just">
              <a:buClrTx/>
              <a:buSzPct val="100000"/>
              <a:buFont typeface="Wingdings" pitchFamily="2" charset="2"/>
              <a:buChar char="q"/>
            </a:pPr>
            <a:r>
              <a:rPr lang="en-US" sz="2400" dirty="0" smtClean="0"/>
              <a:t>Reinforced concrete columns are generally short columns. Here we will deal with the Short columns only. Short columns can be classified as follows:</a:t>
            </a:r>
            <a:endParaRPr lang="en-US" sz="2400" u="sng" dirty="0" smtClean="0"/>
          </a:p>
          <a:p>
            <a:pPr marL="566928" indent="-457200">
              <a:buClrTx/>
              <a:buSzPct val="100000"/>
              <a:buFont typeface="+mj-lt"/>
              <a:buAutoNum type="arabicPeriod"/>
            </a:pPr>
            <a:r>
              <a:rPr lang="en-US" sz="2400" dirty="0" smtClean="0"/>
              <a:t>Tied column</a:t>
            </a:r>
          </a:p>
          <a:p>
            <a:pPr marL="566928" indent="-457200">
              <a:buClrTx/>
              <a:buSzPct val="100000"/>
              <a:buFont typeface="+mj-lt"/>
              <a:buAutoNum type="arabicPeriod"/>
            </a:pPr>
            <a:r>
              <a:rPr lang="en-US" sz="2400" dirty="0" smtClean="0"/>
              <a:t>Spiral column</a:t>
            </a:r>
          </a:p>
          <a:p>
            <a:pPr marL="566928" indent="-457200">
              <a:buClrTx/>
              <a:buSzPct val="100000"/>
              <a:buFont typeface="+mj-lt"/>
              <a:buAutoNum type="arabicPeriod"/>
            </a:pPr>
            <a:r>
              <a:rPr lang="en-US" sz="2400" dirty="0" smtClean="0"/>
              <a:t>Composite column</a:t>
            </a:r>
          </a:p>
          <a:p>
            <a:pPr marL="566928" indent="-457200">
              <a:buClrTx/>
              <a:buSzPct val="100000"/>
              <a:buNone/>
            </a:pPr>
            <a:endParaRPr lang="en-US" sz="2400" dirty="0" smtClean="0"/>
          </a:p>
          <a:p>
            <a:endParaRPr lang="en-US" dirty="0"/>
          </a:p>
        </p:txBody>
      </p:sp>
      <p:pic>
        <p:nvPicPr>
          <p:cNvPr id="5" name="Picture 7" descr="C:\Users\User\Desktop\Project\Ti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962400"/>
            <a:ext cx="1600200" cy="1904999"/>
          </a:xfrm>
          <a:prstGeom prst="rect">
            <a:avLst/>
          </a:prstGeom>
          <a:noFill/>
        </p:spPr>
      </p:pic>
      <p:pic>
        <p:nvPicPr>
          <p:cNvPr id="6" name="Picture 8" descr="C:\Users\User\Desktop\Project\Spir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962400"/>
            <a:ext cx="1600200" cy="1905000"/>
          </a:xfrm>
          <a:prstGeom prst="rect">
            <a:avLst/>
          </a:prstGeom>
          <a:noFill/>
        </p:spPr>
      </p:pic>
      <p:pic>
        <p:nvPicPr>
          <p:cNvPr id="7" name="Picture 9" descr="C:\Users\User\Desktop\Project\Composi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962400"/>
            <a:ext cx="1600199" cy="1905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447800" y="5867400"/>
            <a:ext cx="1600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TIED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191000" y="5867400"/>
            <a:ext cx="1600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SPIRAL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934200" y="5867400"/>
            <a:ext cx="1600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COMPOSITE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76944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Reinforcement Alignment</a:t>
            </a:r>
          </a:p>
        </p:txBody>
      </p:sp>
      <p:pic>
        <p:nvPicPr>
          <p:cNvPr id="3" name="Picture 2" descr="F:\Life in BUET\Project Works\L1T2\Pictures Of Construction work\DSC07681.JPG"/>
          <p:cNvPicPr>
            <a:picLocks noChangeAspect="1" noChangeArrowheads="1"/>
          </p:cNvPicPr>
          <p:nvPr/>
        </p:nvPicPr>
        <p:blipFill>
          <a:blip r:embed="rId2" cstate="print"/>
          <a:srcRect l="6462" t="16432" r="2809"/>
          <a:stretch>
            <a:fillRect/>
          </a:stretch>
        </p:blipFill>
        <p:spPr bwMode="auto">
          <a:xfrm>
            <a:off x="4038600" y="1295400"/>
            <a:ext cx="4343401" cy="533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762000" y="1676400"/>
            <a:ext cx="2743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Column bears 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normal 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stress as well as lateral loads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1447800" y="3276600"/>
            <a:ext cx="1143000" cy="2895600"/>
            <a:chOff x="1447800" y="3276600"/>
            <a:chExt cx="1143000" cy="2895600"/>
          </a:xfrm>
        </p:grpSpPr>
        <p:sp>
          <p:nvSpPr>
            <p:cNvPr id="5" name="Rectangle 4"/>
            <p:cNvSpPr/>
            <p:nvPr/>
          </p:nvSpPr>
          <p:spPr>
            <a:xfrm>
              <a:off x="1676400" y="3962400"/>
              <a:ext cx="609600" cy="2209800"/>
            </a:xfrm>
            <a:prstGeom prst="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Arc 5"/>
            <p:cNvSpPr/>
            <p:nvPr/>
          </p:nvSpPr>
          <p:spPr>
            <a:xfrm>
              <a:off x="1981200" y="3962400"/>
              <a:ext cx="609600" cy="2209800"/>
            </a:xfrm>
            <a:prstGeom prst="arc">
              <a:avLst>
                <a:gd name="adj1" fmla="val 16200000"/>
                <a:gd name="adj2" fmla="val 5780412"/>
              </a:avLst>
            </a:prstGeom>
            <a:ln w="38100">
              <a:solidFill>
                <a:schemeClr val="accent1">
                  <a:lumMod val="50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/>
            <p:cNvSpPr/>
            <p:nvPr/>
          </p:nvSpPr>
          <p:spPr>
            <a:xfrm>
              <a:off x="1447800" y="3962400"/>
              <a:ext cx="609600" cy="2209800"/>
            </a:xfrm>
            <a:prstGeom prst="arc">
              <a:avLst>
                <a:gd name="adj1" fmla="val 16200000"/>
                <a:gd name="adj2" fmla="val 5780412"/>
              </a:avLst>
            </a:prstGeom>
            <a:ln w="38100">
              <a:solidFill>
                <a:schemeClr val="accent1">
                  <a:lumMod val="50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>
              <a:endCxn id="5" idx="0"/>
            </p:cNvCxnSpPr>
            <p:nvPr/>
          </p:nvCxnSpPr>
          <p:spPr>
            <a:xfrm rot="5400000">
              <a:off x="1790700" y="3771900"/>
              <a:ext cx="381000" cy="1588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676400" y="3276600"/>
              <a:ext cx="609600" cy="307777"/>
            </a:xfrm>
            <a:prstGeom prst="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Load</a:t>
              </a:r>
              <a:endParaRPr lang="en-US" sz="14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022350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en-US" sz="5400" b="0" dirty="0" smtClean="0">
                <a:solidFill>
                  <a:schemeClr val="tx2"/>
                </a:solidFill>
                <a:effectLst/>
                <a:latin typeface="Albertus Extra Bold" pitchFamily="34" charset="0"/>
              </a:rPr>
              <a:t>TIES IN COLUMN</a:t>
            </a:r>
            <a:endParaRPr lang="en-US" sz="5400" b="0" dirty="0">
              <a:solidFill>
                <a:schemeClr val="tx2"/>
              </a:solidFill>
              <a:effectLst/>
              <a:latin typeface="Albertus Extra Bold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35873" y="5791200"/>
            <a:ext cx="8253593" cy="762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RECTANGULAR TIES</a:t>
            </a:r>
            <a:endParaRPr lang="en-US" sz="3600" dirty="0"/>
          </a:p>
        </p:txBody>
      </p:sp>
      <p:pic>
        <p:nvPicPr>
          <p:cNvPr id="1026" name="Picture 2" descr="C:\Users\user\Desktop\Untitled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33525"/>
            <a:ext cx="8229600" cy="42481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496</Words>
  <Application>Microsoft Office PowerPoint</Application>
  <PresentationFormat>On-screen Show (4:3)</PresentationFormat>
  <Paragraphs>159</Paragraphs>
  <Slides>44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 BANGLADESH  UNIVERSITY  OF ENGINEERING  &amp;  TECHNOLOGY</vt:lpstr>
      <vt:lpstr>Slide 2</vt:lpstr>
      <vt:lpstr>Slide 3</vt:lpstr>
      <vt:lpstr>Slide 4</vt:lpstr>
      <vt:lpstr>Slide 5</vt:lpstr>
      <vt:lpstr>Column Construction</vt:lpstr>
      <vt:lpstr>SHORT COLUMNS</vt:lpstr>
      <vt:lpstr>Reinforcement Alignment</vt:lpstr>
      <vt:lpstr>TIES IN COLUMN</vt:lpstr>
      <vt:lpstr>Shuttering</vt:lpstr>
      <vt:lpstr>C.C. Blocks</vt:lpstr>
      <vt:lpstr>Casting</vt:lpstr>
      <vt:lpstr>Casting (Cont.)</vt:lpstr>
      <vt:lpstr>COMPACTION</vt:lpstr>
      <vt:lpstr>SHUTTERING REMOVAL</vt:lpstr>
      <vt:lpstr>Curing</vt:lpstr>
      <vt:lpstr>Beam Construction</vt:lpstr>
      <vt:lpstr>Reinforcement of beam </vt:lpstr>
      <vt:lpstr>Reinforcement</vt:lpstr>
      <vt:lpstr>Slide 20</vt:lpstr>
      <vt:lpstr>TYPES OF BEAMS</vt:lpstr>
      <vt:lpstr>Slide 22</vt:lpstr>
      <vt:lpstr>Reinforcement Alignment (Cont.)</vt:lpstr>
      <vt:lpstr>Stirrups</vt:lpstr>
      <vt:lpstr>Stirrups (Cont.)</vt:lpstr>
      <vt:lpstr>Beam Shuttering</vt:lpstr>
      <vt:lpstr>Beam Casting </vt:lpstr>
      <vt:lpstr>Slab Construction</vt:lpstr>
      <vt:lpstr>Formwork  or  Shuttering</vt:lpstr>
      <vt:lpstr>Shuttering of Slab</vt:lpstr>
      <vt:lpstr>Slide 31</vt:lpstr>
      <vt:lpstr>Slide 32</vt:lpstr>
      <vt:lpstr>Crank Rods</vt:lpstr>
      <vt:lpstr>Slide 34</vt:lpstr>
      <vt:lpstr>C.C. Blocks</vt:lpstr>
      <vt:lpstr>Slab Casting (Cont.)</vt:lpstr>
      <vt:lpstr>Slide 37</vt:lpstr>
      <vt:lpstr> </vt:lpstr>
      <vt:lpstr>Removal  of  Formwork</vt:lpstr>
      <vt:lpstr>Special Observations</vt:lpstr>
      <vt:lpstr>Slide 41</vt:lpstr>
      <vt:lpstr>Slide 42</vt:lpstr>
      <vt:lpstr>Overlapping at the beam column joint  makes the structure weak </vt:lpstr>
      <vt:lpstr>Slide 44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shohana</dc:creator>
  <cp:lastModifiedBy>shohana</cp:lastModifiedBy>
  <cp:revision>32</cp:revision>
  <dcterms:created xsi:type="dcterms:W3CDTF">2012-06-23T04:16:55Z</dcterms:created>
  <dcterms:modified xsi:type="dcterms:W3CDTF">2012-07-02T04:21:29Z</dcterms:modified>
</cp:coreProperties>
</file>