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32" r:id="rId2"/>
    <p:sldMasterId id="2147484044" r:id="rId3"/>
  </p:sldMasterIdLst>
  <p:notesMasterIdLst>
    <p:notesMasterId r:id="rId47"/>
  </p:notesMasterIdLst>
  <p:sldIdLst>
    <p:sldId id="256" r:id="rId4"/>
    <p:sldId id="258" r:id="rId5"/>
    <p:sldId id="257" r:id="rId6"/>
    <p:sldId id="260" r:id="rId7"/>
    <p:sldId id="305" r:id="rId8"/>
    <p:sldId id="306" r:id="rId9"/>
    <p:sldId id="310" r:id="rId10"/>
    <p:sldId id="309" r:id="rId11"/>
    <p:sldId id="312" r:id="rId12"/>
    <p:sldId id="314" r:id="rId13"/>
    <p:sldId id="313" r:id="rId14"/>
    <p:sldId id="315" r:id="rId15"/>
    <p:sldId id="316" r:id="rId16"/>
    <p:sldId id="317" r:id="rId17"/>
    <p:sldId id="276" r:id="rId18"/>
    <p:sldId id="278" r:id="rId19"/>
    <p:sldId id="297" r:id="rId20"/>
    <p:sldId id="279" r:id="rId21"/>
    <p:sldId id="277" r:id="rId22"/>
    <p:sldId id="280" r:id="rId23"/>
    <p:sldId id="298" r:id="rId24"/>
    <p:sldId id="321" r:id="rId25"/>
    <p:sldId id="324" r:id="rId26"/>
    <p:sldId id="325" r:id="rId27"/>
    <p:sldId id="327" r:id="rId28"/>
    <p:sldId id="328" r:id="rId29"/>
    <p:sldId id="285" r:id="rId30"/>
    <p:sldId id="302" r:id="rId31"/>
    <p:sldId id="303" r:id="rId32"/>
    <p:sldId id="286" r:id="rId33"/>
    <p:sldId id="287" r:id="rId34"/>
    <p:sldId id="301" r:id="rId35"/>
    <p:sldId id="288" r:id="rId36"/>
    <p:sldId id="289" r:id="rId37"/>
    <p:sldId id="290" r:id="rId38"/>
    <p:sldId id="307" r:id="rId39"/>
    <p:sldId id="300" r:id="rId40"/>
    <p:sldId id="291" r:id="rId41"/>
    <p:sldId id="292" r:id="rId42"/>
    <p:sldId id="293" r:id="rId43"/>
    <p:sldId id="323" r:id="rId44"/>
    <p:sldId id="318" r:id="rId45"/>
    <p:sldId id="32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2F7"/>
    <a:srgbClr val="0A045C"/>
    <a:srgbClr val="8527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88" autoAdjust="0"/>
    <p:restoredTop sz="94660"/>
  </p:normalViewPr>
  <p:slideViewPr>
    <p:cSldViewPr>
      <p:cViewPr varScale="1">
        <p:scale>
          <a:sx n="64" d="100"/>
          <a:sy n="64" d="100"/>
        </p:scale>
        <p:origin x="-8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203B9-962D-4BDC-9B05-29D7E82259C8}" type="doc">
      <dgm:prSet loTypeId="urn:microsoft.com/office/officeart/2005/8/layout/orgChart1" loCatId="hierarchy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73DF7A7-951C-4702-807F-E1F2B27D1D9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en-US" sz="4000" b="1" i="0" cap="all" spc="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rPr>
            <a:t>Types of </a:t>
          </a:r>
        </a:p>
        <a:p>
          <a:r>
            <a:rPr lang="en-US" sz="4000" b="1" i="0" cap="all" spc="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rPr>
            <a:t>Plumbing</a:t>
          </a:r>
          <a:endParaRPr lang="en-US" sz="4000" b="1" i="0" cap="all" spc="0" dirty="0">
            <a:ln>
              <a:solidFill>
                <a:srgbClr val="002060"/>
              </a:solidFill>
            </a:ln>
            <a:solidFill>
              <a:srgbClr val="0070C0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Cambria" pitchFamily="18" charset="0"/>
          </a:endParaRPr>
        </a:p>
      </dgm:t>
    </dgm:pt>
    <dgm:pt modelId="{7123ACEF-2ADE-42A3-A164-E4E71209D1BE}" type="parTrans" cxnId="{C2102FC0-8E70-4746-A60D-EABB887193F6}">
      <dgm:prSet/>
      <dgm:spPr/>
      <dgm:t>
        <a:bodyPr/>
        <a:lstStyle/>
        <a:p>
          <a:endParaRPr lang="en-US" sz="3200"/>
        </a:p>
      </dgm:t>
    </dgm:pt>
    <dgm:pt modelId="{137B2070-78E7-4312-805B-1530E4177882}" type="sibTrans" cxnId="{C2102FC0-8E70-4746-A60D-EABB887193F6}">
      <dgm:prSet/>
      <dgm:spPr/>
      <dgm:t>
        <a:bodyPr/>
        <a:lstStyle/>
        <a:p>
          <a:endParaRPr lang="en-US" sz="3200"/>
        </a:p>
      </dgm:t>
    </dgm:pt>
    <dgm:pt modelId="{2A122678-2D12-42A8-BC2E-9FF05A9A158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mbria" pitchFamily="18" charset="0"/>
            </a:rPr>
            <a:t>Water Supply Plumbing</a:t>
          </a:r>
          <a:endParaRPr lang="en-US" sz="3200" b="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Cambria" pitchFamily="18" charset="0"/>
          </a:endParaRPr>
        </a:p>
      </dgm:t>
    </dgm:pt>
    <dgm:pt modelId="{5CFD0244-2562-4901-BF25-A9E5B5ED0106}" type="parTrans" cxnId="{9DEBDD8C-846A-4783-9ECF-F17B4D3D234E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3200"/>
        </a:p>
      </dgm:t>
    </dgm:pt>
    <dgm:pt modelId="{09384FF7-B2C6-4A8A-8622-E27C4D7CC944}" type="sibTrans" cxnId="{9DEBDD8C-846A-4783-9ECF-F17B4D3D234E}">
      <dgm:prSet/>
      <dgm:spPr/>
      <dgm:t>
        <a:bodyPr/>
        <a:lstStyle/>
        <a:p>
          <a:endParaRPr lang="en-US" sz="3200"/>
        </a:p>
      </dgm:t>
    </dgm:pt>
    <dgm:pt modelId="{C3AAA570-2AA7-4EDB-9D4E-4FB363C57C6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rPr>
            <a:t>Drainage Plumbing</a:t>
          </a:r>
          <a:endParaRPr lang="en-US" sz="360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</a:endParaRPr>
        </a:p>
      </dgm:t>
    </dgm:pt>
    <dgm:pt modelId="{560FDFA5-5334-4A93-B0EC-DF6F71992244}" type="parTrans" cxnId="{313B1F77-2930-45C7-92CC-30EFF513920C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2E4CBA1-80C2-4C3B-B9CA-E92206431AAB}" type="sibTrans" cxnId="{313B1F77-2930-45C7-92CC-30EFF513920C}">
      <dgm:prSet/>
      <dgm:spPr/>
      <dgm:t>
        <a:bodyPr/>
        <a:lstStyle/>
        <a:p>
          <a:endParaRPr lang="en-US"/>
        </a:p>
      </dgm:t>
    </dgm:pt>
    <dgm:pt modelId="{E0AD20EA-8A15-44E9-8E19-5657495E7BB7}" type="pres">
      <dgm:prSet presAssocID="{7E5203B9-962D-4BDC-9B05-29D7E82259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83E35A-2ED1-4327-8A01-DBB31F12AC55}" type="pres">
      <dgm:prSet presAssocID="{573DF7A7-951C-4702-807F-E1F2B27D1D9D}" presName="hierRoot1" presStyleCnt="0">
        <dgm:presLayoutVars>
          <dgm:hierBranch val="init"/>
        </dgm:presLayoutVars>
      </dgm:prSet>
      <dgm:spPr/>
    </dgm:pt>
    <dgm:pt modelId="{0CB621F3-719A-48A7-8F12-A1220AF10AD1}" type="pres">
      <dgm:prSet presAssocID="{573DF7A7-951C-4702-807F-E1F2B27D1D9D}" presName="rootComposite1" presStyleCnt="0"/>
      <dgm:spPr/>
    </dgm:pt>
    <dgm:pt modelId="{460578AA-6B2E-42C1-84BA-32F1467F54FB}" type="pres">
      <dgm:prSet presAssocID="{573DF7A7-951C-4702-807F-E1F2B27D1D9D}" presName="rootText1" presStyleLbl="node0" presStyleIdx="0" presStyleCnt="1" custScaleX="204952" custScaleY="126252" custLinFactNeighborX="8500" custLinFactNeighborY="4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5F232D-15FF-4132-86F5-5D81625FE7A3}" type="pres">
      <dgm:prSet presAssocID="{573DF7A7-951C-4702-807F-E1F2B27D1D9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E1D4964-F8F0-4AB5-8007-E133205845AB}" type="pres">
      <dgm:prSet presAssocID="{573DF7A7-951C-4702-807F-E1F2B27D1D9D}" presName="hierChild2" presStyleCnt="0"/>
      <dgm:spPr/>
    </dgm:pt>
    <dgm:pt modelId="{65C15624-DD90-4D8E-845D-35D843F90E75}" type="pres">
      <dgm:prSet presAssocID="{5CFD0244-2562-4901-BF25-A9E5B5ED010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8DD3F68-29DD-47FB-AC7E-70EECB506125}" type="pres">
      <dgm:prSet presAssocID="{2A122678-2D12-42A8-BC2E-9FF05A9A1582}" presName="hierRoot2" presStyleCnt="0">
        <dgm:presLayoutVars>
          <dgm:hierBranch val="init"/>
        </dgm:presLayoutVars>
      </dgm:prSet>
      <dgm:spPr/>
    </dgm:pt>
    <dgm:pt modelId="{857A9C6C-6A7F-4897-A316-ADBF9817D72F}" type="pres">
      <dgm:prSet presAssocID="{2A122678-2D12-42A8-BC2E-9FF05A9A1582}" presName="rootComposite" presStyleCnt="0"/>
      <dgm:spPr/>
    </dgm:pt>
    <dgm:pt modelId="{53B9F6C2-D5E2-424A-985D-D04AB1FBE3D8}" type="pres">
      <dgm:prSet presAssocID="{2A122678-2D12-42A8-BC2E-9FF05A9A1582}" presName="rootText" presStyleLbl="node2" presStyleIdx="0" presStyleCnt="2" custScaleX="148661" custScaleY="84327" custLinFactNeighborX="-194" custLinFactNeighborY="51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813547-2518-4D46-A562-46A18D6F1471}" type="pres">
      <dgm:prSet presAssocID="{2A122678-2D12-42A8-BC2E-9FF05A9A1582}" presName="rootConnector" presStyleLbl="node2" presStyleIdx="0" presStyleCnt="2"/>
      <dgm:spPr/>
      <dgm:t>
        <a:bodyPr/>
        <a:lstStyle/>
        <a:p>
          <a:endParaRPr lang="en-US"/>
        </a:p>
      </dgm:t>
    </dgm:pt>
    <dgm:pt modelId="{5F563064-58C8-4486-BBE6-AB45EF98B0C0}" type="pres">
      <dgm:prSet presAssocID="{2A122678-2D12-42A8-BC2E-9FF05A9A1582}" presName="hierChild4" presStyleCnt="0"/>
      <dgm:spPr/>
    </dgm:pt>
    <dgm:pt modelId="{24576611-DADD-43CB-8A2D-2B7BD5AAF28C}" type="pres">
      <dgm:prSet presAssocID="{2A122678-2D12-42A8-BC2E-9FF05A9A1582}" presName="hierChild5" presStyleCnt="0"/>
      <dgm:spPr/>
    </dgm:pt>
    <dgm:pt modelId="{E6E6D8AB-B0C2-4825-9948-63CB592AF161}" type="pres">
      <dgm:prSet presAssocID="{560FDFA5-5334-4A93-B0EC-DF6F7199224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5272C9F-132E-4257-ADD0-EC6C3B4DF5D4}" type="pres">
      <dgm:prSet presAssocID="{C3AAA570-2AA7-4EDB-9D4E-4FB363C57C65}" presName="hierRoot2" presStyleCnt="0">
        <dgm:presLayoutVars>
          <dgm:hierBranch val="init"/>
        </dgm:presLayoutVars>
      </dgm:prSet>
      <dgm:spPr/>
    </dgm:pt>
    <dgm:pt modelId="{6429DD6A-57EF-444A-B7D1-5D59E9E7E2EC}" type="pres">
      <dgm:prSet presAssocID="{C3AAA570-2AA7-4EDB-9D4E-4FB363C57C65}" presName="rootComposite" presStyleCnt="0"/>
      <dgm:spPr/>
    </dgm:pt>
    <dgm:pt modelId="{4BAF9695-C6F5-4B60-B07A-4EB3FDF4C0C8}" type="pres">
      <dgm:prSet presAssocID="{C3AAA570-2AA7-4EDB-9D4E-4FB363C57C65}" presName="rootText" presStyleLbl="node2" presStyleIdx="1" presStyleCnt="2" custScaleX="153035" custScaleY="85565" custLinFactNeighborX="1986" custLinFactNeighborY="51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1DBB46-E987-4F61-8C31-AA223E7EA68D}" type="pres">
      <dgm:prSet presAssocID="{C3AAA570-2AA7-4EDB-9D4E-4FB363C57C65}" presName="rootConnector" presStyleLbl="node2" presStyleIdx="1" presStyleCnt="2"/>
      <dgm:spPr/>
      <dgm:t>
        <a:bodyPr/>
        <a:lstStyle/>
        <a:p>
          <a:endParaRPr lang="en-US"/>
        </a:p>
      </dgm:t>
    </dgm:pt>
    <dgm:pt modelId="{407FEA6C-3FC2-4D38-A6CA-258D13075563}" type="pres">
      <dgm:prSet presAssocID="{C3AAA570-2AA7-4EDB-9D4E-4FB363C57C65}" presName="hierChild4" presStyleCnt="0"/>
      <dgm:spPr/>
    </dgm:pt>
    <dgm:pt modelId="{26DA8E11-6E6A-4F66-A27F-BBD394FE4909}" type="pres">
      <dgm:prSet presAssocID="{C3AAA570-2AA7-4EDB-9D4E-4FB363C57C65}" presName="hierChild5" presStyleCnt="0"/>
      <dgm:spPr/>
    </dgm:pt>
    <dgm:pt modelId="{7FC7B9CC-BFE9-47E9-AC18-4F1649B0182E}" type="pres">
      <dgm:prSet presAssocID="{573DF7A7-951C-4702-807F-E1F2B27D1D9D}" presName="hierChild3" presStyleCnt="0"/>
      <dgm:spPr/>
    </dgm:pt>
  </dgm:ptLst>
  <dgm:cxnLst>
    <dgm:cxn modelId="{321E7292-6EAF-436F-BF8A-60D20B32522B}" type="presOf" srcId="{573DF7A7-951C-4702-807F-E1F2B27D1D9D}" destId="{D75F232D-15FF-4132-86F5-5D81625FE7A3}" srcOrd="1" destOrd="0" presId="urn:microsoft.com/office/officeart/2005/8/layout/orgChart1"/>
    <dgm:cxn modelId="{99D10443-0372-4CD8-8F95-624ABD0E42EB}" type="presOf" srcId="{5CFD0244-2562-4901-BF25-A9E5B5ED0106}" destId="{65C15624-DD90-4D8E-845D-35D843F90E75}" srcOrd="0" destOrd="0" presId="urn:microsoft.com/office/officeart/2005/8/layout/orgChart1"/>
    <dgm:cxn modelId="{42BF9507-140F-4B7D-A895-232C5875C8B1}" type="presOf" srcId="{C3AAA570-2AA7-4EDB-9D4E-4FB363C57C65}" destId="{811DBB46-E987-4F61-8C31-AA223E7EA68D}" srcOrd="1" destOrd="0" presId="urn:microsoft.com/office/officeart/2005/8/layout/orgChart1"/>
    <dgm:cxn modelId="{B2243B16-A5BD-4F27-8D95-A9B088642930}" type="presOf" srcId="{560FDFA5-5334-4A93-B0EC-DF6F71992244}" destId="{E6E6D8AB-B0C2-4825-9948-63CB592AF161}" srcOrd="0" destOrd="0" presId="urn:microsoft.com/office/officeart/2005/8/layout/orgChart1"/>
    <dgm:cxn modelId="{F20FD683-27C6-45B5-8777-977E0F8FFDD8}" type="presOf" srcId="{C3AAA570-2AA7-4EDB-9D4E-4FB363C57C65}" destId="{4BAF9695-C6F5-4B60-B07A-4EB3FDF4C0C8}" srcOrd="0" destOrd="0" presId="urn:microsoft.com/office/officeart/2005/8/layout/orgChart1"/>
    <dgm:cxn modelId="{313B1F77-2930-45C7-92CC-30EFF513920C}" srcId="{573DF7A7-951C-4702-807F-E1F2B27D1D9D}" destId="{C3AAA570-2AA7-4EDB-9D4E-4FB363C57C65}" srcOrd="1" destOrd="0" parTransId="{560FDFA5-5334-4A93-B0EC-DF6F71992244}" sibTransId="{92E4CBA1-80C2-4C3B-B9CA-E92206431AAB}"/>
    <dgm:cxn modelId="{9DEBDD8C-846A-4783-9ECF-F17B4D3D234E}" srcId="{573DF7A7-951C-4702-807F-E1F2B27D1D9D}" destId="{2A122678-2D12-42A8-BC2E-9FF05A9A1582}" srcOrd="0" destOrd="0" parTransId="{5CFD0244-2562-4901-BF25-A9E5B5ED0106}" sibTransId="{09384FF7-B2C6-4A8A-8622-E27C4D7CC944}"/>
    <dgm:cxn modelId="{03A62CD0-B9D1-4249-9F90-406B98103581}" type="presOf" srcId="{573DF7A7-951C-4702-807F-E1F2B27D1D9D}" destId="{460578AA-6B2E-42C1-84BA-32F1467F54FB}" srcOrd="0" destOrd="0" presId="urn:microsoft.com/office/officeart/2005/8/layout/orgChart1"/>
    <dgm:cxn modelId="{C2102FC0-8E70-4746-A60D-EABB887193F6}" srcId="{7E5203B9-962D-4BDC-9B05-29D7E82259C8}" destId="{573DF7A7-951C-4702-807F-E1F2B27D1D9D}" srcOrd="0" destOrd="0" parTransId="{7123ACEF-2ADE-42A3-A164-E4E71209D1BE}" sibTransId="{137B2070-78E7-4312-805B-1530E4177882}"/>
    <dgm:cxn modelId="{A0A90B93-EAB8-4292-9B76-73AC645A05CB}" type="presOf" srcId="{7E5203B9-962D-4BDC-9B05-29D7E82259C8}" destId="{E0AD20EA-8A15-44E9-8E19-5657495E7BB7}" srcOrd="0" destOrd="0" presId="urn:microsoft.com/office/officeart/2005/8/layout/orgChart1"/>
    <dgm:cxn modelId="{5CE8D985-422C-4492-83A2-551588982FEE}" type="presOf" srcId="{2A122678-2D12-42A8-BC2E-9FF05A9A1582}" destId="{53B9F6C2-D5E2-424A-985D-D04AB1FBE3D8}" srcOrd="0" destOrd="0" presId="urn:microsoft.com/office/officeart/2005/8/layout/orgChart1"/>
    <dgm:cxn modelId="{4D86082F-0481-437A-93EA-96D3DDA495BA}" type="presOf" srcId="{2A122678-2D12-42A8-BC2E-9FF05A9A1582}" destId="{EA813547-2518-4D46-A562-46A18D6F1471}" srcOrd="1" destOrd="0" presId="urn:microsoft.com/office/officeart/2005/8/layout/orgChart1"/>
    <dgm:cxn modelId="{78BE8244-77F7-46EC-834D-B1833A203505}" type="presParOf" srcId="{E0AD20EA-8A15-44E9-8E19-5657495E7BB7}" destId="{4583E35A-2ED1-4327-8A01-DBB31F12AC55}" srcOrd="0" destOrd="0" presId="urn:microsoft.com/office/officeart/2005/8/layout/orgChart1"/>
    <dgm:cxn modelId="{28C1D8BA-DDFF-42CF-8DE1-C06F7923199E}" type="presParOf" srcId="{4583E35A-2ED1-4327-8A01-DBB31F12AC55}" destId="{0CB621F3-719A-48A7-8F12-A1220AF10AD1}" srcOrd="0" destOrd="0" presId="urn:microsoft.com/office/officeart/2005/8/layout/orgChart1"/>
    <dgm:cxn modelId="{DEE8C1BE-AE6B-4D72-B4FB-AB847BAE1DD1}" type="presParOf" srcId="{0CB621F3-719A-48A7-8F12-A1220AF10AD1}" destId="{460578AA-6B2E-42C1-84BA-32F1467F54FB}" srcOrd="0" destOrd="0" presId="urn:microsoft.com/office/officeart/2005/8/layout/orgChart1"/>
    <dgm:cxn modelId="{00C8C8DA-D5CD-4732-9594-EF80CBD11D7A}" type="presParOf" srcId="{0CB621F3-719A-48A7-8F12-A1220AF10AD1}" destId="{D75F232D-15FF-4132-86F5-5D81625FE7A3}" srcOrd="1" destOrd="0" presId="urn:microsoft.com/office/officeart/2005/8/layout/orgChart1"/>
    <dgm:cxn modelId="{C5449C31-EAB1-47DA-874F-4A629225FDCE}" type="presParOf" srcId="{4583E35A-2ED1-4327-8A01-DBB31F12AC55}" destId="{FE1D4964-F8F0-4AB5-8007-E133205845AB}" srcOrd="1" destOrd="0" presId="urn:microsoft.com/office/officeart/2005/8/layout/orgChart1"/>
    <dgm:cxn modelId="{9CF9A56C-6A6A-4389-878A-375380C31576}" type="presParOf" srcId="{FE1D4964-F8F0-4AB5-8007-E133205845AB}" destId="{65C15624-DD90-4D8E-845D-35D843F90E75}" srcOrd="0" destOrd="0" presId="urn:microsoft.com/office/officeart/2005/8/layout/orgChart1"/>
    <dgm:cxn modelId="{40CF51D4-07BB-4540-9C14-180E00A4D0C7}" type="presParOf" srcId="{FE1D4964-F8F0-4AB5-8007-E133205845AB}" destId="{C8DD3F68-29DD-47FB-AC7E-70EECB506125}" srcOrd="1" destOrd="0" presId="urn:microsoft.com/office/officeart/2005/8/layout/orgChart1"/>
    <dgm:cxn modelId="{8ADBB554-D8D7-460D-9276-64E8FD515F21}" type="presParOf" srcId="{C8DD3F68-29DD-47FB-AC7E-70EECB506125}" destId="{857A9C6C-6A7F-4897-A316-ADBF9817D72F}" srcOrd="0" destOrd="0" presId="urn:microsoft.com/office/officeart/2005/8/layout/orgChart1"/>
    <dgm:cxn modelId="{27014123-6B50-441D-8C27-53E79D5B733D}" type="presParOf" srcId="{857A9C6C-6A7F-4897-A316-ADBF9817D72F}" destId="{53B9F6C2-D5E2-424A-985D-D04AB1FBE3D8}" srcOrd="0" destOrd="0" presId="urn:microsoft.com/office/officeart/2005/8/layout/orgChart1"/>
    <dgm:cxn modelId="{FE588203-D490-4C33-A063-1E64F147F9E2}" type="presParOf" srcId="{857A9C6C-6A7F-4897-A316-ADBF9817D72F}" destId="{EA813547-2518-4D46-A562-46A18D6F1471}" srcOrd="1" destOrd="0" presId="urn:microsoft.com/office/officeart/2005/8/layout/orgChart1"/>
    <dgm:cxn modelId="{6E53BEC0-C0B0-459E-B709-E3CD4FEF6DFB}" type="presParOf" srcId="{C8DD3F68-29DD-47FB-AC7E-70EECB506125}" destId="{5F563064-58C8-4486-BBE6-AB45EF98B0C0}" srcOrd="1" destOrd="0" presId="urn:microsoft.com/office/officeart/2005/8/layout/orgChart1"/>
    <dgm:cxn modelId="{EA258AC2-7A7E-4A02-B1D6-6203A6C0A895}" type="presParOf" srcId="{C8DD3F68-29DD-47FB-AC7E-70EECB506125}" destId="{24576611-DADD-43CB-8A2D-2B7BD5AAF28C}" srcOrd="2" destOrd="0" presId="urn:microsoft.com/office/officeart/2005/8/layout/orgChart1"/>
    <dgm:cxn modelId="{AC3064E3-AA49-4E43-8E8A-FACB1AF666E9}" type="presParOf" srcId="{FE1D4964-F8F0-4AB5-8007-E133205845AB}" destId="{E6E6D8AB-B0C2-4825-9948-63CB592AF161}" srcOrd="2" destOrd="0" presId="urn:microsoft.com/office/officeart/2005/8/layout/orgChart1"/>
    <dgm:cxn modelId="{6D019585-E487-4AC1-8322-BBC5C4B4E604}" type="presParOf" srcId="{FE1D4964-F8F0-4AB5-8007-E133205845AB}" destId="{95272C9F-132E-4257-ADD0-EC6C3B4DF5D4}" srcOrd="3" destOrd="0" presId="urn:microsoft.com/office/officeart/2005/8/layout/orgChart1"/>
    <dgm:cxn modelId="{1B9BCA5C-417A-4CF8-A3EF-9D9EBDC70033}" type="presParOf" srcId="{95272C9F-132E-4257-ADD0-EC6C3B4DF5D4}" destId="{6429DD6A-57EF-444A-B7D1-5D59E9E7E2EC}" srcOrd="0" destOrd="0" presId="urn:microsoft.com/office/officeart/2005/8/layout/orgChart1"/>
    <dgm:cxn modelId="{62E12AF0-ADDC-4FC5-8E1E-45174A22E1EE}" type="presParOf" srcId="{6429DD6A-57EF-444A-B7D1-5D59E9E7E2EC}" destId="{4BAF9695-C6F5-4B60-B07A-4EB3FDF4C0C8}" srcOrd="0" destOrd="0" presId="urn:microsoft.com/office/officeart/2005/8/layout/orgChart1"/>
    <dgm:cxn modelId="{D1B2A0D8-E54E-469A-AF38-793D718C061B}" type="presParOf" srcId="{6429DD6A-57EF-444A-B7D1-5D59E9E7E2EC}" destId="{811DBB46-E987-4F61-8C31-AA223E7EA68D}" srcOrd="1" destOrd="0" presId="urn:microsoft.com/office/officeart/2005/8/layout/orgChart1"/>
    <dgm:cxn modelId="{EBC69C82-A9E1-4F6F-BE5F-713C30E45B44}" type="presParOf" srcId="{95272C9F-132E-4257-ADD0-EC6C3B4DF5D4}" destId="{407FEA6C-3FC2-4D38-A6CA-258D13075563}" srcOrd="1" destOrd="0" presId="urn:microsoft.com/office/officeart/2005/8/layout/orgChart1"/>
    <dgm:cxn modelId="{40C15B5C-EAE8-4707-9C11-36C1B2AC2625}" type="presParOf" srcId="{95272C9F-132E-4257-ADD0-EC6C3B4DF5D4}" destId="{26DA8E11-6E6A-4F66-A27F-BBD394FE4909}" srcOrd="2" destOrd="0" presId="urn:microsoft.com/office/officeart/2005/8/layout/orgChart1"/>
    <dgm:cxn modelId="{02E2F6E4-85A3-480C-B0CB-68E914AF375C}" type="presParOf" srcId="{4583E35A-2ED1-4327-8A01-DBB31F12AC55}" destId="{7FC7B9CC-BFE9-47E9-AC18-4F1649B0182E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203B9-962D-4BDC-9B05-29D7E82259C8}" type="doc">
      <dgm:prSet loTypeId="urn:microsoft.com/office/officeart/2005/8/layout/orgChart1" loCatId="hierarchy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73DF7A7-951C-4702-807F-E1F2B27D1D9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en-US" sz="4000" b="1" dirty="0" smtClean="0">
              <a:ln>
                <a:solidFill>
                  <a:srgbClr val="002060"/>
                </a:solidFill>
              </a:ln>
            </a:rPr>
            <a:t>Water supply Plumbing</a:t>
          </a:r>
          <a:endParaRPr lang="en-US" sz="4000" b="1" i="0" cap="all" spc="0" dirty="0">
            <a:ln>
              <a:solidFill>
                <a:srgbClr val="002060"/>
              </a:solidFill>
            </a:ln>
            <a:solidFill>
              <a:srgbClr val="0070C0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Cambria" pitchFamily="18" charset="0"/>
          </a:endParaRPr>
        </a:p>
      </dgm:t>
    </dgm:pt>
    <dgm:pt modelId="{7123ACEF-2ADE-42A3-A164-E4E71209D1BE}" type="parTrans" cxnId="{C2102FC0-8E70-4746-A60D-EABB887193F6}">
      <dgm:prSet/>
      <dgm:spPr/>
      <dgm:t>
        <a:bodyPr/>
        <a:lstStyle/>
        <a:p>
          <a:endParaRPr lang="en-US" sz="3200"/>
        </a:p>
      </dgm:t>
    </dgm:pt>
    <dgm:pt modelId="{137B2070-78E7-4312-805B-1530E4177882}" type="sibTrans" cxnId="{C2102FC0-8E70-4746-A60D-EABB887193F6}">
      <dgm:prSet/>
      <dgm:spPr/>
      <dgm:t>
        <a:bodyPr/>
        <a:lstStyle/>
        <a:p>
          <a:endParaRPr lang="en-US" sz="3200"/>
        </a:p>
      </dgm:t>
    </dgm:pt>
    <dgm:pt modelId="{2A122678-2D12-42A8-BC2E-9FF05A9A158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mbria" pitchFamily="18" charset="0"/>
            </a:rPr>
            <a:t>Direct system</a:t>
          </a:r>
          <a:endParaRPr lang="en-US" sz="3200" b="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Cambria" pitchFamily="18" charset="0"/>
          </a:endParaRPr>
        </a:p>
      </dgm:t>
    </dgm:pt>
    <dgm:pt modelId="{5CFD0244-2562-4901-BF25-A9E5B5ED0106}" type="parTrans" cxnId="{9DEBDD8C-846A-4783-9ECF-F17B4D3D234E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3200"/>
        </a:p>
      </dgm:t>
    </dgm:pt>
    <dgm:pt modelId="{09384FF7-B2C6-4A8A-8622-E27C4D7CC944}" type="sibTrans" cxnId="{9DEBDD8C-846A-4783-9ECF-F17B4D3D234E}">
      <dgm:prSet/>
      <dgm:spPr/>
      <dgm:t>
        <a:bodyPr/>
        <a:lstStyle/>
        <a:p>
          <a:endParaRPr lang="en-US" sz="3200"/>
        </a:p>
      </dgm:t>
    </dgm:pt>
    <dgm:pt modelId="{C3AAA570-2AA7-4EDB-9D4E-4FB363C57C6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rPr>
            <a:t>Indirect system</a:t>
          </a:r>
          <a:endParaRPr lang="en-US" sz="360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</a:endParaRPr>
        </a:p>
      </dgm:t>
    </dgm:pt>
    <dgm:pt modelId="{560FDFA5-5334-4A93-B0EC-DF6F71992244}" type="parTrans" cxnId="{313B1F77-2930-45C7-92CC-30EFF513920C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2E4CBA1-80C2-4C3B-B9CA-E92206431AAB}" type="sibTrans" cxnId="{313B1F77-2930-45C7-92CC-30EFF513920C}">
      <dgm:prSet/>
      <dgm:spPr/>
      <dgm:t>
        <a:bodyPr/>
        <a:lstStyle/>
        <a:p>
          <a:endParaRPr lang="en-US"/>
        </a:p>
      </dgm:t>
    </dgm:pt>
    <dgm:pt modelId="{E0AD20EA-8A15-44E9-8E19-5657495E7BB7}" type="pres">
      <dgm:prSet presAssocID="{7E5203B9-962D-4BDC-9B05-29D7E82259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83E35A-2ED1-4327-8A01-DBB31F12AC55}" type="pres">
      <dgm:prSet presAssocID="{573DF7A7-951C-4702-807F-E1F2B27D1D9D}" presName="hierRoot1" presStyleCnt="0">
        <dgm:presLayoutVars>
          <dgm:hierBranch val="init"/>
        </dgm:presLayoutVars>
      </dgm:prSet>
      <dgm:spPr/>
    </dgm:pt>
    <dgm:pt modelId="{0CB621F3-719A-48A7-8F12-A1220AF10AD1}" type="pres">
      <dgm:prSet presAssocID="{573DF7A7-951C-4702-807F-E1F2B27D1D9D}" presName="rootComposite1" presStyleCnt="0"/>
      <dgm:spPr/>
    </dgm:pt>
    <dgm:pt modelId="{460578AA-6B2E-42C1-84BA-32F1467F54FB}" type="pres">
      <dgm:prSet presAssocID="{573DF7A7-951C-4702-807F-E1F2B27D1D9D}" presName="rootText1" presStyleLbl="node0" presStyleIdx="0" presStyleCnt="1" custScaleX="204952" custScaleY="126252" custLinFactNeighborX="8500" custLinFactNeighborY="4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5F232D-15FF-4132-86F5-5D81625FE7A3}" type="pres">
      <dgm:prSet presAssocID="{573DF7A7-951C-4702-807F-E1F2B27D1D9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E1D4964-F8F0-4AB5-8007-E133205845AB}" type="pres">
      <dgm:prSet presAssocID="{573DF7A7-951C-4702-807F-E1F2B27D1D9D}" presName="hierChild2" presStyleCnt="0"/>
      <dgm:spPr/>
    </dgm:pt>
    <dgm:pt modelId="{65C15624-DD90-4D8E-845D-35D843F90E75}" type="pres">
      <dgm:prSet presAssocID="{5CFD0244-2562-4901-BF25-A9E5B5ED010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8DD3F68-29DD-47FB-AC7E-70EECB506125}" type="pres">
      <dgm:prSet presAssocID="{2A122678-2D12-42A8-BC2E-9FF05A9A1582}" presName="hierRoot2" presStyleCnt="0">
        <dgm:presLayoutVars>
          <dgm:hierBranch val="init"/>
        </dgm:presLayoutVars>
      </dgm:prSet>
      <dgm:spPr/>
    </dgm:pt>
    <dgm:pt modelId="{857A9C6C-6A7F-4897-A316-ADBF9817D72F}" type="pres">
      <dgm:prSet presAssocID="{2A122678-2D12-42A8-BC2E-9FF05A9A1582}" presName="rootComposite" presStyleCnt="0"/>
      <dgm:spPr/>
    </dgm:pt>
    <dgm:pt modelId="{53B9F6C2-D5E2-424A-985D-D04AB1FBE3D8}" type="pres">
      <dgm:prSet presAssocID="{2A122678-2D12-42A8-BC2E-9FF05A9A1582}" presName="rootText" presStyleLbl="node2" presStyleIdx="0" presStyleCnt="2" custScaleX="148661" custScaleY="59175" custLinFactNeighborX="-194" custLinFactNeighborY="51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813547-2518-4D46-A562-46A18D6F1471}" type="pres">
      <dgm:prSet presAssocID="{2A122678-2D12-42A8-BC2E-9FF05A9A1582}" presName="rootConnector" presStyleLbl="node2" presStyleIdx="0" presStyleCnt="2"/>
      <dgm:spPr/>
      <dgm:t>
        <a:bodyPr/>
        <a:lstStyle/>
        <a:p>
          <a:endParaRPr lang="en-US"/>
        </a:p>
      </dgm:t>
    </dgm:pt>
    <dgm:pt modelId="{5F563064-58C8-4486-BBE6-AB45EF98B0C0}" type="pres">
      <dgm:prSet presAssocID="{2A122678-2D12-42A8-BC2E-9FF05A9A1582}" presName="hierChild4" presStyleCnt="0"/>
      <dgm:spPr/>
    </dgm:pt>
    <dgm:pt modelId="{24576611-DADD-43CB-8A2D-2B7BD5AAF28C}" type="pres">
      <dgm:prSet presAssocID="{2A122678-2D12-42A8-BC2E-9FF05A9A1582}" presName="hierChild5" presStyleCnt="0"/>
      <dgm:spPr/>
    </dgm:pt>
    <dgm:pt modelId="{E6E6D8AB-B0C2-4825-9948-63CB592AF161}" type="pres">
      <dgm:prSet presAssocID="{560FDFA5-5334-4A93-B0EC-DF6F7199224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5272C9F-132E-4257-ADD0-EC6C3B4DF5D4}" type="pres">
      <dgm:prSet presAssocID="{C3AAA570-2AA7-4EDB-9D4E-4FB363C57C65}" presName="hierRoot2" presStyleCnt="0">
        <dgm:presLayoutVars>
          <dgm:hierBranch val="init"/>
        </dgm:presLayoutVars>
      </dgm:prSet>
      <dgm:spPr/>
    </dgm:pt>
    <dgm:pt modelId="{6429DD6A-57EF-444A-B7D1-5D59E9E7E2EC}" type="pres">
      <dgm:prSet presAssocID="{C3AAA570-2AA7-4EDB-9D4E-4FB363C57C65}" presName="rootComposite" presStyleCnt="0"/>
      <dgm:spPr/>
    </dgm:pt>
    <dgm:pt modelId="{4BAF9695-C6F5-4B60-B07A-4EB3FDF4C0C8}" type="pres">
      <dgm:prSet presAssocID="{C3AAA570-2AA7-4EDB-9D4E-4FB363C57C65}" presName="rootText" presStyleLbl="node2" presStyleIdx="1" presStyleCnt="2" custScaleX="153035" custScaleY="59175" custLinFactNeighborX="1986" custLinFactNeighborY="51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1DBB46-E987-4F61-8C31-AA223E7EA68D}" type="pres">
      <dgm:prSet presAssocID="{C3AAA570-2AA7-4EDB-9D4E-4FB363C57C65}" presName="rootConnector" presStyleLbl="node2" presStyleIdx="1" presStyleCnt="2"/>
      <dgm:spPr/>
      <dgm:t>
        <a:bodyPr/>
        <a:lstStyle/>
        <a:p>
          <a:endParaRPr lang="en-US"/>
        </a:p>
      </dgm:t>
    </dgm:pt>
    <dgm:pt modelId="{407FEA6C-3FC2-4D38-A6CA-258D13075563}" type="pres">
      <dgm:prSet presAssocID="{C3AAA570-2AA7-4EDB-9D4E-4FB363C57C65}" presName="hierChild4" presStyleCnt="0"/>
      <dgm:spPr/>
    </dgm:pt>
    <dgm:pt modelId="{26DA8E11-6E6A-4F66-A27F-BBD394FE4909}" type="pres">
      <dgm:prSet presAssocID="{C3AAA570-2AA7-4EDB-9D4E-4FB363C57C65}" presName="hierChild5" presStyleCnt="0"/>
      <dgm:spPr/>
    </dgm:pt>
    <dgm:pt modelId="{7FC7B9CC-BFE9-47E9-AC18-4F1649B0182E}" type="pres">
      <dgm:prSet presAssocID="{573DF7A7-951C-4702-807F-E1F2B27D1D9D}" presName="hierChild3" presStyleCnt="0"/>
      <dgm:spPr/>
    </dgm:pt>
  </dgm:ptLst>
  <dgm:cxnLst>
    <dgm:cxn modelId="{ED113505-ECC1-4674-AF55-FD8324AEA62C}" type="presOf" srcId="{C3AAA570-2AA7-4EDB-9D4E-4FB363C57C65}" destId="{4BAF9695-C6F5-4B60-B07A-4EB3FDF4C0C8}" srcOrd="0" destOrd="0" presId="urn:microsoft.com/office/officeart/2005/8/layout/orgChart1"/>
    <dgm:cxn modelId="{67AB8376-3C1A-4880-84CE-4681C6A4E54C}" type="presOf" srcId="{560FDFA5-5334-4A93-B0EC-DF6F71992244}" destId="{E6E6D8AB-B0C2-4825-9948-63CB592AF161}" srcOrd="0" destOrd="0" presId="urn:microsoft.com/office/officeart/2005/8/layout/orgChart1"/>
    <dgm:cxn modelId="{A034DB1D-5BD5-4E97-8373-A7B4F6B1FEBC}" type="presOf" srcId="{7E5203B9-962D-4BDC-9B05-29D7E82259C8}" destId="{E0AD20EA-8A15-44E9-8E19-5657495E7BB7}" srcOrd="0" destOrd="0" presId="urn:microsoft.com/office/officeart/2005/8/layout/orgChart1"/>
    <dgm:cxn modelId="{10BE32BC-F23B-46B6-8F2D-AF9493AFB77F}" type="presOf" srcId="{573DF7A7-951C-4702-807F-E1F2B27D1D9D}" destId="{D75F232D-15FF-4132-86F5-5D81625FE7A3}" srcOrd="1" destOrd="0" presId="urn:microsoft.com/office/officeart/2005/8/layout/orgChart1"/>
    <dgm:cxn modelId="{229BD747-71E4-439E-944E-780D34164EF9}" type="presOf" srcId="{573DF7A7-951C-4702-807F-E1F2B27D1D9D}" destId="{460578AA-6B2E-42C1-84BA-32F1467F54FB}" srcOrd="0" destOrd="0" presId="urn:microsoft.com/office/officeart/2005/8/layout/orgChart1"/>
    <dgm:cxn modelId="{313B1F77-2930-45C7-92CC-30EFF513920C}" srcId="{573DF7A7-951C-4702-807F-E1F2B27D1D9D}" destId="{C3AAA570-2AA7-4EDB-9D4E-4FB363C57C65}" srcOrd="1" destOrd="0" parTransId="{560FDFA5-5334-4A93-B0EC-DF6F71992244}" sibTransId="{92E4CBA1-80C2-4C3B-B9CA-E92206431AAB}"/>
    <dgm:cxn modelId="{A74D4BAE-AE9D-4E2A-9C26-48F84196B57F}" type="presOf" srcId="{5CFD0244-2562-4901-BF25-A9E5B5ED0106}" destId="{65C15624-DD90-4D8E-845D-35D843F90E75}" srcOrd="0" destOrd="0" presId="urn:microsoft.com/office/officeart/2005/8/layout/orgChart1"/>
    <dgm:cxn modelId="{EBAA3B76-EEF5-4BA3-8823-9031C3DF2131}" type="presOf" srcId="{2A122678-2D12-42A8-BC2E-9FF05A9A1582}" destId="{EA813547-2518-4D46-A562-46A18D6F1471}" srcOrd="1" destOrd="0" presId="urn:microsoft.com/office/officeart/2005/8/layout/orgChart1"/>
    <dgm:cxn modelId="{EE0E24C6-7AD5-4ADE-8C3F-768E19E1C879}" type="presOf" srcId="{C3AAA570-2AA7-4EDB-9D4E-4FB363C57C65}" destId="{811DBB46-E987-4F61-8C31-AA223E7EA68D}" srcOrd="1" destOrd="0" presId="urn:microsoft.com/office/officeart/2005/8/layout/orgChart1"/>
    <dgm:cxn modelId="{9DEBDD8C-846A-4783-9ECF-F17B4D3D234E}" srcId="{573DF7A7-951C-4702-807F-E1F2B27D1D9D}" destId="{2A122678-2D12-42A8-BC2E-9FF05A9A1582}" srcOrd="0" destOrd="0" parTransId="{5CFD0244-2562-4901-BF25-A9E5B5ED0106}" sibTransId="{09384FF7-B2C6-4A8A-8622-E27C4D7CC944}"/>
    <dgm:cxn modelId="{981BD4F4-7AF1-493E-A993-9AC60FF6B918}" type="presOf" srcId="{2A122678-2D12-42A8-BC2E-9FF05A9A1582}" destId="{53B9F6C2-D5E2-424A-985D-D04AB1FBE3D8}" srcOrd="0" destOrd="0" presId="urn:microsoft.com/office/officeart/2005/8/layout/orgChart1"/>
    <dgm:cxn modelId="{C2102FC0-8E70-4746-A60D-EABB887193F6}" srcId="{7E5203B9-962D-4BDC-9B05-29D7E82259C8}" destId="{573DF7A7-951C-4702-807F-E1F2B27D1D9D}" srcOrd="0" destOrd="0" parTransId="{7123ACEF-2ADE-42A3-A164-E4E71209D1BE}" sibTransId="{137B2070-78E7-4312-805B-1530E4177882}"/>
    <dgm:cxn modelId="{ED0FEB7C-3B1D-407A-A5AC-7243AC581F22}" type="presParOf" srcId="{E0AD20EA-8A15-44E9-8E19-5657495E7BB7}" destId="{4583E35A-2ED1-4327-8A01-DBB31F12AC55}" srcOrd="0" destOrd="0" presId="urn:microsoft.com/office/officeart/2005/8/layout/orgChart1"/>
    <dgm:cxn modelId="{3E31A52D-A23F-49A1-8558-8D80FC71BB76}" type="presParOf" srcId="{4583E35A-2ED1-4327-8A01-DBB31F12AC55}" destId="{0CB621F3-719A-48A7-8F12-A1220AF10AD1}" srcOrd="0" destOrd="0" presId="urn:microsoft.com/office/officeart/2005/8/layout/orgChart1"/>
    <dgm:cxn modelId="{21823099-92AB-43B9-9E1F-B2D5D6BE0EF1}" type="presParOf" srcId="{0CB621F3-719A-48A7-8F12-A1220AF10AD1}" destId="{460578AA-6B2E-42C1-84BA-32F1467F54FB}" srcOrd="0" destOrd="0" presId="urn:microsoft.com/office/officeart/2005/8/layout/orgChart1"/>
    <dgm:cxn modelId="{73A6609F-9BDB-4E82-ADD9-FBECC5284D52}" type="presParOf" srcId="{0CB621F3-719A-48A7-8F12-A1220AF10AD1}" destId="{D75F232D-15FF-4132-86F5-5D81625FE7A3}" srcOrd="1" destOrd="0" presId="urn:microsoft.com/office/officeart/2005/8/layout/orgChart1"/>
    <dgm:cxn modelId="{0D66266B-6DA3-4A73-AC0C-63E6A12DF691}" type="presParOf" srcId="{4583E35A-2ED1-4327-8A01-DBB31F12AC55}" destId="{FE1D4964-F8F0-4AB5-8007-E133205845AB}" srcOrd="1" destOrd="0" presId="urn:microsoft.com/office/officeart/2005/8/layout/orgChart1"/>
    <dgm:cxn modelId="{B062978A-681B-4803-855A-85AB3BDC163A}" type="presParOf" srcId="{FE1D4964-F8F0-4AB5-8007-E133205845AB}" destId="{65C15624-DD90-4D8E-845D-35D843F90E75}" srcOrd="0" destOrd="0" presId="urn:microsoft.com/office/officeart/2005/8/layout/orgChart1"/>
    <dgm:cxn modelId="{B08AD465-FF86-49F0-A6E8-F8439C2B8750}" type="presParOf" srcId="{FE1D4964-F8F0-4AB5-8007-E133205845AB}" destId="{C8DD3F68-29DD-47FB-AC7E-70EECB506125}" srcOrd="1" destOrd="0" presId="urn:microsoft.com/office/officeart/2005/8/layout/orgChart1"/>
    <dgm:cxn modelId="{99E6808F-EF3F-4169-9ED9-D5383C4F64A8}" type="presParOf" srcId="{C8DD3F68-29DD-47FB-AC7E-70EECB506125}" destId="{857A9C6C-6A7F-4897-A316-ADBF9817D72F}" srcOrd="0" destOrd="0" presId="urn:microsoft.com/office/officeart/2005/8/layout/orgChart1"/>
    <dgm:cxn modelId="{D88114F6-CDDF-423E-8F86-CD83536FC5CE}" type="presParOf" srcId="{857A9C6C-6A7F-4897-A316-ADBF9817D72F}" destId="{53B9F6C2-D5E2-424A-985D-D04AB1FBE3D8}" srcOrd="0" destOrd="0" presId="urn:microsoft.com/office/officeart/2005/8/layout/orgChart1"/>
    <dgm:cxn modelId="{7237C0B9-87A2-480F-AAA6-F0EAAE001FA9}" type="presParOf" srcId="{857A9C6C-6A7F-4897-A316-ADBF9817D72F}" destId="{EA813547-2518-4D46-A562-46A18D6F1471}" srcOrd="1" destOrd="0" presId="urn:microsoft.com/office/officeart/2005/8/layout/orgChart1"/>
    <dgm:cxn modelId="{C3EA5372-3164-4134-BE0B-64C64750DE39}" type="presParOf" srcId="{C8DD3F68-29DD-47FB-AC7E-70EECB506125}" destId="{5F563064-58C8-4486-BBE6-AB45EF98B0C0}" srcOrd="1" destOrd="0" presId="urn:microsoft.com/office/officeart/2005/8/layout/orgChart1"/>
    <dgm:cxn modelId="{1A0A2EC9-1A49-4B01-9E36-284E54C8CB20}" type="presParOf" srcId="{C8DD3F68-29DD-47FB-AC7E-70EECB506125}" destId="{24576611-DADD-43CB-8A2D-2B7BD5AAF28C}" srcOrd="2" destOrd="0" presId="urn:microsoft.com/office/officeart/2005/8/layout/orgChart1"/>
    <dgm:cxn modelId="{F1FE6647-77AC-4C29-8161-3B4D800193FF}" type="presParOf" srcId="{FE1D4964-F8F0-4AB5-8007-E133205845AB}" destId="{E6E6D8AB-B0C2-4825-9948-63CB592AF161}" srcOrd="2" destOrd="0" presId="urn:microsoft.com/office/officeart/2005/8/layout/orgChart1"/>
    <dgm:cxn modelId="{E553FE46-C980-4905-9085-C3989C6FF66E}" type="presParOf" srcId="{FE1D4964-F8F0-4AB5-8007-E133205845AB}" destId="{95272C9F-132E-4257-ADD0-EC6C3B4DF5D4}" srcOrd="3" destOrd="0" presId="urn:microsoft.com/office/officeart/2005/8/layout/orgChart1"/>
    <dgm:cxn modelId="{E58528EA-6493-4AF4-9908-73CE44C15469}" type="presParOf" srcId="{95272C9F-132E-4257-ADD0-EC6C3B4DF5D4}" destId="{6429DD6A-57EF-444A-B7D1-5D59E9E7E2EC}" srcOrd="0" destOrd="0" presId="urn:microsoft.com/office/officeart/2005/8/layout/orgChart1"/>
    <dgm:cxn modelId="{0170CFAF-596B-4C4E-AE43-7CB349D2D24C}" type="presParOf" srcId="{6429DD6A-57EF-444A-B7D1-5D59E9E7E2EC}" destId="{4BAF9695-C6F5-4B60-B07A-4EB3FDF4C0C8}" srcOrd="0" destOrd="0" presId="urn:microsoft.com/office/officeart/2005/8/layout/orgChart1"/>
    <dgm:cxn modelId="{A1D29E4A-5C21-4DA8-9784-E9D5DDB29AAE}" type="presParOf" srcId="{6429DD6A-57EF-444A-B7D1-5D59E9E7E2EC}" destId="{811DBB46-E987-4F61-8C31-AA223E7EA68D}" srcOrd="1" destOrd="0" presId="urn:microsoft.com/office/officeart/2005/8/layout/orgChart1"/>
    <dgm:cxn modelId="{923E5FA7-BF4D-4671-AB5B-FB6D4805A5F0}" type="presParOf" srcId="{95272C9F-132E-4257-ADD0-EC6C3B4DF5D4}" destId="{407FEA6C-3FC2-4D38-A6CA-258D13075563}" srcOrd="1" destOrd="0" presId="urn:microsoft.com/office/officeart/2005/8/layout/orgChart1"/>
    <dgm:cxn modelId="{7C81D64F-89BA-457F-9D73-CE11D96487EE}" type="presParOf" srcId="{95272C9F-132E-4257-ADD0-EC6C3B4DF5D4}" destId="{26DA8E11-6E6A-4F66-A27F-BBD394FE4909}" srcOrd="2" destOrd="0" presId="urn:microsoft.com/office/officeart/2005/8/layout/orgChart1"/>
    <dgm:cxn modelId="{03C0E70E-150C-4CAF-9C0B-B1B118F7CCC8}" type="presParOf" srcId="{4583E35A-2ED1-4327-8A01-DBB31F12AC55}" destId="{7FC7B9CC-BFE9-47E9-AC18-4F1649B0182E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B7F3F-44E5-4BA9-B1EA-20BB34413DF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46606-CCE5-430B-8A68-7F001990F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F1A9-1D18-41F4-86DA-83BE92D56A85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15435-EE42-4DDF-9D74-3F9ABB8AD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200400"/>
            <a:ext cx="7467600" cy="2800767"/>
          </a:xfrm>
          <a:prstGeom prst="rect">
            <a:avLst/>
          </a:prstGeom>
          <a:noFill/>
          <a:scene3d>
            <a:camera prst="perspectiveContrastingRightFacing" fov="4500000">
              <a:rot lat="600000" lon="18963666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PLUMBING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914400"/>
            <a:ext cx="45032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Presentation</a:t>
            </a: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Topic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1828800"/>
            <a:ext cx="266700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09800"/>
            <a:ext cx="27432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Pipes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Taps, Valves</a:t>
            </a:r>
          </a:p>
          <a:p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 and stopcocks</a:t>
            </a:r>
          </a:p>
          <a:p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Fixtures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Water tanks</a:t>
            </a:r>
            <a:endParaRPr lang="en-US" sz="2800" b="1" dirty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4200" y="1295400"/>
            <a:ext cx="5486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Taps, Valves and stopcocks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95600" y="381000"/>
            <a:ext cx="5791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Plumbing Components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7" descr="C:\Users\Salehin\Desktop\pics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0"/>
            <a:ext cx="24384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2" descr="C:\Users\Salehin\Desktop\pics\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362200"/>
            <a:ext cx="2676525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4191000" y="5867400"/>
            <a:ext cx="106680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VALVES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5715000"/>
            <a:ext cx="611065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USE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" y="1143000"/>
            <a:ext cx="77724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1828800"/>
            <a:ext cx="266700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09800"/>
            <a:ext cx="27432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Pipes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Taps, Valves</a:t>
            </a:r>
          </a:p>
          <a:p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 and stopcocks</a:t>
            </a:r>
          </a:p>
          <a:p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Fixtures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Water tanks</a:t>
            </a:r>
            <a:endParaRPr lang="en-US" sz="2800" b="1" dirty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2800" y="1295400"/>
            <a:ext cx="5486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Taps, Valves and stopcocks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95600" y="381000"/>
            <a:ext cx="594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Plumbing Components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C:\Users\Salehin\Desktop\pics\Untitled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362200"/>
            <a:ext cx="27432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5" descr="C:\Users\Salehin\Desktop\pics\Untitled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362200"/>
            <a:ext cx="27432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62400" y="5715000"/>
            <a:ext cx="1525739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STOPCOCK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5638800"/>
            <a:ext cx="611065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USE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1143000"/>
            <a:ext cx="77724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9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1828800"/>
            <a:ext cx="266700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0"/>
            <a:ext cx="27432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Pipes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Taps, Valves</a:t>
            </a:r>
          </a:p>
          <a:p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 and stopcocks</a:t>
            </a:r>
          </a:p>
          <a:p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Fixtures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Water tanks</a:t>
            </a:r>
            <a:endParaRPr lang="en-US" sz="2800" b="1" dirty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1295400"/>
            <a:ext cx="2057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Fixtures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95600" y="381000"/>
            <a:ext cx="5719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Plumbing Components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3" descr="C:\Users\Salehin\Desktop\pics\Untitled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667000"/>
            <a:ext cx="2593794" cy="2801226"/>
          </a:xfrm>
          <a:prstGeom prst="roundRect">
            <a:avLst>
              <a:gd name="adj" fmla="val 8594"/>
            </a:avLst>
          </a:prstGeom>
          <a:gradFill flip="none" rotWithShape="1">
            <a:gsLst>
              <a:gs pos="0">
                <a:schemeClr val="accent5">
                  <a:shade val="63000"/>
                </a:schemeClr>
              </a:gs>
              <a:gs pos="30000">
                <a:schemeClr val="accent5">
                  <a:shade val="90000"/>
                  <a:satMod val="110000"/>
                </a:schemeClr>
              </a:gs>
              <a:gs pos="45000">
                <a:schemeClr val="accent5">
                  <a:shade val="100000"/>
                  <a:satMod val="118000"/>
                </a:schemeClr>
              </a:gs>
              <a:gs pos="55000">
                <a:schemeClr val="accent5">
                  <a:shade val="100000"/>
                  <a:satMod val="118000"/>
                </a:schemeClr>
              </a:gs>
              <a:gs pos="73000">
                <a:schemeClr val="accent5">
                  <a:shade val="90000"/>
                  <a:satMod val="110000"/>
                </a:schemeClr>
              </a:gs>
              <a:gs pos="100000">
                <a:schemeClr val="accent5">
                  <a:shade val="63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0" name="Picture 2" descr="C:\Users\Salehin\Desktop\pics\Untitled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133600"/>
            <a:ext cx="266700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3505200" y="5791200"/>
            <a:ext cx="160020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63000"/>
                </a:schemeClr>
              </a:gs>
              <a:gs pos="30000">
                <a:schemeClr val="accent5">
                  <a:shade val="90000"/>
                  <a:satMod val="110000"/>
                </a:schemeClr>
              </a:gs>
              <a:gs pos="45000">
                <a:schemeClr val="accent5">
                  <a:shade val="100000"/>
                  <a:satMod val="118000"/>
                </a:schemeClr>
              </a:gs>
              <a:gs pos="55000">
                <a:schemeClr val="accent5">
                  <a:shade val="100000"/>
                  <a:satMod val="118000"/>
                </a:schemeClr>
              </a:gs>
              <a:gs pos="73000">
                <a:schemeClr val="accent5">
                  <a:shade val="90000"/>
                  <a:satMod val="110000"/>
                </a:schemeClr>
              </a:gs>
              <a:gs pos="100000">
                <a:schemeClr val="accent5">
                  <a:shade val="63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Water closet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5867400"/>
            <a:ext cx="1077731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63000"/>
                </a:schemeClr>
              </a:gs>
              <a:gs pos="30000">
                <a:schemeClr val="accent5">
                  <a:shade val="90000"/>
                  <a:satMod val="110000"/>
                </a:schemeClr>
              </a:gs>
              <a:gs pos="45000">
                <a:schemeClr val="accent5">
                  <a:shade val="100000"/>
                  <a:satMod val="118000"/>
                </a:schemeClr>
              </a:gs>
              <a:gs pos="55000">
                <a:schemeClr val="accent5">
                  <a:shade val="100000"/>
                  <a:satMod val="118000"/>
                </a:schemeClr>
              </a:gs>
              <a:gs pos="73000">
                <a:schemeClr val="accent5">
                  <a:shade val="90000"/>
                  <a:satMod val="110000"/>
                </a:schemeClr>
              </a:gs>
              <a:gs pos="100000">
                <a:schemeClr val="accent5">
                  <a:shade val="63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Lavatory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1143000"/>
            <a:ext cx="77724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5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1828800"/>
            <a:ext cx="266700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0"/>
            <a:ext cx="27432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Pipes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Taps, Valves</a:t>
            </a:r>
          </a:p>
          <a:p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 and stopcocks</a:t>
            </a:r>
          </a:p>
          <a:p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Fixtures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Water tanks</a:t>
            </a:r>
            <a:endParaRPr lang="en-US" sz="2800" b="1" dirty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1295400"/>
            <a:ext cx="2057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Fixtures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95600" y="381000"/>
            <a:ext cx="5719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Plumbing Components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4" descr="C:\Users\Salehin\Desktop\bathtu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743200"/>
            <a:ext cx="41148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638800" y="5791200"/>
            <a:ext cx="990600" cy="400110"/>
          </a:xfrm>
          <a:prstGeom prst="rect">
            <a:avLst/>
          </a:prstGeom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TUB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00" y="1143000"/>
            <a:ext cx="77724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1828800"/>
            <a:ext cx="266700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0"/>
            <a:ext cx="27432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Pipes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Taps, Valves</a:t>
            </a:r>
          </a:p>
          <a:p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 and stopcocks</a:t>
            </a:r>
          </a:p>
          <a:p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Fixtures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Water tanks</a:t>
            </a:r>
            <a:endParaRPr lang="en-US" sz="2800" b="1" dirty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1295400"/>
            <a:ext cx="3200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32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Water tanks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95600" y="381000"/>
            <a:ext cx="5719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Plumbing Components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 descr="overhead-t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438400"/>
            <a:ext cx="3054622" cy="3276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762000" y="1143000"/>
            <a:ext cx="77724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267200" cy="838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Types of Joints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 smtClean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Cambria" pitchFamily="18" charset="0"/>
            </a:endParaRPr>
          </a:p>
          <a:p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mbria" pitchFamily="18" charset="0"/>
              </a:rPr>
              <a:t>Elbow joint</a:t>
            </a:r>
          </a:p>
          <a:p>
            <a:endParaRPr lang="en-US" b="1" dirty="0" smtClean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Cambria" pitchFamily="18" charset="0"/>
            </a:endParaRPr>
          </a:p>
          <a:p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mbria" pitchFamily="18" charset="0"/>
              </a:rPr>
              <a:t>U-Trap Joint</a:t>
            </a:r>
          </a:p>
          <a:p>
            <a:endParaRPr lang="en-US" b="1" dirty="0" smtClean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Cambria" pitchFamily="18" charset="0"/>
            </a:endParaRPr>
          </a:p>
          <a:p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mbria" pitchFamily="18" charset="0"/>
              </a:rPr>
              <a:t>Coupling</a:t>
            </a:r>
          </a:p>
          <a:p>
            <a:endParaRPr lang="en-US" b="1" dirty="0" smtClean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Cambria" pitchFamily="18" charset="0"/>
            </a:endParaRPr>
          </a:p>
          <a:p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mbria" pitchFamily="18" charset="0"/>
              </a:rPr>
              <a:t>Tee</a:t>
            </a:r>
          </a:p>
          <a:p>
            <a:endParaRPr lang="en-US" b="1" dirty="0" smtClean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Cambria" pitchFamily="18" charset="0"/>
            </a:endParaRPr>
          </a:p>
          <a:p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mbria" pitchFamily="18" charset="0"/>
              </a:rPr>
              <a:t>Cap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29718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Elbow Joint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Pipe fitting installed between two lengths of pipe.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Allow a change of direction, usually a 90° or 45° angle.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Used for connecting hoses to valves and water pressure pumps.</a:t>
            </a:r>
          </a:p>
        </p:txBody>
      </p:sp>
      <p:pic>
        <p:nvPicPr>
          <p:cNvPr id="3075" name="Picture 3" descr="C:\Users\Salehin\Desktop\pics\Untitled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419600"/>
            <a:ext cx="1990725" cy="1781175"/>
          </a:xfrm>
          <a:prstGeom prst="rect">
            <a:avLst/>
          </a:prstGeom>
          <a:noFill/>
        </p:spPr>
      </p:pic>
      <p:pic>
        <p:nvPicPr>
          <p:cNvPr id="3076" name="Picture 4" descr="C:\Users\Salehin\Desktop\pics\Untitled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447800"/>
            <a:ext cx="3300412" cy="2713277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457200" y="1143000"/>
            <a:ext cx="830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381000"/>
            <a:ext cx="3016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U-trap joint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Salehin\Desktop\pics\Untitled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57600"/>
            <a:ext cx="3352800" cy="2416946"/>
          </a:xfrm>
          <a:prstGeom prst="rect">
            <a:avLst/>
          </a:prstGeom>
          <a:noFill/>
        </p:spPr>
      </p:pic>
      <p:pic>
        <p:nvPicPr>
          <p:cNvPr id="9" name="Picture 8" descr="C:\Documents and Settings\nams\Local Settings\Temporary Internet Files\Content.Word\IMG_08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581400"/>
            <a:ext cx="3057525" cy="266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16002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A kind of u shape joint or trap joint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Used in case of joining sanitary wastage pipes.           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1143000"/>
            <a:ext cx="830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Coupling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A very short length of pipe that allows two pipes to be joined.</a:t>
            </a:r>
          </a:p>
          <a:p>
            <a:pPr algn="just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If the two ends of a coupling are different then it is usually referred to as an adapter.</a:t>
            </a:r>
          </a:p>
          <a:p>
            <a:pPr algn="just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When the two ends use the same connection method but are of a different size, they are called reducing coupling or reducer.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Salehin\Desktop\pics\Untitled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962400"/>
            <a:ext cx="2362200" cy="1828800"/>
          </a:xfrm>
          <a:prstGeom prst="rect">
            <a:avLst/>
          </a:prstGeom>
          <a:noFill/>
        </p:spPr>
      </p:pic>
      <p:pic>
        <p:nvPicPr>
          <p:cNvPr id="4099" name="Picture 3" descr="C:\Users\Salehin\Desktop\pics\Untitled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447800"/>
            <a:ext cx="2603231" cy="214312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457200" y="1143000"/>
            <a:ext cx="830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Tee Joint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Most common pipe fittings used for connecting pipes of different diameters.</a:t>
            </a:r>
          </a:p>
          <a:p>
            <a:pPr algn="just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Made of various materials and available in various sizes and finishes.</a:t>
            </a:r>
          </a:p>
          <a:p>
            <a:pPr algn="just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Extensively used in pipeline networks to transport two-phase fluid mixtures.</a:t>
            </a:r>
          </a:p>
        </p:txBody>
      </p:sp>
      <p:pic>
        <p:nvPicPr>
          <p:cNvPr id="5122" name="Picture 2" descr="C:\Users\Salehin\Desktop\pics\t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038600"/>
            <a:ext cx="2476500" cy="1996362"/>
          </a:xfrm>
          <a:prstGeom prst="rect">
            <a:avLst/>
          </a:prstGeom>
          <a:noFill/>
        </p:spPr>
      </p:pic>
      <p:pic>
        <p:nvPicPr>
          <p:cNvPr id="6" name="Picture 5" descr="F:\project\plumbing\Copy of IMG_08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95400"/>
            <a:ext cx="3409950" cy="25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57200" y="1143000"/>
            <a:ext cx="830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828800"/>
            <a:ext cx="390087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Ready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…………….</a:t>
            </a:r>
            <a:endParaRPr lang="en-U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3886200"/>
            <a:ext cx="6196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  <a:cs typeface="Calibri" pitchFamily="34" charset="0"/>
              </a:rPr>
              <a:t>Plumb!!!!!!!!!!!!!!!!</a:t>
            </a:r>
            <a:endParaRPr lang="en-US" sz="5400" b="1" cap="all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2895600"/>
            <a:ext cx="39613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Set………………….</a:t>
            </a:r>
            <a:endParaRPr lang="en-US" sz="4400" b="1" cap="all" dirty="0">
              <a:ln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609600"/>
            <a:ext cx="7544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21599930" rev="0"/>
              </a:camera>
              <a:lightRig rig="threePt" dir="t"/>
            </a:scene3d>
          </a:bodyPr>
          <a:lstStyle/>
          <a:p>
            <a:pPr algn="just"/>
            <a:r>
              <a:rPr lang="en-US" sz="5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Here we go…………….</a:t>
            </a:r>
            <a:endParaRPr lang="en-US" sz="5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Cap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A type of pipe fitting covering the end of a pipe.</a:t>
            </a:r>
          </a:p>
          <a:p>
            <a:pPr algn="just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Usually liquid or gas tight.</a:t>
            </a:r>
          </a:p>
          <a:p>
            <a:pPr algn="just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400" dirty="0" smtClean="0">
                <a:latin typeface="Calibri" pitchFamily="34" charset="0"/>
                <a:cs typeface="Calibri" pitchFamily="34" charset="0"/>
              </a:rPr>
              <a:t>Used for providing a future connection point.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0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 descr="K: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1336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lehin\Desktop\FAHIM\New folder (2)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541020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Oval 15"/>
          <p:cNvSpPr/>
          <p:nvPr/>
        </p:nvSpPr>
        <p:spPr>
          <a:xfrm>
            <a:off x="4419600" y="1981200"/>
            <a:ext cx="1219200" cy="1371600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95400" y="1905000"/>
            <a:ext cx="1219200" cy="1371600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191000"/>
            <a:ext cx="1219200" cy="1371600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cxnSp>
        <p:nvCxnSpPr>
          <p:cNvPr id="21" name="Elbow Connector 20"/>
          <p:cNvCxnSpPr>
            <a:stCxn id="17" idx="6"/>
          </p:cNvCxnSpPr>
          <p:nvPr/>
        </p:nvCxnSpPr>
        <p:spPr>
          <a:xfrm>
            <a:off x="2514600" y="2590800"/>
            <a:ext cx="3505200" cy="1524000"/>
          </a:xfrm>
          <a:prstGeom prst="bentConnector3">
            <a:avLst>
              <a:gd name="adj1" fmla="val 3032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6"/>
          </p:cNvCxnSpPr>
          <p:nvPr/>
        </p:nvCxnSpPr>
        <p:spPr>
          <a:xfrm>
            <a:off x="1981200" y="4876800"/>
            <a:ext cx="4038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638800" y="2667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48400" y="2362200"/>
            <a:ext cx="2303099" cy="5847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U-trap joint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72200" y="4648200"/>
            <a:ext cx="2286000" cy="5847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Tee Joint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2200" y="3810000"/>
            <a:ext cx="2303099" cy="5847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1002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Elbow Joint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Joints In Practical Field</a:t>
            </a:r>
            <a:endParaRPr lang="en-US" sz="4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46" grpId="0" animBg="1"/>
      <p:bldP spid="47" grpId="0" animBg="1"/>
      <p:bldP spid="48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457200" y="381000"/>
          <a:ext cx="8229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533400"/>
          <a:ext cx="8229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0" y="2209800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Supply of water is given to various floors in a building directly from the main.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Sufficient pressure is provided to feed all the floor and sanitary fitting at the highest part of the building.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0"/>
            <a:ext cx="457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Direct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762000"/>
            <a:ext cx="2150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Up feed</a:t>
            </a:r>
            <a:endParaRPr lang="en-US" sz="4800" dirty="0"/>
          </a:p>
        </p:txBody>
      </p:sp>
      <p:pic>
        <p:nvPicPr>
          <p:cNvPr id="3" name="Picture 2" descr="C:\Documents and Settings\nams\Local Settings\Temporary Internet Files\Content.Word\DSC0013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0"/>
            <a:ext cx="2943225" cy="320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nams\Local Settings\Temporary Internet Files\Content.Word\DSC0075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352800"/>
            <a:ext cx="3335730" cy="280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21336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procedure of storing water into the </a:t>
            </a:r>
            <a:r>
              <a:rPr lang="en-US" dirty="0" smtClean="0"/>
              <a:t>overhead </a:t>
            </a:r>
            <a:r>
              <a:rPr lang="en-US" dirty="0" smtClean="0"/>
              <a:t>storage </a:t>
            </a:r>
            <a:r>
              <a:rPr lang="en-US" dirty="0" smtClean="0"/>
              <a:t>tanks</a:t>
            </a:r>
          </a:p>
          <a:p>
            <a:r>
              <a:rPr lang="en-US" dirty="0" smtClean="0"/>
              <a:t>Water is supplied in </a:t>
            </a:r>
            <a:r>
              <a:rPr lang="en-US" dirty="0" err="1" smtClean="0"/>
              <a:t>suffucient</a:t>
            </a:r>
            <a:r>
              <a:rPr lang="en-US" dirty="0" smtClean="0"/>
              <a:t> pressure </a:t>
            </a:r>
            <a:r>
              <a:rPr lang="en-US" dirty="0" smtClean="0"/>
              <a:t>by machine or by providing mechanical </a:t>
            </a:r>
            <a:r>
              <a:rPr lang="en-US" dirty="0" smtClean="0"/>
              <a:t>energy</a:t>
            </a:r>
            <a:endParaRPr lang="en-US" dirty="0" smtClean="0"/>
          </a:p>
        </p:txBody>
      </p:sp>
      <p:pic>
        <p:nvPicPr>
          <p:cNvPr id="7" name="Picture 2" descr="C:\Users\user\Desktop\New folder (2)\DSC009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096271" y="3708704"/>
            <a:ext cx="3119825" cy="3178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09600"/>
            <a:ext cx="2216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Down feed</a:t>
            </a:r>
            <a:endParaRPr lang="en-US" sz="3600" dirty="0"/>
          </a:p>
        </p:txBody>
      </p:sp>
      <p:pic>
        <p:nvPicPr>
          <p:cNvPr id="3" name="Picture 2" descr="C:\Documents and Settings\nams\Local Settings\Temporary Internet Files\Content.Word\DSC001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05200"/>
            <a:ext cx="2260536" cy="1905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C:\Documents and Settings\nams\Local Settings\Temporary Internet Files\Content.Word\DSC001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609600"/>
            <a:ext cx="3033738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0" y="5791200"/>
            <a:ext cx="2717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pipes down feed 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819400"/>
            <a:ext cx="252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Pipe down feed 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1336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water </a:t>
            </a:r>
            <a:r>
              <a:rPr lang="en-US" dirty="0" smtClean="0"/>
              <a:t>is distributed to the floors from the </a:t>
            </a:r>
            <a:r>
              <a:rPr lang="en-US" dirty="0" smtClean="0"/>
              <a:t>overhead storage tanks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 </a:t>
            </a:r>
            <a:r>
              <a:rPr lang="en-US" dirty="0" smtClean="0"/>
              <a:t>need of extracting extra pressure </a:t>
            </a:r>
            <a:r>
              <a:rPr lang="en-US" dirty="0" smtClean="0"/>
              <a:t>because of </a:t>
            </a:r>
            <a:r>
              <a:rPr lang="en-US" dirty="0" smtClean="0"/>
              <a:t>gravitational energy water is distributed along the floors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 descr="DSC006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114800"/>
            <a:ext cx="2670901" cy="2438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4038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2060"/>
                </a:solidFill>
                <a:latin typeface="Cambria" pitchFamily="18" charset="0"/>
              </a:rPr>
              <a:t>The </a:t>
            </a:r>
            <a:r>
              <a:rPr lang="en-US" sz="2600" dirty="0">
                <a:solidFill>
                  <a:srgbClr val="002060"/>
                </a:solidFill>
                <a:latin typeface="Cambria" pitchFamily="18" charset="0"/>
              </a:rPr>
              <a:t>drainage system means the removal of all the wastages or water wastages in </a:t>
            </a:r>
            <a:r>
              <a:rPr lang="en-US" sz="2600" dirty="0" smtClean="0">
                <a:solidFill>
                  <a:srgbClr val="002060"/>
                </a:solidFill>
                <a:latin typeface="Cambria" pitchFamily="18" charset="0"/>
              </a:rPr>
              <a:t>a distributed </a:t>
            </a:r>
            <a:r>
              <a:rPr lang="en-US" sz="2600" dirty="0">
                <a:solidFill>
                  <a:srgbClr val="002060"/>
                </a:solidFill>
                <a:latin typeface="Cambria" pitchFamily="18" charset="0"/>
              </a:rPr>
              <a:t>way. </a:t>
            </a:r>
            <a:endParaRPr lang="en-US" sz="26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9218" name="Picture 2" descr="C:\Users\Salehin\Desktop\pics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4352925" cy="4572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524000" y="381000"/>
            <a:ext cx="65532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Drainage system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25689"/>
            <a:ext cx="7772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US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Provision of adequate supports for drainage pipes during construction of building.</a:t>
            </a:r>
          </a:p>
          <a:p>
            <a:pPr lvl="0" algn="just">
              <a:buFont typeface="Arial" pitchFamily="34" charset="0"/>
              <a:buChar char="•"/>
            </a:pPr>
            <a:endParaRPr lang="en-US" sz="2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Pipe lay out should be direct and simple. Pipes should be laid in straight lines.</a:t>
            </a:r>
          </a:p>
          <a:p>
            <a:pPr lvl="0" algn="just">
              <a:buFont typeface="Arial" pitchFamily="34" charset="0"/>
              <a:buChar char="•"/>
            </a:pPr>
            <a:endParaRPr lang="en-US" sz="2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Any abrupt changes in the direction of flow should be avoided. The contained angle between </a:t>
            </a:r>
            <a:r>
              <a:rPr lang="en-US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two </a:t>
            </a:r>
            <a:r>
              <a:rPr lang="en-US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intersecting pipes should not exceed 45</a:t>
            </a:r>
            <a:r>
              <a:rPr lang="en-US" sz="23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</a:t>
            </a:r>
            <a:r>
              <a:rPr lang="en-US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lvl="0" algn="just">
              <a:buFont typeface="Arial" pitchFamily="34" charset="0"/>
              <a:buChar char="•"/>
            </a:pPr>
            <a:endParaRPr lang="en-US" sz="2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Installation be not done so as to impair structural safety of  a building.</a:t>
            </a:r>
          </a:p>
          <a:p>
            <a:pPr lvl="0" algn="just">
              <a:buFont typeface="Arial" pitchFamily="34" charset="0"/>
              <a:buChar char="•"/>
            </a:pPr>
            <a:endParaRPr lang="en-US" sz="2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The drainage pipes should be sufficiently strong and durable. They should also be air-tight and gas tight.</a:t>
            </a:r>
            <a:endParaRPr lang="en-US" sz="2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8600"/>
            <a:ext cx="580748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Drainage Pipe Requirements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 rot="5400000">
            <a:off x="5295900" y="3009900"/>
            <a:ext cx="68580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Drainage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1"/>
            <a:ext cx="7620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 The pipe-joints should be strong and leak proof.</a:t>
            </a:r>
          </a:p>
          <a:p>
            <a:pPr lvl="0" algn="just">
              <a:buFont typeface="Arial" pitchFamily="34" charset="0"/>
              <a:buChar char="•"/>
            </a:pP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entire network of pipes should have ample means for cleaning and removing obstruction.</a:t>
            </a:r>
          </a:p>
          <a:p>
            <a:pPr lvl="0" algn="just">
              <a:buFont typeface="Arial" pitchFamily="34" charset="0"/>
              <a:buChar char="•"/>
            </a:pP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Traps are required for every fixture.</a:t>
            </a:r>
          </a:p>
          <a:p>
            <a:pPr lvl="0" algn="just">
              <a:buFont typeface="Arial" pitchFamily="34" charset="0"/>
              <a:buChar char="•"/>
            </a:pP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Any possibility of air-locks, siphonage, undue deposits and obstruction should be thoroughly looked into and avoided.</a:t>
            </a:r>
          </a:p>
          <a:p>
            <a:pPr lvl="0" algn="just">
              <a:buFont typeface="Arial" pitchFamily="34" charset="0"/>
              <a:buChar char="•"/>
            </a:pP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Pipes when not embedded should run clear of the wall with a minimum clearance of 5 cm.</a:t>
            </a:r>
          </a:p>
          <a:p>
            <a:pPr lvl="0" algn="just">
              <a:buFont typeface="Arial" pitchFamily="34" charset="0"/>
              <a:buChar char="•"/>
            </a:pP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Each stack should be suitably covered on top above roof by copper or galvanized iron wire dome.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5400000">
            <a:off x="5295900" y="3009900"/>
            <a:ext cx="68580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Drainage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9906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1"/>
            <a:ext cx="6477000" cy="2743199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he entire system of piping, fixtures appliances, etc, for providing water and gas supply to a building.</a:t>
            </a:r>
          </a:p>
          <a:p>
            <a:pPr algn="just">
              <a:buFont typeface="Wingdings" pitchFamily="2" charset="2"/>
              <a:buChar char="Ø"/>
            </a:pPr>
            <a:endParaRPr lang="en-US" sz="2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Used as a means for supply of fresh water and disposal of waste water from the building. </a:t>
            </a:r>
            <a:endParaRPr lang="en-US" sz="2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8600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What is Plumbing System?</a:t>
            </a:r>
            <a:endParaRPr lang="en-US" sz="4000" b="1" cap="all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2209800" y="1752600"/>
            <a:ext cx="43434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905000" y="2057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249194" y="20566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4191000" y="1219200"/>
            <a:ext cx="484632" cy="51106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0600" y="2362200"/>
            <a:ext cx="289560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Sanitary Drainage System </a:t>
            </a:r>
            <a:endParaRPr lang="en-US" sz="2000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2362200"/>
            <a:ext cx="3304303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Storm Water Drainage System</a:t>
            </a:r>
            <a:endParaRPr lang="en-US" sz="2000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1" y="3048000"/>
            <a:ext cx="8686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Sanitary drainage system 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 system that drains water from sinks, tubs, showers, lavatories &amp; soil matter from  toilets is known as sanitary drainage system. Here two pipe system is commonly used.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4724400"/>
            <a:ext cx="8686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Storm water drainage system 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 system that collects storm water from roofs, yards &amp; areaways  is known as storm water drainage system.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762000"/>
            <a:ext cx="3429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Drainage system</a:t>
            </a:r>
            <a:endParaRPr lang="en-US" sz="24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1600200"/>
            <a:ext cx="4343400" cy="4953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358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House sewer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ln w="1905">
                <a:solidFill>
                  <a:srgbClr val="00206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House drain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ln w="1905">
                <a:solidFill>
                  <a:srgbClr val="00206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Soil, waste, </a:t>
            </a:r>
          </a:p>
          <a:p>
            <a:r>
              <a:rPr lang="en-US" sz="24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vent stacks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ln w="1905">
                <a:solidFill>
                  <a:srgbClr val="00206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Fixture branches &amp;</a:t>
            </a:r>
          </a:p>
          <a:p>
            <a:r>
              <a:rPr lang="en-US" sz="24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branch vents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ln w="1905">
                <a:solidFill>
                  <a:srgbClr val="00206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Fixture traps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ln w="1905">
                <a:solidFill>
                  <a:srgbClr val="00206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Fixtures</a:t>
            </a:r>
            <a:endParaRPr lang="en-US" sz="2400" b="1" dirty="0">
              <a:ln w="1905">
                <a:solidFill>
                  <a:srgbClr val="00206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762000"/>
            <a:ext cx="2971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latin typeface="+mj-lt"/>
              </a:rPr>
              <a:t>Components</a:t>
            </a:r>
            <a:endParaRPr lang="en-US" sz="3200" b="1" dirty="0">
              <a:ln w="1905">
                <a:solidFill>
                  <a:srgbClr val="0070C0"/>
                </a:solidFill>
              </a:ln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b="1" cap="all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sanitary drainage system</a:t>
            </a:r>
            <a:endParaRPr lang="en-US" sz="3600" b="1" cap="all" dirty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uiExpand="1" build="p"/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lehin\Desktop\pics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38200"/>
            <a:ext cx="5715000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b="1" cap="all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sanitary drainage system</a:t>
            </a:r>
            <a:endParaRPr lang="en-US" sz="3600" b="1" cap="all" dirty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3276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portion of pipe that extends from the public sewer pipe in the street to about 3 to 5 feet from the house. </a:t>
            </a:r>
          </a:p>
          <a:p>
            <a:pPr marL="342900" indent="-342900" algn="just"/>
            <a:endParaRPr lang="en-US" dirty="0" smtClean="0">
              <a:solidFill>
                <a:srgbClr val="0070C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Depending  upon the local Plumbing codes the pipes may be of cast iron, galvanized steel, lead, copper, PVC or other approved materials.</a:t>
            </a:r>
          </a:p>
          <a:p>
            <a:pPr marL="342900" indent="-342900" algn="just"/>
            <a:endParaRPr lang="en-US" dirty="0" smtClean="0">
              <a:solidFill>
                <a:srgbClr val="0070C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If the sewer line passes within 10 ft (3 m) of a drinking water supply line under pressure, the house sewer line must be leak proof. </a:t>
            </a:r>
          </a:p>
          <a:p>
            <a:pPr marL="342900" indent="-342900"/>
            <a:endParaRPr lang="en-US" dirty="0"/>
          </a:p>
        </p:txBody>
      </p:sp>
      <p:pic>
        <p:nvPicPr>
          <p:cNvPr id="11266" name="Picture 2" descr="C:\Users\Salehin\Desktop\pics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990600"/>
            <a:ext cx="5257800" cy="5334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1. House Sewer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5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00200"/>
            <a:ext cx="4495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The house drain is the horizontal pipe inside the house into which the vertical soil &amp;  waste stacks discharge.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Since sewage  in the house drain flows into the public sewer by gravity, the public  sewer must of necessity be deeper below the grade line than the house drain.</a:t>
            </a:r>
          </a:p>
          <a:p>
            <a:pPr marL="342900" indent="-342900" algn="just"/>
            <a:r>
              <a:rPr lang="en-US" dirty="0" smtClean="0">
                <a:solidFill>
                  <a:srgbClr val="0070C0"/>
                </a:solidFill>
              </a:rPr>
              <a:t>    </a:t>
            </a:r>
          </a:p>
          <a:p>
            <a:pPr marL="342900" indent="-342900" algn="just">
              <a:buAutoNum type="arabicPeriod" startAt="2"/>
            </a:pPr>
            <a:endParaRPr lang="en-US" dirty="0"/>
          </a:p>
        </p:txBody>
      </p:sp>
      <p:pic>
        <p:nvPicPr>
          <p:cNvPr id="3" name="Picture 2" descr="C:\Users\Adnan\Desktop\drain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3429000" cy="2895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House drain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Soil, Waste &amp; Vent stacks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0668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 vertical pipes of the sanitary drainage system.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Distinction must be made between soil, waste &amp; vent stacks.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Soil stack receives the soil matter from the water closet.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 lavatory &amp; tub drain into the waste stack.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 pipe above the point where the lavatory &amp; the tub drain into the waste stack becomes a vent stack.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Vent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stack is provided to remove unwanted odorous gases and insects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 smtClean="0"/>
          </a:p>
          <a:p>
            <a:pPr marL="342900" indent="-342900"/>
            <a:r>
              <a:rPr lang="en-US" dirty="0" smtClean="0"/>
              <a:t>    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alehin\Desktop\1.png"/>
          <p:cNvPicPr>
            <a:picLocks noChangeAspect="1" noChangeArrowheads="1"/>
          </p:cNvPicPr>
          <p:nvPr/>
        </p:nvPicPr>
        <p:blipFill>
          <a:blip r:embed="rId3"/>
          <a:srcRect t="798" b="798"/>
          <a:stretch>
            <a:fillRect/>
          </a:stretch>
        </p:blipFill>
        <p:spPr bwMode="auto">
          <a:xfrm>
            <a:off x="1524000" y="1143000"/>
            <a:ext cx="6216961" cy="5293649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Soil, Waste &amp; Vent stacks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lehin\Desktop\pics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321945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C:\Documents and Settings\nams\Local Settings\Temporary Internet Files\Content.Word\Copy of IMG_08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990600"/>
            <a:ext cx="3581400" cy="419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4724400" y="1828800"/>
            <a:ext cx="2895600" cy="63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43600" y="29718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10400" y="3810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00" y="1600200"/>
            <a:ext cx="1143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Soil stack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96200" y="2667000"/>
            <a:ext cx="1066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Waste stack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96200" y="3505200"/>
            <a:ext cx="1066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Vent stack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0600" y="4419600"/>
            <a:ext cx="16764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Vent stack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Soil, Waste &amp; Vent stacks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3276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</a:rPr>
              <a:t>Fixture branch is the horizontal pipe running from the fixture trap to the vertical soil or waste stacks.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0070C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</a:rPr>
              <a:t> The fixture vents are the horizontal  piping  that run from near the fixture trap, then overhead of the fixture to the vent stack.</a:t>
            </a:r>
          </a:p>
          <a:p>
            <a:pPr marL="342900" indent="-342900"/>
            <a:r>
              <a:rPr lang="en-US" sz="2200" dirty="0" smtClean="0"/>
              <a:t>       </a:t>
            </a:r>
          </a:p>
          <a:p>
            <a:pPr marL="342900" indent="-342900"/>
            <a:r>
              <a:rPr lang="en-US" sz="2200" dirty="0" smtClean="0"/>
              <a:t>       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Fixture branches &amp; branch vents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0975" y="1066800"/>
            <a:ext cx="51530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lehin\Desktop\pics\en5112a007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295400"/>
            <a:ext cx="2981325" cy="36385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990600"/>
            <a:ext cx="3809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000" dirty="0" smtClean="0">
                <a:solidFill>
                  <a:srgbClr val="0070C0"/>
                </a:solidFill>
              </a:rPr>
              <a:t>      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Every fixture has a trap which is directly under the fixture &amp; ‘U’ shaped.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The trap has a water seal, that prevents odors &amp; gases within the pipe from entering the living  areas.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Traps must be protected from freezing  &amp; must be vented to </a:t>
            </a:r>
            <a:r>
              <a:rPr lang="en-US" sz="2000" dirty="0" smtClean="0">
                <a:solidFill>
                  <a:srgbClr val="0070C0"/>
                </a:solidFill>
              </a:rPr>
              <a:t>prevent </a:t>
            </a:r>
            <a:r>
              <a:rPr lang="en-US" sz="2000" dirty="0" smtClean="0">
                <a:solidFill>
                  <a:srgbClr val="0070C0"/>
                </a:solidFill>
              </a:rPr>
              <a:t>siphonage of the fixture trap.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34200" y="2209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05600" y="2743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43600" y="15240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Fixture Traps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43800" y="1371600"/>
            <a:ext cx="8382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Vent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67600" y="2057400"/>
            <a:ext cx="12192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Lavatory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67600" y="2590800"/>
            <a:ext cx="167640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6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Fixture trap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5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5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5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5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5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5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5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447800"/>
            <a:ext cx="419076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6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Objectives</a:t>
            </a:r>
          </a:p>
          <a:p>
            <a:pPr algn="ctr">
              <a:buNone/>
            </a:pPr>
            <a:r>
              <a:rPr lang="en-US" sz="6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Of</a:t>
            </a:r>
            <a:endParaRPr lang="en-US" sz="66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962400"/>
            <a:ext cx="76480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PLUMBING SYSTEM</a:t>
            </a:r>
            <a:endParaRPr lang="en-US" sz="7200" b="1" cap="all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3048000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00050" indent="-400050">
              <a:buFont typeface="Wingdings" pitchFamily="2" charset="2"/>
              <a:buChar char="Ø"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Kitchen sink</a:t>
            </a:r>
          </a:p>
          <a:p>
            <a:pPr marL="400050" indent="-400050"/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marL="400050" indent="-400050">
              <a:buFont typeface="Wingdings" pitchFamily="2" charset="2"/>
              <a:buChar char="Ø"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Lavatory</a:t>
            </a:r>
          </a:p>
          <a:p>
            <a:pPr marL="400050" indent="-400050">
              <a:buFont typeface="Wingdings" pitchFamily="2" charset="2"/>
              <a:buChar char="Ø"/>
            </a:pP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marL="400050" indent="-400050">
              <a:buFont typeface="Wingdings" pitchFamily="2" charset="2"/>
              <a:buChar char="Ø"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Toilet bowl</a:t>
            </a:r>
          </a:p>
          <a:p>
            <a:pPr marL="400050" indent="-400050">
              <a:buFont typeface="Wingdings" pitchFamily="2" charset="2"/>
              <a:buChar char="Ø"/>
            </a:pP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marL="400050" indent="-400050">
              <a:buFont typeface="Wingdings" pitchFamily="2" charset="2"/>
              <a:buChar char="Ø"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water closet</a:t>
            </a:r>
          </a:p>
          <a:p>
            <a:pPr marL="400050" indent="-400050">
              <a:buFont typeface="Wingdings" pitchFamily="2" charset="2"/>
              <a:buChar char="Ø"/>
            </a:pP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marL="400050" indent="-400050">
              <a:buFont typeface="Wingdings" pitchFamily="2" charset="2"/>
              <a:buChar char="Ø"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Shower</a:t>
            </a:r>
          </a:p>
          <a:p>
            <a:pPr marL="400050" indent="-400050">
              <a:buFont typeface="Wingdings" pitchFamily="2" charset="2"/>
              <a:buChar char="Ø"/>
            </a:pP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marL="400050" indent="-400050">
              <a:buFont typeface="Wingdings" pitchFamily="2" charset="2"/>
              <a:buChar char="Ø"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Shower stall</a:t>
            </a:r>
          </a:p>
          <a:p>
            <a:pPr marL="400050" indent="-400050">
              <a:buFont typeface="Wingdings" pitchFamily="2" charset="2"/>
              <a:buChar char="Ø"/>
            </a:pPr>
            <a:endParaRPr lang="en-U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  <a:p>
            <a:pPr marL="400050" indent="-400050">
              <a:buFont typeface="Wingdings" pitchFamily="2" charset="2"/>
              <a:buChar char="Ø"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Bathtub.                                                               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Fixtures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Common Plumbing Problems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54864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Different kinds of metal pipes cannot be combined because of chemical reactions</a:t>
            </a:r>
          </a:p>
          <a:p>
            <a:pPr algn="just"/>
            <a:r>
              <a:rPr lang="en-US" dirty="0" smtClean="0"/>
              <a:t>Joints can be broken during threading</a:t>
            </a:r>
          </a:p>
          <a:p>
            <a:pPr algn="just"/>
            <a:r>
              <a:rPr lang="en-US" dirty="0" smtClean="0"/>
              <a:t>Leakage occurs during placement of pipes</a:t>
            </a:r>
          </a:p>
          <a:p>
            <a:pPr algn="just"/>
            <a:r>
              <a:rPr lang="en-US" dirty="0" smtClean="0"/>
              <a:t>Water reservoir should be built in a certain height to ensure sufficient water pressure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05740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Plumbing materials and workmanship should conform to accepted quality standards.</a:t>
            </a:r>
          </a:p>
          <a:p>
            <a:pPr algn="just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Plumbing installations should be tested and disinfected before being put into service.</a:t>
            </a:r>
          </a:p>
          <a:p>
            <a:pPr algn="just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Adequate training should be provided for plumbing professionals and the public should be made aware of the dangers of poor plumbing.</a:t>
            </a:r>
          </a:p>
          <a:p>
            <a:pPr algn="just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Plumbing systems should be properly maintained.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Recommendation</a:t>
            </a:r>
            <a:endParaRPr lang="en-US" sz="4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848600" cy="5029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Wastes should be disposed of promptly and hygienically.</a:t>
            </a:r>
          </a:p>
          <a:p>
            <a:pPr algn="just"/>
            <a:endParaRPr lang="en-US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Drainage systems should be of adequate size and easily cleaned.</a:t>
            </a:r>
          </a:p>
          <a:p>
            <a:pPr algn="just"/>
            <a:endParaRPr lang="en-US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Drainage systems should be equipped with liquid seal traps.</a:t>
            </a:r>
          </a:p>
          <a:p>
            <a:pPr algn="just"/>
            <a:endParaRPr lang="en-US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Hot water systems should be carefully designed to avoid health hazards</a:t>
            </a:r>
          </a:p>
          <a:p>
            <a:pPr algn="just"/>
            <a:endParaRPr lang="en-US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Deleterious substances should be excluded from sewers</a:t>
            </a:r>
          </a:p>
          <a:p>
            <a:pPr algn="just"/>
            <a:endParaRPr lang="en-US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Backflow of sewage should be prevented.</a:t>
            </a:r>
          </a:p>
          <a:p>
            <a:pPr algn="just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5361057" y="3075057"/>
            <a:ext cx="6858000" cy="70788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sz="4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Recommendations</a:t>
            </a:r>
            <a:endParaRPr lang="en-US" sz="4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6705600" cy="2895600"/>
          </a:xfrm>
        </p:spPr>
        <p:txBody>
          <a:bodyPr>
            <a:normAutofit/>
          </a:bodyPr>
          <a:lstStyle/>
          <a:p>
            <a:pPr algn="just"/>
            <a:r>
              <a:rPr lang="en-US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To provide sufficient amount of water to serve each fixture.</a:t>
            </a:r>
          </a:p>
          <a:p>
            <a:pPr algn="just">
              <a:buNone/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To provide of no opportunity of backflow of used water into the water supply pipes.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361057" y="3075057"/>
            <a:ext cx="685800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+mn-lt"/>
                <a:cs typeface="Calibri" pitchFamily="34" charset="0"/>
              </a:rPr>
              <a:t>      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mbria" pitchFamily="18" charset="0"/>
                <a:cs typeface="Calibri" pitchFamily="34" charset="0"/>
              </a:rPr>
              <a:t>Water supply goals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00600"/>
          </a:xfrm>
        </p:spPr>
        <p:txBody>
          <a:bodyPr/>
          <a:lstStyle/>
          <a:p>
            <a:pPr algn="just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Wastes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should be disposed of promptly and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hygienically</a:t>
            </a:r>
          </a:p>
          <a:p>
            <a:pPr algn="just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Drainage systems should be of adequate size and easily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cleaned</a:t>
            </a:r>
          </a:p>
          <a:p>
            <a:pPr algn="just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Drainage systems should be equipped with liquid seal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traps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5361057" y="3075057"/>
            <a:ext cx="685800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Cambria" pitchFamily="18" charset="0"/>
                <a:cs typeface="Calibri" pitchFamily="34" charset="0"/>
              </a:rPr>
              <a:t> 	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mbria" pitchFamily="18" charset="0"/>
              </a:rPr>
              <a:t>Waste disposal goals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1828800"/>
            <a:ext cx="297180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09800"/>
            <a:ext cx="3048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Pipes</a:t>
            </a:r>
          </a:p>
          <a:p>
            <a:pPr>
              <a:buFont typeface="Wingdings" pitchFamily="2" charset="2"/>
              <a:buChar char="§"/>
            </a:pPr>
            <a:endParaRPr lang="en-US" sz="2800" b="1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Taps</a:t>
            </a:r>
            <a:r>
              <a:rPr lang="en-US" sz="2800" b="1" dirty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Valves</a:t>
            </a:r>
          </a:p>
          <a:p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and stopcocks</a:t>
            </a:r>
          </a:p>
          <a:p>
            <a:endParaRPr lang="en-US" sz="2800" b="1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Fixtures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Water tanks</a:t>
            </a:r>
            <a:endParaRPr lang="en-US" sz="2800" b="1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1295400"/>
            <a:ext cx="15520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PIPES</a:t>
            </a:r>
            <a:endParaRPr lang="en-US" sz="4000" b="1" cap="all" dirty="0">
              <a:ln w="0">
                <a:solidFill>
                  <a:srgbClr val="0070C0"/>
                </a:solidFill>
              </a:ln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5600" y="381000"/>
            <a:ext cx="5719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Plumbing Components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Content Placeholder 4" descr="C:\Documents and Settings\nams\Local Settings\Temporary Internet Files\Content.Word\Steel-Pipes.jpg"/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3352800" y="2362200"/>
            <a:ext cx="2743199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C:\Documents and Settings\nams\Local Settings\Temporary Internet Files\Content.Word\Copy of IMG_08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362200"/>
            <a:ext cx="2514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762000" y="1143000"/>
            <a:ext cx="77724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6019800"/>
            <a:ext cx="144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Steel pipes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5943600"/>
            <a:ext cx="1881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Galvanized Iron</a:t>
            </a:r>
          </a:p>
          <a:p>
            <a:pPr algn="ctr"/>
            <a:r>
              <a:rPr lang="en-US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pipes</a:t>
            </a:r>
            <a:endParaRPr lang="en-US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uiExpand="1" build="allAtOnce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1828800"/>
            <a:ext cx="2971800" cy="449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209800"/>
            <a:ext cx="3048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Pipes</a:t>
            </a:r>
          </a:p>
          <a:p>
            <a:pPr>
              <a:buFont typeface="Wingdings" pitchFamily="2" charset="2"/>
              <a:buChar char="§"/>
            </a:pPr>
            <a:endParaRPr lang="en-US" sz="2800" b="1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Taps</a:t>
            </a:r>
            <a:r>
              <a:rPr lang="en-US" sz="2800" b="1" dirty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Valves</a:t>
            </a:r>
          </a:p>
          <a:p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and stopcocks</a:t>
            </a:r>
          </a:p>
          <a:p>
            <a:endParaRPr lang="en-US" sz="2800" b="1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Fixtures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Water tanks</a:t>
            </a:r>
            <a:endParaRPr lang="en-US" sz="2800" b="1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Picture 11" descr="D:\New Folder\piks\pipe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133600"/>
            <a:ext cx="27432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F:\project\plumbing\Copy of IMG_0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09800"/>
            <a:ext cx="2667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6172200" y="1295400"/>
            <a:ext cx="155202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0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PIPES</a:t>
            </a:r>
            <a:endParaRPr lang="en-US" sz="4000" b="1" cap="all" dirty="0">
              <a:ln w="0">
                <a:solidFill>
                  <a:srgbClr val="0070C0"/>
                </a:solidFill>
              </a:ln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5600" y="381000"/>
            <a:ext cx="5719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Plumbing Components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143000"/>
            <a:ext cx="77724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5715000"/>
            <a:ext cx="1807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Cast Iron pipes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5791200"/>
            <a:ext cx="1351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P.V.C pipes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1905000"/>
            <a:ext cx="2667000" cy="4495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0"/>
            <a:ext cx="3048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Pipes</a:t>
            </a:r>
          </a:p>
          <a:p>
            <a:pPr>
              <a:buFont typeface="Wingdings" pitchFamily="2" charset="2"/>
              <a:buChar char="§"/>
            </a:pPr>
            <a:endParaRPr lang="en-US" sz="2800" b="1" dirty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Taps</a:t>
            </a:r>
            <a:r>
              <a:rPr lang="en-US" sz="28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Valves</a:t>
            </a:r>
          </a:p>
          <a:p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 and stopcocks</a:t>
            </a:r>
          </a:p>
          <a:p>
            <a:endParaRPr lang="en-US" sz="2800" b="1" dirty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Fixtures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Cambria" pitchFamily="18" charset="0"/>
              </a:rPr>
              <a:t>Water tanks</a:t>
            </a:r>
            <a:endParaRPr lang="en-US" sz="2800" b="1" dirty="0">
              <a:ln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4200" y="1295400"/>
            <a:ext cx="5486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Taps, Valves and stopcocks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95600" y="381000"/>
            <a:ext cx="5719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Plumbing Components</a:t>
            </a:r>
            <a:endParaRPr lang="en-US" sz="40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Salehin\Desktop\t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0"/>
            <a:ext cx="25908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791200" y="5791200"/>
            <a:ext cx="617477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TAP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143000"/>
            <a:ext cx="77724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2128</TotalTime>
  <Words>1315</Words>
  <Application>Microsoft Office PowerPoint</Application>
  <PresentationFormat>On-screen Show (4:3)</PresentationFormat>
  <Paragraphs>316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Origin</vt:lpstr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Types of Joints</vt:lpstr>
      <vt:lpstr>Elbow Joint</vt:lpstr>
      <vt:lpstr>Slide 17</vt:lpstr>
      <vt:lpstr>Coupling</vt:lpstr>
      <vt:lpstr>Tee Joint</vt:lpstr>
      <vt:lpstr>Cap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Common Plumbing Problems </vt:lpstr>
      <vt:lpstr>Slide 42</vt:lpstr>
      <vt:lpstr>Slide 43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Adnan</dc:creator>
  <cp:lastModifiedBy>Salehin</cp:lastModifiedBy>
  <cp:revision>109</cp:revision>
  <dcterms:created xsi:type="dcterms:W3CDTF">2011-11-12T10:20:45Z</dcterms:created>
  <dcterms:modified xsi:type="dcterms:W3CDTF">2011-12-13T20:30:25Z</dcterms:modified>
</cp:coreProperties>
</file>