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32"/>
  </p:notesMasterIdLst>
  <p:sldIdLst>
    <p:sldId id="346" r:id="rId2"/>
    <p:sldId id="386" r:id="rId3"/>
    <p:sldId id="387" r:id="rId4"/>
    <p:sldId id="400" r:id="rId5"/>
    <p:sldId id="388" r:id="rId6"/>
    <p:sldId id="401" r:id="rId7"/>
    <p:sldId id="347" r:id="rId8"/>
    <p:sldId id="348" r:id="rId9"/>
    <p:sldId id="349" r:id="rId10"/>
    <p:sldId id="411" r:id="rId11"/>
    <p:sldId id="342" r:id="rId12"/>
    <p:sldId id="262" r:id="rId13"/>
    <p:sldId id="402" r:id="rId14"/>
    <p:sldId id="267" r:id="rId15"/>
    <p:sldId id="264" r:id="rId16"/>
    <p:sldId id="398" r:id="rId17"/>
    <p:sldId id="265" r:id="rId18"/>
    <p:sldId id="403" r:id="rId19"/>
    <p:sldId id="269" r:id="rId20"/>
    <p:sldId id="391" r:id="rId21"/>
    <p:sldId id="392" r:id="rId22"/>
    <p:sldId id="406" r:id="rId23"/>
    <p:sldId id="407" r:id="rId24"/>
    <p:sldId id="408" r:id="rId25"/>
    <p:sldId id="410" r:id="rId26"/>
    <p:sldId id="393" r:id="rId27"/>
    <p:sldId id="412" r:id="rId28"/>
    <p:sldId id="395" r:id="rId29"/>
    <p:sldId id="409" r:id="rId30"/>
    <p:sldId id="394" r:id="rId3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Tahoma" pitchFamily="34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Tahoma" pitchFamily="34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Tahoma" pitchFamily="34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Tahoma" pitchFamily="34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Tahoma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75" d="100"/>
          <a:sy n="75" d="100"/>
        </p:scale>
        <p:origin x="1212" y="72"/>
      </p:cViewPr>
      <p:guideLst>
        <p:guide orient="horz" pos="2160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</p:sp>
      <p:sp>
        <p:nvSpPr>
          <p:cNvPr id="2053" name="Rectangle 5"/>
          <p:cNvSpPr>
            <a:spLocks noGrp="1" noRot="1" noChangeAspect="1" noChangeArrowheads="1" noTextEdit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/>
          <a:lstStyle/>
          <a:p>
            <a:pPr defTabSz="0">
              <a:spcBef>
                <a:spcPct val="30000"/>
              </a:spcBef>
              <a:buFontTx/>
              <a:buNone/>
            </a:pPr>
            <a:r>
              <a:rPr lang="en-US" altLang="zh-CN" sz="1200">
                <a:latin typeface="Arial" pitchFamily="34" charset="0"/>
              </a:rPr>
              <a:t>Click to edit Master text styles</a:t>
            </a:r>
          </a:p>
          <a:p>
            <a:pPr defTabSz="0">
              <a:spcBef>
                <a:spcPct val="30000"/>
              </a:spcBef>
              <a:buFontTx/>
              <a:buNone/>
            </a:pPr>
            <a:r>
              <a:rPr lang="en-US" altLang="zh-CN" sz="1200">
                <a:latin typeface="Arial" pitchFamily="34" charset="0"/>
              </a:rPr>
              <a:t>Second level</a:t>
            </a:r>
          </a:p>
          <a:p>
            <a:pPr defTabSz="0">
              <a:spcBef>
                <a:spcPct val="30000"/>
              </a:spcBef>
              <a:buFontTx/>
              <a:buNone/>
            </a:pPr>
            <a:r>
              <a:rPr lang="en-US" altLang="zh-CN" sz="1200">
                <a:latin typeface="Arial" pitchFamily="34" charset="0"/>
              </a:rPr>
              <a:t>Third level</a:t>
            </a:r>
          </a:p>
          <a:p>
            <a:pPr defTabSz="0">
              <a:spcBef>
                <a:spcPct val="30000"/>
              </a:spcBef>
              <a:buFontTx/>
              <a:buNone/>
            </a:pPr>
            <a:r>
              <a:rPr lang="en-US" altLang="zh-CN" sz="1200">
                <a:latin typeface="Arial" pitchFamily="34" charset="0"/>
              </a:rPr>
              <a:t>Fourth level</a:t>
            </a:r>
          </a:p>
          <a:p>
            <a:pPr defTabSz="0">
              <a:spcBef>
                <a:spcPct val="30000"/>
              </a:spcBef>
              <a:buFontTx/>
              <a:buNone/>
            </a:pPr>
            <a:r>
              <a:rPr lang="en-US" altLang="zh-CN" sz="1200">
                <a:latin typeface="Arial" pitchFamily="34" charset="0"/>
              </a:rPr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21208EB4-3A49-4DDF-B594-7D659DCA3F30}" type="slidenum">
              <a:rPr lang="en-US"/>
              <a:pPr/>
              <a:t>‹#›</a:t>
            </a:fld>
            <a:endParaRPr 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17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15EBB-36B6-43D8-A274-CB8F098A94B4}" type="slidenum">
              <a:rPr lang="en-US" altLang="en-US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94286-6DB7-4CF1-BBDC-119E975EC98D}" type="slidenum">
              <a:rPr lang="en-US" altLang="en-US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A9DE9-682A-44C1-8BF9-B4AA40FB16E4}" type="slidenum">
              <a:rPr lang="en-US" altLang="en-US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9E6C5F8B-E58D-4B53-BC43-655A6158553B}" type="slidenum">
              <a:rPr lang="en-US" altLang="en-US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47F38-6BAB-4E05-AC04-D783AA821379}" type="slidenum">
              <a:rPr lang="en-US" altLang="en-US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3885F-AC6B-455A-A35E-DD639E4B3171}" type="slidenum">
              <a:rPr lang="en-US" altLang="en-US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6982D-BA08-4E4A-B27E-4218F9D751D9}" type="slidenum">
              <a:rPr lang="en-US" altLang="en-US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3541B-BBA9-4021-8CDD-59C6D38E0BEE}" type="slidenum">
              <a:rPr lang="en-US" altLang="en-US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1E30D-96CE-4048-9435-1DBA4CE6F669}" type="slidenum">
              <a:rPr lang="en-US" altLang="en-US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B0367-7B79-43FF-8721-BC0B30DEAA33}" type="slidenum">
              <a:rPr lang="en-US" altLang="en-US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C33BF-EA38-4408-A226-F2F9EA048356}" type="slidenum">
              <a:rPr lang="en-US" altLang="en-US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BF758-8D26-4390-8B3C-387750D50FAB}" type="slidenum">
              <a:rPr lang="en-US" altLang="en-US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Tw Cen MT" pitchFamily="34" charset="0"/>
              </a:rPr>
              <a:t>Click to edit Master title style</a:t>
            </a:r>
          </a:p>
        </p:txBody>
      </p:sp>
      <p:sp>
        <p:nvSpPr>
          <p:cNvPr id="1027" name="Text Placeholder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Tw Cen MT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Tw Cen MT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Tw Cen MT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Tw Cen MT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Tw Cen MT" pitchFamily="34" charset="0"/>
              </a:rPr>
              <a:t>Fifth level</a:t>
            </a:r>
          </a:p>
        </p:txBody>
      </p:sp>
      <p:sp>
        <p:nvSpPr>
          <p:cNvPr id="1028" name="Date Placeholder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Footer Placeholder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Tw Cen MT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 w="50800" cap="rnd" cmpd="dbl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Tw Cen MT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 w="50800" cap="rnd" cmpd="dbl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Tw Cen MT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033" name="Slide Number Placeholder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267EDED3-EA8A-486D-8E7B-3D196432519C}" type="slidenum">
              <a:rPr lang="en-US" alt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Tw Cen MT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charset="0"/>
          <a:cs typeface="华文仿宋" charset="0"/>
          <a:sym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charset="0"/>
          <a:cs typeface="华文仿宋" charset="0"/>
          <a:sym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charset="0"/>
          <a:cs typeface="华文仿宋" charset="0"/>
          <a:sym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charset="0"/>
          <a:cs typeface="华文仿宋" charset="0"/>
          <a:sym typeface="Tw Cen M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charset="0"/>
          <a:cs typeface="华文仿宋" charset="0"/>
          <a:sym typeface="Tw Cen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charset="0"/>
          <a:cs typeface="华文仿宋" charset="0"/>
          <a:sym typeface="Tw Cen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charset="0"/>
          <a:cs typeface="华文仿宋" charset="0"/>
          <a:sym typeface="Tw Cen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 charset="0"/>
          <a:cs typeface="华文仿宋" charset="0"/>
          <a:sym typeface="Tw Cen MT" pitchFamily="34" charset="0"/>
        </a:defRPr>
      </a:lvl9pPr>
    </p:titleStyle>
    <p:bodyStyle>
      <a:lvl1pPr marL="319088" indent="-319088" algn="l" defTabSz="0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  <a:sym typeface="Tw Cen MT" pitchFamily="34" charset="0"/>
        </a:defRPr>
      </a:lvl1pPr>
      <a:lvl2pPr marL="639763" indent="-271463" algn="l" defTabSz="0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  <a:ea typeface="+mn-ea"/>
          <a:cs typeface="+mn-cs"/>
          <a:sym typeface="Tw Cen MT" pitchFamily="34" charset="0"/>
        </a:defRPr>
      </a:lvl2pPr>
      <a:lvl3pPr marL="914400" indent="-228600" algn="l" defTabSz="0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ea typeface="+mn-ea"/>
          <a:cs typeface="+mn-cs"/>
          <a:sym typeface="Tw Cen MT" pitchFamily="34" charset="0"/>
        </a:defRPr>
      </a:lvl3pPr>
      <a:lvl4pPr marL="1371600" indent="-228600" algn="l" defTabSz="0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  <a:cs typeface="+mn-cs"/>
          <a:sym typeface="Tw Cen MT" pitchFamily="34" charset="0"/>
        </a:defRPr>
      </a:lvl4pPr>
      <a:lvl5pPr marL="1828800" indent="-228600" algn="l" defTabSz="0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  <a:cs typeface="+mn-cs"/>
          <a:sym typeface="Tw Cen MT" pitchFamily="34" charset="0"/>
        </a:defRPr>
      </a:lvl5pPr>
      <a:lvl6pPr marL="2286000" indent="-228600" algn="l" defTabSz="0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  <a:cs typeface="+mn-cs"/>
          <a:sym typeface="Tw Cen MT" pitchFamily="34" charset="0"/>
        </a:defRPr>
      </a:lvl6pPr>
      <a:lvl7pPr marL="2743200" indent="-228600" algn="l" defTabSz="0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  <a:cs typeface="+mn-cs"/>
          <a:sym typeface="Tw Cen MT" pitchFamily="34" charset="0"/>
        </a:defRPr>
      </a:lvl7pPr>
      <a:lvl8pPr marL="3200400" indent="-228600" algn="l" defTabSz="0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  <a:cs typeface="+mn-cs"/>
          <a:sym typeface="Tw Cen MT" pitchFamily="34" charset="0"/>
        </a:defRPr>
      </a:lvl8pPr>
      <a:lvl9pPr marL="3657600" indent="-228600" algn="l" defTabSz="0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  <a:cs typeface="+mn-cs"/>
          <a:sym typeface="Tw Cen MT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6925" y="0"/>
            <a:ext cx="8347075" cy="1052513"/>
          </a:xfrm>
          <a:ln/>
        </p:spPr>
        <p:txBody>
          <a:bodyPr lIns="90488" tIns="44450" rIns="90488" bIns="44450"/>
          <a:lstStyle/>
          <a:p>
            <a:pPr eaLnBrk="1" hangingPunct="1"/>
            <a:r>
              <a:rPr lang="en-US" altLang="zh-CN" sz="3000" dirty="0">
                <a:solidFill>
                  <a:schemeClr val="bg2">
                    <a:lumMod val="25000"/>
                  </a:schemeClr>
                </a:solidFill>
              </a:rPr>
              <a:t>Bangladesh University Of Engineering &amp; Technology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0" y="1844868"/>
            <a:ext cx="9144000" cy="5013132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sz="2800" dirty="0">
                <a:solidFill>
                  <a:srgbClr val="002060"/>
                </a:solidFill>
                <a:latin typeface="+mj-lt"/>
              </a:rPr>
              <a:t>Presentation On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WATER PROOFING </a:t>
            </a:r>
            <a:r>
              <a:rPr lang="en-US" altLang="zh-CN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OF </a:t>
            </a:r>
            <a:r>
              <a:rPr lang="en-US" altLang="zh-CN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BASEMENT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zh-CN" sz="2400" b="1" dirty="0" smtClean="0">
              <a:solidFill>
                <a:srgbClr val="7030A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CN" sz="2400" dirty="0" smtClean="0">
                <a:solidFill>
                  <a:srgbClr val="7030A0"/>
                </a:solidFill>
                <a:latin typeface="+mj-lt"/>
              </a:rPr>
              <a:t>Presented By: Group 1</a:t>
            </a:r>
            <a:endParaRPr lang="en-US" altLang="zh-CN" sz="2400" dirty="0">
              <a:solidFill>
                <a:srgbClr val="7030A0"/>
              </a:solidFill>
              <a:latin typeface="+mj-lt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bn-BD" altLang="zh-CN" sz="2400" dirty="0">
              <a:solidFill>
                <a:srgbClr val="7030A0"/>
              </a:solidFill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altLang="zh-CN" sz="2400" dirty="0" err="1" smtClean="0">
                <a:solidFill>
                  <a:srgbClr val="002060"/>
                </a:solidFill>
              </a:rPr>
              <a:t>Sanjida</a:t>
            </a:r>
            <a:r>
              <a:rPr lang="en-US" altLang="zh-CN" sz="2400" dirty="0" smtClean="0">
                <a:solidFill>
                  <a:srgbClr val="002060"/>
                </a:solidFill>
              </a:rPr>
              <a:t> </a:t>
            </a:r>
            <a:r>
              <a:rPr lang="en-US" altLang="zh-CN" sz="2400" dirty="0">
                <a:solidFill>
                  <a:srgbClr val="002060"/>
                </a:solidFill>
              </a:rPr>
              <a:t>Islam Archi</a:t>
            </a: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altLang="zh-CN" sz="2400" dirty="0" err="1" smtClean="0">
                <a:solidFill>
                  <a:srgbClr val="002060"/>
                </a:solidFill>
              </a:rPr>
              <a:t>Shuvro</a:t>
            </a:r>
            <a:r>
              <a:rPr lang="en-US" altLang="zh-CN" sz="2400" dirty="0" smtClean="0">
                <a:solidFill>
                  <a:srgbClr val="002060"/>
                </a:solidFill>
              </a:rPr>
              <a:t> Kumar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Chakravorty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altLang="zh-CN" sz="2400" dirty="0" smtClean="0">
                <a:solidFill>
                  <a:srgbClr val="002060"/>
                </a:solidFill>
              </a:rPr>
              <a:t>Khondokar Al Momin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altLang="zh-CN" sz="2400" dirty="0" err="1" smtClean="0">
                <a:solidFill>
                  <a:srgbClr val="002060"/>
                </a:solidFill>
              </a:rPr>
              <a:t>Gazi</a:t>
            </a:r>
            <a:r>
              <a:rPr lang="en-US" altLang="zh-CN" sz="2400" dirty="0" smtClean="0">
                <a:solidFill>
                  <a:srgbClr val="002060"/>
                </a:solidFill>
              </a:rPr>
              <a:t> Md Imran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altLang="zh-CN" sz="2400" dirty="0" smtClean="0">
                <a:solidFill>
                  <a:srgbClr val="002060"/>
                </a:solidFill>
              </a:rPr>
              <a:t>Md.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Lutfor</a:t>
            </a:r>
            <a:r>
              <a:rPr lang="en-US" altLang="zh-CN" sz="2400" dirty="0" smtClean="0">
                <a:solidFill>
                  <a:srgbClr val="002060"/>
                </a:solidFill>
              </a:rPr>
              <a:t> Rahman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altLang="zh-CN" sz="2400" dirty="0" err="1" smtClean="0">
                <a:solidFill>
                  <a:srgbClr val="002060"/>
                </a:solidFill>
              </a:rPr>
              <a:t>Ehshan</a:t>
            </a:r>
            <a:r>
              <a:rPr lang="en-US" altLang="zh-CN" sz="2400" dirty="0" smtClean="0">
                <a:solidFill>
                  <a:srgbClr val="002060"/>
                </a:solidFill>
              </a:rPr>
              <a:t> ur Rahman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altLang="zh-CN" sz="2400" dirty="0" smtClean="0">
                <a:solidFill>
                  <a:srgbClr val="002060"/>
                </a:solidFill>
              </a:rPr>
              <a:t>Md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Shahadat</a:t>
            </a:r>
            <a:r>
              <a:rPr lang="en-US" altLang="zh-CN" sz="2400" dirty="0" smtClean="0">
                <a:solidFill>
                  <a:srgbClr val="002060"/>
                </a:solidFill>
              </a:rPr>
              <a:t> Hossain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altLang="zh-CN" sz="2400" dirty="0" smtClean="0">
                <a:solidFill>
                  <a:srgbClr val="002060"/>
                </a:solidFill>
              </a:rPr>
              <a:t>Md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Saiful</a:t>
            </a:r>
            <a:r>
              <a:rPr lang="en-US" altLang="zh-CN" sz="2400" dirty="0" smtClean="0">
                <a:solidFill>
                  <a:srgbClr val="002060"/>
                </a:solidFill>
              </a:rPr>
              <a:t> Islam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altLang="zh-CN" sz="2400" dirty="0" err="1" smtClean="0">
                <a:solidFill>
                  <a:srgbClr val="002060"/>
                </a:solidFill>
              </a:rPr>
              <a:t>Md.Sajedur</a:t>
            </a:r>
            <a:r>
              <a:rPr lang="en-US" altLang="zh-CN" sz="2400" dirty="0" smtClean="0">
                <a:solidFill>
                  <a:srgbClr val="002060"/>
                </a:solidFill>
              </a:rPr>
              <a:t> Rahman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zh-CN" sz="2400" dirty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zh-CN" sz="6000" dirty="0"/>
          </a:p>
          <a:p>
            <a:pPr algn="ctr" eaLnBrk="1" hangingPunct="1">
              <a:buFont typeface="Wingdings" pitchFamily="2" charset="2"/>
              <a:buNone/>
            </a:pPr>
            <a:endParaRPr lang="en-US" altLang="zh-CN" sz="6000" dirty="0"/>
          </a:p>
        </p:txBody>
      </p:sp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600"/>
            <a:ext cx="8509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  <a:ln/>
        </p:spPr>
        <p:txBody>
          <a:bodyPr/>
          <a:lstStyle/>
          <a:p>
            <a:pPr algn="ctr" eaLnBrk="1" hangingPunct="1"/>
            <a:r>
              <a:rPr lang="en-US" altLang="zh-CN" sz="3600" dirty="0" smtClean="0">
                <a:solidFill>
                  <a:srgbClr val="7030A0"/>
                </a:solidFill>
              </a:rPr>
              <a:t/>
            </a:r>
            <a:br>
              <a:rPr lang="en-US" altLang="zh-CN" sz="3600" dirty="0" smtClean="0">
                <a:solidFill>
                  <a:srgbClr val="7030A0"/>
                </a:solidFill>
              </a:rPr>
            </a:br>
            <a:r>
              <a:rPr lang="en-US" altLang="zh-CN" sz="3600" dirty="0" smtClean="0">
                <a:solidFill>
                  <a:srgbClr val="7030A0"/>
                </a:solidFill>
              </a:rPr>
              <a:t>Additives</a:t>
            </a:r>
            <a:r>
              <a:rPr lang="en-US" altLang="zh-CN" sz="3600" dirty="0">
                <a:solidFill>
                  <a:srgbClr val="7030A0"/>
                </a:solidFill>
              </a:rPr>
              <a:t/>
            </a:r>
            <a:br>
              <a:rPr lang="en-US" altLang="zh-CN" sz="3600" dirty="0">
                <a:solidFill>
                  <a:srgbClr val="7030A0"/>
                </a:solidFill>
              </a:rPr>
            </a:br>
            <a:endParaRPr lang="en-US" altLang="zh-CN" sz="36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0" y="1501775"/>
            <a:ext cx="9144000" cy="5356225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zh-CN" dirty="0"/>
              <a:t>	</a:t>
            </a:r>
            <a:r>
              <a:rPr lang="en-US" altLang="zh-CN" sz="2400" dirty="0" err="1" smtClean="0">
                <a:latin typeface="Sitka Small" panose="02000505000000020004" pitchFamily="2" charset="0"/>
              </a:rPr>
              <a:t>Krystol</a:t>
            </a:r>
            <a:r>
              <a:rPr lang="en-US" altLang="zh-CN" sz="2400" dirty="0" smtClean="0">
                <a:latin typeface="Sitka Small" panose="02000505000000020004" pitchFamily="2" charset="0"/>
              </a:rPr>
              <a:t> </a:t>
            </a:r>
            <a:r>
              <a:rPr lang="en-US" altLang="zh-CN" sz="2400" dirty="0">
                <a:latin typeface="Sitka Small" panose="02000505000000020004" pitchFamily="2" charset="0"/>
              </a:rPr>
              <a:t>Mortar Admixture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bn-BD" altLang="zh-CN" sz="2400" dirty="0" smtClean="0">
                <a:latin typeface="Sitka Small" panose="02000505000000020004" pitchFamily="2" charset="0"/>
              </a:rPr>
              <a:t>			 </a:t>
            </a:r>
            <a:r>
              <a:rPr lang="en-US" altLang="zh-CN" sz="2400" dirty="0" err="1" smtClean="0">
                <a:latin typeface="Sitka Small" panose="02000505000000020004" pitchFamily="2" charset="0"/>
              </a:rPr>
              <a:t>Xypex</a:t>
            </a:r>
            <a:r>
              <a:rPr lang="en-US" altLang="zh-CN" sz="2400" dirty="0" smtClean="0">
                <a:latin typeface="Sitka Small" panose="02000505000000020004" pitchFamily="2" charset="0"/>
              </a:rPr>
              <a:t> </a:t>
            </a:r>
            <a:r>
              <a:rPr lang="en-US" altLang="zh-CN" sz="2400" dirty="0">
                <a:latin typeface="Sitka Small" panose="02000505000000020004" pitchFamily="2" charset="0"/>
              </a:rPr>
              <a:t>Admix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dirty="0"/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9350" y="2713038"/>
            <a:ext cx="4184650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417353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8328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748"/>
            <a:ext cx="8893175" cy="476250"/>
          </a:xfrm>
          <a:ln/>
        </p:spPr>
        <p:txBody>
          <a:bodyPr/>
          <a:lstStyle/>
          <a:p>
            <a:pPr algn="ctr" eaLnBrk="1" hangingPunct="1"/>
            <a:r>
              <a:rPr lang="en-US" altLang="zh-CN" sz="4000" dirty="0" smtClean="0">
                <a:solidFill>
                  <a:srgbClr val="7030A0"/>
                </a:solidFill>
                <a:latin typeface="Times New Roman" pitchFamily="18" charset="0"/>
                <a:sym typeface="Times New Roman" pitchFamily="18" charset="0"/>
              </a:rPr>
              <a:t>		</a:t>
            </a:r>
            <a:r>
              <a:rPr lang="bn-BD" altLang="zh-CN" sz="4000" dirty="0" smtClean="0">
                <a:solidFill>
                  <a:srgbClr val="7030A0"/>
                </a:solidFill>
                <a:latin typeface="Times New Roman" pitchFamily="18" charset="0"/>
                <a:sym typeface="Times New Roman" pitchFamily="18" charset="0"/>
              </a:rPr>
              <a:t/>
            </a:r>
            <a:br>
              <a:rPr lang="bn-BD" altLang="zh-CN" sz="4000" dirty="0" smtClean="0">
                <a:solidFill>
                  <a:srgbClr val="7030A0"/>
                </a:solidFill>
                <a:latin typeface="Times New Roman" pitchFamily="18" charset="0"/>
                <a:sym typeface="Times New Roman" pitchFamily="18" charset="0"/>
              </a:rPr>
            </a:br>
            <a:r>
              <a:rPr lang="en-US" altLang="zh-CN" sz="4000" dirty="0" smtClean="0">
                <a:solidFill>
                  <a:srgbClr val="7030A0"/>
                </a:solidFill>
                <a:latin typeface="Times New Roman" pitchFamily="18" charset="0"/>
                <a:sym typeface="Times New Roman" pitchFamily="18" charset="0"/>
              </a:rPr>
              <a:t>Waterproof Cement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23646" y="1628775"/>
            <a:ext cx="8712404" cy="4711700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36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3600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3600" dirty="0" smtClean="0"/>
              <a:t>Cement </a:t>
            </a:r>
            <a:r>
              <a:rPr lang="en-US" altLang="zh-CN" sz="3600" dirty="0"/>
              <a:t>processed by </a:t>
            </a:r>
            <a:endParaRPr lang="en-US" altLang="zh-CN" sz="36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3600" dirty="0" smtClean="0"/>
              <a:t>mixing </a:t>
            </a:r>
            <a:r>
              <a:rPr lang="en-US" altLang="zh-CN" sz="3600" dirty="0">
                <a:solidFill>
                  <a:srgbClr val="FF0000"/>
                </a:solidFill>
              </a:rPr>
              <a:t>water proofing 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additives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and </a:t>
            </a:r>
            <a:r>
              <a:rPr lang="en-US" altLang="zh-CN" sz="3600" dirty="0">
                <a:solidFill>
                  <a:srgbClr val="0070C0"/>
                </a:solidFill>
              </a:rPr>
              <a:t>epoxies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24" y="1716436"/>
            <a:ext cx="3744312" cy="4536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539750" y="1628775"/>
            <a:ext cx="8064500" cy="863600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zh-CN" dirty="0"/>
              <a:t> 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52525"/>
          </a:xfrm>
          <a:ln/>
        </p:spPr>
        <p:txBody>
          <a:bodyPr/>
          <a:lstStyle/>
          <a:p>
            <a:pPr algn="ctr" eaLnBrk="1" hangingPunct="1"/>
            <a:r>
              <a:rPr lang="en-US" altLang="zh-CN" dirty="0" smtClean="0"/>
              <a:t>Ferrocement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13316" name="Content Placeholder 1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914900" y="4114800"/>
            <a:ext cx="3695700" cy="1981200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dirty="0"/>
              <a:t> </a:t>
            </a:r>
          </a:p>
        </p:txBody>
      </p:sp>
      <p:sp>
        <p:nvSpPr>
          <p:cNvPr id="13317" name="Content Placeholder 2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2123794" y="1657115"/>
            <a:ext cx="3634807" cy="751124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dirty="0"/>
              <a:t> </a:t>
            </a:r>
            <a:r>
              <a:rPr lang="bn-BD" altLang="zh-CN" dirty="0" err="1" smtClean="0"/>
              <a:t>wire</a:t>
            </a:r>
            <a:r>
              <a:rPr lang="bn-BD" altLang="zh-CN" dirty="0" smtClean="0"/>
              <a:t> </a:t>
            </a:r>
            <a:r>
              <a:rPr lang="bn-BD" altLang="zh-CN" dirty="0" err="1" smtClean="0"/>
              <a:t>mesh</a:t>
            </a:r>
            <a:r>
              <a:rPr lang="bn-BD" altLang="zh-CN" dirty="0"/>
              <a:t> </a:t>
            </a:r>
            <a:r>
              <a:rPr lang="bn-BD" altLang="zh-CN" dirty="0" smtClean="0"/>
              <a:t>      </a:t>
            </a:r>
            <a:r>
              <a:rPr lang="bn-BD" altLang="zh-CN" dirty="0" err="1" smtClean="0"/>
              <a:t>mortar</a:t>
            </a:r>
            <a:endParaRPr lang="en-US" altLang="zh-C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94" y="2540470"/>
            <a:ext cx="4501209" cy="140605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2915862" y="2348910"/>
            <a:ext cx="0" cy="6480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4007298" y="2151750"/>
            <a:ext cx="702518" cy="8788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509099" y="2540470"/>
            <a:ext cx="0" cy="1351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6509099" y="2971916"/>
            <a:ext cx="2058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u="sng" dirty="0"/>
              <a:t>6mm ~ 20 mm</a:t>
            </a:r>
            <a:endParaRPr lang="en-US" dirty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90594" y="4417614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Component Materials:</a:t>
            </a:r>
          </a:p>
          <a:p>
            <a:endParaRPr lang="en-US" b="1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Sitka Small" panose="02000505000000020004" pitchFamily="2" charset="0"/>
              </a:rPr>
              <a:t>Cement</a:t>
            </a:r>
            <a:endParaRPr lang="en-US" dirty="0">
              <a:latin typeface="Sitka Small" panose="02000505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Sitka Small" panose="02000505000000020004" pitchFamily="2" charset="0"/>
              </a:rPr>
              <a:t>Aggregate (sand)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Sitka Small" panose="02000505000000020004" pitchFamily="2" charset="0"/>
              </a:rPr>
              <a:t>Water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Sitka Small" panose="02000505000000020004" pitchFamily="2" charset="0"/>
              </a:rPr>
              <a:t>Reinforcement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893175" cy="476250"/>
          </a:xfrm>
          <a:ln/>
        </p:spPr>
        <p:txBody>
          <a:bodyPr/>
          <a:lstStyle/>
          <a:p>
            <a:pPr algn="ctr" eaLnBrk="1" hangingPunct="1"/>
            <a:r>
              <a:rPr lang="en-US" altLang="zh-CN" sz="4000" dirty="0" smtClean="0">
                <a:solidFill>
                  <a:srgbClr val="7030A0"/>
                </a:solidFill>
                <a:latin typeface="Times New Roman" pitchFamily="18" charset="0"/>
                <a:sym typeface="Times New Roman" pitchFamily="18" charset="0"/>
              </a:rPr>
              <a:t>	</a:t>
            </a:r>
            <a:br>
              <a:rPr lang="en-US" altLang="zh-CN" sz="4000" dirty="0" smtClean="0">
                <a:solidFill>
                  <a:srgbClr val="7030A0"/>
                </a:solidFill>
                <a:latin typeface="Times New Roman" pitchFamily="18" charset="0"/>
                <a:sym typeface="Times New Roman" pitchFamily="18" charset="0"/>
              </a:rPr>
            </a:br>
            <a:r>
              <a:rPr lang="bn-BD" altLang="zh-CN" sz="4000" dirty="0" err="1" smtClean="0">
                <a:solidFill>
                  <a:srgbClr val="7030A0"/>
                </a:solidFill>
                <a:latin typeface="Times New Roman" pitchFamily="18" charset="0"/>
                <a:sym typeface="Times New Roman" pitchFamily="18" charset="0"/>
              </a:rPr>
              <a:t>Ferro</a:t>
            </a:r>
            <a:r>
              <a:rPr lang="en-US" altLang="zh-CN" sz="4000" dirty="0" smtClean="0">
                <a:solidFill>
                  <a:srgbClr val="7030A0"/>
                </a:solidFill>
                <a:latin typeface="Times New Roman" pitchFamily="18" charset="0"/>
                <a:sym typeface="Times New Roman" pitchFamily="18" charset="0"/>
              </a:rPr>
              <a:t>cement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0" y="1628775"/>
            <a:ext cx="9036050" cy="4711700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n-BD" altLang="zh-CN" sz="3600" dirty="0" smtClean="0">
                <a:solidFill>
                  <a:srgbClr val="0070C0"/>
                </a:solidFill>
              </a:rPr>
              <a:t> </a:t>
            </a:r>
            <a:endParaRPr lang="en-US" altLang="zh-CN" sz="36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86" y="2163868"/>
            <a:ext cx="4692010" cy="4167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54084" y="2159225"/>
            <a:ext cx="3816318" cy="41763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Ferrocement provides 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higher tensile and flexural strength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resists corrosion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provide a crack free, tough dependable surface free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highly crack resistant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have excellent bond with the surface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highly impervious nature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4594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8229600" cy="1008063"/>
          </a:xfrm>
          <a:ln/>
        </p:spPr>
        <p:txBody>
          <a:bodyPr/>
          <a:lstStyle/>
          <a:p>
            <a:pPr algn="ctr" eaLnBrk="1" hangingPunct="1"/>
            <a:r>
              <a:rPr lang="en-US" altLang="zh-CN" dirty="0" smtClean="0"/>
              <a:t>Water Proofing Membrane</a:t>
            </a:r>
            <a:endParaRPr lang="en-US" altLang="zh-CN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250825" y="1773238"/>
            <a:ext cx="3313091" cy="4319587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zh-CN" dirty="0">
                <a:solidFill>
                  <a:srgbClr val="B85B22"/>
                </a:solidFill>
              </a:rPr>
              <a:t>Bitumenus Felts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dirty="0">
                <a:solidFill>
                  <a:srgbClr val="00B0F0"/>
                </a:solidFill>
              </a:rPr>
              <a:t>Mastic Asphalts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dirty="0"/>
              <a:t>Silicon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dirty="0"/>
              <a:t>Epoxy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dirty="0"/>
              <a:t>Different Polymers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16" y="1628850"/>
            <a:ext cx="5477921" cy="362823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283976" y="2204898"/>
            <a:ext cx="5184432" cy="3888324"/>
          </a:xfrm>
          <a:prstGeom prst="rect">
            <a:avLst/>
          </a:prstGeom>
          <a:noFill/>
          <a:ln/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 w="19050" cap="flat" cmpd="sng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+mj-lt"/>
                <a:sym typeface="Times New Roman" pitchFamily="18" charset="0"/>
              </a:rPr>
              <a:t>Felt Paper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0" y="1917700"/>
            <a:ext cx="4211638" cy="4940300"/>
          </a:xfrm>
          <a:prstGeom prst="rect">
            <a:avLst/>
          </a:prstGeom>
          <a:noFill/>
          <a:ln w="19050" cap="flat" cmpd="sng">
            <a:noFill/>
            <a:bevel/>
            <a:headEnd/>
            <a:tailEnd/>
          </a:ln>
        </p:spPr>
        <p:txBody>
          <a:bodyPr anchor="ctr"/>
          <a:lstStyle/>
          <a:p>
            <a:r>
              <a:rPr lang="en-US" sz="3200" dirty="0"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t>Felt paper or asphalt felt paper is a sheet material </a:t>
            </a:r>
            <a:endParaRPr lang="en-US" sz="3200" dirty="0">
              <a:solidFill>
                <a:srgbClr val="7030A0"/>
              </a:solidFill>
              <a:latin typeface="Tw Cen MT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t>impregnated with bitumen (asphalt) , similar to tar paper</a:t>
            </a:r>
          </a:p>
          <a:p>
            <a:endParaRPr lang="en-US" altLang="en-US" sz="3200" dirty="0">
              <a:latin typeface="Tw Cen MT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r>
              <a:rPr lang="en-US" sz="3200" dirty="0"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t>common grades</a:t>
            </a:r>
            <a:endParaRPr lang="en-US" altLang="en-US" sz="3200" dirty="0">
              <a:latin typeface="Tw Cen MT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t>type 1 (number 15)</a:t>
            </a:r>
            <a:endParaRPr lang="en-US" altLang="en-US" sz="3200" dirty="0">
              <a:solidFill>
                <a:srgbClr val="FF0000"/>
              </a:solidFill>
              <a:latin typeface="Tw Cen MT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t>type 2 (number 30)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52525"/>
          </a:xfrm>
          <a:ln/>
        </p:spPr>
        <p:txBody>
          <a:bodyPr/>
          <a:lstStyle/>
          <a:p>
            <a:pPr algn="ctr" eaLnBrk="1" hangingPunct="1"/>
            <a:r>
              <a:rPr lang="en-US" altLang="zh-CN">
                <a:solidFill>
                  <a:schemeClr val="tx1"/>
                </a:solidFill>
              </a:rPr>
              <a:t>Felt Paper</a:t>
            </a:r>
            <a:endParaRPr lang="en-US" altLang="zh-CN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349661" y="1663035"/>
            <a:ext cx="3995738" cy="5229225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dirty="0"/>
              <a:t/>
            </a:r>
            <a:br>
              <a:rPr lang="en-US" altLang="zh-CN" sz="2800" dirty="0"/>
            </a:br>
            <a:endParaRPr lang="en-US" altLang="zh-CN" sz="2800" dirty="0"/>
          </a:p>
        </p:txBody>
      </p:sp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9050"/>
            <a:ext cx="3641040" cy="537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3587300" y="4150197"/>
            <a:ext cx="2051885" cy="754664"/>
          </a:xfrm>
          <a:prstGeom prst="rect">
            <a:avLst/>
          </a:prstGeom>
          <a:noFill/>
          <a:ln w="19050" cap="flat" cmpd="sng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sz="3500" dirty="0" smtClean="0">
                <a:solidFill>
                  <a:srgbClr val="00206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t>Felt Paper</a:t>
            </a:r>
            <a:endParaRPr lang="en-US" sz="3500" dirty="0">
              <a:solidFill>
                <a:srgbClr val="002060"/>
              </a:solidFill>
              <a:latin typeface="Tw Cen MT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46" y="1499050"/>
            <a:ext cx="3497754" cy="5374824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 bwMode="auto">
          <a:xfrm>
            <a:off x="1613028" y="3481827"/>
            <a:ext cx="6415260" cy="547023"/>
          </a:xfrm>
          <a:prstGeom prst="left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52525"/>
          </a:xfrm>
          <a:ln/>
        </p:spPr>
        <p:txBody>
          <a:bodyPr/>
          <a:lstStyle/>
          <a:p>
            <a:pPr algn="ctr" eaLnBrk="1" hangingPunct="1"/>
            <a:r>
              <a:rPr lang="en-US" altLang="zh-CN">
                <a:solidFill>
                  <a:schemeClr val="tx1"/>
                </a:solidFill>
              </a:rPr>
              <a:t>Felt Paper</a:t>
            </a:r>
            <a:endParaRPr lang="en-US" altLang="zh-CN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0" y="1989138"/>
            <a:ext cx="3995738" cy="3744912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dirty="0"/>
              <a:t>Steps: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800" dirty="0" smtClean="0">
                <a:solidFill>
                  <a:srgbClr val="00B050"/>
                </a:solidFill>
              </a:rPr>
              <a:t> Rubbing Bitumen </a:t>
            </a:r>
            <a:r>
              <a:rPr lang="en-US" altLang="zh-CN" sz="2800" dirty="0">
                <a:solidFill>
                  <a:srgbClr val="00B050"/>
                </a:solidFill>
              </a:rPr>
              <a:t>on the wall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</a:rPr>
              <a:t>Push </a:t>
            </a:r>
            <a:r>
              <a:rPr lang="en-US" altLang="zh-CN" sz="2800" dirty="0">
                <a:solidFill>
                  <a:srgbClr val="0070C0"/>
                </a:solidFill>
              </a:rPr>
              <a:t>china felt paper </a:t>
            </a:r>
            <a:r>
              <a:rPr lang="en-US" altLang="zh-CN" sz="2800" dirty="0" smtClean="0">
                <a:solidFill>
                  <a:srgbClr val="0070C0"/>
                </a:solidFill>
              </a:rPr>
              <a:t>on the Bitumen layer 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800" dirty="0" smtClean="0">
                <a:solidFill>
                  <a:srgbClr val="B85B22"/>
                </a:solidFill>
              </a:rPr>
              <a:t> Use </a:t>
            </a:r>
            <a:r>
              <a:rPr lang="en-US" altLang="zh-CN" sz="2800" dirty="0">
                <a:solidFill>
                  <a:srgbClr val="B85B22"/>
                </a:solidFill>
              </a:rPr>
              <a:t>sand for tightening 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endParaRPr lang="en-US" altLang="zh-CN" sz="2800" dirty="0"/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6550" y="1989138"/>
            <a:ext cx="49974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52525"/>
          </a:xfrm>
          <a:ln/>
        </p:spPr>
        <p:txBody>
          <a:bodyPr/>
          <a:lstStyle/>
          <a:p>
            <a:pPr algn="ctr" eaLnBrk="1" hangingPunct="1"/>
            <a:r>
              <a:rPr lang="en-US" altLang="zh-CN" dirty="0" smtClean="0"/>
              <a:t>Tar &amp; Bitumen</a:t>
            </a:r>
            <a:endParaRPr lang="en-US" altLang="zh-CN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201613" y="1628850"/>
            <a:ext cx="8496300" cy="1008084"/>
          </a:xfrm>
          <a:prstGeom prst="rect">
            <a:avLst/>
          </a:prstGeom>
          <a:noFill/>
          <a:ln/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zh-CN" sz="3200" dirty="0"/>
              <a:t>Bitumen (asphalt) is a mixed substance made up of </a:t>
            </a:r>
            <a:r>
              <a:rPr lang="en-US" altLang="zh-CN" sz="3200" dirty="0">
                <a:solidFill>
                  <a:srgbClr val="00B050"/>
                </a:solidFill>
              </a:rPr>
              <a:t>organic </a:t>
            </a:r>
            <a:r>
              <a:rPr lang="en-US" altLang="zh-CN" sz="3200" dirty="0" smtClean="0">
                <a:solidFill>
                  <a:srgbClr val="00B050"/>
                </a:solidFill>
              </a:rPr>
              <a:t>liquids</a:t>
            </a:r>
            <a:endParaRPr lang="en-US" altLang="zh-CN" sz="32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12" y="2924346"/>
            <a:ext cx="4781293" cy="3535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5352"/>
            <a:ext cx="3793578" cy="37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8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52525"/>
          </a:xfrm>
          <a:ln/>
        </p:spPr>
        <p:txBody>
          <a:bodyPr/>
          <a:lstStyle/>
          <a:p>
            <a:pPr algn="ctr" eaLnBrk="1" hangingPunct="1"/>
            <a:r>
              <a:rPr lang="en-US" altLang="zh-CN" dirty="0" smtClean="0"/>
              <a:t>Tar &amp; Bitumen</a:t>
            </a:r>
            <a:endParaRPr lang="en-US" altLang="zh-CN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2254" y="2708940"/>
            <a:ext cx="3051604" cy="1879118"/>
          </a:xfrm>
          <a:prstGeom prst="rect">
            <a:avLst/>
          </a:prstGeom>
          <a:noFill/>
          <a:ln/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altLang="zh-CN" sz="3200" dirty="0" smtClean="0"/>
              <a:t>highly </a:t>
            </a:r>
            <a:r>
              <a:rPr lang="en-US" altLang="zh-CN" sz="3200" dirty="0"/>
              <a:t>sticky </a:t>
            </a: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altLang="zh-CN" sz="3200" dirty="0"/>
              <a:t>Viscous</a:t>
            </a: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altLang="zh-CN" sz="3200" dirty="0" smtClean="0"/>
              <a:t>waterproof</a:t>
            </a:r>
            <a:endParaRPr lang="en-US" altLang="zh-C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28" y="3284988"/>
            <a:ext cx="6137073" cy="3168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7091" y="1903842"/>
            <a:ext cx="5688474" cy="10800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bn-BD" sz="2400" dirty="0" err="1" smtClean="0">
                <a:solidFill>
                  <a:srgbClr val="7030A0"/>
                </a:solidFill>
                <a:latin typeface="Sitka Small" panose="02000505000000020004" pitchFamily="2" charset="0"/>
              </a:rPr>
              <a:t>Characteristics</a:t>
            </a:r>
            <a:r>
              <a:rPr lang="bn-BD" sz="2400" dirty="0" smtClean="0">
                <a:solidFill>
                  <a:srgbClr val="7030A0"/>
                </a:solidFill>
                <a:latin typeface="Sitka Small" panose="02000505000000020004" pitchFamily="2" charset="0"/>
              </a:rPr>
              <a:t> Of </a:t>
            </a:r>
            <a:r>
              <a:rPr lang="bn-BD" sz="2400" dirty="0" err="1" smtClean="0">
                <a:solidFill>
                  <a:srgbClr val="7030A0"/>
                </a:solidFill>
                <a:latin typeface="Sitka Small" panose="02000505000000020004" pitchFamily="2" charset="0"/>
              </a:rPr>
              <a:t>Tar</a:t>
            </a:r>
            <a:r>
              <a:rPr lang="bn-BD" sz="2400" dirty="0" smtClean="0">
                <a:solidFill>
                  <a:srgbClr val="7030A0"/>
                </a:solidFill>
                <a:latin typeface="Sitka Small" panose="02000505000000020004" pitchFamily="2" charset="0"/>
              </a:rPr>
              <a:t> &amp; </a:t>
            </a:r>
            <a:r>
              <a:rPr lang="bn-BD" sz="2400" dirty="0" err="1" smtClean="0">
                <a:solidFill>
                  <a:srgbClr val="7030A0"/>
                </a:solidFill>
                <a:latin typeface="Sitka Small" panose="02000505000000020004" pitchFamily="2" charset="0"/>
              </a:rPr>
              <a:t>Bitumen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itka Small" panose="02000505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6175" cy="958850"/>
          </a:xfrm>
          <a:ln/>
        </p:spPr>
        <p:txBody>
          <a:bodyPr/>
          <a:lstStyle/>
          <a:p>
            <a:pPr eaLnBrk="1" hangingPunct="1"/>
            <a:r>
              <a:rPr lang="en-US" altLang="zh-CN"/>
              <a:t>WHAT IS WATERPROOFING</a:t>
            </a:r>
          </a:p>
        </p:txBody>
      </p:sp>
      <p:sp>
        <p:nvSpPr>
          <p:cNvPr id="4099" name="Content Placeholder 2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107950" y="1557338"/>
            <a:ext cx="8658225" cy="4895914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zh-CN" dirty="0"/>
              <a:t>Waterproofing is the formation of an </a:t>
            </a:r>
            <a:r>
              <a:rPr lang="en-US" altLang="zh-CN" dirty="0">
                <a:solidFill>
                  <a:srgbClr val="7030A0"/>
                </a:solidFill>
              </a:rPr>
              <a:t>impervious barrier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zh-CN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zh-CN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prevent </a:t>
            </a:r>
            <a:r>
              <a:rPr lang="en-US" altLang="zh-CN" dirty="0">
                <a:solidFill>
                  <a:srgbClr val="FF0000"/>
                </a:solidFill>
              </a:rPr>
              <a:t>water entering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FF0000"/>
                </a:solidFill>
              </a:rPr>
              <a:t>escaping</a:t>
            </a:r>
            <a:r>
              <a:rPr lang="en-US" altLang="zh-CN" dirty="0" smtClean="0"/>
              <a:t> </a:t>
            </a:r>
            <a:r>
              <a:rPr lang="en-US" altLang="zh-CN" dirty="0"/>
              <a:t>water from various sections of </a:t>
            </a:r>
            <a:r>
              <a:rPr lang="en-US" altLang="zh-CN" dirty="0" smtClean="0"/>
              <a:t>building structures</a:t>
            </a:r>
            <a:endParaRPr lang="en-US" altLang="zh-CN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resistance </a:t>
            </a:r>
            <a:r>
              <a:rPr lang="en-US" altLang="zh-CN" dirty="0"/>
              <a:t>to </a:t>
            </a:r>
            <a:r>
              <a:rPr lang="en-US" altLang="zh-CN" dirty="0">
                <a:solidFill>
                  <a:srgbClr val="FF0000"/>
                </a:solidFill>
              </a:rPr>
              <a:t>humidity</a:t>
            </a:r>
            <a:r>
              <a:rPr lang="en-US" altLang="zh-CN" dirty="0"/>
              <a:t> or </a:t>
            </a:r>
            <a:r>
              <a:rPr lang="en-US" altLang="zh-CN" dirty="0">
                <a:solidFill>
                  <a:srgbClr val="FF0000"/>
                </a:solidFill>
              </a:rPr>
              <a:t>dampness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52525"/>
          </a:xfrm>
          <a:ln/>
        </p:spPr>
        <p:txBody>
          <a:bodyPr/>
          <a:lstStyle/>
          <a:p>
            <a:pPr algn="ctr"/>
            <a:r>
              <a:rPr lang="en-US" altLang="zh-CN" dirty="0" smtClean="0"/>
              <a:t>Bentonite</a:t>
            </a:r>
            <a:endParaRPr lang="en-US" altLang="zh-CN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23645" y="1628850"/>
            <a:ext cx="8712727" cy="5040420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latin typeface="Sitka Small" panose="02000505000000020004" pitchFamily="2" charset="0"/>
              </a:rPr>
              <a:t>Bentonite is an absorbent </a:t>
            </a:r>
            <a:r>
              <a:rPr lang="en-US" sz="3200" dirty="0" err="1">
                <a:latin typeface="Sitka Small" panose="02000505000000020004" pitchFamily="2" charset="0"/>
              </a:rPr>
              <a:t>aluminium</a:t>
            </a:r>
            <a:r>
              <a:rPr lang="bn-BD" sz="3200" dirty="0">
                <a:latin typeface="Sitka Small" panose="02000505000000020004" pitchFamily="2" charset="0"/>
              </a:rPr>
              <a:t> </a:t>
            </a:r>
            <a:r>
              <a:rPr lang="en-US" sz="3200" dirty="0" err="1">
                <a:latin typeface="Sitka Small" panose="02000505000000020004" pitchFamily="2" charset="0"/>
              </a:rPr>
              <a:t>phyllosilicate</a:t>
            </a:r>
            <a:r>
              <a:rPr lang="en-US" sz="3200" dirty="0">
                <a:latin typeface="Sitka Small" panose="02000505000000020004" pitchFamily="2" charset="0"/>
              </a:rPr>
              <a:t>, impure clay consisting mostly of </a:t>
            </a:r>
            <a:r>
              <a:rPr lang="en-US" sz="3200" dirty="0" err="1">
                <a:latin typeface="Sitka Small" panose="02000505000000020004" pitchFamily="2" charset="0"/>
              </a:rPr>
              <a:t>montmorillonite</a:t>
            </a:r>
            <a:endParaRPr lang="en-US" altLang="zh-CN" sz="3200" dirty="0">
              <a:latin typeface="Sitka Small" panose="02000505000000020004" pitchFamily="2" charset="0"/>
            </a:endParaRPr>
          </a:p>
          <a:p>
            <a:pPr marL="0" indent="0" eaLnBrk="1" hangingPunct="1">
              <a:buNone/>
            </a:pPr>
            <a:endParaRPr lang="bn-BD" altLang="zh-CN" sz="3200" dirty="0">
              <a:latin typeface="Sitka Small" panose="02000505000000020004" pitchFamily="2" charset="0"/>
            </a:endParaRPr>
          </a:p>
          <a:p>
            <a:pPr marL="0" indent="0" eaLnBrk="1" hangingPunct="1">
              <a:buNone/>
            </a:pPr>
            <a:r>
              <a:rPr lang="bn-BD" altLang="zh-CN" sz="3200" dirty="0" err="1" smtClean="0">
                <a:solidFill>
                  <a:srgbClr val="7030A0"/>
                </a:solidFill>
                <a:latin typeface="Sitka Small" panose="02000505000000020004" pitchFamily="2" charset="0"/>
              </a:rPr>
              <a:t>Types</a:t>
            </a:r>
            <a:r>
              <a:rPr lang="bn-BD" altLang="zh-CN" sz="3200" dirty="0" smtClean="0">
                <a:solidFill>
                  <a:srgbClr val="7030A0"/>
                </a:solidFill>
                <a:latin typeface="Sitka Small" panose="02000505000000020004" pitchFamily="2" charset="0"/>
              </a:rPr>
              <a:t> Of </a:t>
            </a:r>
            <a:r>
              <a:rPr lang="bn-BD" altLang="zh-CN" sz="3200" dirty="0" err="1" smtClean="0">
                <a:solidFill>
                  <a:srgbClr val="7030A0"/>
                </a:solidFill>
                <a:latin typeface="Sitka Small" panose="02000505000000020004" pitchFamily="2" charset="0"/>
              </a:rPr>
              <a:t>Bentonite</a:t>
            </a:r>
            <a:endParaRPr lang="bn-BD" altLang="zh-CN" sz="3200" dirty="0" smtClean="0">
              <a:solidFill>
                <a:srgbClr val="7030A0"/>
              </a:solidFill>
              <a:latin typeface="Sitka Small" panose="02000505000000020004" pitchFamily="2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zh-CN" sz="3200" dirty="0" smtClean="0">
                <a:latin typeface="Sitka Small" panose="02000505000000020004" pitchFamily="2" charset="0"/>
              </a:rPr>
              <a:t>Sodium Bentonite</a:t>
            </a:r>
            <a:endParaRPr lang="bn-BD" altLang="zh-CN" sz="3200" dirty="0" smtClean="0">
              <a:latin typeface="Sitka Small" panose="02000505000000020004" pitchFamily="2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3200" dirty="0">
                <a:latin typeface="Sitka Small" panose="02000505000000020004" pitchFamily="2" charset="0"/>
              </a:rPr>
              <a:t>Calcium bentonite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3200" dirty="0">
                <a:latin typeface="Sitka Small" panose="02000505000000020004" pitchFamily="2" charset="0"/>
              </a:rPr>
              <a:t>Potassium bentonite</a:t>
            </a:r>
          </a:p>
          <a:p>
            <a:pPr marL="0" indent="0" eaLnBrk="1" hangingPunct="1">
              <a:buNone/>
            </a:pPr>
            <a:endParaRPr lang="en-US" altLang="zh-CN" sz="3200" dirty="0"/>
          </a:p>
          <a:p>
            <a:pPr marL="0" indent="0" eaLnBrk="1" hangingPunct="1">
              <a:buNone/>
            </a:pPr>
            <a:endParaRPr lang="en-US" altLang="zh-CN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87" y="3717024"/>
            <a:ext cx="3930685" cy="2663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52525"/>
          </a:xfrm>
          <a:ln/>
        </p:spPr>
        <p:txBody>
          <a:bodyPr/>
          <a:lstStyle/>
          <a:p>
            <a:pPr algn="ctr"/>
            <a:r>
              <a:rPr lang="bn-BD" altLang="zh-CN" dirty="0" err="1" smtClean="0"/>
              <a:t>Steps</a:t>
            </a:r>
            <a:r>
              <a:rPr lang="en-US" altLang="zh-CN" dirty="0" smtClean="0"/>
              <a:t>s </a:t>
            </a:r>
            <a:r>
              <a:rPr lang="en-US" altLang="zh-CN" dirty="0" smtClean="0"/>
              <a:t>Of Water Proofing</a:t>
            </a:r>
            <a:endParaRPr lang="en-US" altLang="zh-CN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169863" y="1917700"/>
            <a:ext cx="8496300" cy="4032250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n-BD" altLang="zh-CN" sz="3300" dirty="0" smtClean="0"/>
              <a:t> </a:t>
            </a:r>
            <a:r>
              <a:rPr lang="en-US" altLang="zh-CN" sz="3300" dirty="0" smtClean="0"/>
              <a:t>taking </a:t>
            </a:r>
            <a:r>
              <a:rPr lang="en-US" altLang="zh-CN" sz="3300" dirty="0"/>
              <a:t>proper consideration at the design stage </a:t>
            </a:r>
          </a:p>
          <a:p>
            <a:pPr>
              <a:buFont typeface="Wingdings" pitchFamily="2" charset="2"/>
              <a:buChar char="v"/>
            </a:pPr>
            <a:r>
              <a:rPr lang="en-US" altLang="zh-CN" sz="3300" dirty="0"/>
              <a:t> choosing the right product for the job </a:t>
            </a:r>
          </a:p>
          <a:p>
            <a:pPr>
              <a:buFont typeface="Wingdings" pitchFamily="2" charset="2"/>
              <a:buChar char="v"/>
            </a:pPr>
            <a:r>
              <a:rPr lang="en-US" altLang="zh-CN" sz="3300" dirty="0"/>
              <a:t> taking adequate preparation </a:t>
            </a:r>
          </a:p>
          <a:p>
            <a:pPr>
              <a:buFont typeface="Wingdings" pitchFamily="2" charset="2"/>
              <a:buChar char="v"/>
            </a:pPr>
            <a:r>
              <a:rPr lang="en-US" altLang="zh-CN" sz="3300" dirty="0"/>
              <a:t> managing the correct application</a:t>
            </a:r>
            <a:endParaRPr lang="en-US" altLang="zh-CN" sz="33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24202"/>
          </a:xfrm>
        </p:spPr>
        <p:txBody>
          <a:bodyPr/>
          <a:lstStyle/>
          <a:p>
            <a:r>
              <a:rPr lang="en-US" sz="3250" dirty="0" smtClean="0"/>
              <a:t>Water Proofing For Simple Basement &amp; Ordinary Soil</a:t>
            </a:r>
            <a:endParaRPr lang="en-US" sz="32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36" y="1556844"/>
            <a:ext cx="6408534" cy="50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95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44391"/>
            <a:ext cx="9144000" cy="14700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391"/>
            <a:ext cx="9144000" cy="2286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4" y="980797"/>
            <a:ext cx="6893086" cy="587720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4283976" y="1124808"/>
            <a:ext cx="2952246" cy="34215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546381" y="5949210"/>
            <a:ext cx="4680390" cy="28990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</p:txBody>
      </p:sp>
      <p:sp>
        <p:nvSpPr>
          <p:cNvPr id="11" name="Bent Arrow 10"/>
          <p:cNvSpPr/>
          <p:nvPr/>
        </p:nvSpPr>
        <p:spPr bwMode="auto">
          <a:xfrm>
            <a:off x="2375816" y="4437084"/>
            <a:ext cx="4860405" cy="649443"/>
          </a:xfrm>
          <a:prstGeom prst="ben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703500" y="5227870"/>
            <a:ext cx="3532722" cy="338133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80234" y="980797"/>
            <a:ext cx="1763766" cy="5760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000" dirty="0" smtClean="0"/>
              <a:t>Ferrocement layer on shore piles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000" dirty="0" smtClean="0"/>
              <a:t>Sand Fill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sz="20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sz="20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000" dirty="0" smtClean="0"/>
              <a:t>Brick wall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sz="20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000" dirty="0" smtClean="0"/>
              <a:t>Retaining wall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9144000" cy="980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SimSun" pitchFamily="2" charset="-122"/>
              </a:rPr>
              <a:t>Water Proofing for Deep Basement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SimSun" pitchFamily="2" charset="-122"/>
              </a:rPr>
              <a:t> or Damp Soil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93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44391"/>
            <a:ext cx="9144000" cy="14700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391"/>
            <a:ext cx="9144000" cy="2286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7" y="980796"/>
            <a:ext cx="4804618" cy="587720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2555833" y="2829431"/>
            <a:ext cx="4536378" cy="329375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873494" y="3717132"/>
            <a:ext cx="3330236" cy="338133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80234" y="980797"/>
            <a:ext cx="1763766" cy="5760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sz="20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200" dirty="0" smtClean="0"/>
              <a:t>Sand Fill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sz="2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sz="2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200" dirty="0" smtClean="0"/>
              <a:t>Brick wall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sz="2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200" dirty="0" smtClean="0"/>
              <a:t>Retaining wall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sz="2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200" dirty="0" smtClean="0">
                <a:solidFill>
                  <a:srgbClr val="C00000"/>
                </a:solidFill>
              </a:rPr>
              <a:t>Felt paper is placed on the external surface of the brick wall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9144000" cy="980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SimSun" pitchFamily="2" charset="-122"/>
              </a:rPr>
              <a:t>Water Proofing for Deep Basement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SimSun" pitchFamily="2" charset="-122"/>
              </a:rPr>
              <a:t> or Damp Soil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SimSun" pitchFamily="2" charset="-122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760398" y="1825188"/>
            <a:ext cx="5443332" cy="251314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499994" y="5085138"/>
            <a:ext cx="2592217" cy="373648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097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2" grpId="0" animBg="1"/>
      <p:bldP spid="13" grpId="0" animBg="1"/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24202"/>
          </a:xfrm>
        </p:spPr>
        <p:txBody>
          <a:bodyPr/>
          <a:lstStyle/>
          <a:p>
            <a:r>
              <a:rPr lang="en-US" sz="3400" dirty="0">
                <a:ea typeface="SimSun" pitchFamily="2" charset="-122"/>
              </a:rPr>
              <a:t>Water Proofing for Deep Basement or Damp Soil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03756" y="4797114"/>
            <a:ext cx="3386007" cy="137762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SimSun" pitchFamily="2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sz="2500" dirty="0" smtClean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500" dirty="0" smtClean="0">
                <a:latin typeface="+mj-lt"/>
              </a:rPr>
              <a:t>S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and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05514" y="3815742"/>
            <a:ext cx="3197471" cy="15641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Water Proofing Membrane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</a:t>
            </a:r>
            <a:r>
              <a:rPr kumimoji="0" lang="en-US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Polythene</a:t>
            </a:r>
            <a:r>
              <a:rPr kumimoji="0" lang="en-US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500" dirty="0" smtClean="0">
                <a:latin typeface="+mj-lt"/>
              </a:rPr>
              <a:t>/ </a:t>
            </a:r>
            <a:r>
              <a:rPr kumimoji="0" lang="en-US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Tar )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1803" y="3138431"/>
            <a:ext cx="2949911" cy="10718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SimSun" pitchFamily="2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</a:rPr>
              <a:t>CC Layer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40" y="1689853"/>
            <a:ext cx="5292060" cy="46913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25787" y="2551639"/>
            <a:ext cx="2741942" cy="9992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Reinforced Concrete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500" dirty="0" smtClean="0">
                <a:latin typeface="+mj-lt"/>
              </a:rPr>
              <a:t>With Additives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Bent Arrow 10"/>
          <p:cNvSpPr/>
          <p:nvPr/>
        </p:nvSpPr>
        <p:spPr bwMode="auto">
          <a:xfrm rot="5242130">
            <a:off x="3391834" y="4147782"/>
            <a:ext cx="1769154" cy="1434570"/>
          </a:xfrm>
          <a:prstGeom prst="ben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059875" y="3084105"/>
            <a:ext cx="2376198" cy="560914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74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52525"/>
          </a:xfrm>
          <a:ln/>
        </p:spPr>
        <p:txBody>
          <a:bodyPr/>
          <a:lstStyle/>
          <a:p>
            <a:pPr algn="ctr"/>
            <a:r>
              <a:rPr lang="en-US" altLang="zh-CN" sz="4000" dirty="0" smtClean="0"/>
              <a:t>Cure</a:t>
            </a:r>
            <a:endParaRPr lang="en-US" altLang="zh-CN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67180" y="1848944"/>
            <a:ext cx="4548187" cy="4824413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altLang="zh-CN" sz="2800" b="1" dirty="0" smtClean="0"/>
              <a:t>No permanent cure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zh-CN" sz="2800" b="1" dirty="0" smtClean="0"/>
              <a:t>Ferrocement and sodium </a:t>
            </a:r>
          </a:p>
          <a:p>
            <a:pPr marL="0" indent="0" eaLnBrk="1" hangingPunct="1">
              <a:buNone/>
            </a:pPr>
            <a:r>
              <a:rPr lang="en-US" altLang="zh-CN" sz="2800" b="1" dirty="0" smtClean="0"/>
              <a:t>bentonite can be used in the </a:t>
            </a:r>
          </a:p>
          <a:p>
            <a:pPr marL="0" indent="0" eaLnBrk="1" hangingPunct="1">
              <a:buNone/>
            </a:pPr>
            <a:r>
              <a:rPr lang="en-US" altLang="zh-CN" sz="2800" b="1" dirty="0" smtClean="0"/>
              <a:t>internal surface </a:t>
            </a:r>
          </a:p>
          <a:p>
            <a:pPr eaLnBrk="1" hangingPunct="1"/>
            <a:r>
              <a:rPr lang="en-US" altLang="zh-CN" sz="2800" b="1" dirty="0" smtClean="0"/>
              <a:t>Curing external surface is</a:t>
            </a:r>
          </a:p>
          <a:p>
            <a:pPr marL="0" indent="0" eaLnBrk="1" hangingPunct="1">
              <a:buNone/>
            </a:pPr>
            <a:r>
              <a:rPr lang="en-US" altLang="zh-CN" sz="2800" b="1" dirty="0"/>
              <a:t>d</a:t>
            </a:r>
            <a:r>
              <a:rPr lang="en-US" altLang="zh-CN" sz="2800" b="1" dirty="0" smtClean="0"/>
              <a:t>ifficult for deep basement</a:t>
            </a:r>
          </a:p>
          <a:p>
            <a:pPr marL="0" indent="0" eaLnBrk="1" hangingPunct="1">
              <a:buNone/>
            </a:pPr>
            <a:r>
              <a:rPr lang="en-US" altLang="zh-CN" sz="2800" b="1" dirty="0" smtClean="0"/>
              <a:t>and deep excavation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20" y="2132892"/>
            <a:ext cx="4770080" cy="3577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52525"/>
          </a:xfrm>
          <a:ln/>
        </p:spPr>
        <p:txBody>
          <a:bodyPr/>
          <a:lstStyle/>
          <a:p>
            <a:pPr algn="ctr"/>
            <a:r>
              <a:rPr lang="en-US" altLang="zh-CN" sz="3100"/>
              <a:t>IMPORTANCE OF WATER PROOFING IN BANGLADESH</a:t>
            </a:r>
            <a:endParaRPr lang="en-US" altLang="zh-CN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169863" y="1917700"/>
            <a:ext cx="8496300" cy="4824413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altLang="zh-CN" sz="2800" dirty="0"/>
              <a:t>The soil of Bangladesh is mostly deposited by the numerous rivers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zh-CN" sz="2800" dirty="0"/>
              <a:t>For the geographical environment of our country it rains a lot in the monsoon</a:t>
            </a:r>
          </a:p>
          <a:p>
            <a:pPr eaLnBrk="1" hangingPunct="1">
              <a:buFont typeface="Wingdings" pitchFamily="2" charset="2"/>
              <a:buChar char="ü"/>
            </a:pPr>
            <a:endParaRPr lang="en-US" altLang="zh-CN" sz="2800" b="1" dirty="0"/>
          </a:p>
          <a:p>
            <a:pPr eaLnBrk="1" hangingPunct="1">
              <a:buFont typeface="Wingdings" pitchFamily="2" charset="2"/>
              <a:buChar char="ü"/>
            </a:pPr>
            <a:r>
              <a:rPr lang="en-US" altLang="zh-CN" sz="2800" dirty="0"/>
              <a:t>the structures of our country are in a great risk to be attacked by ground water. 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3341513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52525"/>
          </a:xfrm>
          <a:ln/>
        </p:spPr>
        <p:txBody>
          <a:bodyPr/>
          <a:lstStyle/>
          <a:p>
            <a:pPr algn="ctr"/>
            <a:r>
              <a:rPr lang="en-US" altLang="zh-CN"/>
              <a:t> </a:t>
            </a:r>
          </a:p>
        </p:txBody>
      </p:sp>
      <p:pic>
        <p:nvPicPr>
          <p:cNvPr id="25603" name="Content Placeholder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179388" y="2189163"/>
            <a:ext cx="4537075" cy="3311525"/>
          </a:xfrm>
          <a:prstGeom prst="rect">
            <a:avLst/>
          </a:prstGeom>
          <a:noFill/>
          <a:ln w="19050" cap="flat" cmpd="sng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en-US" sz="5400" dirty="0">
              <a:solidFill>
                <a:srgbClr val="00B050"/>
              </a:solidFill>
              <a:latin typeface="Tw Cen MT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52525"/>
          </a:xfrm>
          <a:ln/>
        </p:spPr>
        <p:txBody>
          <a:bodyPr/>
          <a:lstStyle/>
          <a:p>
            <a:pPr algn="ctr"/>
            <a:r>
              <a:rPr lang="en-US" altLang="zh-CN"/>
              <a:t> </a:t>
            </a:r>
          </a:p>
        </p:txBody>
      </p:sp>
      <p:pic>
        <p:nvPicPr>
          <p:cNvPr id="25603" name="Content Placeholder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533650"/>
            <a:ext cx="3670300" cy="2938463"/>
          </a:xfrm>
          <a:prstGeom prst="rect">
            <a:avLst/>
          </a:prstGeom>
          <a:noFill/>
          <a:ln/>
        </p:spPr>
      </p:pic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179388" y="2189163"/>
            <a:ext cx="4537075" cy="3311525"/>
          </a:xfrm>
          <a:prstGeom prst="rect">
            <a:avLst/>
          </a:prstGeom>
          <a:noFill/>
          <a:ln w="19050" cap="flat" cmpd="sng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sz="5400">
                <a:solidFill>
                  <a:srgbClr val="00B05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26971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893175" cy="863600"/>
          </a:xfrm>
          <a:ln/>
        </p:spPr>
        <p:txBody>
          <a:bodyPr/>
          <a:lstStyle/>
          <a:p>
            <a:pPr algn="ctr" eaLnBrk="1" hangingPunct="1"/>
            <a:r>
              <a:rPr lang="en-US" altLang="zh-CN"/>
              <a:t>Where Water proofing is needed </a:t>
            </a:r>
          </a:p>
        </p:txBody>
      </p:sp>
      <p:sp>
        <p:nvSpPr>
          <p:cNvPr id="5123" name="Content Placeholder 2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611981" y="1557338"/>
            <a:ext cx="7669212" cy="5300662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zh-CN" dirty="0">
                <a:solidFill>
                  <a:srgbClr val="FF0000"/>
                </a:solidFill>
              </a:rPr>
              <a:t>Internal areas </a:t>
            </a:r>
            <a:r>
              <a:rPr lang="en-US" altLang="zh-CN" dirty="0"/>
              <a:t>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CN" dirty="0"/>
              <a:t>                bathrooms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CN" dirty="0"/>
              <a:t>                shower recesses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CN" dirty="0"/>
              <a:t>                laundries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CN" dirty="0"/>
              <a:t>                toilets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CN" dirty="0">
                <a:solidFill>
                  <a:srgbClr val="FF0000"/>
                </a:solidFill>
              </a:rPr>
              <a:t>External areas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CN" dirty="0"/>
              <a:t>                roofs , planter boxes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CN" dirty="0"/>
              <a:t>                podiums , balconies , terraces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CN" dirty="0"/>
              <a:t>                retaining walls , Basement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CN" dirty="0"/>
              <a:t>                swimming pools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52525"/>
          </a:xfrm>
          <a:ln/>
        </p:spPr>
        <p:txBody>
          <a:bodyPr/>
          <a:lstStyle/>
          <a:p>
            <a:pPr algn="ctr"/>
            <a:r>
              <a:rPr lang="en-US" altLang="zh-CN"/>
              <a:t> </a:t>
            </a:r>
          </a:p>
        </p:txBody>
      </p:sp>
      <p:pic>
        <p:nvPicPr>
          <p:cNvPr id="24579" name="Content Placeholder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73700" y="2349500"/>
            <a:ext cx="3670300" cy="3151188"/>
          </a:xfrm>
          <a:prstGeom prst="rect">
            <a:avLst/>
          </a:prstGeom>
          <a:noFill/>
          <a:ln/>
        </p:spPr>
      </p:pic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179388" y="2189163"/>
            <a:ext cx="4537075" cy="3311525"/>
          </a:xfrm>
          <a:prstGeom prst="rect">
            <a:avLst/>
          </a:prstGeom>
          <a:noFill/>
          <a:ln w="19050" cap="flat" cmpd="sng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sz="5400">
                <a:solidFill>
                  <a:srgbClr val="00B05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t>Any Question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893175" cy="863600"/>
          </a:xfrm>
          <a:ln/>
        </p:spPr>
        <p:txBody>
          <a:bodyPr/>
          <a:lstStyle/>
          <a:p>
            <a:pPr algn="ctr" eaLnBrk="1" hangingPunct="1"/>
            <a:r>
              <a:rPr lang="en-US" altLang="zh-CN" dirty="0"/>
              <a:t>Water Proofing on Basement </a:t>
            </a:r>
          </a:p>
        </p:txBody>
      </p:sp>
      <p:pic>
        <p:nvPicPr>
          <p:cNvPr id="6147" name="Content Placeholder 1" descr="C:\Users\s\Desktop\index-1.jpgindex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725" y="1643063"/>
            <a:ext cx="8674100" cy="511175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  <a:ln/>
        </p:spPr>
        <p:txBody>
          <a:bodyPr/>
          <a:lstStyle/>
          <a:p>
            <a:pPr algn="ctr" eaLnBrk="1" hangingPunct="1"/>
            <a:r>
              <a:rPr lang="en-US" altLang="zh-CN" sz="3200" dirty="0"/>
              <a:t>HOW WATER PERMEATES IN THE UNDERGROUND STRUCTURES</a:t>
            </a: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285720" y="2357430"/>
            <a:ext cx="8677275" cy="3729050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Char char="Ø"/>
            </a:pPr>
            <a:r>
              <a:rPr lang="en-US" altLang="zh-CN" dirty="0"/>
              <a:t>Soil contains a huge amount of water in its pores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n-US" altLang="zh-CN" dirty="0"/>
              <a:t>water has its own pressure, varies with the depth, the </a:t>
            </a:r>
            <a:r>
              <a:rPr lang="en-US" altLang="zh-CN" dirty="0" smtClean="0"/>
              <a:t>         hydrostatic </a:t>
            </a:r>
            <a:r>
              <a:rPr lang="en-US" altLang="zh-CN" dirty="0"/>
              <a:t>pressure increases.</a:t>
            </a:r>
          </a:p>
          <a:p>
            <a:pPr marL="0" indent="0" eaLnBrk="1" hangingPunct="1">
              <a:buFont typeface="Wingdings" pitchFamily="2" charset="2"/>
              <a:buChar char="Ø"/>
            </a:pPr>
            <a:endParaRPr lang="en-US" altLang="zh-CN" dirty="0"/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n-US" altLang="zh-CN" dirty="0"/>
              <a:t>Soil itself has also its own pressure. This total pressure forces water to create cracks in Basement.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  <a:ln/>
        </p:spPr>
        <p:txBody>
          <a:bodyPr/>
          <a:lstStyle/>
          <a:p>
            <a:pPr algn="ctr" eaLnBrk="1" hangingPunct="1"/>
            <a:r>
              <a:rPr lang="en-US" altLang="zh-CN" sz="3200" dirty="0"/>
              <a:t>HOW WATER PERMEATES IN THE UNDERGROUND STRUCTURES</a:t>
            </a:r>
          </a:p>
        </p:txBody>
      </p:sp>
      <p:pic>
        <p:nvPicPr>
          <p:cNvPr id="4" name="Content Placeholder 3" descr="basement-waterproofing-02.gif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1071538" y="1928802"/>
            <a:ext cx="7541373" cy="3869544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88913"/>
            <a:ext cx="7772400" cy="1143000"/>
          </a:xfrm>
          <a:ln/>
        </p:spPr>
        <p:txBody>
          <a:bodyPr lIns="90488" tIns="44450" rIns="90488" bIns="44450"/>
          <a:lstStyle/>
          <a:p>
            <a:pPr eaLnBrk="1" hangingPunct="1"/>
            <a:r>
              <a:rPr lang="en-US" altLang="zh-CN" dirty="0" smtClean="0"/>
              <a:t>Where </a:t>
            </a:r>
            <a:r>
              <a:rPr lang="en-US" altLang="zh-CN" dirty="0"/>
              <a:t>it is more </a:t>
            </a:r>
            <a:r>
              <a:rPr lang="en-US" altLang="zh-CN" dirty="0" smtClean="0"/>
              <a:t>necessary </a:t>
            </a:r>
            <a:endParaRPr lang="en-US" altLang="zh-CN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28596" y="2428868"/>
            <a:ext cx="8715404" cy="3357586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v"/>
            </a:pPr>
            <a:r>
              <a:rPr lang="en-US" altLang="zh-CN" sz="3200" dirty="0"/>
              <a:t>In the areas where it </a:t>
            </a:r>
            <a:r>
              <a:rPr lang="en-US" altLang="zh-CN" sz="3200" dirty="0">
                <a:solidFill>
                  <a:srgbClr val="FF0000"/>
                </a:solidFill>
              </a:rPr>
              <a:t>rains </a:t>
            </a:r>
            <a:r>
              <a:rPr lang="en-US" altLang="zh-CN" sz="3200" dirty="0" smtClean="0">
                <a:solidFill>
                  <a:srgbClr val="FF0000"/>
                </a:solidFill>
              </a:rPr>
              <a:t>often .</a:t>
            </a:r>
            <a:endParaRPr lang="en-US" altLang="zh-CN" sz="32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altLang="zh-CN" sz="3200" dirty="0" smtClean="0"/>
              <a:t>In the </a:t>
            </a:r>
            <a:r>
              <a:rPr lang="en-US" altLang="zh-CN" sz="3200" dirty="0" smtClean="0">
                <a:solidFill>
                  <a:srgbClr val="FF0000"/>
                </a:solidFill>
              </a:rPr>
              <a:t>hilly area </a:t>
            </a:r>
            <a:r>
              <a:rPr lang="en-US" altLang="zh-CN" sz="3200" dirty="0" smtClean="0"/>
              <a:t>where underground water has a flow </a:t>
            </a:r>
            <a:endParaRPr lang="en-US" altLang="zh-CN" sz="3200" dirty="0"/>
          </a:p>
          <a:p>
            <a:pPr eaLnBrk="1" hangingPunct="1">
              <a:buFont typeface="Wingdings" pitchFamily="2" charset="2"/>
              <a:buNone/>
            </a:pPr>
            <a:endParaRPr lang="en-US" altLang="zh-CN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" y="0"/>
            <a:ext cx="9140825" cy="1268413"/>
          </a:xfrm>
          <a:ln/>
        </p:spPr>
        <p:txBody>
          <a:bodyPr lIns="90488" tIns="44450" rIns="90488" bIns="44450"/>
          <a:lstStyle/>
          <a:p>
            <a:pPr algn="ctr"/>
            <a:r>
              <a:rPr lang="en-US" altLang="zh-CN" sz="4000" dirty="0" smtClean="0">
                <a:solidFill>
                  <a:srgbClr val="002060"/>
                </a:solidFill>
              </a:rPr>
              <a:t>Water Damages In Basements</a:t>
            </a:r>
            <a:endParaRPr lang="en-US" altLang="zh-CN" sz="4000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214282" y="1857364"/>
            <a:ext cx="3286148" cy="4786346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0" indent="0" eaLnBrk="1" hangingPunct="1">
              <a:buFont typeface="Wingdings" pitchFamily="2" charset="2"/>
              <a:buChar char="v"/>
            </a:pPr>
            <a:r>
              <a:rPr lang="en-US" altLang="zh-CN" sz="2400" dirty="0"/>
              <a:t>S</a:t>
            </a:r>
            <a:r>
              <a:rPr lang="en-US" altLang="zh-CN" sz="2400" dirty="0" smtClean="0"/>
              <a:t>horter </a:t>
            </a:r>
            <a:r>
              <a:rPr lang="en-US" altLang="zh-CN" sz="2400" dirty="0"/>
              <a:t>life </a:t>
            </a:r>
            <a:r>
              <a:rPr lang="en-US" altLang="zh-CN" sz="2400" dirty="0" smtClean="0"/>
              <a:t>span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en-US" altLang="zh-CN" sz="2400" dirty="0" smtClean="0"/>
              <a:t>Cracks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en-US" altLang="zh-CN" sz="2400" dirty="0" smtClean="0"/>
              <a:t>Corrosion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en-US" altLang="zh-CN" sz="2400" dirty="0" smtClean="0"/>
              <a:t>Weakening the joints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en-US" altLang="zh-CN" sz="2400" dirty="0" smtClean="0"/>
              <a:t>Swelling of plasters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en-US" altLang="zh-CN" sz="2400" dirty="0" smtClean="0"/>
              <a:t>Electrical Hazard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en-US" altLang="zh-CN" sz="2400" dirty="0" smtClean="0"/>
              <a:t>Deterioration of  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                                                                                   Building Facade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zh-CN" sz="2400" dirty="0"/>
          </a:p>
        </p:txBody>
      </p:sp>
      <p:pic>
        <p:nvPicPr>
          <p:cNvPr id="4" name="Picture 3" descr="clean-basement-floor-walls-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143116"/>
            <a:ext cx="5429288" cy="4071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  <a:ln/>
        </p:spPr>
        <p:txBody>
          <a:bodyPr/>
          <a:lstStyle/>
          <a:p>
            <a:pPr algn="ctr" eaLnBrk="1" hangingPunct="1"/>
            <a:r>
              <a:rPr lang="en-US" altLang="zh-CN" sz="3600" dirty="0" smtClean="0"/>
              <a:t>Water Proofing Materials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827688" y="2060886"/>
            <a:ext cx="5040420" cy="468039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Additives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Waterproof Cement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Ferrocement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Waterproof Membrane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Tar &amp; Bitumen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Bentonite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dian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华文仿宋"/>
        <a:cs typeface="华文仿宋"/>
      </a:majorFont>
      <a:minorFont>
        <a:latin typeface="Tw Cen MT"/>
        <a:ea typeface="华文仿宋"/>
        <a:cs typeface="华文仿宋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SimSun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Pages>0</Pages>
  <Words>588</Words>
  <Characters>0</Characters>
  <Application>Microsoft Office PowerPoint</Application>
  <DocSecurity>0</DocSecurity>
  <PresentationFormat>On-screen Show (4:3)</PresentationFormat>
  <Lines>0</Lines>
  <Paragraphs>193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SimSun</vt:lpstr>
      <vt:lpstr>Arial</vt:lpstr>
      <vt:lpstr>Monotype Corsiva</vt:lpstr>
      <vt:lpstr>Sitka Small</vt:lpstr>
      <vt:lpstr>华文仿宋</vt:lpstr>
      <vt:lpstr>Tahoma</vt:lpstr>
      <vt:lpstr>Times New Roman</vt:lpstr>
      <vt:lpstr>Tw Cen MT</vt:lpstr>
      <vt:lpstr>Wingdings</vt:lpstr>
      <vt:lpstr>Wingdings 2</vt:lpstr>
      <vt:lpstr>Median</vt:lpstr>
      <vt:lpstr>Bangladesh University Of Engineering &amp; Technology</vt:lpstr>
      <vt:lpstr>WHAT IS WATERPROOFING</vt:lpstr>
      <vt:lpstr>Where Water proofing is needed </vt:lpstr>
      <vt:lpstr>Water Proofing on Basement </vt:lpstr>
      <vt:lpstr>HOW WATER PERMEATES IN THE UNDERGROUND STRUCTURES</vt:lpstr>
      <vt:lpstr>HOW WATER PERMEATES IN THE UNDERGROUND STRUCTURES</vt:lpstr>
      <vt:lpstr>Where it is more necessary </vt:lpstr>
      <vt:lpstr>Water Damages In Basements</vt:lpstr>
      <vt:lpstr>Water Proofing Materials</vt:lpstr>
      <vt:lpstr> Additives </vt:lpstr>
      <vt:lpstr>   Waterproof Cement </vt:lpstr>
      <vt:lpstr>Ferrocement</vt:lpstr>
      <vt:lpstr>  Ferrocement </vt:lpstr>
      <vt:lpstr>Water Proofing Membrane</vt:lpstr>
      <vt:lpstr>PowerPoint Presentation</vt:lpstr>
      <vt:lpstr>Felt Paper</vt:lpstr>
      <vt:lpstr>Felt Paper</vt:lpstr>
      <vt:lpstr>Tar &amp; Bitumen</vt:lpstr>
      <vt:lpstr>Tar &amp; Bitumen</vt:lpstr>
      <vt:lpstr>Bentonite</vt:lpstr>
      <vt:lpstr>Stepss Of Water Proofing</vt:lpstr>
      <vt:lpstr>Water Proofing For Simple Basement &amp; Ordinary Soil</vt:lpstr>
      <vt:lpstr> </vt:lpstr>
      <vt:lpstr> </vt:lpstr>
      <vt:lpstr>Water Proofing for Deep Basement or Damp Soil</vt:lpstr>
      <vt:lpstr>Cure</vt:lpstr>
      <vt:lpstr>IMPORTANCE OF WATER PROOFING IN BANGLADESH</vt:lpstr>
      <vt:lpstr> </vt:lpstr>
      <vt:lpstr> </vt:lpstr>
      <vt:lpstr> </vt:lpstr>
    </vt:vector>
  </TitlesOfParts>
  <Company>METU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CONCRETE</dc:title>
  <dc:creator>gözde</dc:creator>
  <cp:lastModifiedBy>Khondokar Al Momin</cp:lastModifiedBy>
  <cp:revision>393</cp:revision>
  <dcterms:created xsi:type="dcterms:W3CDTF">2006-03-02T08:45:00Z</dcterms:created>
  <dcterms:modified xsi:type="dcterms:W3CDTF">2014-10-19T18:08:45Z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1033-9.1.0.4746</vt:lpwstr>
  </property>
</Properties>
</file>