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6" d="100"/>
          <a:sy n="86" d="100"/>
        </p:scale>
        <p:origin x="-2166" y="79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A7AD-3492-494E-9C1C-9D5EEE58C285}" type="datetimeFigureOut">
              <a:rPr lang="en-US" smtClean="0"/>
              <a:pPr/>
              <a:t>2014-02-25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3364468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CORROSION &amp; </a:t>
            </a:r>
          </a:p>
          <a:p>
            <a:pPr algn="ctr"/>
            <a:r>
              <a:rPr lang="en-US" sz="2800" b="1" u="sng" dirty="0" smtClean="0"/>
              <a:t>ITS PREVENTION</a:t>
            </a:r>
            <a:endParaRPr lang="en-U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048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CAUSE OF CORROSION IN RC ELEMENTS</a:t>
            </a:r>
            <a:endParaRPr lang="en-US" sz="2000" b="1" u="sng" dirty="0"/>
          </a:p>
        </p:txBody>
      </p:sp>
      <p:grpSp>
        <p:nvGrpSpPr>
          <p:cNvPr id="35" name="Group 34"/>
          <p:cNvGrpSpPr/>
          <p:nvPr/>
        </p:nvGrpSpPr>
        <p:grpSpPr>
          <a:xfrm>
            <a:off x="1143000" y="1371600"/>
            <a:ext cx="4419600" cy="1865531"/>
            <a:chOff x="1143000" y="1371600"/>
            <a:chExt cx="4419600" cy="1865531"/>
          </a:xfrm>
        </p:grpSpPr>
        <p:grpSp>
          <p:nvGrpSpPr>
            <p:cNvPr id="3" name="Group 2"/>
            <p:cNvGrpSpPr/>
            <p:nvPr/>
          </p:nvGrpSpPr>
          <p:grpSpPr>
            <a:xfrm>
              <a:off x="1143000" y="1371600"/>
              <a:ext cx="4419600" cy="914400"/>
              <a:chOff x="3352800" y="2438400"/>
              <a:chExt cx="29718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352800" y="2438400"/>
                <a:ext cx="2971800" cy="914400"/>
              </a:xfrm>
              <a:prstGeom prst="rect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3352800" y="25908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3352800" y="32004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34290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93192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43484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93776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44068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9436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6576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16052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66344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16636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566928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1722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514600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667000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28186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9710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5400000" flipH="1" flipV="1">
              <a:off x="31234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32758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600200" y="2590800"/>
              <a:ext cx="3200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Air (O</a:t>
              </a:r>
              <a:r>
                <a:rPr lang="en-US" baseline="-25000" dirty="0" smtClean="0"/>
                <a:t>2</a:t>
              </a:r>
              <a:r>
                <a:rPr lang="en-US" dirty="0" smtClean="0"/>
                <a:t>) enters through porous concrete + Fe =  Fe</a:t>
              </a:r>
              <a:r>
                <a:rPr lang="en-US" baseline="-25000" dirty="0" smtClean="0"/>
                <a:t>3</a:t>
              </a:r>
              <a:r>
                <a:rPr lang="en-US" dirty="0" smtClean="0"/>
                <a:t>O</a:t>
              </a:r>
              <a:r>
                <a:rPr lang="en-US" baseline="-25000" dirty="0" smtClean="0"/>
                <a:t>4 </a:t>
              </a:r>
              <a:r>
                <a:rPr lang="en-US" dirty="0" smtClean="0"/>
                <a:t> (Rust)</a:t>
              </a:r>
              <a:endParaRPr lang="en-US" baseline="-250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395730" y="1828800"/>
              <a:ext cx="404870" cy="385590"/>
            </a:xfrm>
            <a:custGeom>
              <a:avLst/>
              <a:gdLst>
                <a:gd name="connsiteX0" fmla="*/ 77118 w 506776"/>
                <a:gd name="connsiteY0" fmla="*/ 385590 h 451691"/>
                <a:gd name="connsiteX1" fmla="*/ 33051 w 506776"/>
                <a:gd name="connsiteY1" fmla="*/ 319489 h 451691"/>
                <a:gd name="connsiteX2" fmla="*/ 11017 w 506776"/>
                <a:gd name="connsiteY2" fmla="*/ 231354 h 451691"/>
                <a:gd name="connsiteX3" fmla="*/ 0 w 506776"/>
                <a:gd name="connsiteY3" fmla="*/ 198303 h 451691"/>
                <a:gd name="connsiteX4" fmla="*/ 11017 w 506776"/>
                <a:gd name="connsiteY4" fmla="*/ 121185 h 451691"/>
                <a:gd name="connsiteX5" fmla="*/ 44068 w 506776"/>
                <a:gd name="connsiteY5" fmla="*/ 99152 h 451691"/>
                <a:gd name="connsiteX6" fmla="*/ 77118 w 506776"/>
                <a:gd name="connsiteY6" fmla="*/ 66101 h 451691"/>
                <a:gd name="connsiteX7" fmla="*/ 187287 w 506776"/>
                <a:gd name="connsiteY7" fmla="*/ 44067 h 451691"/>
                <a:gd name="connsiteX8" fmla="*/ 308472 w 506776"/>
                <a:gd name="connsiteY8" fmla="*/ 11017 h 451691"/>
                <a:gd name="connsiteX9" fmla="*/ 341523 w 506776"/>
                <a:gd name="connsiteY9" fmla="*/ 0 h 451691"/>
                <a:gd name="connsiteX10" fmla="*/ 429658 w 506776"/>
                <a:gd name="connsiteY10" fmla="*/ 11017 h 451691"/>
                <a:gd name="connsiteX11" fmla="*/ 451692 w 506776"/>
                <a:gd name="connsiteY11" fmla="*/ 44067 h 451691"/>
                <a:gd name="connsiteX12" fmla="*/ 462709 w 506776"/>
                <a:gd name="connsiteY12" fmla="*/ 121185 h 451691"/>
                <a:gd name="connsiteX13" fmla="*/ 484742 w 506776"/>
                <a:gd name="connsiteY13" fmla="*/ 198303 h 451691"/>
                <a:gd name="connsiteX14" fmla="*/ 495759 w 506776"/>
                <a:gd name="connsiteY14" fmla="*/ 264405 h 451691"/>
                <a:gd name="connsiteX15" fmla="*/ 506776 w 506776"/>
                <a:gd name="connsiteY15" fmla="*/ 297455 h 451691"/>
                <a:gd name="connsiteX16" fmla="*/ 495759 w 506776"/>
                <a:gd name="connsiteY16" fmla="*/ 363556 h 451691"/>
                <a:gd name="connsiteX17" fmla="*/ 473725 w 506776"/>
                <a:gd name="connsiteY17" fmla="*/ 396607 h 451691"/>
                <a:gd name="connsiteX18" fmla="*/ 396607 w 506776"/>
                <a:gd name="connsiteY18" fmla="*/ 429658 h 451691"/>
                <a:gd name="connsiteX19" fmla="*/ 220337 w 506776"/>
                <a:gd name="connsiteY19" fmla="*/ 440674 h 451691"/>
                <a:gd name="connsiteX20" fmla="*/ 187287 w 506776"/>
                <a:gd name="connsiteY20" fmla="*/ 451691 h 451691"/>
                <a:gd name="connsiteX21" fmla="*/ 121186 w 506776"/>
                <a:gd name="connsiteY21" fmla="*/ 407624 h 451691"/>
                <a:gd name="connsiteX22" fmla="*/ 99152 w 506776"/>
                <a:gd name="connsiteY22" fmla="*/ 330506 h 451691"/>
                <a:gd name="connsiteX23" fmla="*/ 66101 w 506776"/>
                <a:gd name="connsiteY23" fmla="*/ 319489 h 451691"/>
                <a:gd name="connsiteX24" fmla="*/ 55084 w 506776"/>
                <a:gd name="connsiteY24" fmla="*/ 308472 h 45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6776" h="451691">
                  <a:moveTo>
                    <a:pt x="77118" y="385590"/>
                  </a:moveTo>
                  <a:cubicBezTo>
                    <a:pt x="62429" y="363556"/>
                    <a:pt x="41425" y="344611"/>
                    <a:pt x="33051" y="319489"/>
                  </a:cubicBezTo>
                  <a:cubicBezTo>
                    <a:pt x="7868" y="243939"/>
                    <a:pt x="37606" y="337709"/>
                    <a:pt x="11017" y="231354"/>
                  </a:cubicBezTo>
                  <a:cubicBezTo>
                    <a:pt x="8200" y="220088"/>
                    <a:pt x="3672" y="209320"/>
                    <a:pt x="0" y="198303"/>
                  </a:cubicBezTo>
                  <a:cubicBezTo>
                    <a:pt x="3672" y="172597"/>
                    <a:pt x="471" y="144914"/>
                    <a:pt x="11017" y="121185"/>
                  </a:cubicBezTo>
                  <a:cubicBezTo>
                    <a:pt x="16395" y="109086"/>
                    <a:pt x="33896" y="107628"/>
                    <a:pt x="44068" y="99152"/>
                  </a:cubicBezTo>
                  <a:cubicBezTo>
                    <a:pt x="56037" y="89178"/>
                    <a:pt x="64155" y="74743"/>
                    <a:pt x="77118" y="66101"/>
                  </a:cubicBezTo>
                  <a:cubicBezTo>
                    <a:pt x="98233" y="52024"/>
                    <a:pt x="180446" y="45207"/>
                    <a:pt x="187287" y="44067"/>
                  </a:cubicBezTo>
                  <a:cubicBezTo>
                    <a:pt x="249571" y="33686"/>
                    <a:pt x="243925" y="32532"/>
                    <a:pt x="308472" y="11017"/>
                  </a:cubicBezTo>
                  <a:lnTo>
                    <a:pt x="341523" y="0"/>
                  </a:lnTo>
                  <a:cubicBezTo>
                    <a:pt x="370901" y="3672"/>
                    <a:pt x="402169" y="21"/>
                    <a:pt x="429658" y="11017"/>
                  </a:cubicBezTo>
                  <a:cubicBezTo>
                    <a:pt x="441952" y="15934"/>
                    <a:pt x="447887" y="31385"/>
                    <a:pt x="451692" y="44067"/>
                  </a:cubicBezTo>
                  <a:cubicBezTo>
                    <a:pt x="459154" y="68939"/>
                    <a:pt x="458064" y="95637"/>
                    <a:pt x="462709" y="121185"/>
                  </a:cubicBezTo>
                  <a:cubicBezTo>
                    <a:pt x="468244" y="151627"/>
                    <a:pt x="475300" y="169979"/>
                    <a:pt x="484742" y="198303"/>
                  </a:cubicBezTo>
                  <a:cubicBezTo>
                    <a:pt x="488414" y="220337"/>
                    <a:pt x="490913" y="242599"/>
                    <a:pt x="495759" y="264405"/>
                  </a:cubicBezTo>
                  <a:cubicBezTo>
                    <a:pt x="498278" y="275741"/>
                    <a:pt x="506776" y="285842"/>
                    <a:pt x="506776" y="297455"/>
                  </a:cubicBezTo>
                  <a:cubicBezTo>
                    <a:pt x="506776" y="319793"/>
                    <a:pt x="502823" y="342365"/>
                    <a:pt x="495759" y="363556"/>
                  </a:cubicBezTo>
                  <a:cubicBezTo>
                    <a:pt x="491572" y="376117"/>
                    <a:pt x="483088" y="387244"/>
                    <a:pt x="473725" y="396607"/>
                  </a:cubicBezTo>
                  <a:cubicBezTo>
                    <a:pt x="453278" y="417055"/>
                    <a:pt x="424701" y="426849"/>
                    <a:pt x="396607" y="429658"/>
                  </a:cubicBezTo>
                  <a:cubicBezTo>
                    <a:pt x="338028" y="435516"/>
                    <a:pt x="279094" y="437002"/>
                    <a:pt x="220337" y="440674"/>
                  </a:cubicBezTo>
                  <a:cubicBezTo>
                    <a:pt x="209320" y="444346"/>
                    <a:pt x="198900" y="451691"/>
                    <a:pt x="187287" y="451691"/>
                  </a:cubicBezTo>
                  <a:cubicBezTo>
                    <a:pt x="155399" y="451691"/>
                    <a:pt x="141057" y="427495"/>
                    <a:pt x="121186" y="407624"/>
                  </a:cubicBezTo>
                  <a:cubicBezTo>
                    <a:pt x="121091" y="407243"/>
                    <a:pt x="104421" y="335775"/>
                    <a:pt x="99152" y="330506"/>
                  </a:cubicBezTo>
                  <a:cubicBezTo>
                    <a:pt x="90940" y="322295"/>
                    <a:pt x="76488" y="324682"/>
                    <a:pt x="66101" y="319489"/>
                  </a:cubicBezTo>
                  <a:cubicBezTo>
                    <a:pt x="61456" y="317166"/>
                    <a:pt x="58756" y="312144"/>
                    <a:pt x="55084" y="308472"/>
                  </a:cubicBezTo>
                </a:path>
              </a:pathLst>
            </a:cu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4000500" y="2400300"/>
              <a:ext cx="10668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/>
          <p:cNvCxnSpPr/>
          <p:nvPr/>
        </p:nvCxnSpPr>
        <p:spPr>
          <a:xfrm rot="5400000" flipH="1" flipV="1">
            <a:off x="2667000" y="2513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2819400" y="2513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33400" y="5562600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Increased volume of Fe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-25000" dirty="0" smtClean="0"/>
              <a:t>4 </a:t>
            </a:r>
            <a:r>
              <a:rPr lang="en-US" dirty="0" smtClean="0"/>
              <a:t>exerts swelling pressure on the surrounding concrete and  pushes it to fall apart. This is called </a:t>
            </a:r>
            <a:r>
              <a:rPr lang="en-US" b="1" u="sng" dirty="0" err="1" smtClean="0"/>
              <a:t>Spalling</a:t>
            </a:r>
            <a:r>
              <a:rPr lang="en-US" b="1" u="sng" dirty="0" smtClean="0"/>
              <a:t> of Concrete.</a:t>
            </a:r>
            <a:r>
              <a:rPr lang="en-US" dirty="0" smtClean="0"/>
              <a:t> This opens up concrete against weather effect so that corrosion of reinforcements is accelerated. Eventually the structural element (slab, beam, column etc.) becomes vulnerable to collapse.</a:t>
            </a:r>
            <a:endParaRPr lang="en-US" b="1" u="sng" dirty="0" smtClean="0"/>
          </a:p>
          <a:p>
            <a:endParaRPr lang="en-US" baseline="-25000" dirty="0"/>
          </a:p>
        </p:txBody>
      </p:sp>
      <p:grpSp>
        <p:nvGrpSpPr>
          <p:cNvPr id="86" name="Group 85"/>
          <p:cNvGrpSpPr/>
          <p:nvPr/>
        </p:nvGrpSpPr>
        <p:grpSpPr>
          <a:xfrm>
            <a:off x="1143000" y="3657600"/>
            <a:ext cx="4572000" cy="1373188"/>
            <a:chOff x="533400" y="4038600"/>
            <a:chExt cx="4572000" cy="1373188"/>
          </a:xfrm>
        </p:grpSpPr>
        <p:sp>
          <p:nvSpPr>
            <p:cNvPr id="65" name="Freeform 64"/>
            <p:cNvSpPr/>
            <p:nvPr/>
          </p:nvSpPr>
          <p:spPr>
            <a:xfrm>
              <a:off x="3810000" y="4495800"/>
              <a:ext cx="404870" cy="385590"/>
            </a:xfrm>
            <a:custGeom>
              <a:avLst/>
              <a:gdLst>
                <a:gd name="connsiteX0" fmla="*/ 77118 w 506776"/>
                <a:gd name="connsiteY0" fmla="*/ 385590 h 451691"/>
                <a:gd name="connsiteX1" fmla="*/ 33051 w 506776"/>
                <a:gd name="connsiteY1" fmla="*/ 319489 h 451691"/>
                <a:gd name="connsiteX2" fmla="*/ 11017 w 506776"/>
                <a:gd name="connsiteY2" fmla="*/ 231354 h 451691"/>
                <a:gd name="connsiteX3" fmla="*/ 0 w 506776"/>
                <a:gd name="connsiteY3" fmla="*/ 198303 h 451691"/>
                <a:gd name="connsiteX4" fmla="*/ 11017 w 506776"/>
                <a:gd name="connsiteY4" fmla="*/ 121185 h 451691"/>
                <a:gd name="connsiteX5" fmla="*/ 44068 w 506776"/>
                <a:gd name="connsiteY5" fmla="*/ 99152 h 451691"/>
                <a:gd name="connsiteX6" fmla="*/ 77118 w 506776"/>
                <a:gd name="connsiteY6" fmla="*/ 66101 h 451691"/>
                <a:gd name="connsiteX7" fmla="*/ 187287 w 506776"/>
                <a:gd name="connsiteY7" fmla="*/ 44067 h 451691"/>
                <a:gd name="connsiteX8" fmla="*/ 308472 w 506776"/>
                <a:gd name="connsiteY8" fmla="*/ 11017 h 451691"/>
                <a:gd name="connsiteX9" fmla="*/ 341523 w 506776"/>
                <a:gd name="connsiteY9" fmla="*/ 0 h 451691"/>
                <a:gd name="connsiteX10" fmla="*/ 429658 w 506776"/>
                <a:gd name="connsiteY10" fmla="*/ 11017 h 451691"/>
                <a:gd name="connsiteX11" fmla="*/ 451692 w 506776"/>
                <a:gd name="connsiteY11" fmla="*/ 44067 h 451691"/>
                <a:gd name="connsiteX12" fmla="*/ 462709 w 506776"/>
                <a:gd name="connsiteY12" fmla="*/ 121185 h 451691"/>
                <a:gd name="connsiteX13" fmla="*/ 484742 w 506776"/>
                <a:gd name="connsiteY13" fmla="*/ 198303 h 451691"/>
                <a:gd name="connsiteX14" fmla="*/ 495759 w 506776"/>
                <a:gd name="connsiteY14" fmla="*/ 264405 h 451691"/>
                <a:gd name="connsiteX15" fmla="*/ 506776 w 506776"/>
                <a:gd name="connsiteY15" fmla="*/ 297455 h 451691"/>
                <a:gd name="connsiteX16" fmla="*/ 495759 w 506776"/>
                <a:gd name="connsiteY16" fmla="*/ 363556 h 451691"/>
                <a:gd name="connsiteX17" fmla="*/ 473725 w 506776"/>
                <a:gd name="connsiteY17" fmla="*/ 396607 h 451691"/>
                <a:gd name="connsiteX18" fmla="*/ 396607 w 506776"/>
                <a:gd name="connsiteY18" fmla="*/ 429658 h 451691"/>
                <a:gd name="connsiteX19" fmla="*/ 220337 w 506776"/>
                <a:gd name="connsiteY19" fmla="*/ 440674 h 451691"/>
                <a:gd name="connsiteX20" fmla="*/ 187287 w 506776"/>
                <a:gd name="connsiteY20" fmla="*/ 451691 h 451691"/>
                <a:gd name="connsiteX21" fmla="*/ 121186 w 506776"/>
                <a:gd name="connsiteY21" fmla="*/ 407624 h 451691"/>
                <a:gd name="connsiteX22" fmla="*/ 99152 w 506776"/>
                <a:gd name="connsiteY22" fmla="*/ 330506 h 451691"/>
                <a:gd name="connsiteX23" fmla="*/ 66101 w 506776"/>
                <a:gd name="connsiteY23" fmla="*/ 319489 h 451691"/>
                <a:gd name="connsiteX24" fmla="*/ 55084 w 506776"/>
                <a:gd name="connsiteY24" fmla="*/ 308472 h 45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6776" h="451691">
                  <a:moveTo>
                    <a:pt x="77118" y="385590"/>
                  </a:moveTo>
                  <a:cubicBezTo>
                    <a:pt x="62429" y="363556"/>
                    <a:pt x="41425" y="344611"/>
                    <a:pt x="33051" y="319489"/>
                  </a:cubicBezTo>
                  <a:cubicBezTo>
                    <a:pt x="7868" y="243939"/>
                    <a:pt x="37606" y="337709"/>
                    <a:pt x="11017" y="231354"/>
                  </a:cubicBezTo>
                  <a:cubicBezTo>
                    <a:pt x="8200" y="220088"/>
                    <a:pt x="3672" y="209320"/>
                    <a:pt x="0" y="198303"/>
                  </a:cubicBezTo>
                  <a:cubicBezTo>
                    <a:pt x="3672" y="172597"/>
                    <a:pt x="471" y="144914"/>
                    <a:pt x="11017" y="121185"/>
                  </a:cubicBezTo>
                  <a:cubicBezTo>
                    <a:pt x="16395" y="109086"/>
                    <a:pt x="33896" y="107628"/>
                    <a:pt x="44068" y="99152"/>
                  </a:cubicBezTo>
                  <a:cubicBezTo>
                    <a:pt x="56037" y="89178"/>
                    <a:pt x="64155" y="74743"/>
                    <a:pt x="77118" y="66101"/>
                  </a:cubicBezTo>
                  <a:cubicBezTo>
                    <a:pt x="98233" y="52024"/>
                    <a:pt x="180446" y="45207"/>
                    <a:pt x="187287" y="44067"/>
                  </a:cubicBezTo>
                  <a:cubicBezTo>
                    <a:pt x="249571" y="33686"/>
                    <a:pt x="243925" y="32532"/>
                    <a:pt x="308472" y="11017"/>
                  </a:cubicBezTo>
                  <a:lnTo>
                    <a:pt x="341523" y="0"/>
                  </a:lnTo>
                  <a:cubicBezTo>
                    <a:pt x="370901" y="3672"/>
                    <a:pt x="402169" y="21"/>
                    <a:pt x="429658" y="11017"/>
                  </a:cubicBezTo>
                  <a:cubicBezTo>
                    <a:pt x="441952" y="15934"/>
                    <a:pt x="447887" y="31385"/>
                    <a:pt x="451692" y="44067"/>
                  </a:cubicBezTo>
                  <a:cubicBezTo>
                    <a:pt x="459154" y="68939"/>
                    <a:pt x="458064" y="95637"/>
                    <a:pt x="462709" y="121185"/>
                  </a:cubicBezTo>
                  <a:cubicBezTo>
                    <a:pt x="468244" y="151627"/>
                    <a:pt x="475300" y="169979"/>
                    <a:pt x="484742" y="198303"/>
                  </a:cubicBezTo>
                  <a:cubicBezTo>
                    <a:pt x="488414" y="220337"/>
                    <a:pt x="490913" y="242599"/>
                    <a:pt x="495759" y="264405"/>
                  </a:cubicBezTo>
                  <a:cubicBezTo>
                    <a:pt x="498278" y="275741"/>
                    <a:pt x="506776" y="285842"/>
                    <a:pt x="506776" y="297455"/>
                  </a:cubicBezTo>
                  <a:cubicBezTo>
                    <a:pt x="506776" y="319793"/>
                    <a:pt x="502823" y="342365"/>
                    <a:pt x="495759" y="363556"/>
                  </a:cubicBezTo>
                  <a:cubicBezTo>
                    <a:pt x="491572" y="376117"/>
                    <a:pt x="483088" y="387244"/>
                    <a:pt x="473725" y="396607"/>
                  </a:cubicBezTo>
                  <a:cubicBezTo>
                    <a:pt x="453278" y="417055"/>
                    <a:pt x="424701" y="426849"/>
                    <a:pt x="396607" y="429658"/>
                  </a:cubicBezTo>
                  <a:cubicBezTo>
                    <a:pt x="338028" y="435516"/>
                    <a:pt x="279094" y="437002"/>
                    <a:pt x="220337" y="440674"/>
                  </a:cubicBezTo>
                  <a:cubicBezTo>
                    <a:pt x="209320" y="444346"/>
                    <a:pt x="198900" y="451691"/>
                    <a:pt x="187287" y="451691"/>
                  </a:cubicBezTo>
                  <a:cubicBezTo>
                    <a:pt x="155399" y="451691"/>
                    <a:pt x="141057" y="427495"/>
                    <a:pt x="121186" y="407624"/>
                  </a:cubicBezTo>
                  <a:cubicBezTo>
                    <a:pt x="121091" y="407243"/>
                    <a:pt x="104421" y="335775"/>
                    <a:pt x="99152" y="330506"/>
                  </a:cubicBezTo>
                  <a:cubicBezTo>
                    <a:pt x="90940" y="322295"/>
                    <a:pt x="76488" y="324682"/>
                    <a:pt x="66101" y="319489"/>
                  </a:cubicBezTo>
                  <a:cubicBezTo>
                    <a:pt x="61456" y="317166"/>
                    <a:pt x="58756" y="312144"/>
                    <a:pt x="55084" y="308472"/>
                  </a:cubicBezTo>
                </a:path>
              </a:pathLst>
            </a:cu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1371600" y="5410200"/>
              <a:ext cx="3733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5" idx="20"/>
            </p:cNvCxnSpPr>
            <p:nvPr/>
          </p:nvCxnSpPr>
          <p:spPr>
            <a:xfrm>
              <a:off x="3959626" y="4881390"/>
              <a:ext cx="2774" cy="5288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65" idx="18"/>
            </p:cNvCxnSpPr>
            <p:nvPr/>
          </p:nvCxnSpPr>
          <p:spPr>
            <a:xfrm flipH="1">
              <a:off x="4114800" y="4862581"/>
              <a:ext cx="12055" cy="5476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5" idx="17"/>
            </p:cNvCxnSpPr>
            <p:nvPr/>
          </p:nvCxnSpPr>
          <p:spPr>
            <a:xfrm>
              <a:off x="4188465" y="4834367"/>
              <a:ext cx="383535" cy="3472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5" idx="14"/>
            </p:cNvCxnSpPr>
            <p:nvPr/>
          </p:nvCxnSpPr>
          <p:spPr>
            <a:xfrm flipV="1">
              <a:off x="4206068" y="4343400"/>
              <a:ext cx="365932" cy="3781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65" idx="7"/>
            </p:cNvCxnSpPr>
            <p:nvPr/>
          </p:nvCxnSpPr>
          <p:spPr>
            <a:xfrm flipH="1" flipV="1">
              <a:off x="3886200" y="4038600"/>
              <a:ext cx="73426" cy="4948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5" idx="3"/>
            </p:cNvCxnSpPr>
            <p:nvPr/>
          </p:nvCxnSpPr>
          <p:spPr>
            <a:xfrm flipH="1" flipV="1">
              <a:off x="3276600" y="4495800"/>
              <a:ext cx="533400" cy="1692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65" idx="21"/>
            </p:cNvCxnSpPr>
            <p:nvPr/>
          </p:nvCxnSpPr>
          <p:spPr>
            <a:xfrm flipH="1">
              <a:off x="3276600" y="4843772"/>
              <a:ext cx="630217" cy="1092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1219200" y="4953000"/>
              <a:ext cx="914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33400" y="41910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Concrete boundary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04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PREVENTION OF CORROSION IN RC ELEMENTS</a:t>
            </a:r>
            <a:endParaRPr lang="en-US" sz="20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704671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During construction:</a:t>
            </a:r>
          </a:p>
          <a:p>
            <a:pPr lvl="1"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Proper placement and compaction of concrete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Providing adequate clear cover </a:t>
            </a:r>
          </a:p>
        </p:txBody>
      </p:sp>
      <p:grpSp>
        <p:nvGrpSpPr>
          <p:cNvPr id="105" name="Group 104"/>
          <p:cNvGrpSpPr/>
          <p:nvPr/>
        </p:nvGrpSpPr>
        <p:grpSpPr>
          <a:xfrm>
            <a:off x="304800" y="1981200"/>
            <a:ext cx="5943600" cy="2202597"/>
            <a:chOff x="304800" y="2743200"/>
            <a:chExt cx="5943600" cy="2202597"/>
          </a:xfrm>
        </p:grpSpPr>
        <p:sp>
          <p:nvSpPr>
            <p:cNvPr id="4" name="Rectangle 3"/>
            <p:cNvSpPr/>
            <p:nvPr/>
          </p:nvSpPr>
          <p:spPr>
            <a:xfrm>
              <a:off x="609600" y="2819400"/>
              <a:ext cx="685800" cy="1295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85800" y="2895600"/>
              <a:ext cx="533400" cy="1143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685800" y="38862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14400" y="38862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43000" y="38862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85800" y="28956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143000" y="28956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4800" y="4191000"/>
              <a:ext cx="1524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Floor beams:</a:t>
              </a:r>
            </a:p>
            <a:p>
              <a:r>
                <a:rPr lang="en-US" sz="1600" dirty="0" smtClean="0"/>
                <a:t>37mm</a:t>
              </a:r>
              <a:endParaRPr lang="en-US" sz="16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33600" y="2743200"/>
              <a:ext cx="685800" cy="1295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9800" y="2819400"/>
              <a:ext cx="533400" cy="1143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209800" y="38100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438400" y="38100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667000" y="38100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209800" y="28194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667000" y="28194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52600" y="4114800"/>
              <a:ext cx="2209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Columns:</a:t>
              </a:r>
            </a:p>
            <a:p>
              <a:r>
                <a:rPr lang="en-US" sz="1600" dirty="0" smtClean="0"/>
                <a:t>37mm (above ground)</a:t>
              </a:r>
            </a:p>
            <a:p>
              <a:r>
                <a:rPr lang="en-US" sz="1600" dirty="0" smtClean="0"/>
                <a:t>75 mm (below ground)</a:t>
              </a:r>
              <a:endParaRPr lang="en-US" sz="1600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2438400" y="28194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2209800" y="33528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2667000" y="3352800"/>
              <a:ext cx="762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038600" y="2743200"/>
              <a:ext cx="2133600" cy="914400"/>
              <a:chOff x="3352800" y="2438400"/>
              <a:chExt cx="2971800" cy="914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3352800" y="2438400"/>
                <a:ext cx="2971800" cy="914400"/>
              </a:xfrm>
              <a:prstGeom prst="rect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3352800" y="25908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352800" y="32004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/>
              <p:cNvSpPr/>
              <p:nvPr/>
            </p:nvSpPr>
            <p:spPr>
              <a:xfrm>
                <a:off x="34290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393192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443484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93776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44068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9436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36576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416052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66344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16636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566928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61722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4038600" y="3657600"/>
              <a:ext cx="2209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Floor slabs:</a:t>
              </a:r>
            </a:p>
            <a:p>
              <a:r>
                <a:rPr lang="en-US" sz="1600" dirty="0" smtClean="0"/>
                <a:t>20 mm</a:t>
              </a:r>
              <a:endParaRPr lang="en-US" sz="1600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8600" y="4419600"/>
            <a:ext cx="6781800" cy="2776954"/>
            <a:chOff x="228600" y="5562600"/>
            <a:chExt cx="6781800" cy="2776954"/>
          </a:xfrm>
        </p:grpSpPr>
        <p:sp>
          <p:nvSpPr>
            <p:cNvPr id="62" name="Rectangle 61"/>
            <p:cNvSpPr/>
            <p:nvPr/>
          </p:nvSpPr>
          <p:spPr>
            <a:xfrm>
              <a:off x="1219200" y="5562600"/>
              <a:ext cx="304800" cy="152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04800" y="7010400"/>
              <a:ext cx="2133600" cy="9144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304800" y="7772400"/>
              <a:ext cx="21336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523631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84702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245772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1606843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967914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2328985" y="7620000"/>
              <a:ext cx="109415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1524000" y="5943600"/>
              <a:ext cx="1066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>
              <a:off x="228600" y="5943600"/>
              <a:ext cx="99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1828800" y="5638800"/>
              <a:ext cx="457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GL</a:t>
              </a:r>
              <a:endParaRPr lang="en-US" sz="16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28600" y="8001000"/>
              <a:ext cx="2590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Shallow Foundations: 75mm</a:t>
              </a:r>
              <a:endParaRPr lang="en-US" sz="1600" dirty="0"/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276600" y="6019800"/>
              <a:ext cx="1981200" cy="1956375"/>
              <a:chOff x="3733800" y="6019800"/>
              <a:chExt cx="1981200" cy="1956375"/>
            </a:xfrm>
          </p:grpSpPr>
          <p:sp>
            <p:nvSpPr>
              <p:cNvPr id="86" name="Oval 85"/>
              <p:cNvSpPr/>
              <p:nvPr/>
            </p:nvSpPr>
            <p:spPr>
              <a:xfrm>
                <a:off x="3962400" y="6019800"/>
                <a:ext cx="1295400" cy="1371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4038600" y="6096000"/>
                <a:ext cx="1143000" cy="12192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4572000" y="60960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5105400" y="65532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4572000" y="71628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4038600" y="6629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4876800" y="61722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4191000" y="6248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4953000" y="7010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4191000" y="7010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3733800" y="7391400"/>
                <a:ext cx="1981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Cast in-situ pile: 75mm</a:t>
                </a:r>
                <a:endParaRPr lang="en-US" sz="1600" dirty="0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5410200" y="5943600"/>
              <a:ext cx="1066800" cy="1447800"/>
              <a:chOff x="5257800" y="5791200"/>
              <a:chExt cx="1219200" cy="1600200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5257800" y="5791200"/>
                <a:ext cx="1219200" cy="16002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334000" y="5867400"/>
                <a:ext cx="1066800" cy="14478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5334000" y="5867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5791200" y="5867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6324600" y="58674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5334000" y="64770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6324600" y="64770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5334000" y="71628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5791200" y="71628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6324600" y="7162800"/>
                <a:ext cx="762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2" name="TextBox 101"/>
            <p:cNvSpPr txBox="1"/>
            <p:nvPr/>
          </p:nvSpPr>
          <p:spPr>
            <a:xfrm>
              <a:off x="5029200" y="7391400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Precast pile: 25mm</a:t>
              </a:r>
              <a:endParaRPr lang="en-US" sz="1600" dirty="0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228600" y="76200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After construction:</a:t>
            </a:r>
          </a:p>
          <a:p>
            <a:pPr lvl="1"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Repair with </a:t>
            </a:r>
            <a:r>
              <a:rPr lang="en-US" dirty="0" err="1" smtClean="0"/>
              <a:t>Ferrocement</a:t>
            </a:r>
            <a:endParaRPr lang="en-US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Recast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CORROSION OF  STEEL MEMBERS</a:t>
            </a:r>
            <a:endParaRPr lang="en-US" sz="2000" b="1" u="sng" dirty="0"/>
          </a:p>
        </p:txBody>
      </p:sp>
      <p:pic>
        <p:nvPicPr>
          <p:cNvPr id="1026" name="Picture 2" descr="F:\Recent\Photo00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3505200" cy="4673600"/>
          </a:xfrm>
          <a:prstGeom prst="rect">
            <a:avLst/>
          </a:prstGeom>
          <a:noFill/>
        </p:spPr>
      </p:pic>
      <p:sp>
        <p:nvSpPr>
          <p:cNvPr id="97" name="TextBox 96"/>
          <p:cNvSpPr txBox="1"/>
          <p:nvPr/>
        </p:nvSpPr>
        <p:spPr>
          <a:xfrm>
            <a:off x="457200" y="55626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Sheet Piles</a:t>
            </a:r>
            <a:endParaRPr lang="en-US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4419600" y="2133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Jetty structure</a:t>
            </a:r>
            <a:endParaRPr lang="en-US" b="1" dirty="0"/>
          </a:p>
        </p:txBody>
      </p:sp>
      <p:sp>
        <p:nvSpPr>
          <p:cNvPr id="104" name="Rectangle 103"/>
          <p:cNvSpPr/>
          <p:nvPr/>
        </p:nvSpPr>
        <p:spPr>
          <a:xfrm>
            <a:off x="4343400" y="2514600"/>
            <a:ext cx="1905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572000" y="2819400"/>
            <a:ext cx="45719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5029200" y="2819400"/>
            <a:ext cx="45719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5516881" y="2819400"/>
            <a:ext cx="45719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5974081" y="2819400"/>
            <a:ext cx="45719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8"/>
          <p:cNvSpPr/>
          <p:nvPr/>
        </p:nvSpPr>
        <p:spPr>
          <a:xfrm>
            <a:off x="4021157" y="3084723"/>
            <a:ext cx="2633031" cy="859316"/>
          </a:xfrm>
          <a:custGeom>
            <a:avLst/>
            <a:gdLst>
              <a:gd name="connsiteX0" fmla="*/ 0 w 2633031"/>
              <a:gd name="connsiteY0" fmla="*/ 0 h 859316"/>
              <a:gd name="connsiteX1" fmla="*/ 429657 w 2633031"/>
              <a:gd name="connsiteY1" fmla="*/ 132202 h 859316"/>
              <a:gd name="connsiteX2" fmla="*/ 815248 w 2633031"/>
              <a:gd name="connsiteY2" fmla="*/ 484742 h 859316"/>
              <a:gd name="connsiteX3" fmla="*/ 1476260 w 2633031"/>
              <a:gd name="connsiteY3" fmla="*/ 694063 h 859316"/>
              <a:gd name="connsiteX4" fmla="*/ 2060154 w 2633031"/>
              <a:gd name="connsiteY4" fmla="*/ 826265 h 859316"/>
              <a:gd name="connsiteX5" fmla="*/ 2633031 w 2633031"/>
              <a:gd name="connsiteY5" fmla="*/ 859316 h 85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3031" h="859316">
                <a:moveTo>
                  <a:pt x="0" y="0"/>
                </a:moveTo>
                <a:cubicBezTo>
                  <a:pt x="146891" y="25706"/>
                  <a:pt x="293782" y="51412"/>
                  <a:pt x="429657" y="132202"/>
                </a:cubicBezTo>
                <a:cubicBezTo>
                  <a:pt x="565532" y="212992"/>
                  <a:pt x="640814" y="391099"/>
                  <a:pt x="815248" y="484742"/>
                </a:cubicBezTo>
                <a:cubicBezTo>
                  <a:pt x="989682" y="578385"/>
                  <a:pt x="1268776" y="637143"/>
                  <a:pt x="1476260" y="694063"/>
                </a:cubicBezTo>
                <a:cubicBezTo>
                  <a:pt x="1683744" y="750983"/>
                  <a:pt x="1867359" y="798723"/>
                  <a:pt x="2060154" y="826265"/>
                </a:cubicBezTo>
                <a:cubicBezTo>
                  <a:pt x="2252949" y="853807"/>
                  <a:pt x="2442990" y="856561"/>
                  <a:pt x="2633031" y="85931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/>
          <p:cNvCxnSpPr/>
          <p:nvPr/>
        </p:nvCxnSpPr>
        <p:spPr>
          <a:xfrm>
            <a:off x="4267200" y="31242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Isosceles Triangle 112"/>
          <p:cNvSpPr/>
          <p:nvPr/>
        </p:nvSpPr>
        <p:spPr>
          <a:xfrm flipV="1">
            <a:off x="6172200" y="3048000"/>
            <a:ext cx="228600" cy="76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/>
          <p:cNvSpPr txBox="1"/>
          <p:nvPr/>
        </p:nvSpPr>
        <p:spPr>
          <a:xfrm>
            <a:off x="4648200" y="45074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Steel piles</a:t>
            </a:r>
            <a:endParaRPr lang="en-US" dirty="0"/>
          </a:p>
        </p:txBody>
      </p:sp>
      <p:cxnSp>
        <p:nvCxnSpPr>
          <p:cNvPr id="116" name="Straight Arrow Connector 115"/>
          <p:cNvCxnSpPr/>
          <p:nvPr/>
        </p:nvCxnSpPr>
        <p:spPr>
          <a:xfrm rot="16200000" flipV="1">
            <a:off x="4572000" y="41148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 flipH="1" flipV="1">
            <a:off x="5029200" y="41148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4876800" y="5029200"/>
            <a:ext cx="1066800" cy="1600200"/>
            <a:chOff x="2286000" y="6553200"/>
            <a:chExt cx="1066800" cy="1600200"/>
          </a:xfrm>
        </p:grpSpPr>
        <p:sp>
          <p:nvSpPr>
            <p:cNvPr id="119" name="Rectangle 118"/>
            <p:cNvSpPr/>
            <p:nvPr/>
          </p:nvSpPr>
          <p:spPr>
            <a:xfrm>
              <a:off x="2286000" y="65532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2743200" y="6705600"/>
              <a:ext cx="1524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2286000" y="80010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4800600" y="6705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H- section</a:t>
            </a:r>
            <a:endParaRPr lang="en-US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380206" y="6400800"/>
            <a:ext cx="1449388" cy="992188"/>
            <a:chOff x="380206" y="6400800"/>
            <a:chExt cx="1449388" cy="992188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381000" y="7239000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647700" y="6515100"/>
              <a:ext cx="8382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371600" y="64008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381000" y="73914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723900" y="6665912"/>
              <a:ext cx="8382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1447800" y="6551612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5400000">
              <a:off x="304800" y="7315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5400000">
              <a:off x="1752600" y="64770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/>
          <p:cNvGrpSpPr/>
          <p:nvPr/>
        </p:nvGrpSpPr>
        <p:grpSpPr>
          <a:xfrm flipH="1">
            <a:off x="1827212" y="6400800"/>
            <a:ext cx="1449388" cy="992188"/>
            <a:chOff x="380206" y="6400800"/>
            <a:chExt cx="1449388" cy="992188"/>
          </a:xfrm>
        </p:grpSpPr>
        <p:cxnSp>
          <p:nvCxnSpPr>
            <p:cNvPr id="148" name="Straight Connector 147"/>
            <p:cNvCxnSpPr/>
            <p:nvPr/>
          </p:nvCxnSpPr>
          <p:spPr>
            <a:xfrm>
              <a:off x="381000" y="7239000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5400000" flipH="1" flipV="1">
              <a:off x="647700" y="6515100"/>
              <a:ext cx="8382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1371600" y="64008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381000" y="73914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rot="5400000" flipH="1" flipV="1">
              <a:off x="723900" y="6665912"/>
              <a:ext cx="8382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1447800" y="6551612"/>
              <a:ext cx="381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>
              <a:off x="304800" y="73152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1752600" y="64770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" name="TextBox 155"/>
          <p:cNvSpPr txBox="1"/>
          <p:nvPr/>
        </p:nvSpPr>
        <p:spPr>
          <a:xfrm>
            <a:off x="1295400" y="7239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Z- section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4400" y="3048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PREVENTION OF CORROSION OF  STEEL MEMBERS</a:t>
            </a:r>
            <a:endParaRPr lang="en-US" sz="2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704671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During construction:</a:t>
            </a:r>
          </a:p>
          <a:p>
            <a:pPr lvl="1"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By coating with Enamel paints, epoxy, bitumen etc.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 Providing adequate Additional/Sacrificial Thickness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85800" y="2362200"/>
            <a:ext cx="1066800" cy="1600200"/>
            <a:chOff x="2286000" y="6553200"/>
            <a:chExt cx="1066800" cy="1600200"/>
          </a:xfrm>
        </p:grpSpPr>
        <p:sp>
          <p:nvSpPr>
            <p:cNvPr id="8" name="Rectangle 7"/>
            <p:cNvSpPr/>
            <p:nvPr/>
          </p:nvSpPr>
          <p:spPr>
            <a:xfrm>
              <a:off x="2286000" y="65532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743200" y="6705600"/>
              <a:ext cx="1524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0" y="80010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057400" y="2133600"/>
            <a:ext cx="441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Say, required thickness = 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Rate of corrosion for a given environment = r mm/year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Design life of the member = X years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Additional Thickness to be provided = X*r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Therefore, the thickness that should be provided in the beginning should be = t + X*r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3810000" y="4876800"/>
            <a:ext cx="1066800" cy="1600200"/>
            <a:chOff x="2286000" y="6553200"/>
            <a:chExt cx="1066800" cy="1600200"/>
          </a:xfrm>
        </p:grpSpPr>
        <p:sp>
          <p:nvSpPr>
            <p:cNvPr id="27" name="Rectangle 26"/>
            <p:cNvSpPr/>
            <p:nvPr/>
          </p:nvSpPr>
          <p:spPr>
            <a:xfrm>
              <a:off x="2286000" y="65532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43200" y="6705600"/>
              <a:ext cx="152400" cy="1295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286000" y="8001000"/>
              <a:ext cx="1066800" cy="152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4191000" y="5029200"/>
            <a:ext cx="76200" cy="1295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419600" y="5029200"/>
            <a:ext cx="76200" cy="1295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810000" y="5029200"/>
            <a:ext cx="1066800" cy="76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810000" y="4800600"/>
            <a:ext cx="1066800" cy="76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810000" y="6248400"/>
            <a:ext cx="1066800" cy="76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810000" y="6477000"/>
            <a:ext cx="1066800" cy="76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876800" y="4800600"/>
            <a:ext cx="45719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876800" y="6248400"/>
            <a:ext cx="45719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764281" y="4800600"/>
            <a:ext cx="45719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764281" y="6248400"/>
            <a:ext cx="45719" cy="304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241</Words>
  <Application>Microsoft Office PowerPoint</Application>
  <PresentationFormat>A4 Paper (210x297 mm)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Jihan Hasan</cp:lastModifiedBy>
  <cp:revision>36</cp:revision>
  <dcterms:created xsi:type="dcterms:W3CDTF">2012-09-20T14:07:46Z</dcterms:created>
  <dcterms:modified xsi:type="dcterms:W3CDTF">2014-02-25T01:34:35Z</dcterms:modified>
</cp:coreProperties>
</file>