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2" r:id="rId2"/>
    <p:sldId id="28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18" r:id="rId23"/>
    <p:sldId id="319" r:id="rId24"/>
    <p:sldId id="320" r:id="rId25"/>
    <p:sldId id="321" r:id="rId26"/>
    <p:sldId id="322" r:id="rId27"/>
    <p:sldId id="323" r:id="rId28"/>
    <p:sldId id="285" r:id="rId29"/>
    <p:sldId id="290" r:id="rId30"/>
    <p:sldId id="291" r:id="rId31"/>
    <p:sldId id="292" r:id="rId32"/>
    <p:sldId id="296" r:id="rId33"/>
    <p:sldId id="293" r:id="rId34"/>
    <p:sldId id="297" r:id="rId35"/>
    <p:sldId id="294" r:id="rId36"/>
    <p:sldId id="295" r:id="rId37"/>
    <p:sldId id="298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1" r:id="rId46"/>
    <p:sldId id="352" r:id="rId47"/>
    <p:sldId id="353" r:id="rId48"/>
    <p:sldId id="357" r:id="rId49"/>
    <p:sldId id="355" r:id="rId50"/>
  </p:sldIdLst>
  <p:sldSz cx="6858000" cy="9144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494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0E61-E545-4C83-BD3E-D308C38D5FDB}" type="datetimeFigureOut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6B42-560C-43E5-A33E-7CA76C4A7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46B42-560C-43E5-A33E-7CA76C4A7F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665-C80E-4DA4-A675-4238916A4A17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E2FF-E9D1-4EA2-B28B-D07376F3FE08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D424-1E2D-4508-9634-26A7E2117DCB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9DA6-ABBF-4ECD-965C-A27D4E7BD2A7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AEC9-955A-49DC-8519-F7B955EBB53D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C107-EC44-4FCD-917A-E634763F2C43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D25F-13FD-4CFD-9392-90E8B294D2DE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503C-9D35-4AA3-9ED7-46E33BF4462D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AE9F-2513-45AA-8750-9438DED409DE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1748-43AE-4FAF-B46F-E57F59C10FF8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0996-E3E9-4374-B168-216F4F7807F0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9EE3-C96F-4920-8079-160C1405D3AF}" type="datetime1">
              <a:rPr lang="en-US" smtClean="0"/>
              <a:pPr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B13E-98CB-4DA2-A119-35A889C16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File:Tensile_specimen_shoulders.sv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File:Tensile_specimen_nomenclature.sv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Tensile_specimen-round_and_flat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ATTN.xls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File:PoissonRatio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Inspekt_desk_50kN_IMGP8563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File:Tensile_testing_on_a_coir_composite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352800"/>
            <a:ext cx="4495800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STRESS-STRAIN BEHAVIOUR OF DIFFERENT MATERIALS IN ISOTHERMAL CONDITION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4953000"/>
            <a:ext cx="449580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--PROF. DR. ABDUL JABBAR KHAN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:\CE201_May 2012\Tensile_test_files\460px-Tensile_specimen_shoulders.png">
            <a:hlinkClick r:id="rId2" tooltip="Various shoulder styles for tensile specimens. Keys A through C are for round specimens, whereas keys D and E are for flat specimens. Key: A. A threaded shoulder for use with a threaded grip B. A round shoulder for use with serrated grips C. A butt end shoulder for use with a split collar D. A flat shoulder for used with serrated grips E. A flat shoulder with a through hole for a pinned gri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3" y="2895600"/>
            <a:ext cx="6863423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Different Types of Grips 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:\CE201_May 2012\Tensile_test_files\350px-Tensile_specimen_nomenclature.png">
            <a:hlinkClick r:id="rId2" tooltip="Test specimen nomenclatur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35" y="3063734"/>
            <a:ext cx="6965669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Definition of Gage Length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:\CE201_May 2012\Tensile_test_files\220px-Tensile_specimen-round_and_fla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6008649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Test Specimens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8438" t="18750" r="35625" b="55000"/>
          <a:stretch>
            <a:fillRect/>
          </a:stretch>
        </p:blipFill>
        <p:spPr bwMode="auto">
          <a:xfrm>
            <a:off x="685800" y="1371600"/>
            <a:ext cx="5060043" cy="576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Stress-Strain Curve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52500" t="63750" r="33750" b="18750"/>
          <a:stretch>
            <a:fillRect/>
          </a:stretch>
        </p:blipFill>
        <p:spPr bwMode="auto">
          <a:xfrm>
            <a:off x="878592" y="2438400"/>
            <a:ext cx="43130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Aluminum alloy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Stress-Strain Curve</a:t>
            </a:r>
            <a:endParaRPr lang="en-US" sz="28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/>
          <a:srcRect l="26250" t="15000" r="24375" b="55000"/>
          <a:stretch>
            <a:fillRect/>
          </a:stretch>
        </p:blipFill>
        <p:spPr bwMode="auto">
          <a:xfrm>
            <a:off x="0" y="685800"/>
            <a:ext cx="6858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/>
          <a:srcRect l="26250" t="47500" r="24375" b="10000"/>
          <a:stretch>
            <a:fillRect/>
          </a:stretch>
        </p:blipFill>
        <p:spPr bwMode="auto">
          <a:xfrm>
            <a:off x="0" y="533400"/>
            <a:ext cx="6858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/>
          <a:srcRect l="17813" t="12500" r="15938" b="5000"/>
          <a:stretch>
            <a:fillRect/>
          </a:stretch>
        </p:blipFill>
        <p:spPr bwMode="auto">
          <a:xfrm>
            <a:off x="166965" y="838200"/>
            <a:ext cx="6462435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/>
          <a:srcRect l="17812" t="18750" r="15938" b="7500"/>
          <a:stretch>
            <a:fillRect/>
          </a:stretch>
        </p:blipFill>
        <p:spPr bwMode="auto">
          <a:xfrm>
            <a:off x="152400" y="1066800"/>
            <a:ext cx="6462493" cy="72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/>
          <a:srcRect l="27188" t="33750" r="24375" b="15000"/>
          <a:stretch>
            <a:fillRect/>
          </a:stretch>
        </p:blipFill>
        <p:spPr bwMode="auto">
          <a:xfrm>
            <a:off x="0" y="762000"/>
            <a:ext cx="6858000" cy="815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2057400" y="3886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 ATTENDANCE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/>
          <a:srcRect l="17813" t="17500" r="15000" b="15000"/>
          <a:stretch>
            <a:fillRect/>
          </a:stretch>
        </p:blipFill>
        <p:spPr bwMode="auto">
          <a:xfrm>
            <a:off x="152400" y="929640"/>
            <a:ext cx="6553885" cy="821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/>
          <a:srcRect l="27188" t="18750" r="24375" b="16250"/>
          <a:stretch>
            <a:fillRect/>
          </a:stretch>
        </p:blipFill>
        <p:spPr bwMode="auto">
          <a:xfrm>
            <a:off x="0" y="762000"/>
            <a:ext cx="6858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:\CE201_May 2012\Poisson's_ratio_files\300px-PoissonRatio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142" y="1219200"/>
            <a:ext cx="4372658" cy="3920502"/>
          </a:xfrm>
          <a:prstGeom prst="rect">
            <a:avLst/>
          </a:prstGeom>
          <a:noFill/>
        </p:spPr>
      </p:pic>
      <p:pic>
        <p:nvPicPr>
          <p:cNvPr id="18438" name="Picture 6" descr="\nu = -\frac{d\varepsilon_\mathrm{trans}}{d\varepsilon_\mathrm{axial}} = -\frac{d\varepsilon_\mathrm{y}}{d\varepsilon_\mathrm{x}}= -\frac{d\varepsilon_\mathrm{z}}{d\varepsilon_\mathrm{x}}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410200"/>
            <a:ext cx="5982016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6934200"/>
            <a:ext cx="2286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Rubber: 0.5</a:t>
            </a:r>
          </a:p>
          <a:p>
            <a:r>
              <a:rPr lang="en-US" sz="2400" b="1" dirty="0" smtClean="0"/>
              <a:t>Glass: 0.18-0.30</a:t>
            </a:r>
          </a:p>
          <a:p>
            <a:r>
              <a:rPr lang="en-US" sz="2400" b="1" dirty="0" smtClean="0"/>
              <a:t>Concrete: 0.2</a:t>
            </a:r>
          </a:p>
          <a:p>
            <a:r>
              <a:rPr lang="en-US" sz="2400" b="1" dirty="0" smtClean="0"/>
              <a:t>Steel: 0.27-0.30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 9. Poisson’s Ratio</a:t>
            </a:r>
            <a:endParaRPr lang="en-US" sz="2800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10. Definitions Related to Stress-Strain Curves</a:t>
            </a:r>
            <a:endParaRPr lang="en-US" sz="2800" b="1" u="sng" dirty="0"/>
          </a:p>
        </p:txBody>
      </p:sp>
      <p:grpSp>
        <p:nvGrpSpPr>
          <p:cNvPr id="2" name="Group 18"/>
          <p:cNvGrpSpPr/>
          <p:nvPr/>
        </p:nvGrpSpPr>
        <p:grpSpPr>
          <a:xfrm>
            <a:off x="457200" y="1371599"/>
            <a:ext cx="5638800" cy="6981073"/>
            <a:chOff x="457200" y="1371599"/>
            <a:chExt cx="5638800" cy="69810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4375" t="18750" r="46875" b="55000"/>
            <a:stretch>
              <a:fillRect/>
            </a:stretch>
          </p:blipFill>
          <p:spPr bwMode="auto">
            <a:xfrm>
              <a:off x="457200" y="1371599"/>
              <a:ext cx="5638800" cy="698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914400" y="35814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3124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33528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Y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1981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32766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95400" y="1981200"/>
              <a:ext cx="3962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66700" y="2781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4229894" y="2400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676400" y="21336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16002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Plastic flow zone</a:t>
              </a:r>
              <a:endParaRPr lang="en-US" sz="2000" b="1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10. Definitions Related to Stress-Strain Curves</a:t>
            </a:r>
            <a:endParaRPr lang="en-US" sz="2800" b="1" u="sng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1447800"/>
            <a:ext cx="6858000" cy="5791200"/>
            <a:chOff x="0" y="1447800"/>
            <a:chExt cx="6858000" cy="39021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15000" t="46250" r="14063" b="30000"/>
            <a:stretch>
              <a:fillRect/>
            </a:stretch>
          </p:blipFill>
          <p:spPr bwMode="auto">
            <a:xfrm>
              <a:off x="0" y="1447800"/>
              <a:ext cx="6858000" cy="311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/>
            <a:srcRect l="15000" t="11250" r="14063" b="81250"/>
            <a:stretch>
              <a:fillRect/>
            </a:stretch>
          </p:blipFill>
          <p:spPr bwMode="auto">
            <a:xfrm>
              <a:off x="0" y="4572000"/>
              <a:ext cx="6858000" cy="777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500" t="15000" r="20625" b="53750"/>
          <a:stretch>
            <a:fillRect/>
          </a:stretch>
        </p:blipFill>
        <p:spPr bwMode="auto">
          <a:xfrm>
            <a:off x="914400" y="1219200"/>
            <a:ext cx="5013005" cy="48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10. Definitions Related to Stress-Strain Curves</a:t>
            </a:r>
            <a:endParaRPr lang="en-US" sz="2800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000" t="70000" r="11250" b="22500"/>
          <a:stretch>
            <a:fillRect/>
          </a:stretch>
        </p:blipFill>
        <p:spPr bwMode="auto">
          <a:xfrm>
            <a:off x="-9738" y="6096000"/>
            <a:ext cx="6867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10. Definitions Related to Stress-Strain Curves</a:t>
            </a:r>
            <a:endParaRPr lang="en-US" sz="2800" b="1" u="sng" dirty="0"/>
          </a:p>
        </p:txBody>
      </p:sp>
      <p:grpSp>
        <p:nvGrpSpPr>
          <p:cNvPr id="2" name="Group 4"/>
          <p:cNvGrpSpPr/>
          <p:nvPr/>
        </p:nvGrpSpPr>
        <p:grpSpPr>
          <a:xfrm>
            <a:off x="457200" y="1371599"/>
            <a:ext cx="5638800" cy="6981073"/>
            <a:chOff x="457200" y="1371599"/>
            <a:chExt cx="5638800" cy="69810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24375" t="18750" r="46875" b="55000"/>
            <a:stretch>
              <a:fillRect/>
            </a:stretch>
          </p:blipFill>
          <p:spPr bwMode="auto">
            <a:xfrm>
              <a:off x="457200" y="1371599"/>
              <a:ext cx="5638800" cy="698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914400" y="35814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124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33528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Y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1981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32766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295400" y="1981200"/>
              <a:ext cx="3962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66700" y="2781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4229894" y="2400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676400" y="21336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16002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Plastic flow zone</a:t>
              </a:r>
              <a:endParaRPr lang="en-US" sz="2000" b="1" dirty="0"/>
            </a:p>
          </p:txBody>
        </p:sp>
      </p:grpSp>
      <p:sp>
        <p:nvSpPr>
          <p:cNvPr id="17" name="Right Triangle 16"/>
          <p:cNvSpPr/>
          <p:nvPr/>
        </p:nvSpPr>
        <p:spPr>
          <a:xfrm flipH="1">
            <a:off x="914400" y="3733800"/>
            <a:ext cx="457200" cy="381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82296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Modulus of Resilience: </a:t>
            </a:r>
            <a:r>
              <a:rPr lang="en-US" b="1" dirty="0" smtClean="0"/>
              <a:t>ability to absorb energy without causing any permanent deformation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1371599"/>
            <a:ext cx="5638800" cy="6981073"/>
            <a:chOff x="457200" y="1371599"/>
            <a:chExt cx="5638800" cy="69810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24375" t="18750" r="46875" b="55000"/>
            <a:stretch>
              <a:fillRect/>
            </a:stretch>
          </p:blipFill>
          <p:spPr bwMode="auto">
            <a:xfrm>
              <a:off x="457200" y="1371599"/>
              <a:ext cx="5638800" cy="698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914400" y="35814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124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33528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Y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1981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32766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295400" y="1981200"/>
              <a:ext cx="3962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66700" y="2781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4229894" y="2400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676400" y="21336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7400" y="16002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Plastic flow zone</a:t>
              </a:r>
              <a:endParaRPr lang="en-US" sz="2000" b="1" dirty="0"/>
            </a:p>
          </p:txBody>
        </p:sp>
      </p:grpSp>
      <p:cxnSp>
        <p:nvCxnSpPr>
          <p:cNvPr id="20" name="Straight Connector 19"/>
          <p:cNvCxnSpPr>
            <a:stCxn id="11" idx="1"/>
          </p:cNvCxnSpPr>
          <p:nvPr/>
        </p:nvCxnSpPr>
        <p:spPr>
          <a:xfrm rot="10800000" flipV="1">
            <a:off x="5257800" y="3538210"/>
            <a:ext cx="1588" cy="4005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95400" y="35814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95400" y="35052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219200" y="2514600"/>
            <a:ext cx="25908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43000" y="2590800"/>
            <a:ext cx="3124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143000" y="2667000"/>
            <a:ext cx="350520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66800" y="2895600"/>
            <a:ext cx="39624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90600" y="3200400"/>
            <a:ext cx="426720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14400" y="3657600"/>
            <a:ext cx="4343400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14400" y="4191000"/>
            <a:ext cx="43434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143000" y="4572000"/>
            <a:ext cx="411480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752600" y="5029200"/>
            <a:ext cx="35052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86000" y="5410200"/>
            <a:ext cx="29718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19400" y="5791200"/>
            <a:ext cx="243840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505200" y="6248400"/>
            <a:ext cx="17526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14800" y="6705600"/>
            <a:ext cx="1219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724400" y="7162800"/>
            <a:ext cx="533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8229600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Modulus of Toughness: </a:t>
            </a:r>
            <a:r>
              <a:rPr lang="en-US" b="1" dirty="0" smtClean="0"/>
              <a:t>ability to absorb energy without causing it to break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10. Definitions Related to Stress-Strain Curves</a:t>
            </a:r>
            <a:endParaRPr lang="en-US" sz="2800" b="1" u="sng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11. Ductile and Brittle Material</a:t>
            </a:r>
            <a:endParaRPr lang="en-US" sz="2800" b="1" u="sng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371599"/>
            <a:ext cx="5638800" cy="6981073"/>
            <a:chOff x="457200" y="1371599"/>
            <a:chExt cx="5638800" cy="698107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 l="24375" t="18750" r="46875" b="55000"/>
            <a:stretch>
              <a:fillRect/>
            </a:stretch>
          </p:blipFill>
          <p:spPr bwMode="auto">
            <a:xfrm>
              <a:off x="457200" y="1371599"/>
              <a:ext cx="5638800" cy="698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914400" y="35814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3124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33528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Y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19812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3276600"/>
              <a:ext cx="60960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</a:t>
              </a:r>
              <a:endParaRPr lang="en-US" sz="28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95400" y="1981200"/>
              <a:ext cx="3962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700" y="2781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4229894" y="24003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676400" y="21336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16002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Plastic flow zone</a:t>
              </a:r>
              <a:endParaRPr lang="en-US" sz="2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7772400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Ductile Material: </a:t>
            </a:r>
            <a:r>
              <a:rPr lang="en-US" b="1" dirty="0" smtClean="0"/>
              <a:t>associated with large plastic deformation before failure</a:t>
            </a:r>
            <a:endParaRPr lang="en-US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11. Ductile and Brittle Material</a:t>
            </a:r>
            <a:endParaRPr lang="en-US" sz="28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6400800"/>
            <a:ext cx="586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Brittle Material: </a:t>
            </a:r>
            <a:r>
              <a:rPr lang="en-US" b="1" dirty="0" smtClean="0"/>
              <a:t>does not show any large plastic deformation before failure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-571500" y="3695700"/>
            <a:ext cx="419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5791200"/>
            <a:ext cx="3733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499616" y="1691640"/>
            <a:ext cx="1347216" cy="4123944"/>
          </a:xfrm>
          <a:custGeom>
            <a:avLst/>
            <a:gdLst>
              <a:gd name="connsiteX0" fmla="*/ 0 w 1347216"/>
              <a:gd name="connsiteY0" fmla="*/ 4123944 h 4123944"/>
              <a:gd name="connsiteX1" fmla="*/ 640080 w 1347216"/>
              <a:gd name="connsiteY1" fmla="*/ 576072 h 4123944"/>
              <a:gd name="connsiteX2" fmla="*/ 1243584 w 1347216"/>
              <a:gd name="connsiteY2" fmla="*/ 667512 h 4123944"/>
              <a:gd name="connsiteX3" fmla="*/ 1261872 w 1347216"/>
              <a:gd name="connsiteY3" fmla="*/ 667512 h 412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216" h="4123944">
                <a:moveTo>
                  <a:pt x="0" y="4123944"/>
                </a:moveTo>
                <a:cubicBezTo>
                  <a:pt x="216408" y="2638044"/>
                  <a:pt x="432816" y="1152144"/>
                  <a:pt x="640080" y="576072"/>
                </a:cubicBezTo>
                <a:cubicBezTo>
                  <a:pt x="847344" y="0"/>
                  <a:pt x="1139952" y="652272"/>
                  <a:pt x="1243584" y="667512"/>
                </a:cubicBezTo>
                <a:cubicBezTo>
                  <a:pt x="1347216" y="682752"/>
                  <a:pt x="1304544" y="675132"/>
                  <a:pt x="1261872" y="66751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" y="1600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Stress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586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Strain</a:t>
            </a:r>
            <a:endParaRPr lang="en-US" sz="2000" b="1" dirty="0"/>
          </a:p>
        </p:txBody>
      </p:sp>
      <p:sp>
        <p:nvSpPr>
          <p:cNvPr id="23" name="Explosion 1 22"/>
          <p:cNvSpPr/>
          <p:nvPr/>
        </p:nvSpPr>
        <p:spPr>
          <a:xfrm>
            <a:off x="2743200" y="2286000"/>
            <a:ext cx="228600" cy="304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95600" y="2286000"/>
            <a:ext cx="609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</a:t>
            </a:r>
            <a:endParaRPr lang="en-US" sz="28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17813" t="11250" r="20625" b="6250"/>
          <a:stretch>
            <a:fillRect/>
          </a:stretch>
        </p:blipFill>
        <p:spPr bwMode="auto">
          <a:xfrm>
            <a:off x="76950" y="838200"/>
            <a:ext cx="6537978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837406" y="1600994"/>
            <a:ext cx="5029994" cy="5944394"/>
            <a:chOff x="837406" y="1600994"/>
            <a:chExt cx="5029994" cy="5944394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-2133600" y="4572000"/>
              <a:ext cx="5943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38200" y="7543800"/>
              <a:ext cx="5029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-952500" y="5219700"/>
              <a:ext cx="4114800" cy="5334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1371600" y="3200400"/>
              <a:ext cx="990600" cy="457200"/>
            </a:xfrm>
            <a:custGeom>
              <a:avLst/>
              <a:gdLst>
                <a:gd name="connsiteX0" fmla="*/ 0 w 1097280"/>
                <a:gd name="connsiteY0" fmla="*/ 243840 h 448056"/>
                <a:gd name="connsiteX1" fmla="*/ 109728 w 1097280"/>
                <a:gd name="connsiteY1" fmla="*/ 24384 h 448056"/>
                <a:gd name="connsiteX2" fmla="*/ 329184 w 1097280"/>
                <a:gd name="connsiteY2" fmla="*/ 390144 h 448056"/>
                <a:gd name="connsiteX3" fmla="*/ 1097280 w 1097280"/>
                <a:gd name="connsiteY3" fmla="*/ 371856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280" h="448056">
                  <a:moveTo>
                    <a:pt x="0" y="243840"/>
                  </a:moveTo>
                  <a:cubicBezTo>
                    <a:pt x="27432" y="121920"/>
                    <a:pt x="54864" y="0"/>
                    <a:pt x="109728" y="24384"/>
                  </a:cubicBezTo>
                  <a:cubicBezTo>
                    <a:pt x="164592" y="48768"/>
                    <a:pt x="164592" y="332232"/>
                    <a:pt x="329184" y="390144"/>
                  </a:cubicBezTo>
                  <a:cubicBezTo>
                    <a:pt x="493776" y="448056"/>
                    <a:pt x="960120" y="377952"/>
                    <a:pt x="1097280" y="371856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21052" y="2514600"/>
              <a:ext cx="2936748" cy="1098804"/>
            </a:xfrm>
            <a:custGeom>
              <a:avLst/>
              <a:gdLst>
                <a:gd name="connsiteX0" fmla="*/ 28956 w 2936748"/>
                <a:gd name="connsiteY0" fmla="*/ 1063752 h 1098804"/>
                <a:gd name="connsiteX1" fmla="*/ 83820 w 2936748"/>
                <a:gd name="connsiteY1" fmla="*/ 1008888 h 1098804"/>
                <a:gd name="connsiteX2" fmla="*/ 705612 w 2936748"/>
                <a:gd name="connsiteY2" fmla="*/ 313944 h 1098804"/>
                <a:gd name="connsiteX3" fmla="*/ 1784604 w 2936748"/>
                <a:gd name="connsiteY3" fmla="*/ 3048 h 1098804"/>
                <a:gd name="connsiteX4" fmla="*/ 2552700 w 2936748"/>
                <a:gd name="connsiteY4" fmla="*/ 295656 h 1098804"/>
                <a:gd name="connsiteX5" fmla="*/ 2936748 w 2936748"/>
                <a:gd name="connsiteY5" fmla="*/ 899160 h 109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6748" h="1098804">
                  <a:moveTo>
                    <a:pt x="28956" y="1063752"/>
                  </a:moveTo>
                  <a:cubicBezTo>
                    <a:pt x="0" y="1098804"/>
                    <a:pt x="83820" y="1008888"/>
                    <a:pt x="83820" y="1008888"/>
                  </a:cubicBezTo>
                  <a:cubicBezTo>
                    <a:pt x="196596" y="883920"/>
                    <a:pt x="422148" y="481584"/>
                    <a:pt x="705612" y="313944"/>
                  </a:cubicBezTo>
                  <a:cubicBezTo>
                    <a:pt x="989076" y="146304"/>
                    <a:pt x="1476756" y="6096"/>
                    <a:pt x="1784604" y="3048"/>
                  </a:cubicBezTo>
                  <a:cubicBezTo>
                    <a:pt x="2092452" y="0"/>
                    <a:pt x="2360676" y="146304"/>
                    <a:pt x="2552700" y="295656"/>
                  </a:cubicBezTo>
                  <a:cubicBezTo>
                    <a:pt x="2744724" y="445008"/>
                    <a:pt x="2840736" y="672084"/>
                    <a:pt x="2936748" y="89916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57200" y="1676400"/>
            <a:ext cx="461665" cy="167640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r"/>
            <a:r>
              <a:rPr lang="en-US" b="1" dirty="0" smtClean="0"/>
              <a:t>STRESS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05400" y="754380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STRAIN</a:t>
            </a:r>
            <a:endParaRPr lang="en-US" b="1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609600" y="4876800"/>
            <a:ext cx="480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876300" y="5143500"/>
            <a:ext cx="48006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0"/>
          </p:cNvCxnSpPr>
          <p:nvPr/>
        </p:nvCxnSpPr>
        <p:spPr>
          <a:xfrm flipH="1" flipV="1">
            <a:off x="838200" y="3429000"/>
            <a:ext cx="533400" cy="20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2743200" y="7772400"/>
            <a:ext cx="533400" cy="20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476500" y="7810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009900" y="7810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33400" y="7848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838200" y="7772400"/>
            <a:ext cx="1905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38200" y="313586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mbol" pitchFamily="18" charset="2"/>
              </a:rPr>
              <a:t>e</a:t>
            </a:r>
            <a:r>
              <a:rPr lang="en-US" b="1" dirty="0" err="1" smtClean="0">
                <a:latin typeface="+mj-lt"/>
              </a:rPr>
              <a:t>e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2819400" y="778406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mbol" pitchFamily="18" charset="2"/>
              </a:rPr>
              <a:t>e</a:t>
            </a:r>
            <a:r>
              <a:rPr lang="en-US" b="1" dirty="0" err="1" smtClean="0">
                <a:latin typeface="+mj-lt"/>
              </a:rPr>
              <a:t>e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447800" y="7772400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Symbol" pitchFamily="18" charset="2"/>
              </a:rPr>
              <a:t>e</a:t>
            </a:r>
            <a:r>
              <a:rPr lang="en-US" b="1" dirty="0" err="1" smtClean="0">
                <a:latin typeface="+mj-lt"/>
              </a:rPr>
              <a:t>p</a:t>
            </a:r>
            <a:endParaRPr lang="en-US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3733800" y="4191000"/>
            <a:ext cx="2590800" cy="990600"/>
            <a:chOff x="3733800" y="4191000"/>
            <a:chExt cx="2590800" cy="990600"/>
          </a:xfrm>
        </p:grpSpPr>
        <p:sp>
          <p:nvSpPr>
            <p:cNvPr id="65" name="TextBox 64"/>
            <p:cNvSpPr txBox="1"/>
            <p:nvPr/>
          </p:nvSpPr>
          <p:spPr>
            <a:xfrm>
              <a:off x="3810000" y="4267200"/>
              <a:ext cx="2514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Symbol" pitchFamily="18" charset="2"/>
                </a:rPr>
                <a:t>e</a:t>
              </a:r>
              <a:r>
                <a:rPr lang="en-US" b="1" dirty="0" err="1" smtClean="0">
                  <a:latin typeface="+mj-lt"/>
                </a:rPr>
                <a:t>e</a:t>
              </a:r>
              <a:r>
                <a:rPr lang="en-US" b="1" dirty="0" smtClean="0">
                  <a:latin typeface="+mj-lt"/>
                </a:rPr>
                <a:t> = elastic strain</a:t>
              </a:r>
              <a:endParaRPr lang="en-US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10000" y="4648200"/>
              <a:ext cx="2514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Symbol" pitchFamily="18" charset="2"/>
                </a:rPr>
                <a:t>e</a:t>
              </a:r>
              <a:r>
                <a:rPr lang="en-US" b="1" dirty="0" err="1" smtClean="0">
                  <a:latin typeface="+mj-lt"/>
                </a:rPr>
                <a:t>p</a:t>
              </a:r>
              <a:r>
                <a:rPr lang="en-US" b="1" dirty="0" smtClean="0">
                  <a:latin typeface="+mj-lt"/>
                </a:rPr>
                <a:t> = plastic strain</a:t>
              </a:r>
              <a:endParaRPr lang="en-US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733800" y="4191000"/>
              <a:ext cx="19812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Typical Stress-Strain </a:t>
            </a:r>
            <a:r>
              <a:rPr lang="en-US" sz="2800" b="1" u="sng" dirty="0" err="1" smtClean="0"/>
              <a:t>Behaviour</a:t>
            </a:r>
            <a:r>
              <a:rPr lang="en-US" sz="2800" b="1" u="sng" dirty="0" smtClean="0"/>
              <a:t> of Steel</a:t>
            </a:r>
            <a:endParaRPr lang="en-US" sz="2800" b="1" u="sng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0" y="1009650"/>
            <a:ext cx="7086600" cy="3550682"/>
            <a:chOff x="0" y="1009650"/>
            <a:chExt cx="7086600" cy="355068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>
              <a:off x="1123820" y="3855516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V="1">
              <a:off x="1123820" y="1009650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11"/>
            <p:cNvSpPr>
              <a:spLocks noChangeArrowheads="1"/>
            </p:cNvSpPr>
            <p:nvPr/>
          </p:nvSpPr>
          <p:spPr bwMode="auto">
            <a:xfrm flipV="1">
              <a:off x="3344912" y="271990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1294673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294673" y="2760952"/>
              <a:ext cx="2102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397482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81000" y="1034735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1294673" y="3198778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306650" y="2760952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rot="10800000" flipV="1">
              <a:off x="3397482" y="3280870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 flipV="1">
              <a:off x="3344912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 flipV="1">
              <a:off x="1242103" y="3787105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 flipV="1">
              <a:off x="1242103" y="27062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5189248" y="381447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H="1">
              <a:off x="913539" y="2760952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 flipH="1">
              <a:off x="913539" y="3855516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1018680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668212" y="3059676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136963" y="3886200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3239771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>
              <a:off x="4593453" y="3855516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rrowheads="1"/>
            </p:cNvSpPr>
            <p:nvPr/>
          </p:nvSpPr>
          <p:spPr bwMode="auto">
            <a:xfrm flipV="1">
              <a:off x="4685451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4593453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1228961" y="3527146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1228961" y="2446264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3279199" y="2432582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3331769" y="3527146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4659165" y="3540828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0" y="4191000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Figure </a:t>
              </a:r>
              <a:r>
                <a:rPr lang="en-US" b="1" dirty="0" smtClean="0"/>
                <a:t>. </a:t>
              </a:r>
              <a:r>
                <a:rPr lang="en-US" b="1" dirty="0"/>
                <a:t>Loading-unloading sequence for identifying strain components</a:t>
              </a:r>
            </a:p>
          </p:txBody>
        </p:sp>
      </p:grpSp>
      <p:sp>
        <p:nvSpPr>
          <p:cNvPr id="33" name="Rectangle 147"/>
          <p:cNvSpPr>
            <a:spLocks noChangeArrowheads="1"/>
          </p:cNvSpPr>
          <p:nvPr/>
        </p:nvSpPr>
        <p:spPr bwMode="auto">
          <a:xfrm>
            <a:off x="485775" y="8581619"/>
            <a:ext cx="48422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. </a:t>
            </a:r>
            <a:r>
              <a:rPr lang="en-US" b="1" dirty="0"/>
              <a:t>Strain components of an elastic material </a:t>
            </a:r>
          </a:p>
        </p:txBody>
      </p:sp>
      <p:sp>
        <p:nvSpPr>
          <p:cNvPr id="34" name="Rectangle 183"/>
          <p:cNvSpPr>
            <a:spLocks noChangeArrowheads="1"/>
          </p:cNvSpPr>
          <p:nvPr/>
        </p:nvSpPr>
        <p:spPr bwMode="auto">
          <a:xfrm>
            <a:off x="4192779" y="6247505"/>
            <a:ext cx="231999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T</a:t>
            </a:r>
            <a:r>
              <a:rPr lang="en-US" b="1" dirty="0">
                <a:sym typeface="Symbol" pitchFamily="18" charset="2"/>
              </a:rPr>
              <a:t> = Total Strain</a:t>
            </a:r>
          </a:p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  <a:r>
              <a:rPr lang="en-US" b="1" dirty="0">
                <a:sym typeface="Symbol" pitchFamily="18" charset="2"/>
              </a:rPr>
              <a:t> = Elastic Strain</a:t>
            </a:r>
          </a:p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R</a:t>
            </a:r>
            <a:r>
              <a:rPr lang="en-US" b="1" dirty="0">
                <a:sym typeface="Symbol" pitchFamily="18" charset="2"/>
              </a:rPr>
              <a:t> =Recoverable Strain</a:t>
            </a:r>
          </a:p>
        </p:txBody>
      </p:sp>
      <p:sp>
        <p:nvSpPr>
          <p:cNvPr id="36" name="Line 221"/>
          <p:cNvSpPr>
            <a:spLocks noChangeShapeType="1"/>
          </p:cNvSpPr>
          <p:nvPr/>
        </p:nvSpPr>
        <p:spPr bwMode="auto">
          <a:xfrm>
            <a:off x="1149582" y="8131581"/>
            <a:ext cx="45809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37" name="Line 222"/>
          <p:cNvSpPr>
            <a:spLocks noChangeShapeType="1"/>
          </p:cNvSpPr>
          <p:nvPr/>
        </p:nvSpPr>
        <p:spPr bwMode="auto">
          <a:xfrm flipV="1">
            <a:off x="1149582" y="5191025"/>
            <a:ext cx="0" cy="29405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38" name="Oval 223"/>
          <p:cNvSpPr>
            <a:spLocks noChangeArrowheads="1"/>
          </p:cNvSpPr>
          <p:nvPr/>
        </p:nvSpPr>
        <p:spPr bwMode="auto">
          <a:xfrm flipV="1">
            <a:off x="3300060" y="6958186"/>
            <a:ext cx="101798" cy="11309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39" name="Line 224"/>
          <p:cNvSpPr>
            <a:spLocks noChangeShapeType="1"/>
          </p:cNvSpPr>
          <p:nvPr/>
        </p:nvSpPr>
        <p:spPr bwMode="auto">
          <a:xfrm flipV="1">
            <a:off x="1315003" y="7000598"/>
            <a:ext cx="0" cy="1130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0" name="Line 225"/>
          <p:cNvSpPr>
            <a:spLocks noChangeShapeType="1"/>
          </p:cNvSpPr>
          <p:nvPr/>
        </p:nvSpPr>
        <p:spPr bwMode="auto">
          <a:xfrm>
            <a:off x="1315003" y="7000598"/>
            <a:ext cx="20359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1" name="Line 226"/>
          <p:cNvSpPr>
            <a:spLocks noChangeShapeType="1"/>
          </p:cNvSpPr>
          <p:nvPr/>
        </p:nvSpPr>
        <p:spPr bwMode="auto">
          <a:xfrm>
            <a:off x="3350959" y="7000598"/>
            <a:ext cx="0" cy="1130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2" name="Text Box 227"/>
          <p:cNvSpPr txBox="1">
            <a:spLocks noChangeArrowheads="1"/>
          </p:cNvSpPr>
          <p:nvPr/>
        </p:nvSpPr>
        <p:spPr bwMode="auto">
          <a:xfrm>
            <a:off x="784806" y="5181600"/>
            <a:ext cx="3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T</a:t>
            </a:r>
            <a:endParaRPr lang="en-US" b="1" dirty="0"/>
          </a:p>
        </p:txBody>
      </p:sp>
      <p:sp>
        <p:nvSpPr>
          <p:cNvPr id="43" name="Line 228"/>
          <p:cNvSpPr>
            <a:spLocks noChangeShapeType="1"/>
          </p:cNvSpPr>
          <p:nvPr/>
        </p:nvSpPr>
        <p:spPr bwMode="auto">
          <a:xfrm flipV="1">
            <a:off x="1315003" y="7452991"/>
            <a:ext cx="0" cy="113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4" name="Line 229"/>
          <p:cNvSpPr>
            <a:spLocks noChangeShapeType="1"/>
          </p:cNvSpPr>
          <p:nvPr/>
        </p:nvSpPr>
        <p:spPr bwMode="auto">
          <a:xfrm>
            <a:off x="2294807" y="7000598"/>
            <a:ext cx="1017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5" name="Line 230"/>
          <p:cNvSpPr>
            <a:spLocks noChangeShapeType="1"/>
          </p:cNvSpPr>
          <p:nvPr/>
        </p:nvSpPr>
        <p:spPr bwMode="auto">
          <a:xfrm rot="10800000" flipV="1">
            <a:off x="3350959" y="7537815"/>
            <a:ext cx="0" cy="1130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6" name="Oval 231"/>
          <p:cNvSpPr>
            <a:spLocks noChangeArrowheads="1"/>
          </p:cNvSpPr>
          <p:nvPr/>
        </p:nvSpPr>
        <p:spPr bwMode="auto">
          <a:xfrm flipV="1">
            <a:off x="3300060" y="8075032"/>
            <a:ext cx="101798" cy="11309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7" name="Oval 232"/>
          <p:cNvSpPr>
            <a:spLocks noChangeArrowheads="1"/>
          </p:cNvSpPr>
          <p:nvPr/>
        </p:nvSpPr>
        <p:spPr bwMode="auto">
          <a:xfrm flipV="1">
            <a:off x="1264104" y="8060895"/>
            <a:ext cx="101798" cy="11309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8" name="Oval 233"/>
          <p:cNvSpPr>
            <a:spLocks noChangeArrowheads="1"/>
          </p:cNvSpPr>
          <p:nvPr/>
        </p:nvSpPr>
        <p:spPr bwMode="auto">
          <a:xfrm flipV="1">
            <a:off x="1264104" y="6944049"/>
            <a:ext cx="101798" cy="11309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49" name="Text Box 234"/>
          <p:cNvSpPr txBox="1">
            <a:spLocks noChangeArrowheads="1"/>
          </p:cNvSpPr>
          <p:nvPr/>
        </p:nvSpPr>
        <p:spPr bwMode="auto">
          <a:xfrm>
            <a:off x="5361466" y="8053826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t</a:t>
            </a:r>
            <a:endParaRPr lang="en-US" b="1"/>
          </a:p>
        </p:txBody>
      </p:sp>
      <p:sp>
        <p:nvSpPr>
          <p:cNvPr id="50" name="Line 235"/>
          <p:cNvSpPr>
            <a:spLocks noChangeShapeType="1"/>
          </p:cNvSpPr>
          <p:nvPr/>
        </p:nvSpPr>
        <p:spPr bwMode="auto">
          <a:xfrm flipH="1">
            <a:off x="945986" y="7000598"/>
            <a:ext cx="2035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51" name="Line 236"/>
          <p:cNvSpPr>
            <a:spLocks noChangeShapeType="1"/>
          </p:cNvSpPr>
          <p:nvPr/>
        </p:nvSpPr>
        <p:spPr bwMode="auto">
          <a:xfrm flipH="1">
            <a:off x="945986" y="8131581"/>
            <a:ext cx="2035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52" name="Line 237"/>
          <p:cNvSpPr>
            <a:spLocks noChangeShapeType="1"/>
          </p:cNvSpPr>
          <p:nvPr/>
        </p:nvSpPr>
        <p:spPr bwMode="auto">
          <a:xfrm>
            <a:off x="1047784" y="7000598"/>
            <a:ext cx="0" cy="1130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53" name="Text Box 238"/>
          <p:cNvSpPr txBox="1">
            <a:spLocks noChangeArrowheads="1"/>
          </p:cNvSpPr>
          <p:nvPr/>
        </p:nvSpPr>
        <p:spPr bwMode="auto">
          <a:xfrm>
            <a:off x="708458" y="7302194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54" name="Rectangle 239"/>
          <p:cNvSpPr>
            <a:spLocks noChangeArrowheads="1"/>
          </p:cNvSpPr>
          <p:nvPr/>
        </p:nvSpPr>
        <p:spPr bwMode="auto">
          <a:xfrm>
            <a:off x="3276600" y="5715000"/>
            <a:ext cx="1151277" cy="3693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T</a:t>
            </a:r>
            <a:r>
              <a:rPr lang="en-US" b="1" dirty="0">
                <a:sym typeface="Symbol" pitchFamily="18" charset="2"/>
              </a:rPr>
              <a:t> = </a:t>
            </a:r>
            <a:r>
              <a:rPr lang="en-US" b="1" baseline="-25000" dirty="0">
                <a:sym typeface="Symbol" pitchFamily="18" charset="2"/>
              </a:rPr>
              <a:t>E </a:t>
            </a:r>
            <a:r>
              <a:rPr lang="en-US" b="1" dirty="0">
                <a:sym typeface="Symbol" pitchFamily="18" charset="2"/>
              </a:rPr>
              <a:t>= </a:t>
            </a:r>
            <a:r>
              <a:rPr lang="en-US" b="1" baseline="-25000" dirty="0">
                <a:sym typeface="Symbol" pitchFamily="18" charset="2"/>
              </a:rPr>
              <a:t>R</a:t>
            </a:r>
          </a:p>
        </p:txBody>
      </p:sp>
      <p:sp>
        <p:nvSpPr>
          <p:cNvPr id="55" name="Rectangle 240"/>
          <p:cNvSpPr>
            <a:spLocks noChangeArrowheads="1"/>
          </p:cNvSpPr>
          <p:nvPr/>
        </p:nvSpPr>
        <p:spPr bwMode="auto">
          <a:xfrm>
            <a:off x="1162307" y="8075032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</a:t>
            </a:r>
            <a:r>
              <a:rPr lang="en-US" b="1" baseline="-25000" dirty="0"/>
              <a:t>0</a:t>
            </a:r>
          </a:p>
        </p:txBody>
      </p:sp>
      <p:sp>
        <p:nvSpPr>
          <p:cNvPr id="56" name="Rectangle 241"/>
          <p:cNvSpPr>
            <a:spLocks noChangeArrowheads="1"/>
          </p:cNvSpPr>
          <p:nvPr/>
        </p:nvSpPr>
        <p:spPr bwMode="auto">
          <a:xfrm>
            <a:off x="3198263" y="8089170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</a:t>
            </a:r>
            <a:r>
              <a:rPr lang="en-US" b="1" baseline="-25000"/>
              <a:t>1</a:t>
            </a:r>
          </a:p>
        </p:txBody>
      </p:sp>
      <p:sp>
        <p:nvSpPr>
          <p:cNvPr id="57" name="Line 242"/>
          <p:cNvSpPr>
            <a:spLocks noChangeShapeType="1"/>
          </p:cNvSpPr>
          <p:nvPr/>
        </p:nvSpPr>
        <p:spPr bwMode="auto">
          <a:xfrm>
            <a:off x="4508909" y="8131581"/>
            <a:ext cx="1017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58" name="Oval 243"/>
          <p:cNvSpPr>
            <a:spLocks noChangeArrowheads="1"/>
          </p:cNvSpPr>
          <p:nvPr/>
        </p:nvSpPr>
        <p:spPr bwMode="auto">
          <a:xfrm flipV="1">
            <a:off x="4597982" y="8075032"/>
            <a:ext cx="101798" cy="11309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 b="1"/>
          </a:p>
        </p:txBody>
      </p:sp>
      <p:sp>
        <p:nvSpPr>
          <p:cNvPr id="59" name="Rectangle 244"/>
          <p:cNvSpPr>
            <a:spLocks noChangeArrowheads="1"/>
          </p:cNvSpPr>
          <p:nvPr/>
        </p:nvSpPr>
        <p:spPr bwMode="auto">
          <a:xfrm>
            <a:off x="4508909" y="8075032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</a:t>
            </a:r>
            <a:r>
              <a:rPr lang="en-US" b="1" baseline="-25000"/>
              <a:t>2</a:t>
            </a:r>
          </a:p>
        </p:txBody>
      </p:sp>
      <p:sp>
        <p:nvSpPr>
          <p:cNvPr id="60" name="Rectangle 245"/>
          <p:cNvSpPr>
            <a:spLocks noChangeArrowheads="1"/>
          </p:cNvSpPr>
          <p:nvPr/>
        </p:nvSpPr>
        <p:spPr bwMode="auto">
          <a:xfrm>
            <a:off x="3325510" y="7339893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R</a:t>
            </a:r>
            <a:r>
              <a:rPr lang="en-US" b="1" dirty="0">
                <a:sym typeface="Symbol" pitchFamily="18" charset="2"/>
              </a:rPr>
              <a:t> = 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61" name="Text Box 246"/>
          <p:cNvSpPr txBox="1">
            <a:spLocks noChangeArrowheads="1"/>
          </p:cNvSpPr>
          <p:nvPr/>
        </p:nvSpPr>
        <p:spPr bwMode="auto">
          <a:xfrm>
            <a:off x="1251380" y="7792286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62" name="Text Box 247"/>
          <p:cNvSpPr txBox="1">
            <a:spLocks noChangeArrowheads="1"/>
          </p:cNvSpPr>
          <p:nvPr/>
        </p:nvSpPr>
        <p:spPr bwMode="auto">
          <a:xfrm>
            <a:off x="1251380" y="6675440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3" name="Text Box 248"/>
          <p:cNvSpPr txBox="1">
            <a:spLocks noChangeArrowheads="1"/>
          </p:cNvSpPr>
          <p:nvPr/>
        </p:nvSpPr>
        <p:spPr bwMode="auto">
          <a:xfrm>
            <a:off x="3236437" y="6661303"/>
            <a:ext cx="30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64" name="Text Box 249"/>
          <p:cNvSpPr txBox="1">
            <a:spLocks noChangeArrowheads="1"/>
          </p:cNvSpPr>
          <p:nvPr/>
        </p:nvSpPr>
        <p:spPr bwMode="auto">
          <a:xfrm>
            <a:off x="3287336" y="7792286"/>
            <a:ext cx="458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65" name="Text Box 250"/>
          <p:cNvSpPr txBox="1">
            <a:spLocks noChangeArrowheads="1"/>
          </p:cNvSpPr>
          <p:nvPr/>
        </p:nvSpPr>
        <p:spPr bwMode="auto">
          <a:xfrm>
            <a:off x="4572533" y="7806424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Load-Strain </a:t>
            </a:r>
            <a:r>
              <a:rPr lang="en-US" sz="2800" b="1" u="sng" dirty="0" err="1" smtClean="0"/>
              <a:t>Behaviour</a:t>
            </a:r>
            <a:r>
              <a:rPr lang="en-US" sz="2800" b="1" u="sng" dirty="0" smtClean="0"/>
              <a:t> with Time</a:t>
            </a:r>
          </a:p>
          <a:p>
            <a:pPr algn="ctr"/>
            <a:r>
              <a:rPr lang="en-US" sz="2800" b="1" u="sng" dirty="0" smtClean="0"/>
              <a:t>(Elastic Material)</a:t>
            </a:r>
            <a:endParaRPr lang="en-US" sz="2800" b="1" u="sng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. Elastic strain develops in a material immediately upon application of a load.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. The amount of elastic strain  that develops upon application of a load can be completely recovered if the load is removed.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Characteristics of Elastic Strain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3"/>
          <p:cNvGrpSpPr>
            <a:grpSpLocks/>
          </p:cNvGrpSpPr>
          <p:nvPr/>
        </p:nvGrpSpPr>
        <p:grpSpPr bwMode="auto">
          <a:xfrm>
            <a:off x="838200" y="4800600"/>
            <a:ext cx="5536158" cy="2890673"/>
            <a:chOff x="1139" y="48"/>
            <a:chExt cx="3018" cy="1484"/>
          </a:xfrm>
        </p:grpSpPr>
        <p:sp>
          <p:nvSpPr>
            <p:cNvPr id="3" name="Line 217"/>
            <p:cNvSpPr>
              <a:spLocks noChangeShapeType="1"/>
            </p:cNvSpPr>
            <p:nvPr/>
          </p:nvSpPr>
          <p:spPr bwMode="auto">
            <a:xfrm>
              <a:off x="1347" y="1145"/>
              <a:ext cx="2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218"/>
            <p:cNvSpPr>
              <a:spLocks noChangeShapeType="1"/>
            </p:cNvSpPr>
            <p:nvPr/>
          </p:nvSpPr>
          <p:spPr bwMode="auto">
            <a:xfrm flipV="1">
              <a:off x="1347" y="66"/>
              <a:ext cx="0" cy="10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219"/>
            <p:cNvSpPr>
              <a:spLocks noChangeShapeType="1"/>
            </p:cNvSpPr>
            <p:nvPr/>
          </p:nvSpPr>
          <p:spPr bwMode="auto">
            <a:xfrm>
              <a:off x="1907" y="667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220"/>
            <p:cNvSpPr txBox="1">
              <a:spLocks noChangeArrowheads="1"/>
            </p:cNvSpPr>
            <p:nvPr/>
          </p:nvSpPr>
          <p:spPr bwMode="auto">
            <a:xfrm>
              <a:off x="1180" y="48"/>
              <a:ext cx="19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T</a:t>
              </a:r>
              <a:endParaRPr lang="en-US" b="1" dirty="0"/>
            </a:p>
          </p:txBody>
        </p:sp>
        <p:sp>
          <p:nvSpPr>
            <p:cNvPr id="7" name="Line 221"/>
            <p:cNvSpPr>
              <a:spLocks noChangeShapeType="1"/>
            </p:cNvSpPr>
            <p:nvPr/>
          </p:nvSpPr>
          <p:spPr bwMode="auto">
            <a:xfrm rot="2350592" flipV="1">
              <a:off x="1702" y="849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22"/>
            <p:cNvSpPr>
              <a:spLocks noChangeShapeType="1"/>
            </p:cNvSpPr>
            <p:nvPr/>
          </p:nvSpPr>
          <p:spPr bwMode="auto">
            <a:xfrm>
              <a:off x="2771" y="665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223"/>
            <p:cNvSpPr>
              <a:spLocks noChangeArrowheads="1"/>
            </p:cNvSpPr>
            <p:nvPr/>
          </p:nvSpPr>
          <p:spPr bwMode="auto">
            <a:xfrm flipV="1">
              <a:off x="1401" y="1115"/>
              <a:ext cx="48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24"/>
            <p:cNvSpPr>
              <a:spLocks noChangeArrowheads="1"/>
            </p:cNvSpPr>
            <p:nvPr/>
          </p:nvSpPr>
          <p:spPr bwMode="auto">
            <a:xfrm flipV="1">
              <a:off x="1887" y="640"/>
              <a:ext cx="48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225"/>
            <p:cNvSpPr txBox="1">
              <a:spLocks noChangeArrowheads="1"/>
            </p:cNvSpPr>
            <p:nvPr/>
          </p:nvSpPr>
          <p:spPr bwMode="auto">
            <a:xfrm>
              <a:off x="3221" y="1124"/>
              <a:ext cx="14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t</a:t>
              </a:r>
              <a:endParaRPr lang="en-US" b="1"/>
            </a:p>
          </p:txBody>
        </p:sp>
        <p:sp>
          <p:nvSpPr>
            <p:cNvPr id="12" name="Line 226"/>
            <p:cNvSpPr>
              <a:spLocks noChangeShapeType="1"/>
            </p:cNvSpPr>
            <p:nvPr/>
          </p:nvSpPr>
          <p:spPr bwMode="auto">
            <a:xfrm flipH="1">
              <a:off x="1251" y="66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7"/>
            <p:cNvSpPr>
              <a:spLocks noChangeShapeType="1"/>
            </p:cNvSpPr>
            <p:nvPr/>
          </p:nvSpPr>
          <p:spPr bwMode="auto">
            <a:xfrm flipH="1">
              <a:off x="1251" y="1145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28"/>
            <p:cNvSpPr>
              <a:spLocks noChangeShapeType="1"/>
            </p:cNvSpPr>
            <p:nvPr/>
          </p:nvSpPr>
          <p:spPr bwMode="auto">
            <a:xfrm>
              <a:off x="1299" y="665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29"/>
            <p:cNvSpPr txBox="1">
              <a:spLocks noChangeArrowheads="1"/>
            </p:cNvSpPr>
            <p:nvPr/>
          </p:nvSpPr>
          <p:spPr bwMode="auto">
            <a:xfrm>
              <a:off x="1139" y="793"/>
              <a:ext cx="19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>
                  <a:sym typeface="Symbol" pitchFamily="18" charset="2"/>
                </a:rPr>
                <a:t>P</a:t>
              </a:r>
            </a:p>
          </p:txBody>
        </p:sp>
        <p:sp>
          <p:nvSpPr>
            <p:cNvPr id="16" name="Rectangle 230"/>
            <p:cNvSpPr>
              <a:spLocks noChangeArrowheads="1"/>
            </p:cNvSpPr>
            <p:nvPr/>
          </p:nvSpPr>
          <p:spPr bwMode="auto">
            <a:xfrm>
              <a:off x="2068" y="229"/>
              <a:ext cx="416" cy="19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>
                  <a:sym typeface="Symbol" pitchFamily="18" charset="2"/>
                </a:rPr>
                <a:t>T</a:t>
              </a:r>
              <a:r>
                <a:rPr lang="en-US" b="1">
                  <a:sym typeface="Symbol" pitchFamily="18" charset="2"/>
                </a:rPr>
                <a:t> = </a:t>
              </a:r>
              <a:r>
                <a:rPr lang="en-US" b="1" baseline="-25000">
                  <a:sym typeface="Symbol" pitchFamily="18" charset="2"/>
                </a:rPr>
                <a:t>P</a:t>
              </a:r>
            </a:p>
          </p:txBody>
        </p:sp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1365" y="1121"/>
              <a:ext cx="1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0</a:t>
              </a:r>
            </a:p>
          </p:txBody>
        </p:sp>
        <p:sp>
          <p:nvSpPr>
            <p:cNvPr id="18" name="Rectangle 232"/>
            <p:cNvSpPr>
              <a:spLocks noChangeArrowheads="1"/>
            </p:cNvSpPr>
            <p:nvPr/>
          </p:nvSpPr>
          <p:spPr bwMode="auto">
            <a:xfrm>
              <a:off x="1857" y="1114"/>
              <a:ext cx="1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1</a:t>
              </a:r>
            </a:p>
          </p:txBody>
        </p:sp>
        <p:sp>
          <p:nvSpPr>
            <p:cNvPr id="19" name="Oval 233"/>
            <p:cNvSpPr>
              <a:spLocks noChangeArrowheads="1"/>
            </p:cNvSpPr>
            <p:nvPr/>
          </p:nvSpPr>
          <p:spPr bwMode="auto">
            <a:xfrm flipV="1">
              <a:off x="2447" y="640"/>
              <a:ext cx="48" cy="4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34"/>
            <p:cNvSpPr>
              <a:spLocks noChangeArrowheads="1"/>
            </p:cNvSpPr>
            <p:nvPr/>
          </p:nvSpPr>
          <p:spPr bwMode="auto">
            <a:xfrm>
              <a:off x="2411" y="1112"/>
              <a:ext cx="18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2</a:t>
              </a:r>
            </a:p>
          </p:txBody>
        </p:sp>
        <p:sp>
          <p:nvSpPr>
            <p:cNvPr id="21" name="Text Box 235"/>
            <p:cNvSpPr txBox="1">
              <a:spLocks noChangeArrowheads="1"/>
            </p:cNvSpPr>
            <p:nvPr/>
          </p:nvSpPr>
          <p:spPr bwMode="auto">
            <a:xfrm>
              <a:off x="1352" y="969"/>
              <a:ext cx="12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22" name="Text Box 236"/>
            <p:cNvSpPr txBox="1">
              <a:spLocks noChangeArrowheads="1"/>
            </p:cNvSpPr>
            <p:nvPr/>
          </p:nvSpPr>
          <p:spPr bwMode="auto">
            <a:xfrm>
              <a:off x="1875" y="521"/>
              <a:ext cx="30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C/D</a:t>
              </a:r>
            </a:p>
          </p:txBody>
        </p:sp>
        <p:sp>
          <p:nvSpPr>
            <p:cNvPr id="23" name="Text Box 237"/>
            <p:cNvSpPr txBox="1">
              <a:spLocks noChangeArrowheads="1"/>
            </p:cNvSpPr>
            <p:nvPr/>
          </p:nvSpPr>
          <p:spPr bwMode="auto">
            <a:xfrm>
              <a:off x="2411" y="522"/>
              <a:ext cx="19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E</a:t>
              </a:r>
            </a:p>
          </p:txBody>
        </p:sp>
        <p:sp>
          <p:nvSpPr>
            <p:cNvPr id="24" name="Line 239"/>
            <p:cNvSpPr>
              <a:spLocks noChangeShapeType="1"/>
            </p:cNvSpPr>
            <p:nvPr/>
          </p:nvSpPr>
          <p:spPr bwMode="auto">
            <a:xfrm flipV="1">
              <a:off x="1425" y="665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0"/>
            <p:cNvSpPr>
              <a:spLocks noChangeShapeType="1"/>
            </p:cNvSpPr>
            <p:nvPr/>
          </p:nvSpPr>
          <p:spPr bwMode="auto">
            <a:xfrm>
              <a:off x="1913" y="667"/>
              <a:ext cx="0" cy="4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1"/>
            <p:cNvSpPr>
              <a:spLocks noChangeShapeType="1"/>
            </p:cNvSpPr>
            <p:nvPr/>
          </p:nvSpPr>
          <p:spPr bwMode="auto">
            <a:xfrm>
              <a:off x="2471" y="667"/>
              <a:ext cx="0" cy="47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08"/>
            <p:cNvSpPr>
              <a:spLocks noChangeArrowheads="1"/>
            </p:cNvSpPr>
            <p:nvPr/>
          </p:nvSpPr>
          <p:spPr bwMode="auto">
            <a:xfrm>
              <a:off x="1189" y="1342"/>
              <a:ext cx="2478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Figure. Strain </a:t>
              </a:r>
              <a:r>
                <a:rPr lang="en-US" b="1" dirty="0"/>
                <a:t>components of plastic materials</a:t>
              </a:r>
            </a:p>
          </p:txBody>
        </p:sp>
        <p:sp>
          <p:nvSpPr>
            <p:cNvPr id="28" name="Rectangle 309"/>
            <p:cNvSpPr>
              <a:spLocks noChangeArrowheads="1"/>
            </p:cNvSpPr>
            <p:nvPr/>
          </p:nvSpPr>
          <p:spPr bwMode="auto">
            <a:xfrm>
              <a:off x="1303" y="957"/>
              <a:ext cx="30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A/B</a:t>
              </a:r>
            </a:p>
          </p:txBody>
        </p:sp>
        <p:sp>
          <p:nvSpPr>
            <p:cNvPr id="29" name="Rectangle 311"/>
            <p:cNvSpPr>
              <a:spLocks noChangeArrowheads="1"/>
            </p:cNvSpPr>
            <p:nvPr/>
          </p:nvSpPr>
          <p:spPr bwMode="auto">
            <a:xfrm>
              <a:off x="3072" y="325"/>
              <a:ext cx="1085" cy="4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/>
                <a:t>T</a:t>
              </a:r>
              <a:r>
                <a:rPr lang="en-US" b="1"/>
                <a:t> = Total Strain</a:t>
              </a:r>
            </a:p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/>
                <a:t>P</a:t>
              </a:r>
              <a:r>
                <a:rPr lang="en-US" b="1"/>
                <a:t> = Plastic Strain</a:t>
              </a:r>
            </a:p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/>
                <a:t>L</a:t>
              </a:r>
              <a:r>
                <a:rPr lang="en-US" b="1"/>
                <a:t>=Locked-in Strain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0" y="914400"/>
            <a:ext cx="7086600" cy="3550682"/>
            <a:chOff x="0" y="1009650"/>
            <a:chExt cx="7086600" cy="3550682"/>
          </a:xfrm>
        </p:grpSpPr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1123820" y="3855516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1123820" y="1009650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 flipV="1">
              <a:off x="3344912" y="271990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1294673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294673" y="2760952"/>
              <a:ext cx="2102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3397482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381000" y="1034735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V="1">
              <a:off x="1294673" y="3198778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2306650" y="2760952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 rot="10800000" flipV="1">
              <a:off x="3397482" y="3280870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auto">
            <a:xfrm flipV="1">
              <a:off x="3344912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 flipV="1">
              <a:off x="1242103" y="3787105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 flipV="1">
              <a:off x="1242103" y="27062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5189248" y="381447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913539" y="2760952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913539" y="3855516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018680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668212" y="3059676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1136963" y="3886200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239771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4593453" y="3855516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 flipV="1">
              <a:off x="4685451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4593453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1228961" y="3527146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1228961" y="2446264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3279199" y="2432582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3331769" y="3527146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4659165" y="3540828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0" y="4191000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	Figure . </a:t>
              </a:r>
              <a:r>
                <a:rPr lang="en-US" b="1" dirty="0"/>
                <a:t>Loading-unloading </a:t>
              </a:r>
              <a:r>
                <a:rPr lang="en-US" b="1" dirty="0" smtClean="0"/>
                <a:t>sequence</a:t>
              </a:r>
              <a:endParaRPr lang="en-US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Load-Strain </a:t>
            </a:r>
            <a:r>
              <a:rPr lang="en-US" sz="2800" b="1" u="sng" dirty="0" err="1" smtClean="0"/>
              <a:t>Behaviour</a:t>
            </a:r>
            <a:r>
              <a:rPr lang="en-US" sz="2800" b="1" u="sng" dirty="0" smtClean="0"/>
              <a:t> with Time</a:t>
            </a:r>
          </a:p>
          <a:p>
            <a:pPr algn="ctr"/>
            <a:r>
              <a:rPr lang="en-US" sz="2800" b="1" u="sng" dirty="0" smtClean="0"/>
              <a:t>(Plastic Material)</a:t>
            </a:r>
            <a:endParaRPr lang="en-US" sz="2800" b="1" u="sng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. Plastic strain develops in a material with time under a sustained load.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. The amount of plastic strain  that develops upon application of a sustained load can never be recovered even if the load is fully removed.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Characteristics of Plastic Strain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0" y="914400"/>
            <a:ext cx="7086600" cy="3550682"/>
            <a:chOff x="0" y="1009650"/>
            <a:chExt cx="7086600" cy="3550682"/>
          </a:xfrm>
        </p:grpSpPr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1123820" y="3855516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1123820" y="1009650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 flipV="1">
              <a:off x="3344912" y="271990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1294673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294673" y="2760952"/>
              <a:ext cx="2102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3397482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381000" y="1034735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V="1">
              <a:off x="1294673" y="3198778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2306650" y="2760952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 rot="10800000" flipV="1">
              <a:off x="3397482" y="3280870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auto">
            <a:xfrm flipV="1">
              <a:off x="3344912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 flipV="1">
              <a:off x="1242103" y="3787105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 flipV="1">
              <a:off x="1242103" y="27062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5189248" y="381447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913539" y="2760952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913539" y="3855516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018680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668212" y="3059676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1136963" y="3886200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239771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4593453" y="3855516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 flipV="1">
              <a:off x="4685451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4593453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1228961" y="3527146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1228961" y="2446264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3279199" y="2432582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3331769" y="3527146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4659165" y="3540828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0" y="4191000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	Figure . </a:t>
              </a:r>
              <a:r>
                <a:rPr lang="en-US" b="1" dirty="0"/>
                <a:t>Loading-unloading </a:t>
              </a:r>
              <a:r>
                <a:rPr lang="en-US" b="1" dirty="0" smtClean="0"/>
                <a:t>sequence</a:t>
              </a:r>
              <a:endParaRPr lang="en-US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Load-Strain </a:t>
            </a:r>
            <a:r>
              <a:rPr lang="en-US" sz="2800" b="1" u="sng" dirty="0" err="1" smtClean="0"/>
              <a:t>Behaviour</a:t>
            </a:r>
            <a:r>
              <a:rPr lang="en-US" sz="2800" b="1" u="sng" dirty="0" smtClean="0"/>
              <a:t> with Time</a:t>
            </a:r>
          </a:p>
          <a:p>
            <a:pPr algn="ctr"/>
            <a:r>
              <a:rPr lang="en-US" sz="2800" b="1" u="sng" dirty="0" smtClean="0"/>
              <a:t>(</a:t>
            </a:r>
            <a:r>
              <a:rPr lang="en-US" sz="2800" b="1" u="sng" dirty="0" err="1" smtClean="0"/>
              <a:t>Elasto</a:t>
            </a:r>
            <a:r>
              <a:rPr lang="en-US" sz="2800" b="1" u="sng" dirty="0" smtClean="0"/>
              <a:t>-Plastic Material)</a:t>
            </a:r>
            <a:endParaRPr lang="en-US" sz="2800" b="1" u="sng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762000" y="4648200"/>
            <a:ext cx="5482638" cy="3884004"/>
            <a:chOff x="762000" y="4648200"/>
            <a:chExt cx="5482638" cy="3884004"/>
          </a:xfrm>
        </p:grpSpPr>
        <p:sp>
          <p:nvSpPr>
            <p:cNvPr id="63" name="Line 313"/>
            <p:cNvSpPr>
              <a:spLocks noChangeShapeType="1"/>
            </p:cNvSpPr>
            <p:nvPr/>
          </p:nvSpPr>
          <p:spPr bwMode="auto">
            <a:xfrm>
              <a:off x="1135081" y="7738354"/>
              <a:ext cx="425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314"/>
            <p:cNvSpPr txBox="1">
              <a:spLocks noChangeArrowheads="1"/>
            </p:cNvSpPr>
            <p:nvPr/>
          </p:nvSpPr>
          <p:spPr bwMode="auto">
            <a:xfrm>
              <a:off x="2607861" y="7663099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1</a:t>
              </a:r>
              <a:endParaRPr lang="en-US" b="1"/>
            </a:p>
          </p:txBody>
        </p:sp>
        <p:sp>
          <p:nvSpPr>
            <p:cNvPr id="65" name="Text Box 315"/>
            <p:cNvSpPr txBox="1">
              <a:spLocks noChangeArrowheads="1"/>
            </p:cNvSpPr>
            <p:nvPr/>
          </p:nvSpPr>
          <p:spPr bwMode="auto">
            <a:xfrm>
              <a:off x="5070193" y="7684325"/>
              <a:ext cx="264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</a:p>
          </p:txBody>
        </p:sp>
        <p:sp>
          <p:nvSpPr>
            <p:cNvPr id="66" name="Text Box 316"/>
            <p:cNvSpPr txBox="1">
              <a:spLocks noChangeArrowheads="1"/>
            </p:cNvSpPr>
            <p:nvPr/>
          </p:nvSpPr>
          <p:spPr bwMode="auto">
            <a:xfrm>
              <a:off x="836616" y="5181600"/>
              <a:ext cx="36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T</a:t>
              </a:r>
              <a:endParaRPr lang="en-US" b="1" dirty="0"/>
            </a:p>
          </p:txBody>
        </p:sp>
        <p:sp>
          <p:nvSpPr>
            <p:cNvPr id="67" name="Text Box 317"/>
            <p:cNvSpPr txBox="1">
              <a:spLocks noChangeArrowheads="1"/>
            </p:cNvSpPr>
            <p:nvPr/>
          </p:nvSpPr>
          <p:spPr bwMode="auto">
            <a:xfrm>
              <a:off x="4153480" y="6455153"/>
              <a:ext cx="978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ym typeface="Symbol" pitchFamily="18" charset="2"/>
                </a:rPr>
                <a:t> </a:t>
              </a:r>
              <a:r>
                <a:rPr lang="en-US" b="1" baseline="-25000">
                  <a:sym typeface="Symbol" pitchFamily="18" charset="2"/>
                </a:rPr>
                <a:t>P (t = t</a:t>
              </a:r>
              <a:r>
                <a:rPr lang="en-US" b="1" baseline="-50000">
                  <a:sym typeface="Symbol" pitchFamily="18" charset="2"/>
                </a:rPr>
                <a:t>1</a:t>
              </a:r>
              <a:r>
                <a:rPr lang="en-US" b="1" baseline="-25000">
                  <a:sym typeface="Symbol" pitchFamily="18" charset="2"/>
                </a:rPr>
                <a:t>)</a:t>
              </a:r>
              <a:endParaRPr lang="en-US" b="1"/>
            </a:p>
          </p:txBody>
        </p:sp>
        <p:sp>
          <p:nvSpPr>
            <p:cNvPr id="68" name="Text Box 318"/>
            <p:cNvSpPr txBox="1">
              <a:spLocks noChangeArrowheads="1"/>
            </p:cNvSpPr>
            <p:nvPr/>
          </p:nvSpPr>
          <p:spPr bwMode="auto">
            <a:xfrm>
              <a:off x="3917196" y="7186481"/>
              <a:ext cx="139105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ym typeface="Symbol" pitchFamily="18" charset="2"/>
                </a:rPr>
                <a:t> </a:t>
              </a:r>
              <a:r>
                <a:rPr lang="en-US" b="1" baseline="-25000">
                  <a:sym typeface="Symbol" pitchFamily="18" charset="2"/>
                </a:rPr>
                <a:t>P(t=t</a:t>
              </a:r>
              <a:r>
                <a:rPr lang="en-US" b="1" baseline="-50000">
                  <a:sym typeface="Symbol" pitchFamily="18" charset="2"/>
                </a:rPr>
                <a:t>2</a:t>
              </a:r>
              <a:r>
                <a:rPr lang="en-US" b="1" baseline="-25000">
                  <a:sym typeface="Symbol" pitchFamily="18" charset="2"/>
                </a:rPr>
                <a:t>)</a:t>
              </a:r>
              <a:r>
                <a:rPr lang="en-US" b="1">
                  <a:sym typeface="Symbol" pitchFamily="18" charset="2"/>
                </a:rPr>
                <a:t> = </a:t>
              </a:r>
              <a:r>
                <a:rPr lang="en-US" b="1" baseline="-25000">
                  <a:sym typeface="Symbol" pitchFamily="18" charset="2"/>
                </a:rPr>
                <a:t>P (t = t</a:t>
              </a:r>
              <a:r>
                <a:rPr lang="en-US" b="1" baseline="-50000">
                  <a:sym typeface="Symbol" pitchFamily="18" charset="2"/>
                </a:rPr>
                <a:t>1</a:t>
              </a:r>
              <a:r>
                <a:rPr lang="en-US" b="1" baseline="-25000">
                  <a:sym typeface="Symbol" pitchFamily="18" charset="2"/>
                </a:rPr>
                <a:t>)</a:t>
              </a:r>
            </a:p>
          </p:txBody>
        </p:sp>
        <p:sp>
          <p:nvSpPr>
            <p:cNvPr id="69" name="Text Box 319"/>
            <p:cNvSpPr txBox="1">
              <a:spLocks noChangeArrowheads="1"/>
            </p:cNvSpPr>
            <p:nvPr/>
          </p:nvSpPr>
          <p:spPr bwMode="auto">
            <a:xfrm>
              <a:off x="1828800" y="5029200"/>
              <a:ext cx="1600200" cy="45243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T</a:t>
              </a:r>
              <a:r>
                <a:rPr lang="en-US" b="1" dirty="0">
                  <a:sym typeface="Symbol" pitchFamily="18" charset="2"/>
                </a:rPr>
                <a:t> = </a:t>
              </a:r>
              <a:r>
                <a:rPr lang="en-US" b="1" baseline="-25000" dirty="0">
                  <a:sym typeface="Symbol" pitchFamily="18" charset="2"/>
                </a:rPr>
                <a:t>E</a:t>
              </a:r>
              <a:r>
                <a:rPr lang="en-US" b="1" dirty="0">
                  <a:sym typeface="Symbol" pitchFamily="18" charset="2"/>
                </a:rPr>
                <a:t> + </a:t>
              </a:r>
              <a:r>
                <a:rPr lang="en-US" b="1" baseline="-25000" dirty="0">
                  <a:sym typeface="Symbol" pitchFamily="18" charset="2"/>
                </a:rPr>
                <a:t>P 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b="1" dirty="0">
                  <a:sym typeface="Symbol" pitchFamily="18" charset="2"/>
                </a:rPr>
                <a:t>     = </a:t>
              </a:r>
              <a:r>
                <a:rPr lang="en-US" b="1" baseline="-25000" dirty="0">
                  <a:sym typeface="Symbol" pitchFamily="18" charset="2"/>
                </a:rPr>
                <a:t>R</a:t>
              </a:r>
              <a:r>
                <a:rPr lang="en-US" b="1" dirty="0">
                  <a:sym typeface="Symbol" pitchFamily="18" charset="2"/>
                </a:rPr>
                <a:t> + </a:t>
              </a:r>
              <a:r>
                <a:rPr lang="en-US" b="1" baseline="-25000" dirty="0">
                  <a:sym typeface="Symbol" pitchFamily="18" charset="2"/>
                </a:rPr>
                <a:t>L</a:t>
              </a:r>
            </a:p>
          </p:txBody>
        </p:sp>
        <p:sp>
          <p:nvSpPr>
            <p:cNvPr id="70" name="Line 321"/>
            <p:cNvSpPr>
              <a:spLocks noChangeShapeType="1"/>
            </p:cNvSpPr>
            <p:nvPr/>
          </p:nvSpPr>
          <p:spPr bwMode="auto">
            <a:xfrm flipV="1">
              <a:off x="1167059" y="7111226"/>
              <a:ext cx="0" cy="630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322"/>
            <p:cNvSpPr>
              <a:spLocks noChangeShapeType="1"/>
            </p:cNvSpPr>
            <p:nvPr/>
          </p:nvSpPr>
          <p:spPr bwMode="auto">
            <a:xfrm flipV="1">
              <a:off x="1135081" y="5208615"/>
              <a:ext cx="0" cy="2547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323"/>
            <p:cNvSpPr>
              <a:spLocks noChangeShapeType="1"/>
            </p:cNvSpPr>
            <p:nvPr/>
          </p:nvSpPr>
          <p:spPr bwMode="auto">
            <a:xfrm flipV="1">
              <a:off x="1156400" y="6250613"/>
              <a:ext cx="1552726" cy="841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324"/>
            <p:cNvSpPr>
              <a:spLocks noChangeShapeType="1"/>
            </p:cNvSpPr>
            <p:nvPr/>
          </p:nvSpPr>
          <p:spPr bwMode="auto">
            <a:xfrm flipV="1">
              <a:off x="2719785" y="6902826"/>
              <a:ext cx="1163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25"/>
            <p:cNvSpPr>
              <a:spLocks noChangeArrowheads="1"/>
            </p:cNvSpPr>
            <p:nvPr/>
          </p:nvSpPr>
          <p:spPr bwMode="auto">
            <a:xfrm>
              <a:off x="1140410" y="7713269"/>
              <a:ext cx="58627" cy="694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26"/>
            <p:cNvSpPr>
              <a:spLocks noChangeArrowheads="1"/>
            </p:cNvSpPr>
            <p:nvPr/>
          </p:nvSpPr>
          <p:spPr bwMode="auto">
            <a:xfrm>
              <a:off x="1140410" y="7041759"/>
              <a:ext cx="58627" cy="694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27"/>
            <p:cNvSpPr>
              <a:spLocks noChangeArrowheads="1"/>
            </p:cNvSpPr>
            <p:nvPr/>
          </p:nvSpPr>
          <p:spPr bwMode="auto">
            <a:xfrm>
              <a:off x="2689583" y="6860374"/>
              <a:ext cx="58627" cy="713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28"/>
            <p:cNvSpPr>
              <a:spLocks noChangeArrowheads="1"/>
            </p:cNvSpPr>
            <p:nvPr/>
          </p:nvSpPr>
          <p:spPr bwMode="auto">
            <a:xfrm>
              <a:off x="2694913" y="6200442"/>
              <a:ext cx="56850" cy="694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329"/>
            <p:cNvSpPr txBox="1">
              <a:spLocks noChangeArrowheads="1"/>
            </p:cNvSpPr>
            <p:nvPr/>
          </p:nvSpPr>
          <p:spPr bwMode="auto">
            <a:xfrm>
              <a:off x="3766187" y="7693973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2</a:t>
              </a:r>
              <a:endParaRPr lang="en-US" b="1"/>
            </a:p>
          </p:txBody>
        </p:sp>
        <p:sp>
          <p:nvSpPr>
            <p:cNvPr id="79" name="Text Box 330"/>
            <p:cNvSpPr txBox="1">
              <a:spLocks noChangeArrowheads="1"/>
            </p:cNvSpPr>
            <p:nvPr/>
          </p:nvSpPr>
          <p:spPr bwMode="auto">
            <a:xfrm>
              <a:off x="3799942" y="6636538"/>
              <a:ext cx="278922" cy="27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E</a:t>
              </a:r>
            </a:p>
          </p:txBody>
        </p:sp>
        <p:sp>
          <p:nvSpPr>
            <p:cNvPr id="80" name="Text Box 331"/>
            <p:cNvSpPr txBox="1">
              <a:spLocks noChangeArrowheads="1"/>
            </p:cNvSpPr>
            <p:nvPr/>
          </p:nvSpPr>
          <p:spPr bwMode="auto">
            <a:xfrm>
              <a:off x="2662935" y="6638467"/>
              <a:ext cx="294911" cy="27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</a:t>
              </a:r>
            </a:p>
          </p:txBody>
        </p:sp>
        <p:sp>
          <p:nvSpPr>
            <p:cNvPr id="81" name="Text Box 332"/>
            <p:cNvSpPr txBox="1">
              <a:spLocks noChangeArrowheads="1"/>
            </p:cNvSpPr>
            <p:nvPr/>
          </p:nvSpPr>
          <p:spPr bwMode="auto">
            <a:xfrm>
              <a:off x="1071124" y="6781260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B</a:t>
              </a:r>
            </a:p>
          </p:txBody>
        </p:sp>
        <p:sp>
          <p:nvSpPr>
            <p:cNvPr id="82" name="Text Box 333"/>
            <p:cNvSpPr txBox="1">
              <a:spLocks noChangeArrowheads="1"/>
            </p:cNvSpPr>
            <p:nvPr/>
          </p:nvSpPr>
          <p:spPr bwMode="auto">
            <a:xfrm>
              <a:off x="2634509" y="5961169"/>
              <a:ext cx="287805" cy="277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C</a:t>
              </a:r>
            </a:p>
          </p:txBody>
        </p:sp>
        <p:sp>
          <p:nvSpPr>
            <p:cNvPr id="83" name="Text Box 334"/>
            <p:cNvSpPr txBox="1">
              <a:spLocks noChangeArrowheads="1"/>
            </p:cNvSpPr>
            <p:nvPr/>
          </p:nvSpPr>
          <p:spPr bwMode="auto">
            <a:xfrm>
              <a:off x="1087113" y="7466277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</a:p>
          </p:txBody>
        </p:sp>
        <p:sp>
          <p:nvSpPr>
            <p:cNvPr id="84" name="Text Box 335"/>
            <p:cNvSpPr txBox="1">
              <a:spLocks noChangeArrowheads="1"/>
            </p:cNvSpPr>
            <p:nvPr/>
          </p:nvSpPr>
          <p:spPr bwMode="auto">
            <a:xfrm>
              <a:off x="2026921" y="6675130"/>
              <a:ext cx="3658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>
                  <a:sym typeface="Symbol" pitchFamily="18" charset="2"/>
                </a:rPr>
                <a:t>P</a:t>
              </a:r>
            </a:p>
          </p:txBody>
        </p:sp>
        <p:sp>
          <p:nvSpPr>
            <p:cNvPr id="85" name="Text Box 336"/>
            <p:cNvSpPr txBox="1">
              <a:spLocks noChangeArrowheads="1"/>
            </p:cNvSpPr>
            <p:nvPr/>
          </p:nvSpPr>
          <p:spPr bwMode="auto">
            <a:xfrm>
              <a:off x="762000" y="7161396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>
                  <a:sym typeface="Symbol" pitchFamily="18" charset="2"/>
                </a:rPr>
                <a:t>E</a:t>
              </a:r>
            </a:p>
          </p:txBody>
        </p:sp>
        <p:sp>
          <p:nvSpPr>
            <p:cNvPr id="86" name="Text Box 337"/>
            <p:cNvSpPr txBox="1">
              <a:spLocks noChangeArrowheads="1"/>
            </p:cNvSpPr>
            <p:nvPr/>
          </p:nvSpPr>
          <p:spPr bwMode="auto">
            <a:xfrm>
              <a:off x="2797954" y="6323938"/>
              <a:ext cx="7841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</a:t>
              </a:r>
              <a:r>
                <a:rPr lang="en-US" b="1" baseline="-25000">
                  <a:sym typeface="Symbol" pitchFamily="18" charset="2"/>
                </a:rPr>
                <a:t>R  </a:t>
              </a:r>
              <a:r>
                <a:rPr lang="en-US" b="1">
                  <a:sym typeface="Symbol" pitchFamily="18" charset="2"/>
                </a:rPr>
                <a:t>= </a:t>
              </a:r>
              <a:r>
                <a:rPr lang="en-US" b="1" baseline="-25000">
                  <a:sym typeface="Symbol" pitchFamily="18" charset="2"/>
                </a:rPr>
                <a:t>E</a:t>
              </a:r>
              <a:endParaRPr lang="en-US" b="1">
                <a:sym typeface="Symbol" pitchFamily="18" charset="2"/>
              </a:endParaRPr>
            </a:p>
          </p:txBody>
        </p:sp>
        <p:sp>
          <p:nvSpPr>
            <p:cNvPr id="87" name="Line 338"/>
            <p:cNvSpPr>
              <a:spLocks noChangeShapeType="1"/>
            </p:cNvSpPr>
            <p:nvPr/>
          </p:nvSpPr>
          <p:spPr bwMode="auto">
            <a:xfrm>
              <a:off x="4116172" y="6237105"/>
              <a:ext cx="0" cy="841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339"/>
            <p:cNvSpPr txBox="1">
              <a:spLocks noChangeArrowheads="1"/>
            </p:cNvSpPr>
            <p:nvPr/>
          </p:nvSpPr>
          <p:spPr bwMode="auto">
            <a:xfrm>
              <a:off x="1049805" y="7688184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0</a:t>
              </a:r>
              <a:endParaRPr lang="en-US" b="1"/>
            </a:p>
          </p:txBody>
        </p:sp>
        <p:sp>
          <p:nvSpPr>
            <p:cNvPr id="89" name="Line 340"/>
            <p:cNvSpPr>
              <a:spLocks noChangeShapeType="1"/>
            </p:cNvSpPr>
            <p:nvPr/>
          </p:nvSpPr>
          <p:spPr bwMode="auto">
            <a:xfrm>
              <a:off x="1961188" y="6657764"/>
              <a:ext cx="0" cy="4206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41"/>
            <p:cNvSpPr>
              <a:spLocks noChangeShapeType="1"/>
            </p:cNvSpPr>
            <p:nvPr/>
          </p:nvSpPr>
          <p:spPr bwMode="auto">
            <a:xfrm>
              <a:off x="1049805" y="7080352"/>
              <a:ext cx="0" cy="6637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42"/>
            <p:cNvSpPr>
              <a:spLocks noChangeShapeType="1"/>
            </p:cNvSpPr>
            <p:nvPr/>
          </p:nvSpPr>
          <p:spPr bwMode="auto">
            <a:xfrm>
              <a:off x="2719785" y="6864234"/>
              <a:ext cx="0" cy="88569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43"/>
            <p:cNvSpPr>
              <a:spLocks noChangeShapeType="1"/>
            </p:cNvSpPr>
            <p:nvPr/>
          </p:nvSpPr>
          <p:spPr bwMode="auto">
            <a:xfrm>
              <a:off x="3883441" y="6914404"/>
              <a:ext cx="0" cy="823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44"/>
            <p:cNvSpPr>
              <a:spLocks noChangeShapeType="1"/>
            </p:cNvSpPr>
            <p:nvPr/>
          </p:nvSpPr>
          <p:spPr bwMode="auto">
            <a:xfrm>
              <a:off x="1170612" y="7078422"/>
              <a:ext cx="294023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45"/>
            <p:cNvSpPr>
              <a:spLocks noChangeShapeType="1"/>
            </p:cNvSpPr>
            <p:nvPr/>
          </p:nvSpPr>
          <p:spPr bwMode="auto">
            <a:xfrm>
              <a:off x="2719785" y="6237105"/>
              <a:ext cx="13732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46"/>
            <p:cNvSpPr>
              <a:spLocks noChangeShapeType="1"/>
            </p:cNvSpPr>
            <p:nvPr/>
          </p:nvSpPr>
          <p:spPr bwMode="auto">
            <a:xfrm flipH="1">
              <a:off x="3894101" y="7391022"/>
              <a:ext cx="1367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47"/>
            <p:cNvSpPr>
              <a:spLocks noChangeShapeType="1"/>
            </p:cNvSpPr>
            <p:nvPr/>
          </p:nvSpPr>
          <p:spPr bwMode="auto">
            <a:xfrm flipH="1">
              <a:off x="2733998" y="6518831"/>
              <a:ext cx="126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48"/>
            <p:cNvSpPr>
              <a:spLocks noChangeShapeType="1"/>
            </p:cNvSpPr>
            <p:nvPr/>
          </p:nvSpPr>
          <p:spPr bwMode="auto">
            <a:xfrm flipH="1">
              <a:off x="4137491" y="6653904"/>
              <a:ext cx="1616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49"/>
            <p:cNvSpPr>
              <a:spLocks noChangeShapeType="1"/>
            </p:cNvSpPr>
            <p:nvPr/>
          </p:nvSpPr>
          <p:spPr bwMode="auto">
            <a:xfrm>
              <a:off x="2723338" y="6237105"/>
              <a:ext cx="0" cy="630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50"/>
            <p:cNvSpPr>
              <a:spLocks noChangeShapeType="1"/>
            </p:cNvSpPr>
            <p:nvPr/>
          </p:nvSpPr>
          <p:spPr bwMode="auto">
            <a:xfrm flipV="1">
              <a:off x="1174165" y="7323485"/>
              <a:ext cx="0" cy="92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51"/>
            <p:cNvSpPr>
              <a:spLocks noChangeShapeType="1"/>
            </p:cNvSpPr>
            <p:nvPr/>
          </p:nvSpPr>
          <p:spPr bwMode="auto">
            <a:xfrm rot="1301469" flipV="1">
              <a:off x="2282748" y="6397264"/>
              <a:ext cx="85276" cy="92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352"/>
            <p:cNvSpPr>
              <a:spLocks noChangeShapeType="1"/>
            </p:cNvSpPr>
            <p:nvPr/>
          </p:nvSpPr>
          <p:spPr bwMode="auto">
            <a:xfrm flipV="1">
              <a:off x="1973624" y="6871952"/>
              <a:ext cx="149232" cy="38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53"/>
            <p:cNvSpPr>
              <a:spLocks noChangeShapeType="1"/>
            </p:cNvSpPr>
            <p:nvPr/>
          </p:nvSpPr>
          <p:spPr bwMode="auto">
            <a:xfrm rot="10800000" flipV="1">
              <a:off x="2719785" y="6663553"/>
              <a:ext cx="0" cy="92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54"/>
            <p:cNvSpPr>
              <a:spLocks noChangeShapeType="1"/>
            </p:cNvSpPr>
            <p:nvPr/>
          </p:nvSpPr>
          <p:spPr bwMode="auto">
            <a:xfrm flipH="1">
              <a:off x="964529" y="7080352"/>
              <a:ext cx="1705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55"/>
            <p:cNvSpPr>
              <a:spLocks noChangeShapeType="1"/>
            </p:cNvSpPr>
            <p:nvPr/>
          </p:nvSpPr>
          <p:spPr bwMode="auto">
            <a:xfrm flipH="1">
              <a:off x="964529" y="7740284"/>
              <a:ext cx="1705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356"/>
            <p:cNvSpPr>
              <a:spLocks noChangeArrowheads="1"/>
            </p:cNvSpPr>
            <p:nvPr/>
          </p:nvSpPr>
          <p:spPr bwMode="auto">
            <a:xfrm>
              <a:off x="3733800" y="4648200"/>
              <a:ext cx="2319994" cy="1477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/>
                <a:t>T</a:t>
              </a:r>
              <a:r>
                <a:rPr lang="en-US" b="1" dirty="0"/>
                <a:t> = Total Strain</a:t>
              </a:r>
            </a:p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/>
                <a:t>E</a:t>
              </a:r>
              <a:r>
                <a:rPr lang="en-US" b="1" dirty="0"/>
                <a:t> = Elastic Strain</a:t>
              </a:r>
            </a:p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/>
                <a:t>P</a:t>
              </a:r>
              <a:r>
                <a:rPr lang="en-US" b="1" dirty="0"/>
                <a:t> = Plastic Strain</a:t>
              </a:r>
            </a:p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/>
                <a:t>R</a:t>
              </a:r>
              <a:r>
                <a:rPr lang="en-US" b="1" dirty="0"/>
                <a:t> =Recoverable Strain</a:t>
              </a:r>
            </a:p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/>
                <a:t>L</a:t>
              </a:r>
              <a:r>
                <a:rPr lang="en-US" b="1" dirty="0"/>
                <a:t> = Locked-in Strain</a:t>
              </a:r>
            </a:p>
          </p:txBody>
        </p:sp>
        <p:sp>
          <p:nvSpPr>
            <p:cNvPr id="106" name="Rectangle 357"/>
            <p:cNvSpPr>
              <a:spLocks noChangeArrowheads="1"/>
            </p:cNvSpPr>
            <p:nvPr/>
          </p:nvSpPr>
          <p:spPr bwMode="auto">
            <a:xfrm>
              <a:off x="1000061" y="8162872"/>
              <a:ext cx="52445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Figure </a:t>
              </a:r>
              <a:r>
                <a:rPr lang="en-US" b="1" dirty="0" smtClean="0"/>
                <a:t>. </a:t>
              </a:r>
              <a:r>
                <a:rPr lang="en-US" b="1" dirty="0"/>
                <a:t>Strain components of </a:t>
              </a:r>
              <a:r>
                <a:rPr lang="en-US" b="1" dirty="0" err="1"/>
                <a:t>elasto</a:t>
              </a:r>
              <a:r>
                <a:rPr lang="en-US" b="1" dirty="0"/>
                <a:t>-plastic materials</a:t>
              </a:r>
            </a:p>
          </p:txBody>
        </p:sp>
      </p:grp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0" y="914400"/>
            <a:ext cx="7086600" cy="3550682"/>
            <a:chOff x="0" y="1009650"/>
            <a:chExt cx="7086600" cy="3550682"/>
          </a:xfrm>
        </p:grpSpPr>
        <p:sp>
          <p:nvSpPr>
            <p:cNvPr id="32" name="Line 2"/>
            <p:cNvSpPr>
              <a:spLocks noChangeShapeType="1"/>
            </p:cNvSpPr>
            <p:nvPr/>
          </p:nvSpPr>
          <p:spPr bwMode="auto">
            <a:xfrm>
              <a:off x="1123820" y="3855516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V="1">
              <a:off x="1123820" y="1009650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 flipV="1">
              <a:off x="3344912" y="271990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1294673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1294673" y="2760952"/>
              <a:ext cx="2102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>
              <a:off x="3397482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381000" y="1034735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V="1">
              <a:off x="1294673" y="3198778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2306650" y="2760952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 rot="10800000" flipV="1">
              <a:off x="3397482" y="3280870"/>
              <a:ext cx="0" cy="109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auto">
            <a:xfrm flipV="1">
              <a:off x="3344912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 flipV="1">
              <a:off x="1242103" y="3787105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 flipV="1">
              <a:off x="1242103" y="27062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5189248" y="381447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H="1">
              <a:off x="913539" y="2760952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flipH="1">
              <a:off x="913539" y="3855516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018680" y="2760952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668212" y="3059676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1136963" y="3886200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3239771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4593453" y="3855516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 flipV="1">
              <a:off x="4685451" y="3800787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4593453" y="3869308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55" name="Text Box 36"/>
            <p:cNvSpPr txBox="1">
              <a:spLocks noChangeArrowheads="1"/>
            </p:cNvSpPr>
            <p:nvPr/>
          </p:nvSpPr>
          <p:spPr bwMode="auto">
            <a:xfrm>
              <a:off x="1228961" y="3527146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56" name="Text Box 37"/>
            <p:cNvSpPr txBox="1">
              <a:spLocks noChangeArrowheads="1"/>
            </p:cNvSpPr>
            <p:nvPr/>
          </p:nvSpPr>
          <p:spPr bwMode="auto">
            <a:xfrm>
              <a:off x="1228961" y="2446264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3279199" y="2432582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58" name="Text Box 39"/>
            <p:cNvSpPr txBox="1">
              <a:spLocks noChangeArrowheads="1"/>
            </p:cNvSpPr>
            <p:nvPr/>
          </p:nvSpPr>
          <p:spPr bwMode="auto">
            <a:xfrm>
              <a:off x="3331769" y="3527146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59" name="Text Box 40"/>
            <p:cNvSpPr txBox="1">
              <a:spLocks noChangeArrowheads="1"/>
            </p:cNvSpPr>
            <p:nvPr/>
          </p:nvSpPr>
          <p:spPr bwMode="auto">
            <a:xfrm>
              <a:off x="4659165" y="3540828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60" name="Text Box 42"/>
            <p:cNvSpPr txBox="1">
              <a:spLocks noChangeArrowheads="1"/>
            </p:cNvSpPr>
            <p:nvPr/>
          </p:nvSpPr>
          <p:spPr bwMode="auto">
            <a:xfrm>
              <a:off x="0" y="4191000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	Figure . </a:t>
              </a:r>
              <a:r>
                <a:rPr lang="en-US" b="1" dirty="0"/>
                <a:t>Loading-unloading </a:t>
              </a:r>
              <a:r>
                <a:rPr lang="en-US" b="1" dirty="0" smtClean="0"/>
                <a:t>sequence</a:t>
              </a:r>
              <a:endParaRPr lang="en-US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0" y="228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Load-Strain </a:t>
            </a:r>
            <a:r>
              <a:rPr lang="en-US" sz="2800" b="1" u="sng" dirty="0" err="1" smtClean="0"/>
              <a:t>Behaviour</a:t>
            </a:r>
            <a:r>
              <a:rPr lang="en-US" sz="2800" b="1" u="sng" dirty="0" smtClean="0"/>
              <a:t> with Time</a:t>
            </a:r>
          </a:p>
          <a:p>
            <a:pPr algn="ctr"/>
            <a:r>
              <a:rPr lang="en-US" sz="2800" b="1" u="sng" dirty="0" smtClean="0"/>
              <a:t>(</a:t>
            </a:r>
            <a:r>
              <a:rPr lang="en-US" sz="2800" b="1" u="sng" dirty="0" err="1" smtClean="0"/>
              <a:t>Elasto</a:t>
            </a:r>
            <a:r>
              <a:rPr lang="en-US" sz="2800" b="1" u="sng" dirty="0" smtClean="0"/>
              <a:t>-</a:t>
            </a:r>
            <a:r>
              <a:rPr lang="en-US" sz="2800" b="1" u="sng" dirty="0" err="1" smtClean="0"/>
              <a:t>Visco</a:t>
            </a:r>
            <a:r>
              <a:rPr lang="en-US" sz="2800" b="1" u="sng" dirty="0" smtClean="0"/>
              <a:t>-Plastic Material)</a:t>
            </a:r>
            <a:endParaRPr lang="en-US" sz="2800" b="1" u="sng" dirty="0"/>
          </a:p>
        </p:txBody>
      </p:sp>
      <p:sp>
        <p:nvSpPr>
          <p:cNvPr id="108" name="Line 359"/>
          <p:cNvSpPr>
            <a:spLocks noChangeShapeType="1"/>
          </p:cNvSpPr>
          <p:nvPr/>
        </p:nvSpPr>
        <p:spPr bwMode="auto">
          <a:xfrm flipV="1">
            <a:off x="778788" y="4826376"/>
            <a:ext cx="0" cy="31214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rc 360"/>
          <p:cNvSpPr>
            <a:spLocks/>
          </p:cNvSpPr>
          <p:nvPr/>
        </p:nvSpPr>
        <p:spPr bwMode="auto">
          <a:xfrm flipH="1" flipV="1">
            <a:off x="2595343" y="6640998"/>
            <a:ext cx="1755510" cy="74492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361"/>
          <p:cNvSpPr txBox="1">
            <a:spLocks noChangeArrowheads="1"/>
          </p:cNvSpPr>
          <p:nvPr/>
        </p:nvSpPr>
        <p:spPr bwMode="auto">
          <a:xfrm>
            <a:off x="5442266" y="7936468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</a:t>
            </a:r>
          </a:p>
        </p:txBody>
      </p:sp>
      <p:sp>
        <p:nvSpPr>
          <p:cNvPr id="111" name="Text Box 362"/>
          <p:cNvSpPr txBox="1">
            <a:spLocks noChangeArrowheads="1"/>
          </p:cNvSpPr>
          <p:nvPr/>
        </p:nvSpPr>
        <p:spPr bwMode="auto">
          <a:xfrm>
            <a:off x="462463" y="4800600"/>
            <a:ext cx="3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</a:t>
            </a:r>
            <a:r>
              <a:rPr lang="en-US" b="1" baseline="-25000">
                <a:sym typeface="PanRoman" pitchFamily="2" charset="2"/>
              </a:rPr>
              <a:t>T</a:t>
            </a:r>
            <a:endParaRPr lang="en-US" b="1"/>
          </a:p>
        </p:txBody>
      </p:sp>
      <p:sp>
        <p:nvSpPr>
          <p:cNvPr id="112" name="Text Box 363"/>
          <p:cNvSpPr txBox="1">
            <a:spLocks noChangeArrowheads="1"/>
          </p:cNvSpPr>
          <p:nvPr/>
        </p:nvSpPr>
        <p:spPr bwMode="auto">
          <a:xfrm>
            <a:off x="304800" y="7326868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E</a:t>
            </a:r>
          </a:p>
        </p:txBody>
      </p:sp>
      <p:sp>
        <p:nvSpPr>
          <p:cNvPr id="113" name="Text Box 364"/>
          <p:cNvSpPr txBox="1">
            <a:spLocks noChangeArrowheads="1"/>
          </p:cNvSpPr>
          <p:nvPr/>
        </p:nvSpPr>
        <p:spPr bwMode="auto">
          <a:xfrm>
            <a:off x="-76200" y="6280135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P</a:t>
            </a:r>
            <a:r>
              <a:rPr lang="en-US" b="1" dirty="0">
                <a:sym typeface="PanRoman" pitchFamily="2" charset="2"/>
              </a:rPr>
              <a:t>+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V</a:t>
            </a:r>
          </a:p>
        </p:txBody>
      </p:sp>
      <p:sp>
        <p:nvSpPr>
          <p:cNvPr id="114" name="Text Box 365"/>
          <p:cNvSpPr txBox="1">
            <a:spLocks noChangeArrowheads="1"/>
          </p:cNvSpPr>
          <p:nvPr/>
        </p:nvSpPr>
        <p:spPr bwMode="auto">
          <a:xfrm>
            <a:off x="706644" y="7936468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</a:t>
            </a:r>
            <a:r>
              <a:rPr lang="en-US" b="1" baseline="-25000" dirty="0"/>
              <a:t>0</a:t>
            </a:r>
            <a:endParaRPr lang="en-US" b="1" dirty="0"/>
          </a:p>
        </p:txBody>
      </p:sp>
      <p:sp>
        <p:nvSpPr>
          <p:cNvPr id="115" name="Text Box 366"/>
          <p:cNvSpPr txBox="1">
            <a:spLocks noChangeArrowheads="1"/>
          </p:cNvSpPr>
          <p:nvPr/>
        </p:nvSpPr>
        <p:spPr bwMode="auto">
          <a:xfrm>
            <a:off x="2486202" y="7944938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</a:t>
            </a:r>
            <a:r>
              <a:rPr lang="en-US" b="1" baseline="-25000" dirty="0"/>
              <a:t>1</a:t>
            </a:r>
            <a:endParaRPr lang="en-US" b="1" dirty="0"/>
          </a:p>
        </p:txBody>
      </p:sp>
      <p:sp>
        <p:nvSpPr>
          <p:cNvPr id="116" name="Line 367"/>
          <p:cNvSpPr>
            <a:spLocks noChangeShapeType="1"/>
          </p:cNvSpPr>
          <p:nvPr/>
        </p:nvSpPr>
        <p:spPr bwMode="auto">
          <a:xfrm>
            <a:off x="2584244" y="6646153"/>
            <a:ext cx="181655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368"/>
          <p:cNvSpPr>
            <a:spLocks noChangeShapeType="1"/>
          </p:cNvSpPr>
          <p:nvPr/>
        </p:nvSpPr>
        <p:spPr bwMode="auto">
          <a:xfrm>
            <a:off x="4373051" y="7409119"/>
            <a:ext cx="0" cy="5438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Text Box 369"/>
          <p:cNvSpPr txBox="1">
            <a:spLocks noChangeArrowheads="1"/>
          </p:cNvSpPr>
          <p:nvPr/>
        </p:nvSpPr>
        <p:spPr bwMode="auto">
          <a:xfrm>
            <a:off x="4265760" y="7936468"/>
            <a:ext cx="340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119" name="Text Box 370"/>
          <p:cNvSpPr txBox="1">
            <a:spLocks noChangeArrowheads="1"/>
          </p:cNvSpPr>
          <p:nvPr/>
        </p:nvSpPr>
        <p:spPr bwMode="auto">
          <a:xfrm>
            <a:off x="3684906" y="7424585"/>
            <a:ext cx="2030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P (t = t</a:t>
            </a:r>
            <a:r>
              <a:rPr lang="en-US" b="1" baseline="-50000" dirty="0">
                <a:sym typeface="PanRoman" pitchFamily="2" charset="2"/>
              </a:rPr>
              <a:t>2</a:t>
            </a:r>
            <a:r>
              <a:rPr lang="en-US" b="1" baseline="-25000" dirty="0">
                <a:sym typeface="PanRoman" pitchFamily="2" charset="2"/>
              </a:rPr>
              <a:t>)</a:t>
            </a:r>
            <a:r>
              <a:rPr lang="en-US" b="1" dirty="0">
                <a:sym typeface="PanRoman" pitchFamily="2" charset="2"/>
              </a:rPr>
              <a:t> =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L(t = t</a:t>
            </a:r>
            <a:r>
              <a:rPr lang="en-US" b="1" baseline="-50000" dirty="0">
                <a:sym typeface="PanRoman" pitchFamily="2" charset="2"/>
              </a:rPr>
              <a:t>2</a:t>
            </a:r>
            <a:r>
              <a:rPr lang="en-US" b="1" baseline="-25000" dirty="0">
                <a:sym typeface="PanRoman" pitchFamily="2" charset="2"/>
              </a:rPr>
              <a:t>)</a:t>
            </a:r>
          </a:p>
        </p:txBody>
      </p:sp>
      <p:sp>
        <p:nvSpPr>
          <p:cNvPr id="120" name="Line 371"/>
          <p:cNvSpPr>
            <a:spLocks noChangeShapeType="1"/>
          </p:cNvSpPr>
          <p:nvPr/>
        </p:nvSpPr>
        <p:spPr bwMode="auto">
          <a:xfrm>
            <a:off x="4376751" y="6646153"/>
            <a:ext cx="0" cy="747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Text Box 372"/>
          <p:cNvSpPr txBox="1">
            <a:spLocks noChangeArrowheads="1"/>
          </p:cNvSpPr>
          <p:nvPr/>
        </p:nvSpPr>
        <p:spPr bwMode="auto">
          <a:xfrm>
            <a:off x="3962400" y="6790498"/>
            <a:ext cx="538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dirty="0">
                <a:sym typeface="PanRoman" pitchFamily="2" charset="2"/>
              </a:rPr>
              <a:t> </a:t>
            </a:r>
            <a:r>
              <a:rPr lang="en-US" baseline="-25000" dirty="0">
                <a:sym typeface="PanRoman" pitchFamily="2" charset="2"/>
              </a:rPr>
              <a:t>V</a:t>
            </a:r>
          </a:p>
        </p:txBody>
      </p:sp>
      <p:sp>
        <p:nvSpPr>
          <p:cNvPr id="122" name="Text Box 373"/>
          <p:cNvSpPr txBox="1">
            <a:spLocks noChangeArrowheads="1"/>
          </p:cNvSpPr>
          <p:nvPr/>
        </p:nvSpPr>
        <p:spPr bwMode="auto">
          <a:xfrm>
            <a:off x="1752600" y="5470773"/>
            <a:ext cx="870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itchFamily="18" charset="2"/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T (t = t</a:t>
            </a:r>
            <a:r>
              <a:rPr lang="en-US" b="1" baseline="-50000" dirty="0">
                <a:sym typeface="PanRoman" pitchFamily="2" charset="2"/>
              </a:rPr>
              <a:t>1</a:t>
            </a:r>
            <a:r>
              <a:rPr lang="en-US" b="1" baseline="-25000" dirty="0">
                <a:sym typeface="PanRoman" pitchFamily="2" charset="2"/>
              </a:rPr>
              <a:t>)</a:t>
            </a:r>
          </a:p>
        </p:txBody>
      </p:sp>
      <p:sp>
        <p:nvSpPr>
          <p:cNvPr id="123" name="Text Box 374"/>
          <p:cNvSpPr txBox="1">
            <a:spLocks noChangeArrowheads="1"/>
          </p:cNvSpPr>
          <p:nvPr/>
        </p:nvSpPr>
        <p:spPr bwMode="auto">
          <a:xfrm>
            <a:off x="2574995" y="5968247"/>
            <a:ext cx="806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</a:t>
            </a:r>
            <a:r>
              <a:rPr lang="en-US" b="1" baseline="-25000">
                <a:sym typeface="Symbol" pitchFamily="18" charset="2"/>
              </a:rPr>
              <a:t>R</a:t>
            </a:r>
            <a:r>
              <a:rPr lang="en-US" b="1">
                <a:latin typeface="Symbol" pitchFamily="18" charset="2"/>
                <a:sym typeface="PanRoman" pitchFamily="2" charset="2"/>
              </a:rPr>
              <a:t>= </a:t>
            </a:r>
            <a:r>
              <a:rPr lang="en-US" b="1">
                <a:sym typeface="Symbol" pitchFamily="18" charset="2"/>
              </a:rPr>
              <a:t></a:t>
            </a:r>
            <a:r>
              <a:rPr lang="en-US" b="1">
                <a:latin typeface="Symbol" pitchFamily="18" charset="2"/>
                <a:sym typeface="PanRoman" pitchFamily="2" charset="2"/>
              </a:rPr>
              <a:t> </a:t>
            </a:r>
            <a:r>
              <a:rPr lang="en-US" b="1" baseline="-25000">
                <a:latin typeface="Symbol" pitchFamily="18" charset="2"/>
                <a:sym typeface="PanRoman" pitchFamily="2" charset="2"/>
              </a:rPr>
              <a:t>E</a:t>
            </a:r>
          </a:p>
        </p:txBody>
      </p:sp>
      <p:sp>
        <p:nvSpPr>
          <p:cNvPr id="124" name="Text Box 375"/>
          <p:cNvSpPr txBox="1">
            <a:spLocks noChangeArrowheads="1"/>
          </p:cNvSpPr>
          <p:nvPr/>
        </p:nvSpPr>
        <p:spPr bwMode="auto">
          <a:xfrm>
            <a:off x="2438400" y="4876800"/>
            <a:ext cx="1728358" cy="6463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T  </a:t>
            </a:r>
            <a:r>
              <a:rPr lang="en-US" b="1" dirty="0">
                <a:sym typeface="PanRoman" pitchFamily="2" charset="2"/>
              </a:rPr>
              <a:t>=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E</a:t>
            </a:r>
            <a:r>
              <a:rPr lang="en-US" b="1" dirty="0">
                <a:sym typeface="PanRoman" pitchFamily="2" charset="2"/>
              </a:rPr>
              <a:t>+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V</a:t>
            </a:r>
            <a:r>
              <a:rPr lang="en-US" b="1" dirty="0">
                <a:sym typeface="PanRoman" pitchFamily="2" charset="2"/>
              </a:rPr>
              <a:t>+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P </a:t>
            </a:r>
          </a:p>
          <a:p>
            <a:r>
              <a:rPr lang="en-US" b="1" dirty="0">
                <a:sym typeface="PanRoman" pitchFamily="2" charset="2"/>
              </a:rPr>
              <a:t>       =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R</a:t>
            </a:r>
            <a:r>
              <a:rPr lang="en-US" b="1" dirty="0">
                <a:sym typeface="PanRoman" pitchFamily="2" charset="2"/>
              </a:rPr>
              <a:t>+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L</a:t>
            </a:r>
          </a:p>
        </p:txBody>
      </p:sp>
      <p:sp>
        <p:nvSpPr>
          <p:cNvPr id="125" name="Line 377"/>
          <p:cNvSpPr>
            <a:spLocks noChangeShapeType="1"/>
          </p:cNvSpPr>
          <p:nvPr/>
        </p:nvSpPr>
        <p:spPr bwMode="auto">
          <a:xfrm>
            <a:off x="2591643" y="5898652"/>
            <a:ext cx="0" cy="747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378"/>
          <p:cNvSpPr>
            <a:spLocks noChangeShapeType="1"/>
          </p:cNvSpPr>
          <p:nvPr/>
        </p:nvSpPr>
        <p:spPr bwMode="auto">
          <a:xfrm flipH="1">
            <a:off x="556806" y="7190024"/>
            <a:ext cx="2423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Line 379"/>
          <p:cNvSpPr>
            <a:spLocks noChangeShapeType="1"/>
          </p:cNvSpPr>
          <p:nvPr/>
        </p:nvSpPr>
        <p:spPr bwMode="auto">
          <a:xfrm>
            <a:off x="778788" y="7952990"/>
            <a:ext cx="49964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380"/>
          <p:cNvSpPr txBox="1">
            <a:spLocks noChangeArrowheads="1"/>
          </p:cNvSpPr>
          <p:nvPr/>
        </p:nvSpPr>
        <p:spPr bwMode="auto">
          <a:xfrm>
            <a:off x="765839" y="7594705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29" name="Text Box 381"/>
          <p:cNvSpPr txBox="1">
            <a:spLocks noChangeArrowheads="1"/>
          </p:cNvSpPr>
          <p:nvPr/>
        </p:nvSpPr>
        <p:spPr bwMode="auto">
          <a:xfrm>
            <a:off x="799136" y="6852360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130" name="Text Box 382"/>
          <p:cNvSpPr txBox="1">
            <a:spLocks noChangeArrowheads="1"/>
          </p:cNvSpPr>
          <p:nvPr/>
        </p:nvSpPr>
        <p:spPr bwMode="auto">
          <a:xfrm>
            <a:off x="2501001" y="5548101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31" name="Text Box 383"/>
          <p:cNvSpPr txBox="1">
            <a:spLocks noChangeArrowheads="1"/>
          </p:cNvSpPr>
          <p:nvPr/>
        </p:nvSpPr>
        <p:spPr bwMode="auto">
          <a:xfrm>
            <a:off x="2528748" y="6285291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</a:t>
            </a:r>
          </a:p>
        </p:txBody>
      </p:sp>
      <p:sp>
        <p:nvSpPr>
          <p:cNvPr id="132" name="Text Box 384"/>
          <p:cNvSpPr txBox="1">
            <a:spLocks noChangeArrowheads="1"/>
          </p:cNvSpPr>
          <p:nvPr/>
        </p:nvSpPr>
        <p:spPr bwMode="auto">
          <a:xfrm>
            <a:off x="4336054" y="7063722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</a:t>
            </a:r>
          </a:p>
        </p:txBody>
      </p:sp>
      <p:sp>
        <p:nvSpPr>
          <p:cNvPr id="133" name="Line 385"/>
          <p:cNvSpPr>
            <a:spLocks noChangeShapeType="1"/>
          </p:cNvSpPr>
          <p:nvPr/>
        </p:nvSpPr>
        <p:spPr bwMode="auto">
          <a:xfrm>
            <a:off x="669647" y="5898652"/>
            <a:ext cx="0" cy="1291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386"/>
          <p:cNvSpPr>
            <a:spLocks noChangeShapeType="1"/>
          </p:cNvSpPr>
          <p:nvPr/>
        </p:nvSpPr>
        <p:spPr bwMode="auto">
          <a:xfrm>
            <a:off x="665947" y="7205490"/>
            <a:ext cx="0" cy="747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387"/>
          <p:cNvSpPr>
            <a:spLocks noChangeShapeType="1"/>
          </p:cNvSpPr>
          <p:nvPr/>
        </p:nvSpPr>
        <p:spPr bwMode="auto">
          <a:xfrm>
            <a:off x="556806" y="5898652"/>
            <a:ext cx="2423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388"/>
          <p:cNvSpPr>
            <a:spLocks noChangeShapeType="1"/>
          </p:cNvSpPr>
          <p:nvPr/>
        </p:nvSpPr>
        <p:spPr bwMode="auto">
          <a:xfrm>
            <a:off x="828734" y="5898652"/>
            <a:ext cx="175551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389"/>
          <p:cNvSpPr>
            <a:spLocks noChangeShapeType="1"/>
          </p:cNvSpPr>
          <p:nvPr/>
        </p:nvSpPr>
        <p:spPr bwMode="auto">
          <a:xfrm>
            <a:off x="2602742" y="6664196"/>
            <a:ext cx="0" cy="1288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390"/>
          <p:cNvSpPr>
            <a:spLocks noChangeArrowheads="1"/>
          </p:cNvSpPr>
          <p:nvPr/>
        </p:nvSpPr>
        <p:spPr bwMode="auto">
          <a:xfrm>
            <a:off x="1705451" y="7239000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L (t = t</a:t>
            </a:r>
            <a:r>
              <a:rPr lang="en-US" b="1" baseline="-50000" dirty="0">
                <a:sym typeface="PanRoman" pitchFamily="2" charset="2"/>
              </a:rPr>
              <a:t>1</a:t>
            </a:r>
            <a:r>
              <a:rPr lang="en-US" b="1" baseline="-25000" dirty="0">
                <a:sym typeface="PanRoman" pitchFamily="2" charset="2"/>
              </a:rPr>
              <a:t>)</a:t>
            </a:r>
            <a:r>
              <a:rPr lang="en-US" b="1" dirty="0">
                <a:sym typeface="PanRoman" pitchFamily="2" charset="2"/>
              </a:rPr>
              <a:t> =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V</a:t>
            </a:r>
            <a:r>
              <a:rPr lang="en-US" b="1" dirty="0">
                <a:sym typeface="PanRoman" pitchFamily="2" charset="2"/>
              </a:rPr>
              <a:t>+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P</a:t>
            </a:r>
          </a:p>
        </p:txBody>
      </p:sp>
      <p:sp>
        <p:nvSpPr>
          <p:cNvPr id="139" name="Line 391"/>
          <p:cNvSpPr>
            <a:spLocks noChangeShapeType="1"/>
          </p:cNvSpPr>
          <p:nvPr/>
        </p:nvSpPr>
        <p:spPr bwMode="auto">
          <a:xfrm flipV="1">
            <a:off x="825034" y="7200334"/>
            <a:ext cx="0" cy="7449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392"/>
          <p:cNvSpPr>
            <a:spLocks noChangeShapeType="1"/>
          </p:cNvSpPr>
          <p:nvPr/>
        </p:nvSpPr>
        <p:spPr bwMode="auto">
          <a:xfrm flipH="1">
            <a:off x="553106" y="7952990"/>
            <a:ext cx="2404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93"/>
          <p:cNvSpPr>
            <a:spLocks/>
          </p:cNvSpPr>
          <p:nvPr/>
        </p:nvSpPr>
        <p:spPr bwMode="auto">
          <a:xfrm>
            <a:off x="821334" y="5939894"/>
            <a:ext cx="1742561" cy="1237242"/>
          </a:xfrm>
          <a:custGeom>
            <a:avLst/>
            <a:gdLst>
              <a:gd name="T0" fmla="*/ 0 w 855"/>
              <a:gd name="T1" fmla="*/ 480 h 480"/>
              <a:gd name="T2" fmla="*/ 37 w 855"/>
              <a:gd name="T3" fmla="*/ 428 h 480"/>
              <a:gd name="T4" fmla="*/ 90 w 855"/>
              <a:gd name="T5" fmla="*/ 377 h 480"/>
              <a:gd name="T6" fmla="*/ 136 w 855"/>
              <a:gd name="T7" fmla="*/ 336 h 480"/>
              <a:gd name="T8" fmla="*/ 201 w 855"/>
              <a:gd name="T9" fmla="*/ 296 h 480"/>
              <a:gd name="T10" fmla="*/ 260 w 855"/>
              <a:gd name="T11" fmla="*/ 261 h 480"/>
              <a:gd name="T12" fmla="*/ 320 w 855"/>
              <a:gd name="T13" fmla="*/ 233 h 480"/>
              <a:gd name="T14" fmla="*/ 377 w 855"/>
              <a:gd name="T15" fmla="*/ 206 h 480"/>
              <a:gd name="T16" fmla="*/ 440 w 855"/>
              <a:gd name="T17" fmla="*/ 181 h 480"/>
              <a:gd name="T18" fmla="*/ 512 w 855"/>
              <a:gd name="T19" fmla="*/ 155 h 480"/>
              <a:gd name="T20" fmla="*/ 584 w 855"/>
              <a:gd name="T21" fmla="*/ 136 h 480"/>
              <a:gd name="T22" fmla="*/ 663 w 855"/>
              <a:gd name="T23" fmla="*/ 113 h 480"/>
              <a:gd name="T24" fmla="*/ 741 w 855"/>
              <a:gd name="T25" fmla="*/ 94 h 480"/>
              <a:gd name="T26" fmla="*/ 831 w 855"/>
              <a:gd name="T27" fmla="*/ 70 h 480"/>
              <a:gd name="T28" fmla="*/ 929 w 855"/>
              <a:gd name="T29" fmla="*/ 53 h 480"/>
              <a:gd name="T30" fmla="*/ 1026 w 855"/>
              <a:gd name="T31" fmla="*/ 41 h 480"/>
              <a:gd name="T32" fmla="*/ 1105 w 855"/>
              <a:gd name="T33" fmla="*/ 29 h 480"/>
              <a:gd name="T34" fmla="*/ 1184 w 855"/>
              <a:gd name="T35" fmla="*/ 19 h 480"/>
              <a:gd name="T36" fmla="*/ 1247 w 855"/>
              <a:gd name="T37" fmla="*/ 12 h 480"/>
              <a:gd name="T38" fmla="*/ 1328 w 855"/>
              <a:gd name="T39" fmla="*/ 6 h 480"/>
              <a:gd name="T40" fmla="*/ 1388 w 855"/>
              <a:gd name="T41" fmla="*/ 0 h 48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55"/>
              <a:gd name="T64" fmla="*/ 0 h 480"/>
              <a:gd name="T65" fmla="*/ 855 w 855"/>
              <a:gd name="T66" fmla="*/ 480 h 48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55" h="480">
                <a:moveTo>
                  <a:pt x="0" y="480"/>
                </a:moveTo>
                <a:cubicBezTo>
                  <a:pt x="5" y="471"/>
                  <a:pt x="13" y="446"/>
                  <a:pt x="23" y="428"/>
                </a:cubicBezTo>
                <a:cubicBezTo>
                  <a:pt x="32" y="412"/>
                  <a:pt x="45" y="392"/>
                  <a:pt x="55" y="377"/>
                </a:cubicBezTo>
                <a:cubicBezTo>
                  <a:pt x="65" y="362"/>
                  <a:pt x="73" y="349"/>
                  <a:pt x="84" y="336"/>
                </a:cubicBezTo>
                <a:cubicBezTo>
                  <a:pt x="95" y="323"/>
                  <a:pt x="110" y="308"/>
                  <a:pt x="123" y="296"/>
                </a:cubicBezTo>
                <a:cubicBezTo>
                  <a:pt x="136" y="284"/>
                  <a:pt x="147" y="272"/>
                  <a:pt x="160" y="261"/>
                </a:cubicBezTo>
                <a:cubicBezTo>
                  <a:pt x="172" y="250"/>
                  <a:pt x="185" y="241"/>
                  <a:pt x="197" y="233"/>
                </a:cubicBezTo>
                <a:cubicBezTo>
                  <a:pt x="209" y="223"/>
                  <a:pt x="218" y="215"/>
                  <a:pt x="231" y="206"/>
                </a:cubicBezTo>
                <a:cubicBezTo>
                  <a:pt x="242" y="197"/>
                  <a:pt x="257" y="190"/>
                  <a:pt x="271" y="181"/>
                </a:cubicBezTo>
                <a:cubicBezTo>
                  <a:pt x="285" y="172"/>
                  <a:pt x="300" y="162"/>
                  <a:pt x="316" y="155"/>
                </a:cubicBezTo>
                <a:cubicBezTo>
                  <a:pt x="330" y="148"/>
                  <a:pt x="345" y="143"/>
                  <a:pt x="360" y="136"/>
                </a:cubicBezTo>
                <a:cubicBezTo>
                  <a:pt x="376" y="129"/>
                  <a:pt x="392" y="120"/>
                  <a:pt x="408" y="113"/>
                </a:cubicBezTo>
                <a:cubicBezTo>
                  <a:pt x="425" y="107"/>
                  <a:pt x="439" y="101"/>
                  <a:pt x="457" y="94"/>
                </a:cubicBezTo>
                <a:cubicBezTo>
                  <a:pt x="474" y="87"/>
                  <a:pt x="493" y="77"/>
                  <a:pt x="512" y="70"/>
                </a:cubicBezTo>
                <a:cubicBezTo>
                  <a:pt x="531" y="64"/>
                  <a:pt x="552" y="58"/>
                  <a:pt x="572" y="53"/>
                </a:cubicBezTo>
                <a:cubicBezTo>
                  <a:pt x="592" y="48"/>
                  <a:pt x="614" y="45"/>
                  <a:pt x="632" y="41"/>
                </a:cubicBezTo>
                <a:cubicBezTo>
                  <a:pt x="650" y="37"/>
                  <a:pt x="664" y="33"/>
                  <a:pt x="681" y="29"/>
                </a:cubicBezTo>
                <a:cubicBezTo>
                  <a:pt x="697" y="25"/>
                  <a:pt x="715" y="22"/>
                  <a:pt x="730" y="19"/>
                </a:cubicBezTo>
                <a:cubicBezTo>
                  <a:pt x="744" y="16"/>
                  <a:pt x="753" y="14"/>
                  <a:pt x="768" y="12"/>
                </a:cubicBezTo>
                <a:cubicBezTo>
                  <a:pt x="782" y="10"/>
                  <a:pt x="803" y="8"/>
                  <a:pt x="818" y="6"/>
                </a:cubicBezTo>
                <a:cubicBezTo>
                  <a:pt x="832" y="4"/>
                  <a:pt x="848" y="1"/>
                  <a:pt x="85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Line 394"/>
          <p:cNvSpPr>
            <a:spLocks noChangeShapeType="1"/>
          </p:cNvSpPr>
          <p:nvPr/>
        </p:nvSpPr>
        <p:spPr bwMode="auto">
          <a:xfrm flipV="1">
            <a:off x="821334" y="7517378"/>
            <a:ext cx="0" cy="123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Line 395"/>
          <p:cNvSpPr>
            <a:spLocks noChangeShapeType="1"/>
          </p:cNvSpPr>
          <p:nvPr/>
        </p:nvSpPr>
        <p:spPr bwMode="auto">
          <a:xfrm>
            <a:off x="2597193" y="6264670"/>
            <a:ext cx="0" cy="1237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Oval 396"/>
          <p:cNvSpPr>
            <a:spLocks noChangeArrowheads="1"/>
          </p:cNvSpPr>
          <p:nvPr/>
        </p:nvSpPr>
        <p:spPr bwMode="auto">
          <a:xfrm flipH="1">
            <a:off x="776938" y="7130740"/>
            <a:ext cx="88793" cy="1237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Oval 397"/>
          <p:cNvSpPr>
            <a:spLocks noChangeArrowheads="1"/>
          </p:cNvSpPr>
          <p:nvPr/>
        </p:nvSpPr>
        <p:spPr bwMode="auto">
          <a:xfrm flipH="1">
            <a:off x="776938" y="7888550"/>
            <a:ext cx="88793" cy="1237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Oval 398"/>
          <p:cNvSpPr>
            <a:spLocks noChangeArrowheads="1"/>
          </p:cNvSpPr>
          <p:nvPr/>
        </p:nvSpPr>
        <p:spPr bwMode="auto">
          <a:xfrm flipH="1">
            <a:off x="2541697" y="5847101"/>
            <a:ext cx="88793" cy="1237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Oval 399"/>
          <p:cNvSpPr>
            <a:spLocks noChangeArrowheads="1"/>
          </p:cNvSpPr>
          <p:nvPr/>
        </p:nvSpPr>
        <p:spPr bwMode="auto">
          <a:xfrm flipH="1">
            <a:off x="2552796" y="6589446"/>
            <a:ext cx="88793" cy="1237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Oval 400"/>
          <p:cNvSpPr>
            <a:spLocks noChangeArrowheads="1"/>
          </p:cNvSpPr>
          <p:nvPr/>
        </p:nvSpPr>
        <p:spPr bwMode="auto">
          <a:xfrm flipH="1">
            <a:off x="4328655" y="7316326"/>
            <a:ext cx="88793" cy="12372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Rectangle 401"/>
          <p:cNvSpPr>
            <a:spLocks noChangeArrowheads="1"/>
          </p:cNvSpPr>
          <p:nvPr/>
        </p:nvSpPr>
        <p:spPr bwMode="auto">
          <a:xfrm>
            <a:off x="4693076" y="4800600"/>
            <a:ext cx="2164924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/>
              <a:t>T</a:t>
            </a:r>
            <a:r>
              <a:rPr lang="en-US" b="1" dirty="0"/>
              <a:t> = Total Strain</a:t>
            </a:r>
          </a:p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/>
              <a:t>E</a:t>
            </a:r>
            <a:r>
              <a:rPr lang="en-US" b="1" dirty="0"/>
              <a:t> = Elastic Strain</a:t>
            </a:r>
          </a:p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/>
              <a:t>P</a:t>
            </a:r>
            <a:r>
              <a:rPr lang="en-US" b="1" dirty="0"/>
              <a:t> = Plastic Strain</a:t>
            </a:r>
          </a:p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/>
              <a:t>R</a:t>
            </a:r>
            <a:r>
              <a:rPr lang="en-US" b="1" dirty="0"/>
              <a:t> =Recoverable Strain</a:t>
            </a:r>
          </a:p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/>
              <a:t>L</a:t>
            </a:r>
            <a:r>
              <a:rPr lang="en-US" b="1" dirty="0"/>
              <a:t> = Locked-in Strain</a:t>
            </a:r>
          </a:p>
          <a:p>
            <a:r>
              <a:rPr lang="en-US" b="1" dirty="0"/>
              <a:t>    =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V</a:t>
            </a:r>
            <a:r>
              <a:rPr lang="en-US" b="1" dirty="0">
                <a:sym typeface="PanRoman" pitchFamily="2" charset="2"/>
              </a:rPr>
              <a:t>+ </a:t>
            </a:r>
            <a:r>
              <a:rPr lang="en-US" b="1" dirty="0">
                <a:sym typeface="Symbol" pitchFamily="18" charset="2"/>
              </a:rPr>
              <a:t></a:t>
            </a:r>
            <a:r>
              <a:rPr lang="en-US" b="1" dirty="0">
                <a:sym typeface="PanRoman" pitchFamily="2" charset="2"/>
              </a:rPr>
              <a:t> </a:t>
            </a:r>
            <a:r>
              <a:rPr lang="en-US" b="1" baseline="-25000" dirty="0">
                <a:sym typeface="PanRoman" pitchFamily="2" charset="2"/>
              </a:rPr>
              <a:t>P </a:t>
            </a:r>
          </a:p>
          <a:p>
            <a:endParaRPr lang="en-US" b="1" dirty="0"/>
          </a:p>
        </p:txBody>
      </p:sp>
      <p:sp>
        <p:nvSpPr>
          <p:cNvPr id="150" name="Rectangle 402"/>
          <p:cNvSpPr>
            <a:spLocks noChangeArrowheads="1"/>
          </p:cNvSpPr>
          <p:nvPr/>
        </p:nvSpPr>
        <p:spPr bwMode="auto">
          <a:xfrm>
            <a:off x="603052" y="8337051"/>
            <a:ext cx="5846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Figure. Strain </a:t>
            </a:r>
            <a:r>
              <a:rPr lang="en-US" b="1" dirty="0"/>
              <a:t>components of </a:t>
            </a:r>
            <a:r>
              <a:rPr lang="en-US" b="1" dirty="0" err="1"/>
              <a:t>elasto</a:t>
            </a:r>
            <a:r>
              <a:rPr lang="en-US" b="1" dirty="0"/>
              <a:t>-</a:t>
            </a:r>
            <a:r>
              <a:rPr lang="en-US" b="1" dirty="0" err="1"/>
              <a:t>visco</a:t>
            </a:r>
            <a:r>
              <a:rPr lang="en-US" b="1" dirty="0"/>
              <a:t>-plastic materials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. Viscous strain develops in a material with time under a sustained load.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. The amount of viscous strain  that develops upon application of a sustained load does not recover immediately upon removal of the load.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This strain gets recovered at a certain period of time after removal of the load.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52400" y="457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Characteristics of Viscous Strain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ine 6"/>
          <p:cNvSpPr>
            <a:spLocks noChangeShapeType="1"/>
          </p:cNvSpPr>
          <p:nvPr/>
        </p:nvSpPr>
        <p:spPr bwMode="auto">
          <a:xfrm>
            <a:off x="4938649" y="6112329"/>
            <a:ext cx="0" cy="10945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>
            <a:off x="3715546" y="6097423"/>
            <a:ext cx="1219927" cy="1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1104840" y="7194409"/>
            <a:ext cx="47313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104840" y="4348543"/>
            <a:ext cx="0" cy="2845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auto">
          <a:xfrm flipV="1">
            <a:off x="1275693" y="6099845"/>
            <a:ext cx="0" cy="10945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>
            <a:off x="1275693" y="6099845"/>
            <a:ext cx="1219927" cy="1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>
            <a:off x="2495620" y="5034343"/>
            <a:ext cx="0" cy="10945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247720" y="4373628"/>
            <a:ext cx="88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STRAIN</a:t>
            </a:r>
            <a:endParaRPr lang="en-US" b="1" dirty="0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>
            <a:off x="1857080" y="6099845"/>
            <a:ext cx="1051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19"/>
          <p:cNvSpPr>
            <a:spLocks noChangeShapeType="1"/>
          </p:cNvSpPr>
          <p:nvPr/>
        </p:nvSpPr>
        <p:spPr bwMode="auto">
          <a:xfrm rot="10800000" flipV="1">
            <a:off x="3715547" y="5329255"/>
            <a:ext cx="0" cy="32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 flipV="1">
            <a:off x="1223123" y="7125998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 flipV="1">
            <a:off x="1223123" y="6045116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5379818" y="7153363"/>
            <a:ext cx="673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TIME</a:t>
            </a:r>
            <a:endParaRPr lang="en-US" b="1" dirty="0"/>
          </a:p>
        </p:txBody>
      </p:sp>
      <p:sp>
        <p:nvSpPr>
          <p:cNvPr id="68" name="Line 25"/>
          <p:cNvSpPr>
            <a:spLocks noChangeShapeType="1"/>
          </p:cNvSpPr>
          <p:nvPr/>
        </p:nvSpPr>
        <p:spPr bwMode="auto">
          <a:xfrm flipH="1">
            <a:off x="894559" y="6099845"/>
            <a:ext cx="210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H="1">
            <a:off x="894559" y="7194409"/>
            <a:ext cx="210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7"/>
          <p:cNvSpPr>
            <a:spLocks noChangeShapeType="1"/>
          </p:cNvSpPr>
          <p:nvPr/>
        </p:nvSpPr>
        <p:spPr bwMode="auto">
          <a:xfrm>
            <a:off x="999700" y="6099845"/>
            <a:ext cx="0" cy="1094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>
            <a:off x="1117983" y="7225093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0</a:t>
            </a:r>
          </a:p>
        </p:txBody>
      </p:sp>
      <p:sp>
        <p:nvSpPr>
          <p:cNvPr id="73" name="Rectangle 31"/>
          <p:cNvSpPr>
            <a:spLocks noChangeArrowheads="1"/>
          </p:cNvSpPr>
          <p:nvPr/>
        </p:nvSpPr>
        <p:spPr bwMode="auto">
          <a:xfrm>
            <a:off x="2337909" y="7209499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1</a:t>
            </a: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3553482" y="7208201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2</a:t>
            </a: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1209981" y="6866039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1209981" y="5766107"/>
            <a:ext cx="688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B (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77" name="Text Box 38"/>
          <p:cNvSpPr txBox="1">
            <a:spLocks noChangeArrowheads="1"/>
          </p:cNvSpPr>
          <p:nvPr/>
        </p:nvSpPr>
        <p:spPr bwMode="auto">
          <a:xfrm>
            <a:off x="2478571" y="5915179"/>
            <a:ext cx="722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 (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2387371" y="4621369"/>
            <a:ext cx="11441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D (2</a:t>
            </a:r>
            <a:r>
              <a:rPr lang="en-US" sz="2000" b="1" dirty="0" smtClean="0">
                <a:sym typeface="Symbol" pitchFamily="18" charset="2"/>
              </a:rPr>
              <a:t></a:t>
            </a:r>
            <a:r>
              <a:rPr lang="en-US" sz="2000" b="1" baseline="-25000" dirty="0" smtClean="0">
                <a:sym typeface="Symbol" pitchFamily="18" charset="2"/>
              </a:rPr>
              <a:t>E</a:t>
            </a:r>
            <a:r>
              <a:rPr lang="en-US" sz="2000" b="1" dirty="0" smtClean="0">
                <a:sym typeface="Symbol" pitchFamily="18" charset="2"/>
              </a:rPr>
              <a:t>)</a:t>
            </a:r>
          </a:p>
          <a:p>
            <a:endParaRPr lang="en-US" sz="2000" b="1" dirty="0"/>
          </a:p>
        </p:txBody>
      </p:sp>
      <p:sp>
        <p:nvSpPr>
          <p:cNvPr id="79" name="Text Box 40"/>
          <p:cNvSpPr txBox="1">
            <a:spLocks noChangeArrowheads="1"/>
          </p:cNvSpPr>
          <p:nvPr/>
        </p:nvSpPr>
        <p:spPr bwMode="auto">
          <a:xfrm>
            <a:off x="4938649" y="5935164"/>
            <a:ext cx="705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G (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flipV="1">
            <a:off x="1276420" y="6329743"/>
            <a:ext cx="0" cy="24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Line 19"/>
          <p:cNvSpPr>
            <a:spLocks noChangeShapeType="1"/>
          </p:cNvSpPr>
          <p:nvPr/>
        </p:nvSpPr>
        <p:spPr bwMode="auto">
          <a:xfrm flipV="1">
            <a:off x="2495620" y="5491543"/>
            <a:ext cx="0" cy="24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Line 27"/>
          <p:cNvSpPr>
            <a:spLocks noChangeShapeType="1"/>
          </p:cNvSpPr>
          <p:nvPr/>
        </p:nvSpPr>
        <p:spPr bwMode="auto">
          <a:xfrm>
            <a:off x="2343220" y="4996243"/>
            <a:ext cx="0" cy="10945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"/>
          <p:cNvSpPr>
            <a:spLocks noChangeArrowheads="1"/>
          </p:cNvSpPr>
          <p:nvPr/>
        </p:nvSpPr>
        <p:spPr bwMode="auto">
          <a:xfrm flipV="1">
            <a:off x="2438105" y="604399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rot="10800000" flipV="1">
            <a:off x="2485730" y="6098721"/>
            <a:ext cx="1588" cy="11107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ine 5"/>
          <p:cNvSpPr>
            <a:spLocks noChangeShapeType="1"/>
          </p:cNvSpPr>
          <p:nvPr/>
        </p:nvSpPr>
        <p:spPr bwMode="auto">
          <a:xfrm>
            <a:off x="2495620" y="5034343"/>
            <a:ext cx="1219927" cy="1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3077007" y="5034343"/>
            <a:ext cx="1051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" name="Straight Connector 87"/>
          <p:cNvCxnSpPr>
            <a:stCxn id="84" idx="6"/>
          </p:cNvCxnSpPr>
          <p:nvPr/>
        </p:nvCxnSpPr>
        <p:spPr>
          <a:xfrm>
            <a:off x="2543245" y="6098721"/>
            <a:ext cx="1172302" cy="24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6"/>
          <p:cNvSpPr>
            <a:spLocks noChangeShapeType="1"/>
          </p:cNvSpPr>
          <p:nvPr/>
        </p:nvSpPr>
        <p:spPr bwMode="auto">
          <a:xfrm>
            <a:off x="3715547" y="5035641"/>
            <a:ext cx="0" cy="10945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20"/>
          <p:cNvSpPr>
            <a:spLocks noChangeArrowheads="1"/>
          </p:cNvSpPr>
          <p:nvPr/>
        </p:nvSpPr>
        <p:spPr bwMode="auto">
          <a:xfrm flipV="1">
            <a:off x="3662977" y="604932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3522026" y="4662838"/>
            <a:ext cx="11370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E (2</a:t>
            </a:r>
            <a:r>
              <a:rPr lang="en-US" sz="2000" b="1" dirty="0" smtClean="0">
                <a:sym typeface="Symbol" pitchFamily="18" charset="2"/>
              </a:rPr>
              <a:t></a:t>
            </a:r>
            <a:r>
              <a:rPr lang="en-US" sz="2000" b="1" baseline="-25000" dirty="0" smtClean="0">
                <a:sym typeface="Symbol" pitchFamily="18" charset="2"/>
              </a:rPr>
              <a:t>E</a:t>
            </a:r>
            <a:r>
              <a:rPr lang="en-US" sz="2000" b="1" dirty="0" smtClean="0">
                <a:sym typeface="Symbol" pitchFamily="18" charset="2"/>
              </a:rPr>
              <a:t>)</a:t>
            </a:r>
            <a:endParaRPr lang="en-US" sz="2000" b="1" dirty="0"/>
          </a:p>
        </p:txBody>
      </p:sp>
      <p:sp>
        <p:nvSpPr>
          <p:cNvPr id="92" name="Text Box 39"/>
          <p:cNvSpPr txBox="1">
            <a:spLocks noChangeArrowheads="1"/>
          </p:cNvSpPr>
          <p:nvPr/>
        </p:nvSpPr>
        <p:spPr bwMode="auto">
          <a:xfrm>
            <a:off x="3555181" y="6073055"/>
            <a:ext cx="741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F (</a:t>
            </a:r>
            <a:r>
              <a:rPr lang="en-US" sz="2000" b="1" dirty="0" smtClean="0">
                <a:sym typeface="Symbol" pitchFamily="18" charset="2"/>
              </a:rPr>
              <a:t></a:t>
            </a:r>
            <a:r>
              <a:rPr lang="en-US" sz="2000" b="1" baseline="-25000" dirty="0" smtClean="0">
                <a:sym typeface="Symbol" pitchFamily="18" charset="2"/>
              </a:rPr>
              <a:t>E</a:t>
            </a:r>
            <a:r>
              <a:rPr lang="en-US" sz="2000" b="1" dirty="0" smtClean="0">
                <a:sym typeface="Symbol" pitchFamily="18" charset="2"/>
              </a:rPr>
              <a:t>)</a:t>
            </a:r>
            <a:endParaRPr lang="en-US" sz="2000" b="1" dirty="0"/>
          </a:p>
        </p:txBody>
      </p:sp>
      <p:sp>
        <p:nvSpPr>
          <p:cNvPr id="94" name="Line 16"/>
          <p:cNvSpPr>
            <a:spLocks noChangeShapeType="1"/>
          </p:cNvSpPr>
          <p:nvPr/>
        </p:nvSpPr>
        <p:spPr bwMode="auto">
          <a:xfrm>
            <a:off x="4296933" y="6097423"/>
            <a:ext cx="1051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0800000" flipV="1">
            <a:off x="3715547" y="6090807"/>
            <a:ext cx="1588" cy="11107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33"/>
          <p:cNvSpPr>
            <a:spLocks noChangeArrowheads="1"/>
          </p:cNvSpPr>
          <p:nvPr/>
        </p:nvSpPr>
        <p:spPr bwMode="auto">
          <a:xfrm flipV="1">
            <a:off x="4885546" y="7139680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auto">
          <a:xfrm flipV="1">
            <a:off x="4886079" y="604932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40"/>
          <p:cNvSpPr txBox="1">
            <a:spLocks noChangeArrowheads="1"/>
          </p:cNvSpPr>
          <p:nvPr/>
        </p:nvSpPr>
        <p:spPr bwMode="auto">
          <a:xfrm>
            <a:off x="4668553" y="6879805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99" name="Rectangle 34"/>
          <p:cNvSpPr>
            <a:spLocks noChangeArrowheads="1"/>
          </p:cNvSpPr>
          <p:nvPr/>
        </p:nvSpPr>
        <p:spPr bwMode="auto">
          <a:xfrm>
            <a:off x="4776585" y="7249137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3</a:t>
            </a:r>
            <a:endParaRPr lang="en-US" sz="1600" b="1" baseline="-25000" dirty="0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rot="10800000" flipV="1">
            <a:off x="4938650" y="6415830"/>
            <a:ext cx="0" cy="32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238"/>
          <p:cNvSpPr txBox="1">
            <a:spLocks noChangeArrowheads="1"/>
          </p:cNvSpPr>
          <p:nvPr/>
        </p:nvSpPr>
        <p:spPr bwMode="auto">
          <a:xfrm>
            <a:off x="689408" y="6368744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05" name="Text Box 238"/>
          <p:cNvSpPr txBox="1">
            <a:spLocks noChangeArrowheads="1"/>
          </p:cNvSpPr>
          <p:nvPr/>
        </p:nvSpPr>
        <p:spPr bwMode="auto">
          <a:xfrm>
            <a:off x="2038939" y="5303911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06" name="Text Box 238"/>
          <p:cNvSpPr txBox="1">
            <a:spLocks noChangeArrowheads="1"/>
          </p:cNvSpPr>
          <p:nvPr/>
        </p:nvSpPr>
        <p:spPr bwMode="auto">
          <a:xfrm>
            <a:off x="3691917" y="5370586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08" name="Text Box 238"/>
          <p:cNvSpPr txBox="1">
            <a:spLocks noChangeArrowheads="1"/>
          </p:cNvSpPr>
          <p:nvPr/>
        </p:nvSpPr>
        <p:spPr bwMode="auto">
          <a:xfrm>
            <a:off x="4895436" y="6496707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708458" y="7711516"/>
            <a:ext cx="52681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Figure . Strain response of an elastic material to the above loading regime</a:t>
            </a:r>
            <a:endParaRPr lang="en-US" b="1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0" y="42672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0" y="624959"/>
            <a:ext cx="7086600" cy="3550682"/>
            <a:chOff x="0" y="282059"/>
            <a:chExt cx="7086600" cy="3550682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4957629" y="2045845"/>
              <a:ext cx="0" cy="10945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rot="10800000" flipV="1">
              <a:off x="4957630" y="2349346"/>
              <a:ext cx="0" cy="324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3734526" y="2030939"/>
              <a:ext cx="1219927" cy="1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123820" y="3127925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1123820" y="282059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294673" y="2033361"/>
              <a:ext cx="0" cy="10945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294673" y="2033361"/>
              <a:ext cx="1219927" cy="1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14600" y="967859"/>
              <a:ext cx="0" cy="10945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81000" y="307144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876060" y="2033361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rot="10800000" flipV="1">
              <a:off x="3734527" y="1262771"/>
              <a:ext cx="0" cy="324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 flipV="1">
              <a:off x="1242103" y="3059514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 flipV="1">
              <a:off x="1242103" y="1978632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408323" y="3115454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913539" y="2033361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913539" y="3127925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1018680" y="2033361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668212" y="2332085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136963" y="3158609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356889" y="3143015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572462" y="314171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1228961" y="2799555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1228961" y="1718673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2497552" y="1848695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2377776" y="628851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957629" y="186868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0" y="3463409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	Figure . </a:t>
              </a:r>
              <a:r>
                <a:rPr lang="en-US" b="1" dirty="0"/>
                <a:t>Loading-unloading </a:t>
              </a:r>
              <a:r>
                <a:rPr lang="en-US" b="1" dirty="0" smtClean="0"/>
                <a:t>sequence</a:t>
              </a:r>
              <a:endParaRPr lang="en-US" b="1" dirty="0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1295400" y="2263259"/>
              <a:ext cx="0" cy="248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2514600" y="1425059"/>
              <a:ext cx="0" cy="248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2362200" y="929759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011732" y="1190383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 flipV="1">
              <a:off x="2457085" y="197750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 flipV="1">
              <a:off x="2504710" y="2032237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2514600" y="967859"/>
              <a:ext cx="1219927" cy="1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095987" y="967859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" name="Straight Connector 43"/>
            <p:cNvCxnSpPr>
              <a:stCxn id="6" idx="6"/>
            </p:cNvCxnSpPr>
            <p:nvPr/>
          </p:nvCxnSpPr>
          <p:spPr>
            <a:xfrm>
              <a:off x="2562225" y="2032237"/>
              <a:ext cx="1172302" cy="24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3734527" y="969157"/>
              <a:ext cx="0" cy="10945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 flipV="1">
              <a:off x="3681957" y="198283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3550531" y="615404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E</a:t>
              </a: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3574161" y="2006571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/>
                <a:t>F</a:t>
              </a:r>
              <a:endParaRPr lang="en-US" sz="2000" b="1" dirty="0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4315913" y="2030939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 flipV="1">
              <a:off x="3734527" y="2024323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 flipV="1">
              <a:off x="4904526" y="307319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 flipV="1">
              <a:off x="4905059" y="198283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4687533" y="2813321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4795565" y="3182653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3</a:t>
              </a:r>
              <a:endParaRPr lang="en-US" sz="1600" b="1" baseline="-25000" dirty="0"/>
            </a:p>
          </p:txBody>
        </p:sp>
        <p:sp>
          <p:nvSpPr>
            <p:cNvPr id="102" name="Oval 22"/>
            <p:cNvSpPr>
              <a:spLocks noChangeArrowheads="1"/>
            </p:cNvSpPr>
            <p:nvPr/>
          </p:nvSpPr>
          <p:spPr bwMode="auto">
            <a:xfrm flipV="1">
              <a:off x="2451778" y="930882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22"/>
            <p:cNvSpPr>
              <a:spLocks noChangeArrowheads="1"/>
            </p:cNvSpPr>
            <p:nvPr/>
          </p:nvSpPr>
          <p:spPr bwMode="auto">
            <a:xfrm flipV="1">
              <a:off x="3670978" y="911832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Oval 22"/>
          <p:cNvSpPr>
            <a:spLocks noChangeArrowheads="1"/>
          </p:cNvSpPr>
          <p:nvPr/>
        </p:nvSpPr>
        <p:spPr bwMode="auto">
          <a:xfrm flipV="1">
            <a:off x="2442253" y="4969482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22"/>
          <p:cNvSpPr>
            <a:spLocks noChangeArrowheads="1"/>
          </p:cNvSpPr>
          <p:nvPr/>
        </p:nvSpPr>
        <p:spPr bwMode="auto">
          <a:xfrm flipV="1">
            <a:off x="3651928" y="4988532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80975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Response of Diff. Materials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0" y="282059"/>
            <a:ext cx="7086600" cy="3550682"/>
            <a:chOff x="0" y="282059"/>
            <a:chExt cx="7086600" cy="3550682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123820" y="3127925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1123820" y="282059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294673" y="2033361"/>
              <a:ext cx="0" cy="109456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294673" y="2033361"/>
              <a:ext cx="1219927" cy="129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514600" y="967859"/>
              <a:ext cx="0" cy="109456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81000" y="307144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876060" y="2033361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rot="10800000" flipV="1">
              <a:off x="3734527" y="1262771"/>
              <a:ext cx="0" cy="324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 flipV="1">
              <a:off x="1242103" y="3059514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 flipV="1">
              <a:off x="1242103" y="1978632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398798" y="3086879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913539" y="2033361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913539" y="3127925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1018680" y="2033361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668212" y="2332085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136963" y="3158609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356889" y="3143015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3572462" y="314171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1228961" y="2799555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8" name="Text Box 37"/>
            <p:cNvSpPr txBox="1">
              <a:spLocks noChangeArrowheads="1"/>
            </p:cNvSpPr>
            <p:nvPr/>
          </p:nvSpPr>
          <p:spPr bwMode="auto">
            <a:xfrm>
              <a:off x="1228961" y="1718673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2497552" y="1858220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2396826" y="619326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D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957629" y="1868680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0" y="3463409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	Figure . </a:t>
              </a:r>
              <a:r>
                <a:rPr lang="en-US" b="1" dirty="0"/>
                <a:t>Loading-unloading </a:t>
              </a:r>
              <a:r>
                <a:rPr lang="en-US" b="1" dirty="0" smtClean="0"/>
                <a:t>sequence</a:t>
              </a:r>
              <a:endParaRPr lang="en-US" b="1" dirty="0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V="1">
              <a:off x="1295400" y="2263259"/>
              <a:ext cx="0" cy="248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 flipV="1">
              <a:off x="2514600" y="1425059"/>
              <a:ext cx="0" cy="248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Line 27"/>
            <p:cNvSpPr>
              <a:spLocks noChangeShapeType="1"/>
            </p:cNvSpPr>
            <p:nvPr/>
          </p:nvSpPr>
          <p:spPr bwMode="auto">
            <a:xfrm>
              <a:off x="2362200" y="929759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2011732" y="1190383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auto">
            <a:xfrm flipV="1">
              <a:off x="2457085" y="197750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 flipV="1">
              <a:off x="2504710" y="2032237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2514600" y="967859"/>
              <a:ext cx="1219927" cy="129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3095987" y="967859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4" name="Straight Connector 43"/>
            <p:cNvCxnSpPr>
              <a:stCxn id="6" idx="6"/>
            </p:cNvCxnSpPr>
            <p:nvPr/>
          </p:nvCxnSpPr>
          <p:spPr>
            <a:xfrm>
              <a:off x="2562225" y="2032237"/>
              <a:ext cx="1172302" cy="242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3734527" y="969157"/>
              <a:ext cx="0" cy="109456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 flipV="1">
              <a:off x="3681957" y="198283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3569581" y="615404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E</a:t>
              </a: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3574161" y="2006571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smtClean="0"/>
                <a:t>F</a:t>
              </a:r>
              <a:endParaRPr lang="en-US" sz="2000" b="1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3734526" y="2030939"/>
              <a:ext cx="1219927" cy="129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4315913" y="2030939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10800000" flipV="1">
              <a:off x="3734527" y="2024323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 flipV="1">
              <a:off x="4904526" y="307319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 flipV="1">
              <a:off x="4905059" y="198283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40"/>
            <p:cNvSpPr txBox="1">
              <a:spLocks noChangeArrowheads="1"/>
            </p:cNvSpPr>
            <p:nvPr/>
          </p:nvSpPr>
          <p:spPr bwMode="auto">
            <a:xfrm>
              <a:off x="4687533" y="2813321"/>
              <a:ext cx="332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4795565" y="3182653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3</a:t>
              </a:r>
              <a:endParaRPr lang="en-US" sz="1600" b="1" baseline="-25000" dirty="0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4957629" y="2045845"/>
              <a:ext cx="0" cy="109456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rot="10800000" flipV="1">
              <a:off x="4957630" y="2349346"/>
              <a:ext cx="0" cy="324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12" name="Straight Connector 111"/>
          <p:cNvCxnSpPr/>
          <p:nvPr/>
        </p:nvCxnSpPr>
        <p:spPr>
          <a:xfrm>
            <a:off x="0" y="3857625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247720" y="4038599"/>
            <a:ext cx="5805680" cy="4319248"/>
            <a:chOff x="247720" y="4038599"/>
            <a:chExt cx="5805680" cy="4319248"/>
          </a:xfrm>
        </p:grpSpPr>
        <p:sp>
          <p:nvSpPr>
            <p:cNvPr id="57" name="Line 2"/>
            <p:cNvSpPr>
              <a:spLocks noChangeShapeType="1"/>
            </p:cNvSpPr>
            <p:nvPr/>
          </p:nvSpPr>
          <p:spPr bwMode="auto">
            <a:xfrm>
              <a:off x="1104840" y="7194409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"/>
            <p:cNvSpPr>
              <a:spLocks noChangeShapeType="1"/>
            </p:cNvSpPr>
            <p:nvPr/>
          </p:nvSpPr>
          <p:spPr bwMode="auto">
            <a:xfrm flipV="1">
              <a:off x="1104840" y="4348543"/>
              <a:ext cx="0" cy="2845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 flipV="1">
              <a:off x="1276420" y="6553199"/>
              <a:ext cx="1209605" cy="64838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2495620" y="5200650"/>
              <a:ext cx="1238180" cy="133783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247720" y="4373628"/>
              <a:ext cx="887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STRAIN</a:t>
              </a:r>
              <a:endParaRPr lang="en-US" b="1" dirty="0"/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 flipV="1">
              <a:off x="1223123" y="7125998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5379818" y="7153363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 flipH="1">
              <a:off x="913608" y="6543675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 flipH="1">
              <a:off x="894559" y="7194409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 flipH="1">
              <a:off x="999699" y="6572249"/>
              <a:ext cx="425" cy="622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>
              <a:off x="1117983" y="7225093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73" name="Rectangle 31"/>
            <p:cNvSpPr>
              <a:spLocks noChangeArrowheads="1"/>
            </p:cNvSpPr>
            <p:nvPr/>
          </p:nvSpPr>
          <p:spPr bwMode="auto">
            <a:xfrm>
              <a:off x="2337909" y="7209499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>
              <a:off x="3553482" y="7208201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1057581" y="6799364"/>
              <a:ext cx="5533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A/B</a:t>
              </a:r>
              <a:endParaRPr lang="en-US" b="1" dirty="0"/>
            </a:p>
          </p:txBody>
        </p:sp>
        <p:sp>
          <p:nvSpPr>
            <p:cNvPr id="77" name="Text Box 38"/>
            <p:cNvSpPr txBox="1">
              <a:spLocks noChangeArrowheads="1"/>
            </p:cNvSpPr>
            <p:nvPr/>
          </p:nvSpPr>
          <p:spPr bwMode="auto">
            <a:xfrm>
              <a:off x="2488096" y="6381904"/>
              <a:ext cx="11123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C/D (</a:t>
              </a:r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r>
                <a:rPr lang="en-US" b="1" dirty="0" smtClean="0">
                  <a:sym typeface="Symbol" pitchFamily="18" charset="2"/>
                </a:rPr>
                <a:t>)</a:t>
              </a:r>
              <a:endParaRPr lang="en-US" b="1" dirty="0"/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3577996" y="5211919"/>
              <a:ext cx="11441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E/F (3</a:t>
              </a:r>
              <a:r>
                <a:rPr lang="en-US" sz="2000" b="1" dirty="0" smtClean="0">
                  <a:sym typeface="Symbol" pitchFamily="18" charset="2"/>
                </a:rPr>
                <a:t></a:t>
              </a:r>
              <a:r>
                <a:rPr lang="en-US" sz="2000" b="1" baseline="-25000" dirty="0" smtClean="0">
                  <a:sym typeface="Symbol" pitchFamily="18" charset="2"/>
                </a:rPr>
                <a:t>P</a:t>
              </a:r>
              <a:r>
                <a:rPr lang="en-US" sz="2000" b="1" dirty="0" smtClean="0">
                  <a:sym typeface="Symbol" pitchFamily="18" charset="2"/>
                </a:rPr>
                <a:t>)</a:t>
              </a:r>
            </a:p>
            <a:p>
              <a:endParaRPr lang="en-US" sz="2000" b="1" dirty="0"/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 flipV="1">
              <a:off x="2438105" y="648214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0800000" flipV="1">
              <a:off x="2485730" y="6098721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52650" y="5210175"/>
              <a:ext cx="1543847" cy="514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20"/>
            <p:cNvSpPr>
              <a:spLocks noChangeArrowheads="1"/>
            </p:cNvSpPr>
            <p:nvPr/>
          </p:nvSpPr>
          <p:spPr bwMode="auto">
            <a:xfrm flipV="1">
              <a:off x="3662977" y="51730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39"/>
            <p:cNvSpPr txBox="1">
              <a:spLocks noChangeArrowheads="1"/>
            </p:cNvSpPr>
            <p:nvPr/>
          </p:nvSpPr>
          <p:spPr bwMode="auto">
            <a:xfrm>
              <a:off x="4583880" y="4196630"/>
              <a:ext cx="12073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G/H (4</a:t>
              </a:r>
              <a:r>
                <a:rPr lang="en-US" sz="2000" b="1" dirty="0" smtClean="0">
                  <a:sym typeface="Symbol" pitchFamily="18" charset="2"/>
                </a:rPr>
                <a:t></a:t>
              </a:r>
              <a:r>
                <a:rPr lang="en-US" sz="2000" b="1" baseline="-25000" dirty="0" smtClean="0">
                  <a:sym typeface="Symbol" pitchFamily="18" charset="2"/>
                </a:rPr>
                <a:t>p</a:t>
              </a:r>
              <a:r>
                <a:rPr lang="en-US" sz="2000" b="1" dirty="0" smtClean="0">
                  <a:sym typeface="Symbol" pitchFamily="18" charset="2"/>
                </a:rPr>
                <a:t>)</a:t>
              </a:r>
              <a:endParaRPr lang="en-US" sz="2000" b="1" dirty="0"/>
            </a:p>
          </p:txBody>
        </p:sp>
        <p:sp>
          <p:nvSpPr>
            <p:cNvPr id="99" name="Rectangle 34"/>
            <p:cNvSpPr>
              <a:spLocks noChangeArrowheads="1"/>
            </p:cNvSpPr>
            <p:nvPr/>
          </p:nvSpPr>
          <p:spPr bwMode="auto">
            <a:xfrm>
              <a:off x="4776585" y="724913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3</a:t>
              </a:r>
              <a:endParaRPr lang="en-US" sz="1600" b="1" baseline="-25000" dirty="0"/>
            </a:p>
          </p:txBody>
        </p:sp>
        <p:sp>
          <p:nvSpPr>
            <p:cNvPr id="104" name="Text Box 238"/>
            <p:cNvSpPr txBox="1">
              <a:spLocks noChangeArrowheads="1"/>
            </p:cNvSpPr>
            <p:nvPr/>
          </p:nvSpPr>
          <p:spPr bwMode="auto">
            <a:xfrm>
              <a:off x="689408" y="6578294"/>
              <a:ext cx="3690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110" name="Text Box 42"/>
            <p:cNvSpPr txBox="1">
              <a:spLocks noChangeArrowheads="1"/>
            </p:cNvSpPr>
            <p:nvPr/>
          </p:nvSpPr>
          <p:spPr bwMode="auto">
            <a:xfrm>
              <a:off x="708458" y="7711516"/>
              <a:ext cx="52681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Figure . Strain response of a plastic material to the above loading regime</a:t>
              </a:r>
              <a:endParaRPr lang="en-US" b="1" dirty="0"/>
            </a:p>
          </p:txBody>
        </p:sp>
        <p:cxnSp>
          <p:nvCxnSpPr>
            <p:cNvPr id="109" name="Straight Connector 108"/>
            <p:cNvCxnSpPr/>
            <p:nvPr/>
          </p:nvCxnSpPr>
          <p:spPr>
            <a:xfrm rot="10800000">
              <a:off x="2124076" y="4562475"/>
              <a:ext cx="2733677" cy="95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 Box 39"/>
            <p:cNvSpPr txBox="1">
              <a:spLocks noChangeArrowheads="1"/>
            </p:cNvSpPr>
            <p:nvPr/>
          </p:nvSpPr>
          <p:spPr bwMode="auto">
            <a:xfrm>
              <a:off x="1892071" y="5469094"/>
              <a:ext cx="62252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ym typeface="Symbol" pitchFamily="18" charset="2"/>
                </a:rPr>
                <a:t>2</a:t>
              </a:r>
              <a:r>
                <a:rPr lang="en-US" sz="2000" b="1" baseline="-25000" dirty="0" smtClean="0">
                  <a:sym typeface="Symbol" pitchFamily="18" charset="2"/>
                </a:rPr>
                <a:t>P</a:t>
              </a:r>
              <a:endParaRPr lang="en-US" sz="2000" b="1" dirty="0" smtClean="0">
                <a:sym typeface="Symbol" pitchFamily="18" charset="2"/>
              </a:endParaRPr>
            </a:p>
            <a:p>
              <a:endParaRPr lang="en-US" sz="2000" b="1" dirty="0"/>
            </a:p>
          </p:txBody>
        </p:sp>
        <p:cxnSp>
          <p:nvCxnSpPr>
            <p:cNvPr id="117" name="Straight Connector 116"/>
            <p:cNvCxnSpPr>
              <a:stCxn id="68" idx="0"/>
            </p:cNvCxnSpPr>
            <p:nvPr/>
          </p:nvCxnSpPr>
          <p:spPr>
            <a:xfrm rot="5400000" flipH="1" flipV="1">
              <a:off x="1704974" y="5886449"/>
              <a:ext cx="1314450" cy="1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flipV="1">
              <a:off x="3743395" y="4562474"/>
              <a:ext cx="1209605" cy="64838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flipV="1">
              <a:off x="4876554" y="4515798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27"/>
            <p:cNvSpPr>
              <a:spLocks noChangeShapeType="1"/>
            </p:cNvSpPr>
            <p:nvPr/>
          </p:nvSpPr>
          <p:spPr bwMode="auto">
            <a:xfrm flipH="1">
              <a:off x="3409524" y="4571999"/>
              <a:ext cx="425" cy="622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Text Box 238"/>
            <p:cNvSpPr txBox="1">
              <a:spLocks noChangeArrowheads="1"/>
            </p:cNvSpPr>
            <p:nvPr/>
          </p:nvSpPr>
          <p:spPr bwMode="auto">
            <a:xfrm>
              <a:off x="3099233" y="4578044"/>
              <a:ext cx="3690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939575" y="4579453"/>
              <a:ext cx="937350" cy="211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2491103" y="5986147"/>
              <a:ext cx="2437474" cy="923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3357878" y="5605146"/>
              <a:ext cx="3151849" cy="1875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ight Triangle 129"/>
            <p:cNvSpPr/>
            <p:nvPr/>
          </p:nvSpPr>
          <p:spPr>
            <a:xfrm flipH="1">
              <a:off x="1657348" y="6810374"/>
              <a:ext cx="361952" cy="200025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ight Triangle 130"/>
            <p:cNvSpPr/>
            <p:nvPr/>
          </p:nvSpPr>
          <p:spPr>
            <a:xfrm flipH="1">
              <a:off x="4152898" y="4800599"/>
              <a:ext cx="361952" cy="200025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Triangle 131"/>
            <p:cNvSpPr/>
            <p:nvPr/>
          </p:nvSpPr>
          <p:spPr>
            <a:xfrm flipH="1">
              <a:off x="2914648" y="5781675"/>
              <a:ext cx="266702" cy="285749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 Box 38"/>
            <p:cNvSpPr txBox="1">
              <a:spLocks noChangeArrowheads="1"/>
            </p:cNvSpPr>
            <p:nvPr/>
          </p:nvSpPr>
          <p:spPr bwMode="auto">
            <a:xfrm>
              <a:off x="1964221" y="6734329"/>
              <a:ext cx="3217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  <p:sp>
          <p:nvSpPr>
            <p:cNvPr id="134" name="Text Box 38"/>
            <p:cNvSpPr txBox="1">
              <a:spLocks noChangeArrowheads="1"/>
            </p:cNvSpPr>
            <p:nvPr/>
          </p:nvSpPr>
          <p:spPr bwMode="auto">
            <a:xfrm>
              <a:off x="4469296" y="4715029"/>
              <a:ext cx="3217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  <p:sp>
          <p:nvSpPr>
            <p:cNvPr id="135" name="Text Box 38"/>
            <p:cNvSpPr txBox="1">
              <a:spLocks noChangeArrowheads="1"/>
            </p:cNvSpPr>
            <p:nvPr/>
          </p:nvSpPr>
          <p:spPr bwMode="auto">
            <a:xfrm>
              <a:off x="3126271" y="5743729"/>
              <a:ext cx="4170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2S</a:t>
              </a:r>
              <a:endParaRPr lang="en-US" b="1" dirty="0"/>
            </a:p>
          </p:txBody>
        </p:sp>
      </p:grpSp>
      <p:sp>
        <p:nvSpPr>
          <p:cNvPr id="93" name="Oval 22"/>
          <p:cNvSpPr>
            <a:spLocks noChangeArrowheads="1"/>
          </p:cNvSpPr>
          <p:nvPr/>
        </p:nvSpPr>
        <p:spPr bwMode="auto">
          <a:xfrm flipV="1">
            <a:off x="2451778" y="921357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22"/>
          <p:cNvSpPr>
            <a:spLocks noChangeArrowheads="1"/>
          </p:cNvSpPr>
          <p:nvPr/>
        </p:nvSpPr>
        <p:spPr bwMode="auto">
          <a:xfrm flipV="1">
            <a:off x="3690028" y="911832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80975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Response of Diff. Materials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 l="17813" t="37500" r="15000" b="8750"/>
          <a:stretch>
            <a:fillRect/>
          </a:stretch>
        </p:blipFill>
        <p:spPr bwMode="auto">
          <a:xfrm>
            <a:off x="152400" y="838200"/>
            <a:ext cx="655388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8" name="Line 5"/>
          <p:cNvSpPr>
            <a:spLocks noChangeShapeType="1"/>
          </p:cNvSpPr>
          <p:nvPr/>
        </p:nvSpPr>
        <p:spPr bwMode="auto">
          <a:xfrm flipV="1">
            <a:off x="3848170" y="2495549"/>
            <a:ext cx="1209605" cy="648384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142" name="Straight Connector 141"/>
          <p:cNvCxnSpPr/>
          <p:nvPr/>
        </p:nvCxnSpPr>
        <p:spPr>
          <a:xfrm rot="5400000" flipH="1" flipV="1">
            <a:off x="3310008" y="2574860"/>
            <a:ext cx="1036503" cy="15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 flipH="1" flipV="1">
            <a:off x="2071757" y="3927410"/>
            <a:ext cx="1036503" cy="15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Line 5"/>
          <p:cNvSpPr>
            <a:spLocks noChangeShapeType="1"/>
          </p:cNvSpPr>
          <p:nvPr/>
        </p:nvSpPr>
        <p:spPr bwMode="auto">
          <a:xfrm flipV="1">
            <a:off x="1409770" y="4410074"/>
            <a:ext cx="1209605" cy="648384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 flipH="1" flipV="1">
            <a:off x="909707" y="5556185"/>
            <a:ext cx="1036503" cy="15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1257240" y="6089509"/>
            <a:ext cx="47313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3"/>
          <p:cNvSpPr>
            <a:spLocks noChangeShapeType="1"/>
          </p:cNvSpPr>
          <p:nvPr/>
        </p:nvSpPr>
        <p:spPr bwMode="auto">
          <a:xfrm flipV="1">
            <a:off x="1257240" y="3243643"/>
            <a:ext cx="0" cy="2845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400120" y="3268728"/>
            <a:ext cx="88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STRAIN</a:t>
            </a:r>
            <a:endParaRPr lang="en-US" b="1" dirty="0"/>
          </a:p>
        </p:txBody>
      </p:sp>
      <p:sp>
        <p:nvSpPr>
          <p:cNvPr id="65" name="Oval 21"/>
          <p:cNvSpPr>
            <a:spLocks noChangeArrowheads="1"/>
          </p:cNvSpPr>
          <p:nvPr/>
        </p:nvSpPr>
        <p:spPr bwMode="auto">
          <a:xfrm flipV="1">
            <a:off x="1375523" y="6021098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5532218" y="6048463"/>
            <a:ext cx="6735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TIME</a:t>
            </a:r>
            <a:endParaRPr lang="en-US" b="1" dirty="0"/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H="1">
            <a:off x="1046959" y="6089509"/>
            <a:ext cx="210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>
            <a:off x="1270383" y="6120193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0</a:t>
            </a:r>
          </a:p>
        </p:txBody>
      </p:sp>
      <p:sp>
        <p:nvSpPr>
          <p:cNvPr id="73" name="Rectangle 31"/>
          <p:cNvSpPr>
            <a:spLocks noChangeArrowheads="1"/>
          </p:cNvSpPr>
          <p:nvPr/>
        </p:nvSpPr>
        <p:spPr bwMode="auto">
          <a:xfrm>
            <a:off x="2433159" y="6076024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1</a:t>
            </a: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3686832" y="6065201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t</a:t>
            </a:r>
            <a:r>
              <a:rPr lang="en-US" sz="1600" b="1" baseline="-25000" dirty="0"/>
              <a:t>2</a:t>
            </a:r>
          </a:p>
        </p:txBody>
      </p:sp>
      <p:sp>
        <p:nvSpPr>
          <p:cNvPr id="84" name="Oval 11"/>
          <p:cNvSpPr>
            <a:spLocks noChangeArrowheads="1"/>
          </p:cNvSpPr>
          <p:nvPr/>
        </p:nvSpPr>
        <p:spPr bwMode="auto">
          <a:xfrm flipV="1">
            <a:off x="2533355" y="4377118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20"/>
          <p:cNvSpPr>
            <a:spLocks noChangeArrowheads="1"/>
          </p:cNvSpPr>
          <p:nvPr/>
        </p:nvSpPr>
        <p:spPr bwMode="auto">
          <a:xfrm flipV="1">
            <a:off x="3777277" y="307752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34"/>
          <p:cNvSpPr>
            <a:spLocks noChangeArrowheads="1"/>
          </p:cNvSpPr>
          <p:nvPr/>
        </p:nvSpPr>
        <p:spPr bwMode="auto">
          <a:xfrm>
            <a:off x="4938510" y="6087087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t</a:t>
            </a:r>
            <a:r>
              <a:rPr lang="en-US" sz="1600" b="1" baseline="-25000" dirty="0" smtClean="0"/>
              <a:t>3</a:t>
            </a:r>
            <a:endParaRPr lang="en-US" sz="1600" b="1" baseline="-25000" dirty="0"/>
          </a:p>
        </p:txBody>
      </p:sp>
      <p:sp>
        <p:nvSpPr>
          <p:cNvPr id="104" name="Text Box 238"/>
          <p:cNvSpPr txBox="1">
            <a:spLocks noChangeArrowheads="1"/>
          </p:cNvSpPr>
          <p:nvPr/>
        </p:nvSpPr>
        <p:spPr bwMode="auto">
          <a:xfrm>
            <a:off x="1670483" y="4339919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endParaRPr lang="en-US" b="1" baseline="-25000" dirty="0">
              <a:sym typeface="Symbol" pitchFamily="18" charset="2"/>
            </a:endParaRPr>
          </a:p>
        </p:txBody>
      </p:sp>
      <p:sp>
        <p:nvSpPr>
          <p:cNvPr id="107" name="Text Box 238"/>
          <p:cNvSpPr txBox="1">
            <a:spLocks noChangeArrowheads="1"/>
          </p:cNvSpPr>
          <p:nvPr/>
        </p:nvSpPr>
        <p:spPr bwMode="auto">
          <a:xfrm>
            <a:off x="1353027" y="5340044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10" name="Text Box 42"/>
          <p:cNvSpPr txBox="1">
            <a:spLocks noChangeArrowheads="1"/>
          </p:cNvSpPr>
          <p:nvPr/>
        </p:nvSpPr>
        <p:spPr bwMode="auto">
          <a:xfrm>
            <a:off x="860858" y="6606616"/>
            <a:ext cx="52681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Figure . Strain response of an </a:t>
            </a:r>
            <a:r>
              <a:rPr lang="en-US" b="1" dirty="0" err="1" smtClean="0"/>
              <a:t>elasto</a:t>
            </a:r>
            <a:r>
              <a:rPr lang="en-US" b="1" dirty="0" smtClean="0"/>
              <a:t>-plastic material to the above loading regime</a:t>
            </a:r>
            <a:endParaRPr lang="en-US" b="1" dirty="0"/>
          </a:p>
        </p:txBody>
      </p:sp>
      <p:sp>
        <p:nvSpPr>
          <p:cNvPr id="114" name="Text Box 39"/>
          <p:cNvSpPr txBox="1">
            <a:spLocks noChangeArrowheads="1"/>
          </p:cNvSpPr>
          <p:nvPr/>
        </p:nvSpPr>
        <p:spPr bwMode="auto">
          <a:xfrm>
            <a:off x="2777896" y="2297269"/>
            <a:ext cx="6225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ym typeface="Symbol" pitchFamily="18" charset="2"/>
              </a:rPr>
              <a:t>2</a:t>
            </a:r>
            <a:r>
              <a:rPr lang="en-US" sz="2000" b="1" baseline="-25000" dirty="0" smtClean="0">
                <a:sym typeface="Symbol" pitchFamily="18" charset="2"/>
              </a:rPr>
              <a:t>P</a:t>
            </a:r>
            <a:endParaRPr lang="en-US" sz="2000" b="1" dirty="0" smtClean="0">
              <a:sym typeface="Symbol" pitchFamily="18" charset="2"/>
            </a:endParaRPr>
          </a:p>
          <a:p>
            <a:endParaRPr lang="en-US" sz="2000" b="1" dirty="0"/>
          </a:p>
        </p:txBody>
      </p:sp>
      <p:sp>
        <p:nvSpPr>
          <p:cNvPr id="122" name="Text Box 238"/>
          <p:cNvSpPr txBox="1">
            <a:spLocks noChangeArrowheads="1"/>
          </p:cNvSpPr>
          <p:nvPr/>
        </p:nvSpPr>
        <p:spPr bwMode="auto">
          <a:xfrm>
            <a:off x="3251633" y="3473144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endParaRPr lang="en-US" b="1" baseline="-25000" dirty="0">
              <a:sym typeface="Symbol" pitchFamily="18" charset="2"/>
            </a:endParaRPr>
          </a:p>
        </p:txBody>
      </p:sp>
      <p:sp>
        <p:nvSpPr>
          <p:cNvPr id="61" name="Line 6"/>
          <p:cNvSpPr>
            <a:spLocks noChangeShapeType="1"/>
          </p:cNvSpPr>
          <p:nvPr/>
        </p:nvSpPr>
        <p:spPr bwMode="auto">
          <a:xfrm flipH="1">
            <a:off x="2590870" y="2047875"/>
            <a:ext cx="1238180" cy="1337832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1410006" y="5799239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7" name="Text Box 38"/>
          <p:cNvSpPr txBox="1">
            <a:spLocks noChangeArrowheads="1"/>
          </p:cNvSpPr>
          <p:nvPr/>
        </p:nvSpPr>
        <p:spPr bwMode="auto">
          <a:xfrm>
            <a:off x="2583346" y="4219729"/>
            <a:ext cx="1112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 (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 </a:t>
            </a:r>
            <a:r>
              <a:rPr lang="en-US" b="1" dirty="0" smtClean="0">
                <a:sym typeface="Symbol" pitchFamily="18" charset="2"/>
              </a:rPr>
              <a:t>+</a:t>
            </a:r>
            <a:r>
              <a:rPr lang="en-US" b="1" baseline="-25000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cxnSp>
        <p:nvCxnSpPr>
          <p:cNvPr id="85" name="Straight Connector 84"/>
          <p:cNvCxnSpPr/>
          <p:nvPr/>
        </p:nvCxnSpPr>
        <p:spPr>
          <a:xfrm rot="16200000" flipH="1">
            <a:off x="1871664" y="5338763"/>
            <a:ext cx="1419227" cy="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044350" y="3579328"/>
            <a:ext cx="937350" cy="211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16200000" flipH="1">
            <a:off x="2490788" y="4738687"/>
            <a:ext cx="2705102" cy="95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6200000" flipH="1">
            <a:off x="3305174" y="4324349"/>
            <a:ext cx="3514726" cy="285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ight Triangle 129"/>
          <p:cNvSpPr/>
          <p:nvPr/>
        </p:nvSpPr>
        <p:spPr>
          <a:xfrm flipH="1">
            <a:off x="1790698" y="4667249"/>
            <a:ext cx="361952" cy="20002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Triangle 130"/>
          <p:cNvSpPr/>
          <p:nvPr/>
        </p:nvSpPr>
        <p:spPr>
          <a:xfrm flipH="1">
            <a:off x="4257673" y="2733674"/>
            <a:ext cx="361952" cy="20002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Triangle 131"/>
          <p:cNvSpPr/>
          <p:nvPr/>
        </p:nvSpPr>
        <p:spPr>
          <a:xfrm flipH="1">
            <a:off x="3009898" y="2628900"/>
            <a:ext cx="266702" cy="28574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 Box 38"/>
          <p:cNvSpPr txBox="1">
            <a:spLocks noChangeArrowheads="1"/>
          </p:cNvSpPr>
          <p:nvPr/>
        </p:nvSpPr>
        <p:spPr bwMode="auto">
          <a:xfrm>
            <a:off x="2097571" y="4591204"/>
            <a:ext cx="321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134" name="Text Box 38"/>
          <p:cNvSpPr txBox="1">
            <a:spLocks noChangeArrowheads="1"/>
          </p:cNvSpPr>
          <p:nvPr/>
        </p:nvSpPr>
        <p:spPr bwMode="auto">
          <a:xfrm>
            <a:off x="4574071" y="2648104"/>
            <a:ext cx="321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135" name="Text Box 38"/>
          <p:cNvSpPr txBox="1">
            <a:spLocks noChangeArrowheads="1"/>
          </p:cNvSpPr>
          <p:nvPr/>
        </p:nvSpPr>
        <p:spPr bwMode="auto">
          <a:xfrm>
            <a:off x="3221521" y="2590954"/>
            <a:ext cx="417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2S</a:t>
            </a:r>
            <a:endParaRPr lang="en-US" b="1" dirty="0"/>
          </a:p>
        </p:txBody>
      </p:sp>
      <p:sp>
        <p:nvSpPr>
          <p:cNvPr id="96" name="Line 25"/>
          <p:cNvSpPr>
            <a:spLocks noChangeShapeType="1"/>
          </p:cNvSpPr>
          <p:nvPr/>
        </p:nvSpPr>
        <p:spPr bwMode="auto">
          <a:xfrm flipH="1">
            <a:off x="980283" y="5029200"/>
            <a:ext cx="1448591" cy="32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11"/>
          <p:cNvSpPr>
            <a:spLocks noChangeArrowheads="1"/>
          </p:cNvSpPr>
          <p:nvPr/>
        </p:nvSpPr>
        <p:spPr bwMode="auto">
          <a:xfrm flipV="1">
            <a:off x="1390355" y="499624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Text Box 238"/>
          <p:cNvSpPr txBox="1">
            <a:spLocks noChangeArrowheads="1"/>
          </p:cNvSpPr>
          <p:nvPr/>
        </p:nvSpPr>
        <p:spPr bwMode="auto">
          <a:xfrm>
            <a:off x="2534127" y="3749369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15" name="Oval 20"/>
          <p:cNvSpPr>
            <a:spLocks noChangeArrowheads="1"/>
          </p:cNvSpPr>
          <p:nvPr/>
        </p:nvSpPr>
        <p:spPr bwMode="auto">
          <a:xfrm flipV="1">
            <a:off x="2539027" y="332517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20"/>
          <p:cNvSpPr>
            <a:spLocks noChangeArrowheads="1"/>
          </p:cNvSpPr>
          <p:nvPr/>
        </p:nvSpPr>
        <p:spPr bwMode="auto">
          <a:xfrm flipV="1">
            <a:off x="3758227" y="201072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Text Box 36"/>
          <p:cNvSpPr txBox="1">
            <a:spLocks noChangeArrowheads="1"/>
          </p:cNvSpPr>
          <p:nvPr/>
        </p:nvSpPr>
        <p:spPr bwMode="auto">
          <a:xfrm>
            <a:off x="1276656" y="4694339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40" name="Text Box 38"/>
          <p:cNvSpPr txBox="1">
            <a:spLocks noChangeArrowheads="1"/>
          </p:cNvSpPr>
          <p:nvPr/>
        </p:nvSpPr>
        <p:spPr bwMode="auto">
          <a:xfrm>
            <a:off x="1400175" y="3038629"/>
            <a:ext cx="127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D (2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 </a:t>
            </a:r>
            <a:r>
              <a:rPr lang="en-US" b="1" dirty="0" smtClean="0">
                <a:sym typeface="Symbol" pitchFamily="18" charset="2"/>
              </a:rPr>
              <a:t>+</a:t>
            </a:r>
            <a:r>
              <a:rPr lang="en-US" b="1" baseline="-25000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141" name="Text Box 38"/>
          <p:cNvSpPr txBox="1">
            <a:spLocks noChangeArrowheads="1"/>
          </p:cNvSpPr>
          <p:nvPr/>
        </p:nvSpPr>
        <p:spPr bwMode="auto">
          <a:xfrm>
            <a:off x="2562225" y="1762279"/>
            <a:ext cx="127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E (2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 </a:t>
            </a:r>
            <a:r>
              <a:rPr lang="en-US" b="1" dirty="0" smtClean="0">
                <a:sym typeface="Symbol" pitchFamily="18" charset="2"/>
              </a:rPr>
              <a:t>+</a:t>
            </a:r>
            <a:r>
              <a:rPr lang="en-US" b="1" baseline="-25000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3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143" name="Text Box 238"/>
          <p:cNvSpPr txBox="1">
            <a:spLocks noChangeArrowheads="1"/>
          </p:cNvSpPr>
          <p:nvPr/>
        </p:nvSpPr>
        <p:spPr bwMode="auto">
          <a:xfrm>
            <a:off x="3762852" y="2301569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45" name="Text Box 38"/>
          <p:cNvSpPr txBox="1">
            <a:spLocks noChangeArrowheads="1"/>
          </p:cNvSpPr>
          <p:nvPr/>
        </p:nvSpPr>
        <p:spPr bwMode="auto">
          <a:xfrm>
            <a:off x="3448050" y="3191029"/>
            <a:ext cx="127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F (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 </a:t>
            </a:r>
            <a:r>
              <a:rPr lang="en-US" b="1" dirty="0" smtClean="0">
                <a:sym typeface="Symbol" pitchFamily="18" charset="2"/>
              </a:rPr>
              <a:t>+</a:t>
            </a:r>
            <a:r>
              <a:rPr lang="en-US" b="1" baseline="-25000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3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146" name="Text Box 238"/>
          <p:cNvSpPr txBox="1">
            <a:spLocks noChangeArrowheads="1"/>
          </p:cNvSpPr>
          <p:nvPr/>
        </p:nvSpPr>
        <p:spPr bwMode="auto">
          <a:xfrm>
            <a:off x="4261283" y="2387294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endParaRPr lang="en-US" b="1" baseline="-25000" dirty="0">
              <a:sym typeface="Symbol" pitchFamily="18" charset="2"/>
            </a:endParaRPr>
          </a:p>
        </p:txBody>
      </p:sp>
      <p:sp>
        <p:nvSpPr>
          <p:cNvPr id="119" name="Oval 33"/>
          <p:cNvSpPr>
            <a:spLocks noChangeArrowheads="1"/>
          </p:cNvSpPr>
          <p:nvPr/>
        </p:nvSpPr>
        <p:spPr bwMode="auto">
          <a:xfrm flipV="1">
            <a:off x="4990854" y="2429823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Text Box 38"/>
          <p:cNvSpPr txBox="1">
            <a:spLocks noChangeArrowheads="1"/>
          </p:cNvSpPr>
          <p:nvPr/>
        </p:nvSpPr>
        <p:spPr bwMode="auto">
          <a:xfrm>
            <a:off x="4686300" y="2105179"/>
            <a:ext cx="127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G (</a:t>
            </a:r>
            <a:r>
              <a:rPr lang="en-US" b="1" dirty="0" smtClean="0">
                <a:sym typeface="Symbol" pitchFamily="18" charset="2"/>
              </a:rPr>
              <a:t></a:t>
            </a:r>
            <a:r>
              <a:rPr lang="en-US" b="1" baseline="-25000" dirty="0" smtClean="0">
                <a:sym typeface="Symbol" pitchFamily="18" charset="2"/>
              </a:rPr>
              <a:t>E </a:t>
            </a:r>
            <a:r>
              <a:rPr lang="en-US" b="1" dirty="0" smtClean="0">
                <a:sym typeface="Symbol" pitchFamily="18" charset="2"/>
              </a:rPr>
              <a:t>+</a:t>
            </a:r>
            <a:r>
              <a:rPr lang="en-US" b="1" baseline="-25000" dirty="0" smtClean="0">
                <a:sym typeface="Symbol" pitchFamily="18" charset="2"/>
              </a:rPr>
              <a:t> </a:t>
            </a:r>
            <a:r>
              <a:rPr lang="en-US" b="1" dirty="0" smtClean="0">
                <a:sym typeface="Symbol" pitchFamily="18" charset="2"/>
              </a:rPr>
              <a:t>4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cxnSp>
        <p:nvCxnSpPr>
          <p:cNvPr id="149" name="Straight Connector 148"/>
          <p:cNvCxnSpPr/>
          <p:nvPr/>
        </p:nvCxnSpPr>
        <p:spPr>
          <a:xfrm rot="5400000" flipH="1" flipV="1">
            <a:off x="4538734" y="3051112"/>
            <a:ext cx="1036503" cy="15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Oval 20"/>
          <p:cNvSpPr>
            <a:spLocks noChangeArrowheads="1"/>
          </p:cNvSpPr>
          <p:nvPr/>
        </p:nvSpPr>
        <p:spPr bwMode="auto">
          <a:xfrm flipV="1">
            <a:off x="5006002" y="3525198"/>
            <a:ext cx="105140" cy="109457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Text Box 38"/>
          <p:cNvSpPr txBox="1">
            <a:spLocks noChangeArrowheads="1"/>
          </p:cNvSpPr>
          <p:nvPr/>
        </p:nvSpPr>
        <p:spPr bwMode="auto">
          <a:xfrm>
            <a:off x="4829175" y="3667279"/>
            <a:ext cx="127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H (</a:t>
            </a:r>
            <a:r>
              <a:rPr lang="en-US" b="1" dirty="0" smtClean="0">
                <a:sym typeface="Symbol" pitchFamily="18" charset="2"/>
              </a:rPr>
              <a:t>4</a:t>
            </a:r>
            <a:r>
              <a:rPr lang="en-US" b="1" baseline="-25000" dirty="0" smtClean="0">
                <a:sym typeface="Symbol" pitchFamily="18" charset="2"/>
              </a:rPr>
              <a:t>P</a:t>
            </a:r>
            <a:r>
              <a:rPr lang="en-US" b="1" dirty="0" smtClean="0">
                <a:sym typeface="Symbol" pitchFamily="18" charset="2"/>
              </a:rPr>
              <a:t>)</a:t>
            </a:r>
            <a:endParaRPr lang="en-US" b="1" dirty="0"/>
          </a:p>
        </p:txBody>
      </p:sp>
      <p:sp>
        <p:nvSpPr>
          <p:cNvPr id="152" name="Text Box 238"/>
          <p:cNvSpPr txBox="1">
            <a:spLocks noChangeArrowheads="1"/>
          </p:cNvSpPr>
          <p:nvPr/>
        </p:nvSpPr>
        <p:spPr bwMode="auto">
          <a:xfrm>
            <a:off x="5029677" y="2920694"/>
            <a:ext cx="36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18" charset="2"/>
              </a:rPr>
              <a:t></a:t>
            </a:r>
            <a:r>
              <a:rPr lang="en-US" b="1" baseline="-25000" dirty="0">
                <a:sym typeface="Symbol" pitchFamily="18" charset="2"/>
              </a:rPr>
              <a:t>E</a:t>
            </a:r>
          </a:p>
        </p:txBody>
      </p:sp>
      <p:sp>
        <p:nvSpPr>
          <p:cNvPr id="154" name="Line 25"/>
          <p:cNvSpPr>
            <a:spLocks noChangeShapeType="1"/>
          </p:cNvSpPr>
          <p:nvPr/>
        </p:nvSpPr>
        <p:spPr bwMode="auto">
          <a:xfrm flipH="1">
            <a:off x="1885158" y="3371850"/>
            <a:ext cx="1448591" cy="32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5"/>
          <p:cNvSpPr>
            <a:spLocks noChangeShapeType="1"/>
          </p:cNvSpPr>
          <p:nvPr/>
        </p:nvSpPr>
        <p:spPr bwMode="auto">
          <a:xfrm flipH="1">
            <a:off x="3104358" y="3124200"/>
            <a:ext cx="1448591" cy="32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25"/>
          <p:cNvSpPr>
            <a:spLocks noChangeShapeType="1"/>
          </p:cNvSpPr>
          <p:nvPr/>
        </p:nvSpPr>
        <p:spPr bwMode="auto">
          <a:xfrm flipH="1">
            <a:off x="2951958" y="2057400"/>
            <a:ext cx="1448591" cy="32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4456908" y="2447925"/>
            <a:ext cx="1448591" cy="32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25"/>
          <p:cNvSpPr>
            <a:spLocks noChangeShapeType="1"/>
          </p:cNvSpPr>
          <p:nvPr/>
        </p:nvSpPr>
        <p:spPr bwMode="auto">
          <a:xfrm flipH="1">
            <a:off x="3885408" y="3581400"/>
            <a:ext cx="1448591" cy="3242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80975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Response of Diff. Materials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rot="16200000" flipH="1">
            <a:off x="3467068" y="3705262"/>
            <a:ext cx="4705347" cy="380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0" y="1676554"/>
            <a:ext cx="6553200" cy="6662243"/>
            <a:chOff x="0" y="1676554"/>
            <a:chExt cx="6553200" cy="6662243"/>
          </a:xfrm>
        </p:grpSpPr>
        <p:cxnSp>
          <p:nvCxnSpPr>
            <p:cNvPr id="106" name="Straight Connector 105"/>
            <p:cNvCxnSpPr/>
            <p:nvPr/>
          </p:nvCxnSpPr>
          <p:spPr>
            <a:xfrm rot="16200000" flipH="1">
              <a:off x="6189114" y="4541289"/>
              <a:ext cx="13070" cy="71510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552379" y="4438650"/>
              <a:ext cx="1114425" cy="619125"/>
            </a:xfrm>
            <a:custGeom>
              <a:avLst/>
              <a:gdLst>
                <a:gd name="connsiteX0" fmla="*/ 0 w 171450"/>
                <a:gd name="connsiteY0" fmla="*/ 523875 h 523875"/>
                <a:gd name="connsiteX1" fmla="*/ 171450 w 171450"/>
                <a:gd name="connsiteY1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50" h="523875">
                  <a:moveTo>
                    <a:pt x="0" y="523875"/>
                  </a:moveTo>
                  <a:cubicBezTo>
                    <a:pt x="11906" y="339725"/>
                    <a:pt x="23813" y="155575"/>
                    <a:pt x="171450" y="0"/>
                  </a:cubicBez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685855" y="2095500"/>
              <a:ext cx="1181100" cy="1304925"/>
            </a:xfrm>
            <a:custGeom>
              <a:avLst/>
              <a:gdLst>
                <a:gd name="connsiteX0" fmla="*/ 0 w 1181100"/>
                <a:gd name="connsiteY0" fmla="*/ 1304925 h 1304925"/>
                <a:gd name="connsiteX1" fmla="*/ 171450 w 1181100"/>
                <a:gd name="connsiteY1" fmla="*/ 561975 h 1304925"/>
                <a:gd name="connsiteX2" fmla="*/ 514350 w 1181100"/>
                <a:gd name="connsiteY2" fmla="*/ 133350 h 1304925"/>
                <a:gd name="connsiteX3" fmla="*/ 1181100 w 1181100"/>
                <a:gd name="connsiteY3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100" h="1304925">
                  <a:moveTo>
                    <a:pt x="0" y="1304925"/>
                  </a:moveTo>
                  <a:cubicBezTo>
                    <a:pt x="42862" y="1031081"/>
                    <a:pt x="85725" y="757237"/>
                    <a:pt x="171450" y="561975"/>
                  </a:cubicBezTo>
                  <a:cubicBezTo>
                    <a:pt x="257175" y="366713"/>
                    <a:pt x="346075" y="227012"/>
                    <a:pt x="514350" y="133350"/>
                  </a:cubicBezTo>
                  <a:cubicBezTo>
                    <a:pt x="682625" y="39688"/>
                    <a:pt x="931862" y="19844"/>
                    <a:pt x="1181100" y="0"/>
                  </a:cubicBez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 flipV="1">
              <a:off x="4152830" y="3600449"/>
              <a:ext cx="1695520" cy="1276351"/>
              <a:chOff x="4162355" y="2343149"/>
              <a:chExt cx="1695520" cy="127635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305355" y="2343149"/>
                <a:ext cx="552520" cy="333375"/>
              </a:xfrm>
              <a:custGeom>
                <a:avLst/>
                <a:gdLst>
                  <a:gd name="connsiteX0" fmla="*/ 0 w 171450"/>
                  <a:gd name="connsiteY0" fmla="*/ 523875 h 523875"/>
                  <a:gd name="connsiteX1" fmla="*/ 171450 w 171450"/>
                  <a:gd name="connsiteY1" fmla="*/ 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523875">
                    <a:moveTo>
                      <a:pt x="0" y="523875"/>
                    </a:moveTo>
                    <a:cubicBezTo>
                      <a:pt x="11906" y="339725"/>
                      <a:pt x="23813" y="155575"/>
                      <a:pt x="171450" y="0"/>
                    </a:cubicBez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4724330" y="2676525"/>
                <a:ext cx="542996" cy="476250"/>
              </a:xfrm>
              <a:custGeom>
                <a:avLst/>
                <a:gdLst>
                  <a:gd name="connsiteX0" fmla="*/ 0 w 171450"/>
                  <a:gd name="connsiteY0" fmla="*/ 523875 h 523875"/>
                  <a:gd name="connsiteX1" fmla="*/ 171450 w 171450"/>
                  <a:gd name="connsiteY1" fmla="*/ 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523875">
                    <a:moveTo>
                      <a:pt x="0" y="523875"/>
                    </a:moveTo>
                    <a:cubicBezTo>
                      <a:pt x="11906" y="339725"/>
                      <a:pt x="23813" y="155575"/>
                      <a:pt x="171450" y="0"/>
                    </a:cubicBez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4162355" y="3143250"/>
                <a:ext cx="542996" cy="476250"/>
              </a:xfrm>
              <a:custGeom>
                <a:avLst/>
                <a:gdLst>
                  <a:gd name="connsiteX0" fmla="*/ 0 w 171450"/>
                  <a:gd name="connsiteY0" fmla="*/ 523875 h 523875"/>
                  <a:gd name="connsiteX1" fmla="*/ 171450 w 171450"/>
                  <a:gd name="connsiteY1" fmla="*/ 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523875">
                    <a:moveTo>
                      <a:pt x="0" y="523875"/>
                    </a:moveTo>
                    <a:cubicBezTo>
                      <a:pt x="11906" y="339725"/>
                      <a:pt x="23813" y="155575"/>
                      <a:pt x="171450" y="0"/>
                    </a:cubicBez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 Box 42"/>
            <p:cNvSpPr txBox="1">
              <a:spLocks noChangeArrowheads="1"/>
            </p:cNvSpPr>
            <p:nvPr/>
          </p:nvSpPr>
          <p:spPr bwMode="auto">
            <a:xfrm>
              <a:off x="685800" y="7692466"/>
              <a:ext cx="52681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Figure . Strain response of an </a:t>
              </a:r>
              <a:r>
                <a:rPr lang="en-US" b="1" dirty="0" err="1" smtClean="0"/>
                <a:t>elasto</a:t>
              </a:r>
              <a:r>
                <a:rPr lang="en-US" b="1" dirty="0" smtClean="0"/>
                <a:t>-</a:t>
              </a:r>
              <a:r>
                <a:rPr lang="en-US" b="1" dirty="0" err="1" smtClean="0"/>
                <a:t>visco</a:t>
              </a:r>
              <a:r>
                <a:rPr lang="en-US" b="1" dirty="0" smtClean="0"/>
                <a:t>-plastic material to the above loading regime</a:t>
              </a:r>
              <a:endParaRPr lang="en-US" b="1" dirty="0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flipV="1">
              <a:off x="2943225" y="2514599"/>
              <a:ext cx="1209605" cy="648384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2405063" y="2593910"/>
              <a:ext cx="1036503" cy="158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1166812" y="3946460"/>
              <a:ext cx="1036503" cy="158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4762" y="5575235"/>
              <a:ext cx="1036503" cy="158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Line 2"/>
            <p:cNvSpPr>
              <a:spLocks noChangeShapeType="1"/>
            </p:cNvSpPr>
            <p:nvPr/>
          </p:nvSpPr>
          <p:spPr bwMode="auto">
            <a:xfrm flipV="1">
              <a:off x="352295" y="6057900"/>
              <a:ext cx="6153280" cy="50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"/>
            <p:cNvSpPr>
              <a:spLocks noChangeShapeType="1"/>
            </p:cNvSpPr>
            <p:nvPr/>
          </p:nvSpPr>
          <p:spPr bwMode="auto">
            <a:xfrm flipH="1" flipV="1">
              <a:off x="306576" y="2019300"/>
              <a:ext cx="45719" cy="4089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0" y="3430653"/>
              <a:ext cx="461665" cy="795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STRAIN</a:t>
              </a:r>
              <a:endParaRPr lang="en-US" b="1" dirty="0"/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 flipV="1">
              <a:off x="470578" y="6040148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24"/>
            <p:cNvSpPr txBox="1">
              <a:spLocks noChangeArrowheads="1"/>
            </p:cNvSpPr>
            <p:nvPr/>
          </p:nvSpPr>
          <p:spPr bwMode="auto">
            <a:xfrm>
              <a:off x="5846473" y="6086563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69" name="Line 26"/>
            <p:cNvSpPr>
              <a:spLocks noChangeShapeType="1"/>
            </p:cNvSpPr>
            <p:nvPr/>
          </p:nvSpPr>
          <p:spPr bwMode="auto">
            <a:xfrm flipH="1">
              <a:off x="142014" y="6108559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>
              <a:off x="365438" y="6139243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73" name="Rectangle 31"/>
            <p:cNvSpPr>
              <a:spLocks noChangeArrowheads="1"/>
            </p:cNvSpPr>
            <p:nvPr/>
          </p:nvSpPr>
          <p:spPr bwMode="auto">
            <a:xfrm>
              <a:off x="1528214" y="6095074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74" name="Rectangle 34"/>
            <p:cNvSpPr>
              <a:spLocks noChangeArrowheads="1"/>
            </p:cNvSpPr>
            <p:nvPr/>
          </p:nvSpPr>
          <p:spPr bwMode="auto">
            <a:xfrm>
              <a:off x="2781887" y="6084251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 flipV="1">
              <a:off x="1628410" y="4396168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20"/>
            <p:cNvSpPr>
              <a:spLocks noChangeArrowheads="1"/>
            </p:cNvSpPr>
            <p:nvPr/>
          </p:nvSpPr>
          <p:spPr bwMode="auto">
            <a:xfrm flipV="1">
              <a:off x="2872332" y="309657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34"/>
            <p:cNvSpPr>
              <a:spLocks noChangeArrowheads="1"/>
            </p:cNvSpPr>
            <p:nvPr/>
          </p:nvSpPr>
          <p:spPr bwMode="auto">
            <a:xfrm>
              <a:off x="4033565" y="610613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3</a:t>
              </a:r>
              <a:endParaRPr lang="en-US" sz="1600" b="1" baseline="-25000" dirty="0"/>
            </a:p>
          </p:txBody>
        </p:sp>
        <p:sp>
          <p:nvSpPr>
            <p:cNvPr id="104" name="Text Box 238"/>
            <p:cNvSpPr txBox="1">
              <a:spLocks noChangeArrowheads="1"/>
            </p:cNvSpPr>
            <p:nvPr/>
          </p:nvSpPr>
          <p:spPr bwMode="auto">
            <a:xfrm>
              <a:off x="660763" y="4197044"/>
              <a:ext cx="67678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r>
                <a:rPr lang="en-US" b="1" dirty="0" smtClean="0">
                  <a:sym typeface="Symbol" pitchFamily="18" charset="2"/>
                </a:rPr>
                <a:t>+</a:t>
              </a:r>
              <a:r>
                <a:rPr lang="en-US" b="1" baseline="-25000" dirty="0" smtClean="0">
                  <a:sym typeface="Symbol" pitchFamily="18" charset="2"/>
                </a:rPr>
                <a:t>V</a:t>
              </a:r>
            </a:p>
            <a:p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107" name="Text Box 238"/>
            <p:cNvSpPr txBox="1">
              <a:spLocks noChangeArrowheads="1"/>
            </p:cNvSpPr>
            <p:nvPr/>
          </p:nvSpPr>
          <p:spPr bwMode="auto">
            <a:xfrm>
              <a:off x="448082" y="5359094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E</a:t>
              </a:r>
            </a:p>
          </p:txBody>
        </p:sp>
        <p:sp>
          <p:nvSpPr>
            <p:cNvPr id="114" name="Text Box 39"/>
            <p:cNvSpPr txBox="1">
              <a:spLocks noChangeArrowheads="1"/>
            </p:cNvSpPr>
            <p:nvPr/>
          </p:nvSpPr>
          <p:spPr bwMode="auto">
            <a:xfrm>
              <a:off x="1142930" y="2306794"/>
              <a:ext cx="10763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ym typeface="Symbol" pitchFamily="18" charset="2"/>
                </a:rPr>
                <a:t>2</a:t>
              </a:r>
              <a:r>
                <a:rPr lang="en-US" sz="1600" b="1" baseline="-25000" dirty="0" smtClean="0">
                  <a:sym typeface="Symbol" pitchFamily="18" charset="2"/>
                </a:rPr>
                <a:t>P+</a:t>
              </a:r>
              <a:r>
                <a:rPr lang="en-US" sz="1600" b="1" dirty="0" smtClean="0">
                  <a:sym typeface="Symbol" pitchFamily="18" charset="2"/>
                </a:rPr>
                <a:t>2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endParaRPr lang="en-US" sz="1600" b="1" dirty="0" smtClean="0">
                <a:sym typeface="Symbol" pitchFamily="18" charset="2"/>
              </a:endParaRPr>
            </a:p>
            <a:p>
              <a:endParaRPr lang="en-US" sz="2000" b="1" dirty="0"/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495536" y="5780189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77" name="Text Box 38"/>
            <p:cNvSpPr txBox="1">
              <a:spLocks noChangeArrowheads="1"/>
            </p:cNvSpPr>
            <p:nvPr/>
          </p:nvSpPr>
          <p:spPr bwMode="auto">
            <a:xfrm>
              <a:off x="1678401" y="4238779"/>
              <a:ext cx="11123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C (</a:t>
              </a:r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E </a:t>
              </a:r>
              <a:r>
                <a:rPr lang="en-US" b="1" dirty="0" smtClean="0">
                  <a:sym typeface="Symbol" pitchFamily="18" charset="2"/>
                </a:rPr>
                <a:t>+</a:t>
              </a:r>
              <a:r>
                <a:rPr lang="en-US" b="1" baseline="-25000" dirty="0" smtClean="0">
                  <a:sym typeface="Symbol" pitchFamily="18" charset="2"/>
                </a:rPr>
                <a:t> </a:t>
              </a:r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r>
                <a:rPr lang="en-US" b="1" dirty="0" smtClean="0">
                  <a:sym typeface="Symbol" pitchFamily="18" charset="2"/>
                </a:rPr>
                <a:t>)</a:t>
              </a:r>
              <a:endParaRPr lang="en-US" b="1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6200000" flipH="1">
              <a:off x="966719" y="5357813"/>
              <a:ext cx="1419227" cy="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585843" y="4757737"/>
              <a:ext cx="2705102" cy="952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H="1">
              <a:off x="2400229" y="4343399"/>
              <a:ext cx="3514726" cy="285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 Box 38"/>
            <p:cNvSpPr txBox="1">
              <a:spLocks noChangeArrowheads="1"/>
            </p:cNvSpPr>
            <p:nvPr/>
          </p:nvSpPr>
          <p:spPr bwMode="auto">
            <a:xfrm>
              <a:off x="3669126" y="2667154"/>
              <a:ext cx="3217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S</a:t>
              </a:r>
              <a:endParaRPr lang="en-US" b="1" dirty="0"/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 flipH="1">
              <a:off x="75338" y="5048250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1"/>
            <p:cNvSpPr>
              <a:spLocks noChangeArrowheads="1"/>
            </p:cNvSpPr>
            <p:nvPr/>
          </p:nvSpPr>
          <p:spPr bwMode="auto">
            <a:xfrm flipV="1">
              <a:off x="485410" y="501529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Text Box 238"/>
            <p:cNvSpPr txBox="1">
              <a:spLocks noChangeArrowheads="1"/>
            </p:cNvSpPr>
            <p:nvPr/>
          </p:nvSpPr>
          <p:spPr bwMode="auto">
            <a:xfrm>
              <a:off x="1629182" y="3768419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E</a:t>
              </a:r>
            </a:p>
          </p:txBody>
        </p:sp>
        <p:sp>
          <p:nvSpPr>
            <p:cNvPr id="115" name="Oval 20"/>
            <p:cNvSpPr>
              <a:spLocks noChangeArrowheads="1"/>
            </p:cNvSpPr>
            <p:nvPr/>
          </p:nvSpPr>
          <p:spPr bwMode="auto">
            <a:xfrm flipV="1">
              <a:off x="1634082" y="33442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0"/>
            <p:cNvSpPr>
              <a:spLocks noChangeArrowheads="1"/>
            </p:cNvSpPr>
            <p:nvPr/>
          </p:nvSpPr>
          <p:spPr bwMode="auto">
            <a:xfrm flipV="1">
              <a:off x="2853282" y="202977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Text Box 36"/>
            <p:cNvSpPr txBox="1">
              <a:spLocks noChangeArrowheads="1"/>
            </p:cNvSpPr>
            <p:nvPr/>
          </p:nvSpPr>
          <p:spPr bwMode="auto">
            <a:xfrm>
              <a:off x="371711" y="4713389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140" name="Text Box 38"/>
            <p:cNvSpPr txBox="1">
              <a:spLocks noChangeArrowheads="1"/>
            </p:cNvSpPr>
            <p:nvPr/>
          </p:nvSpPr>
          <p:spPr bwMode="auto">
            <a:xfrm>
              <a:off x="390455" y="3048154"/>
              <a:ext cx="15430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D (2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E </a:t>
              </a:r>
              <a:r>
                <a:rPr lang="en-US" sz="1600" b="1" dirty="0" smtClean="0">
                  <a:sym typeface="Symbol" pitchFamily="18" charset="2"/>
                </a:rPr>
                <a:t>+</a:t>
              </a:r>
              <a:r>
                <a:rPr lang="en-US" sz="1600" b="1" baseline="-25000" dirty="0" smtClean="0">
                  <a:sym typeface="Symbol" pitchFamily="18" charset="2"/>
                </a:rPr>
                <a:t> 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P </a:t>
              </a:r>
              <a:r>
                <a:rPr lang="en-US" sz="1600" b="1" dirty="0" smtClean="0">
                  <a:sym typeface="Symbol" pitchFamily="18" charset="2"/>
                </a:rPr>
                <a:t>+</a:t>
              </a:r>
              <a:r>
                <a:rPr lang="en-US" sz="1600" b="1" baseline="-25000" dirty="0" smtClean="0">
                  <a:sym typeface="Symbol" pitchFamily="18" charset="2"/>
                </a:rPr>
                <a:t> 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141" name="Text Box 38"/>
            <p:cNvSpPr txBox="1">
              <a:spLocks noChangeArrowheads="1"/>
            </p:cNvSpPr>
            <p:nvPr/>
          </p:nvSpPr>
          <p:spPr bwMode="auto">
            <a:xfrm>
              <a:off x="1771580" y="1676554"/>
              <a:ext cx="1695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E (2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E </a:t>
              </a:r>
              <a:r>
                <a:rPr lang="en-US" sz="1600" b="1" dirty="0" smtClean="0">
                  <a:sym typeface="Symbol" pitchFamily="18" charset="2"/>
                </a:rPr>
                <a:t>+</a:t>
              </a:r>
              <a:r>
                <a:rPr lang="en-US" sz="1600" b="1" baseline="-25000" dirty="0" smtClean="0">
                  <a:sym typeface="Symbol" pitchFamily="18" charset="2"/>
                </a:rPr>
                <a:t> </a:t>
              </a:r>
              <a:r>
                <a:rPr lang="en-US" sz="1600" b="1" dirty="0" smtClean="0">
                  <a:sym typeface="Symbol" pitchFamily="18" charset="2"/>
                </a:rPr>
                <a:t>3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143" name="Text Box 238"/>
            <p:cNvSpPr txBox="1">
              <a:spLocks noChangeArrowheads="1"/>
            </p:cNvSpPr>
            <p:nvPr/>
          </p:nvSpPr>
          <p:spPr bwMode="auto">
            <a:xfrm>
              <a:off x="2857907" y="2320619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E</a:t>
              </a:r>
            </a:p>
          </p:txBody>
        </p:sp>
        <p:sp>
          <p:nvSpPr>
            <p:cNvPr id="145" name="Text Box 38"/>
            <p:cNvSpPr txBox="1">
              <a:spLocks noChangeArrowheads="1"/>
            </p:cNvSpPr>
            <p:nvPr/>
          </p:nvSpPr>
          <p:spPr bwMode="auto">
            <a:xfrm>
              <a:off x="2466905" y="3133879"/>
              <a:ext cx="13525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F (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E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146" name="Text Box 238"/>
            <p:cNvSpPr txBox="1">
              <a:spLocks noChangeArrowheads="1"/>
            </p:cNvSpPr>
            <p:nvPr/>
          </p:nvSpPr>
          <p:spPr bwMode="auto">
            <a:xfrm>
              <a:off x="3318238" y="2444444"/>
              <a:ext cx="3690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flipV="1">
              <a:off x="4085909" y="244887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3633789" y="3070162"/>
              <a:ext cx="1036503" cy="158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Oval 20"/>
            <p:cNvSpPr>
              <a:spLocks noChangeArrowheads="1"/>
            </p:cNvSpPr>
            <p:nvPr/>
          </p:nvSpPr>
          <p:spPr bwMode="auto">
            <a:xfrm flipV="1">
              <a:off x="4101057" y="3544248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Text Box 238"/>
            <p:cNvSpPr txBox="1">
              <a:spLocks noChangeArrowheads="1"/>
            </p:cNvSpPr>
            <p:nvPr/>
          </p:nvSpPr>
          <p:spPr bwMode="auto">
            <a:xfrm>
              <a:off x="4096157" y="2758769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</a:t>
              </a:r>
              <a:r>
                <a:rPr lang="en-US" b="1" baseline="-25000" dirty="0">
                  <a:sym typeface="Symbol" pitchFamily="18" charset="2"/>
                </a:rPr>
                <a:t>E</a:t>
              </a:r>
            </a:p>
          </p:txBody>
        </p:sp>
        <p:sp>
          <p:nvSpPr>
            <p:cNvPr id="154" name="Line 25"/>
            <p:cNvSpPr>
              <a:spLocks noChangeShapeType="1"/>
            </p:cNvSpPr>
            <p:nvPr/>
          </p:nvSpPr>
          <p:spPr bwMode="auto">
            <a:xfrm flipH="1">
              <a:off x="980213" y="3390900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25"/>
            <p:cNvSpPr>
              <a:spLocks noChangeShapeType="1"/>
            </p:cNvSpPr>
            <p:nvPr/>
          </p:nvSpPr>
          <p:spPr bwMode="auto">
            <a:xfrm flipH="1">
              <a:off x="2199413" y="3143250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25"/>
            <p:cNvSpPr>
              <a:spLocks noChangeShapeType="1"/>
            </p:cNvSpPr>
            <p:nvPr/>
          </p:nvSpPr>
          <p:spPr bwMode="auto">
            <a:xfrm flipH="1">
              <a:off x="2047013" y="2076450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25"/>
            <p:cNvSpPr>
              <a:spLocks noChangeShapeType="1"/>
            </p:cNvSpPr>
            <p:nvPr/>
          </p:nvSpPr>
          <p:spPr bwMode="auto">
            <a:xfrm flipH="1">
              <a:off x="3551963" y="2466975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25"/>
            <p:cNvSpPr>
              <a:spLocks noChangeShapeType="1"/>
            </p:cNvSpPr>
            <p:nvPr/>
          </p:nvSpPr>
          <p:spPr bwMode="auto">
            <a:xfrm flipH="1">
              <a:off x="2980463" y="3600450"/>
              <a:ext cx="1448591" cy="32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38"/>
            <p:cNvSpPr txBox="1">
              <a:spLocks noChangeArrowheads="1"/>
            </p:cNvSpPr>
            <p:nvPr/>
          </p:nvSpPr>
          <p:spPr bwMode="auto">
            <a:xfrm>
              <a:off x="3628953" y="1848004"/>
              <a:ext cx="26480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G [ (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E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)+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+</a:t>
              </a:r>
              <a:r>
                <a:rPr lang="en-US" sz="1600" b="1" baseline="-25000" dirty="0" smtClean="0">
                  <a:sym typeface="Symbol" pitchFamily="18" charset="2"/>
                </a:rPr>
                <a:t>V </a:t>
              </a:r>
              <a:r>
                <a:rPr lang="en-US" sz="1600" b="1" dirty="0" smtClean="0">
                  <a:sym typeface="Symbol" pitchFamily="18" charset="2"/>
                </a:rPr>
                <a:t>-</a:t>
              </a:r>
              <a:r>
                <a:rPr lang="en-US" sz="1600" b="1" baseline="-25000" dirty="0" smtClean="0">
                  <a:sym typeface="Symbol" pitchFamily="18" charset="2"/>
                </a:rPr>
                <a:t> 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]</a:t>
              </a:r>
            </a:p>
            <a:p>
              <a:r>
                <a:rPr lang="en-US" sz="1600" b="1" dirty="0" smtClean="0">
                  <a:sym typeface="Symbol" pitchFamily="18" charset="2"/>
                </a:rPr>
                <a:t>= </a:t>
              </a:r>
              <a:r>
                <a:rPr lang="en-US" sz="1600" b="1" dirty="0" smtClean="0"/>
                <a:t>(</a:t>
              </a:r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Symbol" pitchFamily="18" charset="2"/>
                </a:rPr>
                <a:t>E</a:t>
              </a:r>
              <a:r>
                <a:rPr lang="en-US" sz="1600" b="1" dirty="0" smtClean="0">
                  <a:sym typeface="Symbol" pitchFamily="18" charset="2"/>
                </a:rPr>
                <a:t>+4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79" name="Text Box 38"/>
            <p:cNvSpPr txBox="1">
              <a:spLocks noChangeArrowheads="1"/>
            </p:cNvSpPr>
            <p:nvPr/>
          </p:nvSpPr>
          <p:spPr bwMode="auto">
            <a:xfrm>
              <a:off x="3114604" y="3610129"/>
              <a:ext cx="1143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H</a:t>
              </a:r>
              <a:r>
                <a:rPr lang="en-US" sz="1600" b="1" dirty="0" smtClean="0">
                  <a:sym typeface="Symbol" pitchFamily="18" charset="2"/>
                </a:rPr>
                <a:t> </a:t>
              </a:r>
              <a:r>
                <a:rPr lang="en-US" sz="1600" b="1" dirty="0" smtClean="0"/>
                <a:t>(</a:t>
              </a:r>
              <a:r>
                <a:rPr lang="en-US" sz="1600" b="1" dirty="0" smtClean="0">
                  <a:sym typeface="Symbol" pitchFamily="18" charset="2"/>
                </a:rPr>
                <a:t>4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+3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6200000" flipH="1">
              <a:off x="2962205" y="4305300"/>
              <a:ext cx="3514726" cy="285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414680" y="4157701"/>
              <a:ext cx="3809998" cy="285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21"/>
            <p:cNvSpPr>
              <a:spLocks noChangeArrowheads="1"/>
            </p:cNvSpPr>
            <p:nvPr/>
          </p:nvSpPr>
          <p:spPr bwMode="auto">
            <a:xfrm flipV="1">
              <a:off x="4671103" y="403037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Text Box 38"/>
            <p:cNvSpPr txBox="1">
              <a:spLocks noChangeArrowheads="1"/>
            </p:cNvSpPr>
            <p:nvPr/>
          </p:nvSpPr>
          <p:spPr bwMode="auto">
            <a:xfrm>
              <a:off x="4714804" y="3876829"/>
              <a:ext cx="1143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/>
                <a:t>I</a:t>
              </a:r>
              <a:r>
                <a:rPr lang="en-US" sz="1600" b="1" dirty="0" smtClean="0">
                  <a:sym typeface="Symbol" pitchFamily="18" charset="2"/>
                </a:rPr>
                <a:t> </a:t>
              </a:r>
              <a:r>
                <a:rPr lang="en-US" sz="1600" b="1" dirty="0" smtClean="0"/>
                <a:t>(</a:t>
              </a:r>
              <a:r>
                <a:rPr lang="en-US" sz="1600" b="1" dirty="0" smtClean="0">
                  <a:sym typeface="Symbol" pitchFamily="18" charset="2"/>
                </a:rPr>
                <a:t>4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+2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93" name="Oval 21"/>
            <p:cNvSpPr>
              <a:spLocks noChangeArrowheads="1"/>
            </p:cNvSpPr>
            <p:nvPr/>
          </p:nvSpPr>
          <p:spPr bwMode="auto">
            <a:xfrm flipV="1">
              <a:off x="5252128" y="4506623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38"/>
            <p:cNvSpPr txBox="1">
              <a:spLocks noChangeArrowheads="1"/>
            </p:cNvSpPr>
            <p:nvPr/>
          </p:nvSpPr>
          <p:spPr bwMode="auto">
            <a:xfrm>
              <a:off x="5305354" y="4353079"/>
              <a:ext cx="1143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ym typeface="Symbol" pitchFamily="18" charset="2"/>
                </a:rPr>
                <a:t>J </a:t>
              </a:r>
              <a:r>
                <a:rPr lang="en-US" sz="1600" b="1" dirty="0" smtClean="0"/>
                <a:t>(</a:t>
              </a:r>
              <a:r>
                <a:rPr lang="en-US" sz="1600" b="1" dirty="0" smtClean="0">
                  <a:sym typeface="Symbol" pitchFamily="18" charset="2"/>
                </a:rPr>
                <a:t>4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+ </a:t>
              </a:r>
              <a:r>
                <a:rPr lang="en-US" sz="1600" b="1" baseline="-25000" dirty="0" smtClean="0">
                  <a:sym typeface="Symbol" pitchFamily="18" charset="2"/>
                </a:rPr>
                <a:t>V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101" name="Text Box 38"/>
            <p:cNvSpPr txBox="1">
              <a:spLocks noChangeArrowheads="1"/>
            </p:cNvSpPr>
            <p:nvPr/>
          </p:nvSpPr>
          <p:spPr bwMode="auto">
            <a:xfrm>
              <a:off x="5438703" y="4867429"/>
              <a:ext cx="7620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ym typeface="Symbol" pitchFamily="18" charset="2"/>
                </a:rPr>
                <a:t>K </a:t>
              </a:r>
              <a:r>
                <a:rPr lang="en-US" sz="1600" b="1" dirty="0" smtClean="0"/>
                <a:t>(</a:t>
              </a:r>
              <a:r>
                <a:rPr lang="en-US" sz="1600" b="1" dirty="0" smtClean="0">
                  <a:sym typeface="Symbol" pitchFamily="18" charset="2"/>
                </a:rPr>
                <a:t>4</a:t>
              </a:r>
              <a:r>
                <a:rPr lang="en-US" sz="1600" b="1" baseline="-25000" dirty="0" smtClean="0">
                  <a:sym typeface="Symbol" pitchFamily="18" charset="2"/>
                </a:rPr>
                <a:t>P</a:t>
              </a:r>
              <a:r>
                <a:rPr lang="en-US" sz="1600" b="1" dirty="0" smtClean="0">
                  <a:sym typeface="Symbol" pitchFamily="18" charset="2"/>
                </a:rPr>
                <a:t>)</a:t>
              </a:r>
              <a:endParaRPr lang="en-US" sz="1600" b="1" dirty="0"/>
            </a:p>
          </p:txBody>
        </p:sp>
        <p:sp>
          <p:nvSpPr>
            <p:cNvPr id="102" name="Oval 21"/>
            <p:cNvSpPr>
              <a:spLocks noChangeArrowheads="1"/>
            </p:cNvSpPr>
            <p:nvPr/>
          </p:nvSpPr>
          <p:spPr bwMode="auto">
            <a:xfrm flipV="1">
              <a:off x="5785528" y="4820948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34"/>
            <p:cNvSpPr>
              <a:spLocks noChangeArrowheads="1"/>
            </p:cNvSpPr>
            <p:nvPr/>
          </p:nvSpPr>
          <p:spPr bwMode="auto">
            <a:xfrm>
              <a:off x="4586015" y="606803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4</a:t>
              </a:r>
              <a:endParaRPr lang="en-US" sz="1600" b="1" baseline="-25000" dirty="0"/>
            </a:p>
          </p:txBody>
        </p:sp>
        <p:sp>
          <p:nvSpPr>
            <p:cNvPr id="109" name="Rectangle 34"/>
            <p:cNvSpPr>
              <a:spLocks noChangeArrowheads="1"/>
            </p:cNvSpPr>
            <p:nvPr/>
          </p:nvSpPr>
          <p:spPr bwMode="auto">
            <a:xfrm>
              <a:off x="5128940" y="6058512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5</a:t>
              </a:r>
              <a:endParaRPr lang="en-US" sz="1600" b="1" baseline="-25000" dirty="0"/>
            </a:p>
          </p:txBody>
        </p:sp>
        <p:sp>
          <p:nvSpPr>
            <p:cNvPr id="112" name="Rectangle 34"/>
            <p:cNvSpPr>
              <a:spLocks noChangeArrowheads="1"/>
            </p:cNvSpPr>
            <p:nvPr/>
          </p:nvSpPr>
          <p:spPr bwMode="auto">
            <a:xfrm>
              <a:off x="5643290" y="606803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6</a:t>
              </a:r>
              <a:endParaRPr lang="en-US" sz="1600" b="1" baseline="-25000" dirty="0"/>
            </a:p>
          </p:txBody>
        </p:sp>
        <p:sp>
          <p:nvSpPr>
            <p:cNvPr id="116" name="Rectangle 34"/>
            <p:cNvSpPr>
              <a:spLocks noChangeArrowheads="1"/>
            </p:cNvSpPr>
            <p:nvPr/>
          </p:nvSpPr>
          <p:spPr bwMode="auto">
            <a:xfrm>
              <a:off x="1362661" y="6903401"/>
              <a:ext cx="4619039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Symbol" pitchFamily="18" charset="2"/>
                </a:rPr>
                <a:t>NOTE: </a:t>
              </a:r>
              <a:r>
                <a:rPr lang="en-US" sz="1600" b="1" dirty="0" err="1" smtClean="0">
                  <a:latin typeface="Symbol" pitchFamily="18" charset="2"/>
                </a:rPr>
                <a:t>D</a:t>
              </a:r>
              <a:r>
                <a:rPr lang="en-US" sz="1600" b="1" dirty="0" err="1" smtClean="0"/>
                <a:t>t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1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0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1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3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2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4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3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5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4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6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5</a:t>
              </a:r>
              <a:endParaRPr lang="en-US" sz="1600" b="1" baseline="-25000" dirty="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80975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Response of Diff. Materials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0" y="599697"/>
            <a:ext cx="7086600" cy="2828912"/>
            <a:chOff x="0" y="1003829"/>
            <a:chExt cx="7086600" cy="2828912"/>
          </a:xfrm>
        </p:grpSpPr>
        <p:cxnSp>
          <p:nvCxnSpPr>
            <p:cNvPr id="53" name="Straight Connector 52"/>
            <p:cNvCxnSpPr>
              <a:stCxn id="16" idx="2"/>
            </p:cNvCxnSpPr>
            <p:nvPr/>
          </p:nvCxnSpPr>
          <p:spPr>
            <a:xfrm rot="10800000" flipH="1">
              <a:off x="1242103" y="2019300"/>
              <a:ext cx="4215722" cy="1406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1123820" y="3127925"/>
              <a:ext cx="4731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H="1" flipV="1">
              <a:off x="1117600" y="1103085"/>
              <a:ext cx="6220" cy="2024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1294673" y="2033361"/>
              <a:ext cx="0" cy="10945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81000" y="1003829"/>
              <a:ext cx="71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LOAD</a:t>
              </a:r>
              <a:endParaRPr lang="en-US" b="1" dirty="0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1876060" y="2033361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 flipV="1">
              <a:off x="1242103" y="3059514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 flipV="1">
              <a:off x="1242103" y="1978632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5408323" y="3115454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TIME</a:t>
              </a:r>
              <a:endParaRPr lang="en-US" b="1" dirty="0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913539" y="2033361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913539" y="3127925"/>
              <a:ext cx="2102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1018680" y="2033361"/>
              <a:ext cx="0" cy="10945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668212" y="2332085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P</a:t>
              </a:r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136963" y="3158609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2356889" y="3143015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1</a:t>
              </a: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3572462" y="314171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>
              <a:off x="1228961" y="2799555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1228961" y="1718673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2335627" y="1696295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3587451" y="1705176"/>
              <a:ext cx="473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30" name="Text Box 42"/>
            <p:cNvSpPr txBox="1">
              <a:spLocks noChangeArrowheads="1"/>
            </p:cNvSpPr>
            <p:nvPr/>
          </p:nvSpPr>
          <p:spPr bwMode="auto">
            <a:xfrm>
              <a:off x="0" y="3463409"/>
              <a:ext cx="708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	Figure . Loading sequence</a:t>
              </a:r>
              <a:endParaRPr lang="en-US" b="1" dirty="0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 flipV="1">
              <a:off x="1295400" y="2387084"/>
              <a:ext cx="0" cy="248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 flipV="1">
              <a:off x="2457085" y="197750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 flipV="1">
              <a:off x="2504710" y="2032237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20"/>
            <p:cNvSpPr>
              <a:spLocks noChangeArrowheads="1"/>
            </p:cNvSpPr>
            <p:nvPr/>
          </p:nvSpPr>
          <p:spPr bwMode="auto">
            <a:xfrm flipV="1">
              <a:off x="3681957" y="198283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4798306" y="1663154"/>
              <a:ext cx="4731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/>
                <a:t>E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 flipV="1">
              <a:off x="3734527" y="2024323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 flipV="1">
              <a:off x="4904526" y="307319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 flipV="1">
              <a:off x="4905059" y="1963789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4"/>
            <p:cNvSpPr>
              <a:spLocks noChangeArrowheads="1"/>
            </p:cNvSpPr>
            <p:nvPr/>
          </p:nvSpPr>
          <p:spPr bwMode="auto">
            <a:xfrm>
              <a:off x="4795565" y="3182653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t</a:t>
              </a:r>
              <a:r>
                <a:rPr lang="en-US" sz="1600" b="1" baseline="-25000" dirty="0" smtClean="0"/>
                <a:t>3</a:t>
              </a:r>
              <a:endParaRPr lang="en-US" sz="1600" b="1" baseline="-25000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10800000" flipV="1">
              <a:off x="4963252" y="2014798"/>
              <a:ext cx="1588" cy="11107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3000010" y="2023836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>
              <a:off x="4247785" y="2023836"/>
              <a:ext cx="105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61975" y="3988455"/>
            <a:ext cx="6019800" cy="4392771"/>
            <a:chOff x="561975" y="3988455"/>
            <a:chExt cx="6019800" cy="4392771"/>
          </a:xfrm>
        </p:grpSpPr>
        <p:grpSp>
          <p:nvGrpSpPr>
            <p:cNvPr id="142" name="Group 141"/>
            <p:cNvGrpSpPr/>
            <p:nvPr/>
          </p:nvGrpSpPr>
          <p:grpSpPr>
            <a:xfrm>
              <a:off x="561975" y="4058670"/>
              <a:ext cx="5605201" cy="3562353"/>
              <a:chOff x="561975" y="3687195"/>
              <a:chExt cx="5605201" cy="3562353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1142929" y="4607946"/>
                <a:ext cx="3845450" cy="1037317"/>
              </a:xfrm>
              <a:custGeom>
                <a:avLst/>
                <a:gdLst>
                  <a:gd name="connsiteX0" fmla="*/ 0 w 171450"/>
                  <a:gd name="connsiteY0" fmla="*/ 523875 h 523875"/>
                  <a:gd name="connsiteX1" fmla="*/ 171450 w 171450"/>
                  <a:gd name="connsiteY1" fmla="*/ 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523875">
                    <a:moveTo>
                      <a:pt x="0" y="523875"/>
                    </a:moveTo>
                    <a:cubicBezTo>
                      <a:pt x="11906" y="339725"/>
                      <a:pt x="23813" y="155575"/>
                      <a:pt x="171450" y="0"/>
                    </a:cubicBez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595312" y="6162723"/>
                <a:ext cx="1036503" cy="158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Line 2"/>
              <p:cNvSpPr>
                <a:spLocks noChangeShapeType="1"/>
              </p:cNvSpPr>
              <p:nvPr/>
            </p:nvSpPr>
            <p:spPr bwMode="auto">
              <a:xfrm flipV="1">
                <a:off x="942845" y="6650327"/>
                <a:ext cx="5047019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"/>
              <p:cNvSpPr>
                <a:spLocks noChangeShapeType="1"/>
              </p:cNvSpPr>
              <p:nvPr/>
            </p:nvSpPr>
            <p:spPr bwMode="auto">
              <a:xfrm flipH="1" flipV="1">
                <a:off x="897124" y="3687195"/>
                <a:ext cx="45719" cy="3008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561975" y="3789541"/>
                <a:ext cx="461665" cy="795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none">
                <a:spAutoFit/>
              </a:bodyPr>
              <a:lstStyle/>
              <a:p>
                <a:r>
                  <a:rPr lang="en-US" b="1" dirty="0" smtClean="0">
                    <a:sym typeface="Symbol" pitchFamily="18" charset="2"/>
                  </a:rPr>
                  <a:t>STRAIN</a:t>
                </a:r>
                <a:endParaRPr lang="en-US" b="1" dirty="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flipV="1">
                <a:off x="1061128" y="6627636"/>
                <a:ext cx="105140" cy="10945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auto">
              <a:xfrm>
                <a:off x="5493594" y="6703080"/>
                <a:ext cx="6735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ym typeface="Symbol" pitchFamily="18" charset="2"/>
                  </a:rPr>
                  <a:t>TIME</a:t>
                </a:r>
                <a:endParaRPr lang="en-US" b="1" dirty="0"/>
              </a:p>
            </p:txBody>
          </p:sp>
          <p:sp>
            <p:nvSpPr>
              <p:cNvPr id="72" name="Line 26"/>
              <p:cNvSpPr>
                <a:spLocks noChangeShapeType="1"/>
              </p:cNvSpPr>
              <p:nvPr/>
            </p:nvSpPr>
            <p:spPr bwMode="auto">
              <a:xfrm flipH="1">
                <a:off x="732564" y="6696047"/>
                <a:ext cx="2102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30"/>
              <p:cNvSpPr>
                <a:spLocks noChangeArrowheads="1"/>
              </p:cNvSpPr>
              <p:nvPr/>
            </p:nvSpPr>
            <p:spPr bwMode="auto">
              <a:xfrm>
                <a:off x="955988" y="6726731"/>
                <a:ext cx="3241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t</a:t>
                </a:r>
                <a:r>
                  <a:rPr lang="en-US" sz="1600" b="1" baseline="-25000" dirty="0"/>
                  <a:t>0</a:t>
                </a:r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2336474" y="6682562"/>
                <a:ext cx="3241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t</a:t>
                </a:r>
                <a:r>
                  <a:rPr lang="en-US" sz="1600" b="1" baseline="-25000" dirty="0"/>
                  <a:t>1</a:t>
                </a:r>
              </a:p>
            </p:txBody>
          </p:sp>
          <p:sp>
            <p:nvSpPr>
              <p:cNvPr id="75" name="Rectangle 34"/>
              <p:cNvSpPr>
                <a:spLocks noChangeArrowheads="1"/>
              </p:cNvSpPr>
              <p:nvPr/>
            </p:nvSpPr>
            <p:spPr bwMode="auto">
              <a:xfrm>
                <a:off x="3546605" y="6671739"/>
                <a:ext cx="3241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t</a:t>
                </a:r>
                <a:r>
                  <a:rPr lang="en-US" sz="1600" b="1" baseline="-25000" dirty="0"/>
                  <a:t>2</a:t>
                </a:r>
              </a:p>
            </p:txBody>
          </p:sp>
          <p:sp>
            <p:nvSpPr>
              <p:cNvPr id="76" name="Oval 11"/>
              <p:cNvSpPr>
                <a:spLocks noChangeArrowheads="1"/>
              </p:cNvSpPr>
              <p:nvPr/>
            </p:nvSpPr>
            <p:spPr bwMode="auto">
              <a:xfrm flipV="1">
                <a:off x="2465698" y="4896572"/>
                <a:ext cx="105140" cy="10945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34"/>
              <p:cNvSpPr>
                <a:spLocks noChangeArrowheads="1"/>
              </p:cNvSpPr>
              <p:nvPr/>
            </p:nvSpPr>
            <p:spPr bwMode="auto">
              <a:xfrm>
                <a:off x="4856339" y="6693625"/>
                <a:ext cx="32412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t</a:t>
                </a:r>
                <a:r>
                  <a:rPr lang="en-US" sz="1600" b="1" baseline="-25000" dirty="0" smtClean="0"/>
                  <a:t>3</a:t>
                </a:r>
                <a:endParaRPr lang="en-US" sz="1600" b="1" baseline="-25000" dirty="0"/>
              </a:p>
            </p:txBody>
          </p:sp>
          <p:sp>
            <p:nvSpPr>
              <p:cNvPr id="79" name="Text Box 238"/>
              <p:cNvSpPr txBox="1">
                <a:spLocks noChangeArrowheads="1"/>
              </p:cNvSpPr>
              <p:nvPr/>
            </p:nvSpPr>
            <p:spPr bwMode="auto">
              <a:xfrm>
                <a:off x="2337163" y="4394007"/>
                <a:ext cx="135806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ym typeface="Symbol" pitchFamily="18" charset="2"/>
                  </a:rPr>
                  <a:t>C (</a:t>
                </a:r>
                <a:r>
                  <a:rPr lang="en-US" b="1" baseline="-25000" dirty="0" smtClean="0">
                    <a:sym typeface="Symbol" pitchFamily="18" charset="2"/>
                  </a:rPr>
                  <a:t>E </a:t>
                </a:r>
                <a:r>
                  <a:rPr lang="en-US" b="1" dirty="0" smtClean="0">
                    <a:sym typeface="Symbol" pitchFamily="18" charset="2"/>
                  </a:rPr>
                  <a:t>+</a:t>
                </a:r>
                <a:r>
                  <a:rPr lang="en-US" b="1" baseline="-25000" dirty="0" smtClean="0">
                    <a:sym typeface="Symbol" pitchFamily="18" charset="2"/>
                  </a:rPr>
                  <a:t> </a:t>
                </a:r>
                <a:r>
                  <a:rPr lang="en-US" b="1" dirty="0" smtClean="0">
                    <a:sym typeface="Symbol" pitchFamily="18" charset="2"/>
                  </a:rPr>
                  <a:t></a:t>
                </a:r>
                <a:r>
                  <a:rPr lang="en-US" b="1" baseline="-25000" dirty="0" smtClean="0">
                    <a:sym typeface="Symbol" pitchFamily="18" charset="2"/>
                  </a:rPr>
                  <a:t>p</a:t>
                </a:r>
                <a:r>
                  <a:rPr lang="en-US" b="1" dirty="0" smtClean="0">
                    <a:sym typeface="Symbol" pitchFamily="18" charset="2"/>
                  </a:rPr>
                  <a:t>+</a:t>
                </a:r>
                <a:r>
                  <a:rPr lang="en-US" b="1" baseline="-25000" dirty="0" smtClean="0">
                    <a:sym typeface="Symbol" pitchFamily="18" charset="2"/>
                  </a:rPr>
                  <a:t>V</a:t>
                </a:r>
                <a:r>
                  <a:rPr lang="en-US" b="1" dirty="0" smtClean="0">
                    <a:sym typeface="Symbol" pitchFamily="18" charset="2"/>
                  </a:rPr>
                  <a:t>)</a:t>
                </a:r>
              </a:p>
              <a:p>
                <a:endParaRPr lang="en-US" b="1" baseline="-25000" dirty="0">
                  <a:sym typeface="Symbol" pitchFamily="18" charset="2"/>
                </a:endParaRPr>
              </a:p>
            </p:txBody>
          </p:sp>
          <p:sp>
            <p:nvSpPr>
              <p:cNvPr id="82" name="Text Box 36"/>
              <p:cNvSpPr txBox="1">
                <a:spLocks noChangeArrowheads="1"/>
              </p:cNvSpPr>
              <p:nvPr/>
            </p:nvSpPr>
            <p:spPr bwMode="auto">
              <a:xfrm>
                <a:off x="1086086" y="6367677"/>
                <a:ext cx="3241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1367068" y="5863433"/>
                <a:ext cx="2325456" cy="1133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2288950" y="5827374"/>
                <a:ext cx="2814409" cy="90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3503086" y="5749741"/>
                <a:ext cx="2971803" cy="2781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11"/>
              <p:cNvSpPr>
                <a:spLocks noChangeArrowheads="1"/>
              </p:cNvSpPr>
              <p:nvPr/>
            </p:nvSpPr>
            <p:spPr bwMode="auto">
              <a:xfrm flipV="1">
                <a:off x="1075960" y="5602781"/>
                <a:ext cx="105140" cy="10945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Text Box 42"/>
            <p:cNvSpPr txBox="1">
              <a:spLocks noChangeArrowheads="1"/>
            </p:cNvSpPr>
            <p:nvPr/>
          </p:nvSpPr>
          <p:spPr bwMode="auto">
            <a:xfrm>
              <a:off x="752475" y="8011894"/>
              <a:ext cx="5829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Figure . Creep </a:t>
              </a:r>
              <a:r>
                <a:rPr lang="en-US" b="1" dirty="0" err="1" smtClean="0"/>
                <a:t>behaviour</a:t>
              </a:r>
              <a:r>
                <a:rPr lang="en-US" b="1" dirty="0" smtClean="0"/>
                <a:t> of an </a:t>
              </a:r>
              <a:r>
                <a:rPr lang="en-US" b="1" dirty="0" err="1" smtClean="0"/>
                <a:t>elasto</a:t>
              </a:r>
              <a:r>
                <a:rPr lang="en-US" b="1" dirty="0" smtClean="0"/>
                <a:t>-</a:t>
              </a:r>
              <a:r>
                <a:rPr lang="en-US" b="1" dirty="0" err="1" smtClean="0"/>
                <a:t>visco</a:t>
              </a:r>
              <a:r>
                <a:rPr lang="en-US" b="1" dirty="0" smtClean="0"/>
                <a:t>-plastic material</a:t>
              </a:r>
              <a:endParaRPr lang="en-US" b="1" dirty="0"/>
            </a:p>
          </p:txBody>
        </p:sp>
        <p:sp>
          <p:nvSpPr>
            <p:cNvPr id="121" name="Rectangle 34"/>
            <p:cNvSpPr>
              <a:spLocks noChangeArrowheads="1"/>
            </p:cNvSpPr>
            <p:nvPr/>
          </p:nvSpPr>
          <p:spPr bwMode="auto">
            <a:xfrm>
              <a:off x="2066604" y="7452336"/>
              <a:ext cx="2686372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b="1" dirty="0" smtClean="0">
                  <a:latin typeface="Symbol" pitchFamily="18" charset="2"/>
                </a:rPr>
                <a:t>NOTE: </a:t>
              </a:r>
              <a:r>
                <a:rPr lang="en-US" sz="1600" b="1" dirty="0" err="1" smtClean="0">
                  <a:latin typeface="Symbol" pitchFamily="18" charset="2"/>
                </a:rPr>
                <a:t>D</a:t>
              </a:r>
              <a:r>
                <a:rPr lang="en-US" sz="1600" b="1" dirty="0" err="1" smtClean="0"/>
                <a:t>t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1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0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2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1 </a:t>
              </a:r>
              <a:r>
                <a:rPr lang="en-US" sz="1600" b="1" dirty="0" smtClean="0"/>
                <a:t> = t</a:t>
              </a:r>
              <a:r>
                <a:rPr lang="en-US" sz="1600" b="1" baseline="-25000" dirty="0" smtClean="0"/>
                <a:t>3</a:t>
              </a:r>
              <a:r>
                <a:rPr lang="en-US" sz="1600" b="1" dirty="0" smtClean="0"/>
                <a:t>-t</a:t>
              </a:r>
              <a:r>
                <a:rPr lang="en-US" sz="1600" b="1" baseline="-25000" dirty="0" smtClean="0"/>
                <a:t>2</a:t>
              </a:r>
              <a:endParaRPr lang="en-US" sz="1600" b="1" baseline="-25000" dirty="0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 flipV="1">
              <a:off x="3646798" y="5057476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11"/>
            <p:cNvSpPr>
              <a:spLocks noChangeArrowheads="1"/>
            </p:cNvSpPr>
            <p:nvPr/>
          </p:nvSpPr>
          <p:spPr bwMode="auto">
            <a:xfrm flipV="1">
              <a:off x="4913623" y="4914601"/>
              <a:ext cx="105140" cy="109457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238"/>
            <p:cNvSpPr txBox="1">
              <a:spLocks noChangeArrowheads="1"/>
            </p:cNvSpPr>
            <p:nvPr/>
          </p:nvSpPr>
          <p:spPr bwMode="auto">
            <a:xfrm>
              <a:off x="3556363" y="5231186"/>
              <a:ext cx="166904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D (</a:t>
              </a:r>
              <a:r>
                <a:rPr lang="en-US" b="1" baseline="-25000" dirty="0" smtClean="0">
                  <a:sym typeface="Symbol" pitchFamily="18" charset="2"/>
                </a:rPr>
                <a:t>E </a:t>
              </a:r>
              <a:r>
                <a:rPr lang="en-US" b="1" dirty="0" smtClean="0">
                  <a:sym typeface="Symbol" pitchFamily="18" charset="2"/>
                </a:rPr>
                <a:t>+</a:t>
              </a:r>
              <a:r>
                <a:rPr lang="en-US" b="1" baseline="-25000" dirty="0" smtClean="0">
                  <a:sym typeface="Symbol" pitchFamily="18" charset="2"/>
                </a:rPr>
                <a:t> </a:t>
              </a:r>
              <a:r>
                <a:rPr lang="en-US" b="1" dirty="0" smtClean="0">
                  <a:sym typeface="Symbol" pitchFamily="18" charset="2"/>
                </a:rPr>
                <a:t>2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r>
                <a:rPr lang="en-US" b="1" dirty="0" smtClean="0">
                  <a:sym typeface="Symbol" pitchFamily="18" charset="2"/>
                </a:rPr>
                <a:t>+ 2</a:t>
              </a:r>
              <a:r>
                <a:rPr lang="en-US" b="1" baseline="-25000" dirty="0" smtClean="0">
                  <a:sym typeface="Symbol" pitchFamily="18" charset="2"/>
                </a:rPr>
                <a:t>V</a:t>
              </a:r>
              <a:r>
                <a:rPr lang="en-US" b="1" dirty="0" smtClean="0">
                  <a:sym typeface="Symbol" pitchFamily="18" charset="2"/>
                </a:rPr>
                <a:t>)</a:t>
              </a:r>
            </a:p>
            <a:p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138" name="Text Box 238"/>
            <p:cNvSpPr txBox="1">
              <a:spLocks noChangeArrowheads="1"/>
            </p:cNvSpPr>
            <p:nvPr/>
          </p:nvSpPr>
          <p:spPr bwMode="auto">
            <a:xfrm>
              <a:off x="4880338" y="4583486"/>
              <a:ext cx="166904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E (</a:t>
              </a:r>
              <a:r>
                <a:rPr lang="en-US" b="1" baseline="-25000" dirty="0" smtClean="0">
                  <a:sym typeface="Symbol" pitchFamily="18" charset="2"/>
                </a:rPr>
                <a:t>E </a:t>
              </a:r>
              <a:r>
                <a:rPr lang="en-US" b="1" dirty="0" smtClean="0">
                  <a:sym typeface="Symbol" pitchFamily="18" charset="2"/>
                </a:rPr>
                <a:t>+</a:t>
              </a:r>
              <a:r>
                <a:rPr lang="en-US" b="1" baseline="-25000" dirty="0" smtClean="0">
                  <a:sym typeface="Symbol" pitchFamily="18" charset="2"/>
                </a:rPr>
                <a:t> </a:t>
              </a:r>
              <a:r>
                <a:rPr lang="en-US" b="1" dirty="0" smtClean="0">
                  <a:sym typeface="Symbol" pitchFamily="18" charset="2"/>
                </a:rPr>
                <a:t>3</a:t>
              </a:r>
              <a:r>
                <a:rPr lang="en-US" b="1" baseline="-25000" dirty="0" smtClean="0">
                  <a:sym typeface="Symbol" pitchFamily="18" charset="2"/>
                </a:rPr>
                <a:t>p</a:t>
              </a:r>
              <a:r>
                <a:rPr lang="en-US" b="1" dirty="0" smtClean="0">
                  <a:sym typeface="Symbol" pitchFamily="18" charset="2"/>
                </a:rPr>
                <a:t>+ 3</a:t>
              </a:r>
              <a:r>
                <a:rPr lang="en-US" b="1" baseline="-25000" dirty="0" smtClean="0">
                  <a:sym typeface="Symbol" pitchFamily="18" charset="2"/>
                </a:rPr>
                <a:t>V</a:t>
              </a:r>
              <a:r>
                <a:rPr lang="en-US" b="1" dirty="0" smtClean="0">
                  <a:sym typeface="Symbol" pitchFamily="18" charset="2"/>
                </a:rPr>
                <a:t>)</a:t>
              </a:r>
            </a:p>
            <a:p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139" name="Text Box 238"/>
            <p:cNvSpPr txBox="1">
              <a:spLocks noChangeArrowheads="1"/>
            </p:cNvSpPr>
            <p:nvPr/>
          </p:nvSpPr>
          <p:spPr bwMode="auto">
            <a:xfrm>
              <a:off x="1117963" y="5888411"/>
              <a:ext cx="72327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B (</a:t>
              </a:r>
              <a:r>
                <a:rPr lang="en-US" b="1" baseline="-25000" dirty="0" smtClean="0">
                  <a:sym typeface="Symbol" pitchFamily="18" charset="2"/>
                </a:rPr>
                <a:t>E </a:t>
              </a:r>
              <a:r>
                <a:rPr lang="en-US" b="1" dirty="0" smtClean="0">
                  <a:sym typeface="Symbol" pitchFamily="18" charset="2"/>
                </a:rPr>
                <a:t>)</a:t>
              </a:r>
            </a:p>
            <a:p>
              <a:endParaRPr lang="en-US" b="1" baseline="-25000" dirty="0">
                <a:sym typeface="Symbol" pitchFamily="18" charset="2"/>
              </a:endParaRPr>
            </a:p>
          </p:txBody>
        </p:sp>
        <p:sp>
          <p:nvSpPr>
            <p:cNvPr id="143" name="Text Box 24"/>
            <p:cNvSpPr txBox="1">
              <a:spLocks noChangeArrowheads="1"/>
            </p:cNvSpPr>
            <p:nvPr/>
          </p:nvSpPr>
          <p:spPr bwMode="auto">
            <a:xfrm>
              <a:off x="3740994" y="3988455"/>
              <a:ext cx="1352037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b="1" dirty="0" smtClean="0">
                  <a:sym typeface="Symbol" pitchFamily="18" charset="2"/>
                </a:rPr>
                <a:t>Creep Strain</a:t>
              </a:r>
              <a:endParaRPr lang="en-US" b="1" dirty="0"/>
            </a:p>
          </p:txBody>
        </p:sp>
        <p:cxnSp>
          <p:nvCxnSpPr>
            <p:cNvPr id="145" name="Straight Arrow Connector 144"/>
            <p:cNvCxnSpPr>
              <a:stCxn id="143" idx="2"/>
            </p:cNvCxnSpPr>
            <p:nvPr/>
          </p:nvCxnSpPr>
          <p:spPr>
            <a:xfrm rot="16200000" flipH="1">
              <a:off x="4077837" y="4696962"/>
              <a:ext cx="680938" cy="25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619125" y="0"/>
            <a:ext cx="582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/>
              <a:t>Creep </a:t>
            </a:r>
            <a:r>
              <a:rPr lang="en-US" sz="2800" b="1" u="sng" dirty="0" err="1" smtClean="0"/>
              <a:t>Behaviour</a:t>
            </a:r>
            <a:r>
              <a:rPr lang="en-US" sz="2800" b="1" u="sng" dirty="0" smtClean="0"/>
              <a:t> of Materials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Line 2"/>
          <p:cNvSpPr>
            <a:spLocks noChangeShapeType="1"/>
          </p:cNvSpPr>
          <p:nvPr/>
        </p:nvSpPr>
        <p:spPr bwMode="auto">
          <a:xfrm flipV="1">
            <a:off x="691974" y="2439927"/>
            <a:ext cx="1210" cy="2566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695604" y="5009215"/>
            <a:ext cx="2655294" cy="1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731912" y="4323821"/>
            <a:ext cx="1210" cy="682896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731912" y="3870638"/>
            <a:ext cx="1210" cy="479401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731912" y="3559777"/>
            <a:ext cx="1210" cy="479401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731912" y="3571013"/>
            <a:ext cx="1616897" cy="1248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482600" y="2487367"/>
            <a:ext cx="211794" cy="2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</a:t>
            </a:r>
            <a:endParaRPr lang="en-US" sz="1200"/>
          </a:p>
        </p:txBody>
      </p:sp>
      <p:sp>
        <p:nvSpPr>
          <p:cNvPr id="9227" name="Text Box 17"/>
          <p:cNvSpPr txBox="1">
            <a:spLocks noChangeArrowheads="1"/>
          </p:cNvSpPr>
          <p:nvPr/>
        </p:nvSpPr>
        <p:spPr bwMode="auto">
          <a:xfrm>
            <a:off x="3110058" y="4992985"/>
            <a:ext cx="179117" cy="2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</a:t>
            </a:r>
            <a:endParaRPr lang="en-US" sz="1200"/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2324604" y="4313834"/>
            <a:ext cx="266256" cy="2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9229" name="Text Box 19"/>
          <p:cNvSpPr txBox="1">
            <a:spLocks noChangeArrowheads="1"/>
          </p:cNvSpPr>
          <p:nvPr/>
        </p:nvSpPr>
        <p:spPr bwMode="auto">
          <a:xfrm>
            <a:off x="2335497" y="3864396"/>
            <a:ext cx="266256" cy="2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2335497" y="3392486"/>
            <a:ext cx="266256" cy="2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3</a:t>
            </a:r>
            <a:endParaRPr lang="en-US" sz="1400" b="1"/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591523" y="5523571"/>
            <a:ext cx="60488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.  </a:t>
            </a:r>
            <a:r>
              <a:rPr lang="en-US" sz="1600" b="1" dirty="0"/>
              <a:t>Series of loading verses time for deriving Isochronous curves</a:t>
            </a:r>
            <a:endParaRPr lang="en-US" sz="1600" dirty="0"/>
          </a:p>
        </p:txBody>
      </p:sp>
      <p:sp>
        <p:nvSpPr>
          <p:cNvPr id="9232" name="Line 22"/>
          <p:cNvSpPr>
            <a:spLocks noChangeShapeType="1"/>
          </p:cNvSpPr>
          <p:nvPr/>
        </p:nvSpPr>
        <p:spPr bwMode="auto">
          <a:xfrm>
            <a:off x="731912" y="4035432"/>
            <a:ext cx="1616897" cy="1248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33" name="Line 23"/>
          <p:cNvSpPr>
            <a:spLocks noChangeShapeType="1"/>
          </p:cNvSpPr>
          <p:nvPr/>
        </p:nvSpPr>
        <p:spPr bwMode="auto">
          <a:xfrm>
            <a:off x="731912" y="4469889"/>
            <a:ext cx="1616897" cy="1248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234" name="Text Box 82"/>
          <p:cNvSpPr txBox="1">
            <a:spLocks noChangeArrowheads="1"/>
          </p:cNvSpPr>
          <p:nvPr/>
        </p:nvSpPr>
        <p:spPr bwMode="auto">
          <a:xfrm>
            <a:off x="653246" y="4984246"/>
            <a:ext cx="211794" cy="2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0</a:t>
            </a:r>
            <a:endParaRPr lang="en-US" sz="1200"/>
          </a:p>
        </p:txBody>
      </p:sp>
      <p:sp>
        <p:nvSpPr>
          <p:cNvPr id="9235" name="AutoShape 95"/>
          <p:cNvSpPr>
            <a:spLocks noChangeArrowheads="1"/>
          </p:cNvSpPr>
          <p:nvPr/>
        </p:nvSpPr>
        <p:spPr bwMode="auto">
          <a:xfrm>
            <a:off x="4246485" y="3185245"/>
            <a:ext cx="290461" cy="65917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236" name="Line 96"/>
          <p:cNvSpPr>
            <a:spLocks noChangeShapeType="1"/>
          </p:cNvSpPr>
          <p:nvPr/>
        </p:nvSpPr>
        <p:spPr bwMode="auto">
          <a:xfrm>
            <a:off x="4398977" y="3843172"/>
            <a:ext cx="0" cy="419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97"/>
          <p:cNvSpPr txBox="1">
            <a:spLocks noChangeArrowheads="1"/>
          </p:cNvSpPr>
          <p:nvPr/>
        </p:nvSpPr>
        <p:spPr bwMode="auto">
          <a:xfrm>
            <a:off x="4298526" y="4241424"/>
            <a:ext cx="266256" cy="2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9238" name="Line 98"/>
          <p:cNvSpPr>
            <a:spLocks noChangeShapeType="1"/>
          </p:cNvSpPr>
          <p:nvPr/>
        </p:nvSpPr>
        <p:spPr bwMode="auto">
          <a:xfrm>
            <a:off x="4398977" y="2885619"/>
            <a:ext cx="0" cy="29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99"/>
          <p:cNvSpPr txBox="1">
            <a:spLocks noChangeArrowheads="1"/>
          </p:cNvSpPr>
          <p:nvPr/>
        </p:nvSpPr>
        <p:spPr bwMode="auto">
          <a:xfrm>
            <a:off x="4217439" y="2734558"/>
            <a:ext cx="419958" cy="2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/ / / / /</a:t>
            </a:r>
          </a:p>
        </p:txBody>
      </p:sp>
      <p:sp>
        <p:nvSpPr>
          <p:cNvPr id="9240" name="Line 186"/>
          <p:cNvSpPr>
            <a:spLocks noChangeShapeType="1"/>
          </p:cNvSpPr>
          <p:nvPr/>
        </p:nvSpPr>
        <p:spPr bwMode="auto">
          <a:xfrm>
            <a:off x="4162978" y="2885619"/>
            <a:ext cx="46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AutoShape 191"/>
          <p:cNvSpPr>
            <a:spLocks noChangeArrowheads="1"/>
          </p:cNvSpPr>
          <p:nvPr/>
        </p:nvSpPr>
        <p:spPr bwMode="auto">
          <a:xfrm>
            <a:off x="5592286" y="3215207"/>
            <a:ext cx="290461" cy="65917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242" name="Line 192"/>
          <p:cNvSpPr>
            <a:spLocks noChangeShapeType="1"/>
          </p:cNvSpPr>
          <p:nvPr/>
        </p:nvSpPr>
        <p:spPr bwMode="auto">
          <a:xfrm>
            <a:off x="5744778" y="3873135"/>
            <a:ext cx="0" cy="419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193"/>
          <p:cNvSpPr txBox="1">
            <a:spLocks noChangeArrowheads="1"/>
          </p:cNvSpPr>
          <p:nvPr/>
        </p:nvSpPr>
        <p:spPr bwMode="auto">
          <a:xfrm>
            <a:off x="5644327" y="4261399"/>
            <a:ext cx="266256" cy="2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3</a:t>
            </a:r>
            <a:endParaRPr lang="en-US" sz="1400" b="1"/>
          </a:p>
        </p:txBody>
      </p:sp>
      <p:sp>
        <p:nvSpPr>
          <p:cNvPr id="9244" name="Line 194"/>
          <p:cNvSpPr>
            <a:spLocks noChangeShapeType="1"/>
          </p:cNvSpPr>
          <p:nvPr/>
        </p:nvSpPr>
        <p:spPr bwMode="auto">
          <a:xfrm>
            <a:off x="5744778" y="2915582"/>
            <a:ext cx="0" cy="29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Text Box 195"/>
          <p:cNvSpPr txBox="1">
            <a:spLocks noChangeArrowheads="1"/>
          </p:cNvSpPr>
          <p:nvPr/>
        </p:nvSpPr>
        <p:spPr bwMode="auto">
          <a:xfrm>
            <a:off x="5563240" y="2764521"/>
            <a:ext cx="419958" cy="2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/ / / / /</a:t>
            </a:r>
          </a:p>
        </p:txBody>
      </p:sp>
      <p:sp>
        <p:nvSpPr>
          <p:cNvPr id="9246" name="Line 196"/>
          <p:cNvSpPr>
            <a:spLocks noChangeShapeType="1"/>
          </p:cNvSpPr>
          <p:nvPr/>
        </p:nvSpPr>
        <p:spPr bwMode="auto">
          <a:xfrm>
            <a:off x="5508779" y="2915582"/>
            <a:ext cx="46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AutoShape 198"/>
          <p:cNvSpPr>
            <a:spLocks noChangeArrowheads="1"/>
          </p:cNvSpPr>
          <p:nvPr/>
        </p:nvSpPr>
        <p:spPr bwMode="auto">
          <a:xfrm>
            <a:off x="2869218" y="3192735"/>
            <a:ext cx="290461" cy="659176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248" name="Line 199"/>
          <p:cNvSpPr>
            <a:spLocks noChangeShapeType="1"/>
          </p:cNvSpPr>
          <p:nvPr/>
        </p:nvSpPr>
        <p:spPr bwMode="auto">
          <a:xfrm>
            <a:off x="3021710" y="3850663"/>
            <a:ext cx="0" cy="4194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Text Box 200"/>
          <p:cNvSpPr txBox="1">
            <a:spLocks noChangeArrowheads="1"/>
          </p:cNvSpPr>
          <p:nvPr/>
        </p:nvSpPr>
        <p:spPr bwMode="auto">
          <a:xfrm>
            <a:off x="2921259" y="4248915"/>
            <a:ext cx="266256" cy="2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9250" name="Line 201"/>
          <p:cNvSpPr>
            <a:spLocks noChangeShapeType="1"/>
          </p:cNvSpPr>
          <p:nvPr/>
        </p:nvSpPr>
        <p:spPr bwMode="auto">
          <a:xfrm>
            <a:off x="3021710" y="2893110"/>
            <a:ext cx="0" cy="29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Text Box 202"/>
          <p:cNvSpPr txBox="1">
            <a:spLocks noChangeArrowheads="1"/>
          </p:cNvSpPr>
          <p:nvPr/>
        </p:nvSpPr>
        <p:spPr bwMode="auto">
          <a:xfrm>
            <a:off x="2840172" y="2742049"/>
            <a:ext cx="419958" cy="2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/ / / / /</a:t>
            </a:r>
          </a:p>
        </p:txBody>
      </p:sp>
      <p:sp>
        <p:nvSpPr>
          <p:cNvPr id="9252" name="Text Box 204"/>
          <p:cNvSpPr txBox="1">
            <a:spLocks noChangeArrowheads="1"/>
          </p:cNvSpPr>
          <p:nvPr/>
        </p:nvSpPr>
        <p:spPr bwMode="auto">
          <a:xfrm>
            <a:off x="2567865" y="2381250"/>
            <a:ext cx="960940" cy="2421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SPECIMEN 1</a:t>
            </a:r>
          </a:p>
        </p:txBody>
      </p:sp>
      <p:sp>
        <p:nvSpPr>
          <p:cNvPr id="9253" name="Text Box 205"/>
          <p:cNvSpPr txBox="1">
            <a:spLocks noChangeArrowheads="1"/>
          </p:cNvSpPr>
          <p:nvPr/>
        </p:nvSpPr>
        <p:spPr bwMode="auto">
          <a:xfrm>
            <a:off x="3939081" y="2384995"/>
            <a:ext cx="960940" cy="2421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SPECIMEN 2</a:t>
            </a:r>
          </a:p>
        </p:txBody>
      </p:sp>
      <p:sp>
        <p:nvSpPr>
          <p:cNvPr id="9254" name="Text Box 206"/>
          <p:cNvSpPr txBox="1">
            <a:spLocks noChangeArrowheads="1"/>
          </p:cNvSpPr>
          <p:nvPr/>
        </p:nvSpPr>
        <p:spPr bwMode="auto">
          <a:xfrm>
            <a:off x="5296985" y="2388741"/>
            <a:ext cx="960940" cy="2421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SPECIMEN 3</a:t>
            </a:r>
          </a:p>
        </p:txBody>
      </p:sp>
      <p:sp>
        <p:nvSpPr>
          <p:cNvPr id="9255" name="Line 215"/>
          <p:cNvSpPr>
            <a:spLocks noChangeShapeType="1"/>
          </p:cNvSpPr>
          <p:nvPr/>
        </p:nvSpPr>
        <p:spPr bwMode="auto">
          <a:xfrm>
            <a:off x="2825649" y="2893110"/>
            <a:ext cx="4199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Box 91"/>
          <p:cNvSpPr txBox="1">
            <a:spLocks noChangeArrowheads="1"/>
          </p:cNvSpPr>
          <p:nvPr/>
        </p:nvSpPr>
        <p:spPr bwMode="auto">
          <a:xfrm>
            <a:off x="904875" y="352425"/>
            <a:ext cx="580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>
                <a:latin typeface="Arial Narrow" pitchFamily="34" charset="0"/>
              </a:rPr>
              <a:t>ISOCHRONOUS LOAD-STRAIN CURVES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1"/>
          <p:cNvSpPr txBox="1">
            <a:spLocks noChangeArrowheads="1"/>
          </p:cNvSpPr>
          <p:nvPr/>
        </p:nvSpPr>
        <p:spPr bwMode="auto">
          <a:xfrm>
            <a:off x="614363" y="700088"/>
            <a:ext cx="580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>
                <a:latin typeface="Arial Narrow" pitchFamily="34" charset="0"/>
              </a:rPr>
              <a:t>ISOCHRONOUS LOAD-STRAIN CURVES</a:t>
            </a:r>
          </a:p>
        </p:txBody>
      </p:sp>
      <p:sp>
        <p:nvSpPr>
          <p:cNvPr id="10244" name="Line 2"/>
          <p:cNvSpPr>
            <a:spLocks noChangeShapeType="1"/>
          </p:cNvSpPr>
          <p:nvPr/>
        </p:nvSpPr>
        <p:spPr bwMode="auto">
          <a:xfrm flipV="1">
            <a:off x="241330" y="2886529"/>
            <a:ext cx="0" cy="3001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241330" y="5892442"/>
            <a:ext cx="2645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2166486" y="3155809"/>
            <a:ext cx="334571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</a:t>
            </a:r>
            <a:r>
              <a:rPr lang="en-US" sz="1200" baseline="-25000"/>
              <a:t>3</a:t>
            </a:r>
            <a:endParaRPr lang="en-US" sz="1200"/>
          </a:p>
        </p:txBody>
      </p:sp>
      <p:sp>
        <p:nvSpPr>
          <p:cNvPr id="10247" name="Text Box 21"/>
          <p:cNvSpPr txBox="1">
            <a:spLocks noChangeArrowheads="1"/>
          </p:cNvSpPr>
          <p:nvPr/>
        </p:nvSpPr>
        <p:spPr bwMode="auto">
          <a:xfrm>
            <a:off x="2169229" y="3451703"/>
            <a:ext cx="32085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</a:t>
            </a:r>
            <a:r>
              <a:rPr lang="en-US" sz="1200" baseline="-25000"/>
              <a:t>2</a:t>
            </a:r>
          </a:p>
        </p:txBody>
      </p:sp>
      <p:sp>
        <p:nvSpPr>
          <p:cNvPr id="10248" name="Text Box 23"/>
          <p:cNvSpPr txBox="1">
            <a:spLocks noChangeArrowheads="1"/>
          </p:cNvSpPr>
          <p:nvPr/>
        </p:nvSpPr>
        <p:spPr bwMode="auto">
          <a:xfrm>
            <a:off x="2166486" y="3824311"/>
            <a:ext cx="32085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</a:t>
            </a:r>
            <a:r>
              <a:rPr lang="en-US" sz="1200" baseline="-25000"/>
              <a:t>1</a:t>
            </a:r>
          </a:p>
        </p:txBody>
      </p:sp>
      <p:sp>
        <p:nvSpPr>
          <p:cNvPr id="10249" name="Text Box 26"/>
          <p:cNvSpPr txBox="1">
            <a:spLocks noChangeArrowheads="1"/>
          </p:cNvSpPr>
          <p:nvPr/>
        </p:nvSpPr>
        <p:spPr bwMode="auto">
          <a:xfrm>
            <a:off x="2640920" y="5876786"/>
            <a:ext cx="235845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</a:t>
            </a:r>
          </a:p>
        </p:txBody>
      </p:sp>
      <p:sp>
        <p:nvSpPr>
          <p:cNvPr id="10250" name="Line 33"/>
          <p:cNvSpPr>
            <a:spLocks noChangeShapeType="1"/>
          </p:cNvSpPr>
          <p:nvPr/>
        </p:nvSpPr>
        <p:spPr bwMode="auto">
          <a:xfrm flipV="1">
            <a:off x="3927100" y="2914709"/>
            <a:ext cx="0" cy="2974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47"/>
          <p:cNvSpPr>
            <a:spLocks noChangeShapeType="1"/>
          </p:cNvSpPr>
          <p:nvPr/>
        </p:nvSpPr>
        <p:spPr bwMode="auto">
          <a:xfrm flipV="1">
            <a:off x="3927100" y="5892442"/>
            <a:ext cx="25819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65"/>
          <p:cNvSpPr txBox="1">
            <a:spLocks noChangeArrowheads="1"/>
          </p:cNvSpPr>
          <p:nvPr/>
        </p:nvSpPr>
        <p:spPr bwMode="auto">
          <a:xfrm>
            <a:off x="0" y="2891226"/>
            <a:ext cx="32085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ym typeface="Symbol" pitchFamily="18" charset="2"/>
              </a:rPr>
              <a:t></a:t>
            </a:r>
            <a:r>
              <a:rPr lang="en-US" sz="1200" b="1" baseline="-25000">
                <a:sym typeface="Symbol" pitchFamily="18" charset="2"/>
              </a:rPr>
              <a:t>T</a:t>
            </a:r>
            <a:endParaRPr lang="en-US" sz="1200" b="1"/>
          </a:p>
        </p:txBody>
      </p:sp>
      <p:sp>
        <p:nvSpPr>
          <p:cNvPr id="10253" name="Arc 67"/>
          <p:cNvSpPr>
            <a:spLocks/>
          </p:cNvSpPr>
          <p:nvPr/>
        </p:nvSpPr>
        <p:spPr bwMode="auto">
          <a:xfrm rot="621325" flipH="1">
            <a:off x="4150433" y="3491200"/>
            <a:ext cx="2498017" cy="2639691"/>
          </a:xfrm>
          <a:custGeom>
            <a:avLst/>
            <a:gdLst>
              <a:gd name="T0" fmla="*/ 11049068 w 21600"/>
              <a:gd name="T1" fmla="*/ 0 h 19252"/>
              <a:gd name="T2" fmla="*/ 24372069 w 21600"/>
              <a:gd name="T3" fmla="*/ 32185386 h 19252"/>
              <a:gd name="T4" fmla="*/ 0 w 21600"/>
              <a:gd name="T5" fmla="*/ 32185386 h 19252"/>
              <a:gd name="T6" fmla="*/ 0 60000 65536"/>
              <a:gd name="T7" fmla="*/ 0 60000 65536"/>
              <a:gd name="T8" fmla="*/ 0 60000 65536"/>
              <a:gd name="T9" fmla="*/ 0 w 21600"/>
              <a:gd name="T10" fmla="*/ 0 h 19252"/>
              <a:gd name="T11" fmla="*/ 21600 w 21600"/>
              <a:gd name="T12" fmla="*/ 19252 h 19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252" fill="none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</a:path>
              <a:path w="21600" h="19252" stroke="0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  <a:lnTo>
                  <a:pt x="0" y="19252"/>
                </a:lnTo>
                <a:close/>
              </a:path>
            </a:pathLst>
          </a:custGeom>
          <a:noFill/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54" name="Arc 68"/>
          <p:cNvSpPr>
            <a:spLocks/>
          </p:cNvSpPr>
          <p:nvPr/>
        </p:nvSpPr>
        <p:spPr bwMode="auto">
          <a:xfrm rot="1422442" flipH="1">
            <a:off x="4361257" y="3856449"/>
            <a:ext cx="1913113" cy="2529287"/>
          </a:xfrm>
          <a:custGeom>
            <a:avLst/>
            <a:gdLst>
              <a:gd name="T0" fmla="*/ 5021301 w 21600"/>
              <a:gd name="T1" fmla="*/ 0 h 19252"/>
              <a:gd name="T2" fmla="*/ 11070353 w 21600"/>
              <a:gd name="T3" fmla="*/ 28600042 h 19252"/>
              <a:gd name="T4" fmla="*/ 0 w 21600"/>
              <a:gd name="T5" fmla="*/ 28600042 h 19252"/>
              <a:gd name="T6" fmla="*/ 0 60000 65536"/>
              <a:gd name="T7" fmla="*/ 0 60000 65536"/>
              <a:gd name="T8" fmla="*/ 0 60000 65536"/>
              <a:gd name="T9" fmla="*/ 0 w 21600"/>
              <a:gd name="T10" fmla="*/ 0 h 19252"/>
              <a:gd name="T11" fmla="*/ 21600 w 21600"/>
              <a:gd name="T12" fmla="*/ 19252 h 19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252" fill="none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</a:path>
              <a:path w="21600" h="19252" stroke="0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  <a:lnTo>
                  <a:pt x="0" y="19252"/>
                </a:lnTo>
                <a:close/>
              </a:path>
            </a:pathLst>
          </a:custGeom>
          <a:noFill/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55" name="Arc 69"/>
          <p:cNvSpPr>
            <a:spLocks/>
          </p:cNvSpPr>
          <p:nvPr/>
        </p:nvSpPr>
        <p:spPr bwMode="auto">
          <a:xfrm rot="2178171" flipH="1">
            <a:off x="4459048" y="4291375"/>
            <a:ext cx="1605580" cy="2301726"/>
          </a:xfrm>
          <a:custGeom>
            <a:avLst/>
            <a:gdLst>
              <a:gd name="T0" fmla="*/ 2984062 w 21600"/>
              <a:gd name="T1" fmla="*/ 0 h 19252"/>
              <a:gd name="T2" fmla="*/ 6587058 w 21600"/>
              <a:gd name="T3" fmla="*/ 22027081 h 19252"/>
              <a:gd name="T4" fmla="*/ 0 w 21600"/>
              <a:gd name="T5" fmla="*/ 22027081 h 19252"/>
              <a:gd name="T6" fmla="*/ 0 60000 65536"/>
              <a:gd name="T7" fmla="*/ 0 60000 65536"/>
              <a:gd name="T8" fmla="*/ 0 60000 65536"/>
              <a:gd name="T9" fmla="*/ 0 w 21600"/>
              <a:gd name="T10" fmla="*/ 0 h 19252"/>
              <a:gd name="T11" fmla="*/ 21600 w 21600"/>
              <a:gd name="T12" fmla="*/ 19252 h 19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252" fill="none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</a:path>
              <a:path w="21600" h="19252" stroke="0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  <a:lnTo>
                  <a:pt x="0" y="19252"/>
                </a:lnTo>
                <a:close/>
              </a:path>
            </a:pathLst>
          </a:custGeom>
          <a:noFill/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56" name="Text Box 82"/>
          <p:cNvSpPr txBox="1">
            <a:spLocks noChangeArrowheads="1"/>
          </p:cNvSpPr>
          <p:nvPr/>
        </p:nvSpPr>
        <p:spPr bwMode="auto">
          <a:xfrm>
            <a:off x="809005" y="5864261"/>
            <a:ext cx="279723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1</a:t>
            </a:r>
            <a:endParaRPr lang="en-US" sz="1200"/>
          </a:p>
        </p:txBody>
      </p:sp>
      <p:sp>
        <p:nvSpPr>
          <p:cNvPr id="10257" name="Text Box 85"/>
          <p:cNvSpPr txBox="1">
            <a:spLocks noChangeArrowheads="1"/>
          </p:cNvSpPr>
          <p:nvPr/>
        </p:nvSpPr>
        <p:spPr bwMode="auto">
          <a:xfrm>
            <a:off x="5723364" y="3340547"/>
            <a:ext cx="279723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1</a:t>
            </a:r>
          </a:p>
        </p:txBody>
      </p:sp>
      <p:sp>
        <p:nvSpPr>
          <p:cNvPr id="10258" name="Text Box 86"/>
          <p:cNvSpPr txBox="1">
            <a:spLocks noChangeArrowheads="1"/>
          </p:cNvSpPr>
          <p:nvPr/>
        </p:nvSpPr>
        <p:spPr bwMode="auto">
          <a:xfrm>
            <a:off x="5824832" y="3844664"/>
            <a:ext cx="279723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2</a:t>
            </a:r>
          </a:p>
        </p:txBody>
      </p:sp>
      <p:sp>
        <p:nvSpPr>
          <p:cNvPr id="10259" name="Text Box 87"/>
          <p:cNvSpPr txBox="1">
            <a:spLocks noChangeArrowheads="1"/>
          </p:cNvSpPr>
          <p:nvPr/>
        </p:nvSpPr>
        <p:spPr bwMode="auto">
          <a:xfrm>
            <a:off x="5870082" y="4416100"/>
            <a:ext cx="279723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3</a:t>
            </a:r>
          </a:p>
        </p:txBody>
      </p:sp>
      <p:sp>
        <p:nvSpPr>
          <p:cNvPr id="10260" name="Text Box 88"/>
          <p:cNvSpPr txBox="1">
            <a:spLocks noChangeArrowheads="1"/>
          </p:cNvSpPr>
          <p:nvPr/>
        </p:nvSpPr>
        <p:spPr bwMode="auto">
          <a:xfrm>
            <a:off x="6236190" y="5851737"/>
            <a:ext cx="32085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>
                <a:sym typeface="Symbol" pitchFamily="18" charset="2"/>
              </a:rPr>
              <a:t></a:t>
            </a:r>
            <a:r>
              <a:rPr lang="en-US" sz="1200" b="1" baseline="-25000">
                <a:sym typeface="PanRoman" pitchFamily="2" charset="2"/>
              </a:rPr>
              <a:t>T</a:t>
            </a:r>
          </a:p>
        </p:txBody>
      </p:sp>
      <p:sp>
        <p:nvSpPr>
          <p:cNvPr id="10261" name="Text Box 89"/>
          <p:cNvSpPr txBox="1">
            <a:spLocks noChangeArrowheads="1"/>
          </p:cNvSpPr>
          <p:nvPr/>
        </p:nvSpPr>
        <p:spPr bwMode="auto">
          <a:xfrm>
            <a:off x="3691255" y="2966373"/>
            <a:ext cx="279723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/>
              <a:t>P</a:t>
            </a:r>
          </a:p>
        </p:txBody>
      </p:sp>
      <p:sp>
        <p:nvSpPr>
          <p:cNvPr id="10262" name="Text Box 90"/>
          <p:cNvSpPr txBox="1">
            <a:spLocks noChangeArrowheads="1"/>
          </p:cNvSpPr>
          <p:nvPr/>
        </p:nvSpPr>
        <p:spPr bwMode="auto">
          <a:xfrm>
            <a:off x="-66675" y="6496755"/>
            <a:ext cx="70523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.  </a:t>
            </a:r>
            <a:r>
              <a:rPr lang="en-US" sz="1600" b="1" dirty="0"/>
              <a:t>Deriving Isochronous load-strain curves for </a:t>
            </a:r>
            <a:r>
              <a:rPr lang="en-US" sz="1600" b="1" dirty="0" err="1"/>
              <a:t>elasto</a:t>
            </a:r>
            <a:r>
              <a:rPr lang="en-US" sz="1600" b="1" dirty="0"/>
              <a:t>-</a:t>
            </a:r>
            <a:r>
              <a:rPr lang="en-US" sz="1600" b="1" dirty="0" err="1"/>
              <a:t>visco</a:t>
            </a:r>
            <a:r>
              <a:rPr lang="en-US" sz="1600" b="1" dirty="0"/>
              <a:t>-plastic </a:t>
            </a:r>
            <a:r>
              <a:rPr lang="en-US" sz="1600" b="1" dirty="0" smtClean="0"/>
              <a:t>materials</a:t>
            </a:r>
            <a:endParaRPr lang="en-US" sz="1600" b="1" dirty="0"/>
          </a:p>
        </p:txBody>
      </p:sp>
      <p:sp>
        <p:nvSpPr>
          <p:cNvPr id="10263" name="AutoShape 91"/>
          <p:cNvSpPr>
            <a:spLocks noChangeArrowheads="1"/>
          </p:cNvSpPr>
          <p:nvPr/>
        </p:nvSpPr>
        <p:spPr bwMode="auto">
          <a:xfrm>
            <a:off x="3064619" y="4257977"/>
            <a:ext cx="220762" cy="253624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264" name="AutoShape 106"/>
          <p:cNvSpPr>
            <a:spLocks noChangeArrowheads="1"/>
          </p:cNvSpPr>
          <p:nvPr/>
        </p:nvSpPr>
        <p:spPr bwMode="auto">
          <a:xfrm rot="21469845">
            <a:off x="815860" y="3713155"/>
            <a:ext cx="180997" cy="20665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107"/>
          <p:cNvSpPr>
            <a:spLocks noChangeArrowheads="1"/>
          </p:cNvSpPr>
          <p:nvPr/>
        </p:nvSpPr>
        <p:spPr bwMode="auto">
          <a:xfrm>
            <a:off x="829572" y="4149952"/>
            <a:ext cx="131635" cy="1502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108"/>
          <p:cNvSpPr>
            <a:spLocks noChangeArrowheads="1"/>
          </p:cNvSpPr>
          <p:nvPr/>
        </p:nvSpPr>
        <p:spPr bwMode="auto">
          <a:xfrm>
            <a:off x="4646976" y="4135861"/>
            <a:ext cx="131635" cy="15029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AutoShape 109"/>
          <p:cNvSpPr>
            <a:spLocks noChangeArrowheads="1"/>
          </p:cNvSpPr>
          <p:nvPr/>
        </p:nvSpPr>
        <p:spPr bwMode="auto">
          <a:xfrm>
            <a:off x="5074789" y="3717852"/>
            <a:ext cx="180997" cy="20665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110"/>
          <p:cNvSpPr>
            <a:spLocks noChangeArrowheads="1"/>
          </p:cNvSpPr>
          <p:nvPr/>
        </p:nvSpPr>
        <p:spPr bwMode="auto">
          <a:xfrm>
            <a:off x="5576647" y="3487711"/>
            <a:ext cx="131635" cy="1502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118"/>
          <p:cNvSpPr txBox="1">
            <a:spLocks noChangeArrowheads="1"/>
          </p:cNvSpPr>
          <p:nvPr/>
        </p:nvSpPr>
        <p:spPr bwMode="auto">
          <a:xfrm>
            <a:off x="3619168" y="3382818"/>
            <a:ext cx="32085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dirty="0"/>
              <a:t>P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10270" name="Text Box 119"/>
          <p:cNvSpPr txBox="1">
            <a:spLocks noChangeArrowheads="1"/>
          </p:cNvSpPr>
          <p:nvPr/>
        </p:nvSpPr>
        <p:spPr bwMode="auto">
          <a:xfrm>
            <a:off x="3613096" y="3706893"/>
            <a:ext cx="438782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/>
              <a:t>P</a:t>
            </a:r>
            <a:r>
              <a:rPr lang="en-US" sz="1200" baseline="-25000"/>
              <a:t>2</a:t>
            </a:r>
            <a:endParaRPr lang="en-US" sz="1200"/>
          </a:p>
        </p:txBody>
      </p:sp>
      <p:sp>
        <p:nvSpPr>
          <p:cNvPr id="10271" name="Text Box 120"/>
          <p:cNvSpPr txBox="1">
            <a:spLocks noChangeArrowheads="1"/>
          </p:cNvSpPr>
          <p:nvPr/>
        </p:nvSpPr>
        <p:spPr bwMode="auto">
          <a:xfrm>
            <a:off x="3617210" y="4073238"/>
            <a:ext cx="438782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/>
              <a:t>P</a:t>
            </a:r>
            <a:r>
              <a:rPr lang="en-US" sz="1200" baseline="-25000"/>
              <a:t>1</a:t>
            </a:r>
            <a:endParaRPr lang="en-US" sz="1200"/>
          </a:p>
        </p:txBody>
      </p:sp>
      <p:sp>
        <p:nvSpPr>
          <p:cNvPr id="10272" name="Text Box 121"/>
          <p:cNvSpPr txBox="1">
            <a:spLocks noChangeArrowheads="1"/>
          </p:cNvSpPr>
          <p:nvPr/>
        </p:nvSpPr>
        <p:spPr bwMode="auto">
          <a:xfrm>
            <a:off x="5436784" y="5839212"/>
            <a:ext cx="50459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PanRoman" pitchFamily="2" charset="2"/>
              </a:rPr>
              <a:t>T3</a:t>
            </a:r>
          </a:p>
        </p:txBody>
      </p:sp>
      <p:sp>
        <p:nvSpPr>
          <p:cNvPr id="10273" name="Text Box 125"/>
          <p:cNvSpPr txBox="1">
            <a:spLocks noChangeArrowheads="1"/>
          </p:cNvSpPr>
          <p:nvPr/>
        </p:nvSpPr>
        <p:spPr bwMode="auto">
          <a:xfrm>
            <a:off x="4963723" y="5839212"/>
            <a:ext cx="50459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PanRoman" pitchFamily="2" charset="2"/>
              </a:rPr>
              <a:t>T2</a:t>
            </a:r>
          </a:p>
        </p:txBody>
      </p:sp>
      <p:sp>
        <p:nvSpPr>
          <p:cNvPr id="10274" name="Text Box 126"/>
          <p:cNvSpPr txBox="1">
            <a:spLocks noChangeArrowheads="1"/>
          </p:cNvSpPr>
          <p:nvPr/>
        </p:nvSpPr>
        <p:spPr bwMode="auto">
          <a:xfrm>
            <a:off x="4503001" y="5839212"/>
            <a:ext cx="50459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PanRoman" pitchFamily="2" charset="2"/>
              </a:rPr>
              <a:t>T1</a:t>
            </a:r>
          </a:p>
        </p:txBody>
      </p:sp>
      <p:sp>
        <p:nvSpPr>
          <p:cNvPr id="10275" name="Arc 127"/>
          <p:cNvSpPr>
            <a:spLocks/>
          </p:cNvSpPr>
          <p:nvPr/>
        </p:nvSpPr>
        <p:spPr bwMode="auto">
          <a:xfrm rot="1133910">
            <a:off x="5798780" y="3529982"/>
            <a:ext cx="578644" cy="934651"/>
          </a:xfrm>
          <a:custGeom>
            <a:avLst/>
            <a:gdLst>
              <a:gd name="T0" fmla="*/ 0 w 21600"/>
              <a:gd name="T1" fmla="*/ 0 h 21600"/>
              <a:gd name="T2" fmla="*/ 302899 w 21600"/>
              <a:gd name="T3" fmla="*/ 1117817 h 21600"/>
              <a:gd name="T4" fmla="*/ 0 w 21600"/>
              <a:gd name="T5" fmla="*/ 111781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Text Box 134"/>
          <p:cNvSpPr txBox="1">
            <a:spLocks noChangeArrowheads="1"/>
          </p:cNvSpPr>
          <p:nvPr/>
        </p:nvSpPr>
        <p:spPr bwMode="auto">
          <a:xfrm>
            <a:off x="1172371" y="5289694"/>
            <a:ext cx="36610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Symbol" pitchFamily="18" charset="2"/>
              </a:rPr>
              <a:t>T1</a:t>
            </a:r>
            <a:endParaRPr lang="en-US" sz="1200"/>
          </a:p>
        </p:txBody>
      </p:sp>
      <p:sp>
        <p:nvSpPr>
          <p:cNvPr id="10277" name="Text Box 136"/>
          <p:cNvSpPr txBox="1">
            <a:spLocks noChangeArrowheads="1"/>
          </p:cNvSpPr>
          <p:nvPr/>
        </p:nvSpPr>
        <p:spPr bwMode="auto">
          <a:xfrm>
            <a:off x="1522026" y="5045463"/>
            <a:ext cx="36610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Symbol" pitchFamily="18" charset="2"/>
              </a:rPr>
              <a:t>T2</a:t>
            </a:r>
            <a:endParaRPr lang="en-US" sz="1200"/>
          </a:p>
        </p:txBody>
      </p:sp>
      <p:sp>
        <p:nvSpPr>
          <p:cNvPr id="10278" name="Text Box 137"/>
          <p:cNvSpPr txBox="1">
            <a:spLocks noChangeArrowheads="1"/>
          </p:cNvSpPr>
          <p:nvPr/>
        </p:nvSpPr>
        <p:spPr bwMode="auto">
          <a:xfrm>
            <a:off x="1879907" y="4942135"/>
            <a:ext cx="366109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Symbol" pitchFamily="18" charset="2"/>
              </a:rPr>
              <a:t>T3</a:t>
            </a:r>
            <a:endParaRPr lang="en-US" sz="1200"/>
          </a:p>
        </p:txBody>
      </p:sp>
      <p:sp>
        <p:nvSpPr>
          <p:cNvPr id="10279" name="Freeform 148"/>
          <p:cNvSpPr>
            <a:spLocks/>
          </p:cNvSpPr>
          <p:nvPr/>
        </p:nvSpPr>
        <p:spPr bwMode="auto">
          <a:xfrm>
            <a:off x="307147" y="3337416"/>
            <a:ext cx="1908702" cy="679462"/>
          </a:xfrm>
          <a:custGeom>
            <a:avLst/>
            <a:gdLst>
              <a:gd name="T0" fmla="*/ 0 w 1493"/>
              <a:gd name="T1" fmla="*/ 748247320 h 617"/>
              <a:gd name="T2" fmla="*/ 88269339 w 1493"/>
              <a:gd name="T3" fmla="*/ 639102861 h 617"/>
              <a:gd name="T4" fmla="*/ 237020536 w 1493"/>
              <a:gd name="T5" fmla="*/ 506916031 h 617"/>
              <a:gd name="T6" fmla="*/ 472407117 w 1493"/>
              <a:gd name="T7" fmla="*/ 365028564 h 617"/>
              <a:gd name="T8" fmla="*/ 709427733 w 1493"/>
              <a:gd name="T9" fmla="*/ 274074228 h 617"/>
              <a:gd name="T10" fmla="*/ 946448189 w 1493"/>
              <a:gd name="T11" fmla="*/ 197672776 h 617"/>
              <a:gd name="T12" fmla="*/ 1227603294 w 1493"/>
              <a:gd name="T13" fmla="*/ 144313521 h 617"/>
              <a:gd name="T14" fmla="*/ 1449912093 w 1493"/>
              <a:gd name="T15" fmla="*/ 111570514 h 617"/>
              <a:gd name="T16" fmla="*/ 1745779174 w 1493"/>
              <a:gd name="T17" fmla="*/ 67912052 h 617"/>
              <a:gd name="T18" fmla="*/ 1969722886 w 1493"/>
              <a:gd name="T19" fmla="*/ 47295840 h 617"/>
              <a:gd name="T20" fmla="*/ 2147483647 w 1493"/>
              <a:gd name="T21" fmla="*/ 14552819 h 617"/>
              <a:gd name="T22" fmla="*/ 2147483647 w 1493"/>
              <a:gd name="T23" fmla="*/ 0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3"/>
              <a:gd name="T37" fmla="*/ 0 h 617"/>
              <a:gd name="T38" fmla="*/ 1493 w 1493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3" h="617">
                <a:moveTo>
                  <a:pt x="0" y="617"/>
                </a:moveTo>
                <a:lnTo>
                  <a:pt x="54" y="527"/>
                </a:lnTo>
                <a:lnTo>
                  <a:pt x="145" y="418"/>
                </a:lnTo>
                <a:lnTo>
                  <a:pt x="289" y="301"/>
                </a:lnTo>
                <a:lnTo>
                  <a:pt x="434" y="226"/>
                </a:lnTo>
                <a:lnTo>
                  <a:pt x="579" y="163"/>
                </a:lnTo>
                <a:lnTo>
                  <a:pt x="751" y="119"/>
                </a:lnTo>
                <a:lnTo>
                  <a:pt x="887" y="92"/>
                </a:lnTo>
                <a:lnTo>
                  <a:pt x="1068" y="56"/>
                </a:lnTo>
                <a:lnTo>
                  <a:pt x="1205" y="39"/>
                </a:lnTo>
                <a:lnTo>
                  <a:pt x="1391" y="12"/>
                </a:lnTo>
                <a:lnTo>
                  <a:pt x="1493" y="0"/>
                </a:lnTo>
              </a:path>
            </a:pathLst>
          </a:custGeom>
          <a:noFill/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80" name="Freeform 150"/>
          <p:cNvSpPr>
            <a:spLocks/>
          </p:cNvSpPr>
          <p:nvPr/>
        </p:nvSpPr>
        <p:spPr bwMode="auto">
          <a:xfrm>
            <a:off x="303034" y="3611392"/>
            <a:ext cx="1912816" cy="742085"/>
          </a:xfrm>
          <a:custGeom>
            <a:avLst/>
            <a:gdLst>
              <a:gd name="T0" fmla="*/ 0 w 1493"/>
              <a:gd name="T1" fmla="*/ 892528549 h 617"/>
              <a:gd name="T2" fmla="*/ 88650491 w 1493"/>
              <a:gd name="T3" fmla="*/ 762337786 h 617"/>
              <a:gd name="T4" fmla="*/ 238043883 w 1493"/>
              <a:gd name="T5" fmla="*/ 604662075 h 617"/>
              <a:gd name="T6" fmla="*/ 474445166 w 1493"/>
              <a:gd name="T7" fmla="*/ 435415044 h 617"/>
              <a:gd name="T8" fmla="*/ 712487848 w 1493"/>
              <a:gd name="T9" fmla="*/ 326922741 h 617"/>
              <a:gd name="T10" fmla="*/ 950531652 w 1493"/>
              <a:gd name="T11" fmla="*/ 235789372 h 617"/>
              <a:gd name="T12" fmla="*/ 1232900040 w 1493"/>
              <a:gd name="T13" fmla="*/ 172140875 h 617"/>
              <a:gd name="T14" fmla="*/ 1456168448 w 1493"/>
              <a:gd name="T15" fmla="*/ 133083368 h 617"/>
              <a:gd name="T16" fmla="*/ 1753312552 w 1493"/>
              <a:gd name="T17" fmla="*/ 81007544 h 617"/>
              <a:gd name="T18" fmla="*/ 1978221958 w 1493"/>
              <a:gd name="T19" fmla="*/ 56416497 h 617"/>
              <a:gd name="T20" fmla="*/ 2147483647 w 1493"/>
              <a:gd name="T21" fmla="*/ 17359014 h 617"/>
              <a:gd name="T22" fmla="*/ 2147483647 w 1493"/>
              <a:gd name="T23" fmla="*/ 0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3"/>
              <a:gd name="T37" fmla="*/ 0 h 617"/>
              <a:gd name="T38" fmla="*/ 1493 w 1493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3" h="617">
                <a:moveTo>
                  <a:pt x="0" y="617"/>
                </a:moveTo>
                <a:lnTo>
                  <a:pt x="54" y="527"/>
                </a:lnTo>
                <a:lnTo>
                  <a:pt x="145" y="418"/>
                </a:lnTo>
                <a:lnTo>
                  <a:pt x="289" y="301"/>
                </a:lnTo>
                <a:lnTo>
                  <a:pt x="434" y="226"/>
                </a:lnTo>
                <a:lnTo>
                  <a:pt x="579" y="163"/>
                </a:lnTo>
                <a:lnTo>
                  <a:pt x="751" y="119"/>
                </a:lnTo>
                <a:lnTo>
                  <a:pt x="887" y="92"/>
                </a:lnTo>
                <a:lnTo>
                  <a:pt x="1068" y="56"/>
                </a:lnTo>
                <a:lnTo>
                  <a:pt x="1205" y="39"/>
                </a:lnTo>
                <a:lnTo>
                  <a:pt x="1391" y="12"/>
                </a:lnTo>
                <a:lnTo>
                  <a:pt x="1493" y="0"/>
                </a:lnTo>
              </a:path>
            </a:pathLst>
          </a:custGeom>
          <a:noFill/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81" name="Freeform 151"/>
          <p:cNvSpPr>
            <a:spLocks/>
          </p:cNvSpPr>
          <p:nvPr/>
        </p:nvSpPr>
        <p:spPr bwMode="auto">
          <a:xfrm>
            <a:off x="307147" y="3974607"/>
            <a:ext cx="1908702" cy="742085"/>
          </a:xfrm>
          <a:custGeom>
            <a:avLst/>
            <a:gdLst>
              <a:gd name="T0" fmla="*/ 0 w 1493"/>
              <a:gd name="T1" fmla="*/ 892528549 h 617"/>
              <a:gd name="T2" fmla="*/ 88269339 w 1493"/>
              <a:gd name="T3" fmla="*/ 762337786 h 617"/>
              <a:gd name="T4" fmla="*/ 237020536 w 1493"/>
              <a:gd name="T5" fmla="*/ 604662075 h 617"/>
              <a:gd name="T6" fmla="*/ 472407117 w 1493"/>
              <a:gd name="T7" fmla="*/ 435415044 h 617"/>
              <a:gd name="T8" fmla="*/ 709427733 w 1493"/>
              <a:gd name="T9" fmla="*/ 326922741 h 617"/>
              <a:gd name="T10" fmla="*/ 946448189 w 1493"/>
              <a:gd name="T11" fmla="*/ 235789372 h 617"/>
              <a:gd name="T12" fmla="*/ 1227603294 w 1493"/>
              <a:gd name="T13" fmla="*/ 172140875 h 617"/>
              <a:gd name="T14" fmla="*/ 1449912093 w 1493"/>
              <a:gd name="T15" fmla="*/ 133083368 h 617"/>
              <a:gd name="T16" fmla="*/ 1745779174 w 1493"/>
              <a:gd name="T17" fmla="*/ 81007544 h 617"/>
              <a:gd name="T18" fmla="*/ 1969722886 w 1493"/>
              <a:gd name="T19" fmla="*/ 56416497 h 617"/>
              <a:gd name="T20" fmla="*/ 2147483647 w 1493"/>
              <a:gd name="T21" fmla="*/ 17359014 h 617"/>
              <a:gd name="T22" fmla="*/ 2147483647 w 1493"/>
              <a:gd name="T23" fmla="*/ 0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3"/>
              <a:gd name="T37" fmla="*/ 0 h 617"/>
              <a:gd name="T38" fmla="*/ 1493 w 1493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3" h="617">
                <a:moveTo>
                  <a:pt x="0" y="617"/>
                </a:moveTo>
                <a:lnTo>
                  <a:pt x="54" y="527"/>
                </a:lnTo>
                <a:lnTo>
                  <a:pt x="145" y="418"/>
                </a:lnTo>
                <a:lnTo>
                  <a:pt x="289" y="301"/>
                </a:lnTo>
                <a:lnTo>
                  <a:pt x="434" y="226"/>
                </a:lnTo>
                <a:lnTo>
                  <a:pt x="579" y="163"/>
                </a:lnTo>
                <a:lnTo>
                  <a:pt x="751" y="119"/>
                </a:lnTo>
                <a:lnTo>
                  <a:pt x="887" y="92"/>
                </a:lnTo>
                <a:lnTo>
                  <a:pt x="1068" y="56"/>
                </a:lnTo>
                <a:lnTo>
                  <a:pt x="1205" y="39"/>
                </a:lnTo>
                <a:lnTo>
                  <a:pt x="1391" y="12"/>
                </a:lnTo>
                <a:lnTo>
                  <a:pt x="1493" y="0"/>
                </a:lnTo>
              </a:path>
            </a:pathLst>
          </a:custGeom>
          <a:noFill/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282" name="Rectangle 153"/>
          <p:cNvSpPr>
            <a:spLocks noChangeArrowheads="1"/>
          </p:cNvSpPr>
          <p:nvPr/>
        </p:nvSpPr>
        <p:spPr bwMode="auto">
          <a:xfrm>
            <a:off x="840542" y="3473621"/>
            <a:ext cx="131635" cy="1502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Line 158"/>
          <p:cNvSpPr>
            <a:spLocks noChangeShapeType="1"/>
          </p:cNvSpPr>
          <p:nvPr/>
        </p:nvSpPr>
        <p:spPr bwMode="auto">
          <a:xfrm>
            <a:off x="899504" y="4225099"/>
            <a:ext cx="2632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159"/>
          <p:cNvSpPr>
            <a:spLocks noChangeShapeType="1"/>
          </p:cNvSpPr>
          <p:nvPr/>
        </p:nvSpPr>
        <p:spPr bwMode="auto">
          <a:xfrm>
            <a:off x="921442" y="3850926"/>
            <a:ext cx="5923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Line 162"/>
          <p:cNvSpPr>
            <a:spLocks noChangeShapeType="1"/>
          </p:cNvSpPr>
          <p:nvPr/>
        </p:nvSpPr>
        <p:spPr bwMode="auto">
          <a:xfrm>
            <a:off x="899504" y="3562859"/>
            <a:ext cx="9872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Text Box 165"/>
          <p:cNvSpPr txBox="1">
            <a:spLocks noChangeArrowheads="1"/>
          </p:cNvSpPr>
          <p:nvPr/>
        </p:nvSpPr>
        <p:spPr bwMode="auto">
          <a:xfrm>
            <a:off x="889905" y="2927234"/>
            <a:ext cx="1195682" cy="2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>
                <a:sym typeface="Symbol" pitchFamily="18" charset="2"/>
              </a:rPr>
              <a:t></a:t>
            </a:r>
            <a:r>
              <a:rPr lang="en-US" sz="1200" baseline="-25000">
                <a:sym typeface="Symbol" pitchFamily="18" charset="2"/>
              </a:rPr>
              <a:t>T</a:t>
            </a:r>
            <a:r>
              <a:rPr lang="en-US" sz="1200">
                <a:sym typeface="Symbol" pitchFamily="18" charset="2"/>
              </a:rPr>
              <a:t>= </a:t>
            </a:r>
            <a:r>
              <a:rPr lang="en-US" sz="1200" baseline="-25000">
                <a:sym typeface="Symbol" pitchFamily="18" charset="2"/>
              </a:rPr>
              <a:t>E</a:t>
            </a:r>
            <a:r>
              <a:rPr lang="en-US" sz="1200">
                <a:sym typeface="Symbol" pitchFamily="18" charset="2"/>
              </a:rPr>
              <a:t> + </a:t>
            </a:r>
            <a:r>
              <a:rPr lang="en-US" sz="1200" baseline="-25000">
                <a:sym typeface="Symbol" pitchFamily="18" charset="2"/>
              </a:rPr>
              <a:t>V</a:t>
            </a:r>
            <a:r>
              <a:rPr lang="en-US" sz="1200">
                <a:sym typeface="Symbol" pitchFamily="18" charset="2"/>
              </a:rPr>
              <a:t> + </a:t>
            </a:r>
            <a:r>
              <a:rPr lang="en-US" sz="1200" baseline="-25000">
                <a:sym typeface="Symbol" pitchFamily="18" charset="2"/>
              </a:rPr>
              <a:t>P</a:t>
            </a:r>
          </a:p>
        </p:txBody>
      </p:sp>
      <p:sp>
        <p:nvSpPr>
          <p:cNvPr id="10287" name="Line 167"/>
          <p:cNvSpPr>
            <a:spLocks noChangeShapeType="1"/>
          </p:cNvSpPr>
          <p:nvPr/>
        </p:nvSpPr>
        <p:spPr bwMode="auto">
          <a:xfrm>
            <a:off x="1886763" y="3548769"/>
            <a:ext cx="0" cy="232958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168"/>
          <p:cNvSpPr>
            <a:spLocks noChangeShapeType="1"/>
          </p:cNvSpPr>
          <p:nvPr/>
        </p:nvSpPr>
        <p:spPr bwMode="auto">
          <a:xfrm>
            <a:off x="5161174" y="3877541"/>
            <a:ext cx="0" cy="202899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Line 169"/>
          <p:cNvSpPr>
            <a:spLocks noChangeShapeType="1"/>
          </p:cNvSpPr>
          <p:nvPr/>
        </p:nvSpPr>
        <p:spPr bwMode="auto">
          <a:xfrm>
            <a:off x="4716907" y="4239190"/>
            <a:ext cx="0" cy="165325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Line 170"/>
          <p:cNvSpPr>
            <a:spLocks noChangeShapeType="1"/>
          </p:cNvSpPr>
          <p:nvPr/>
        </p:nvSpPr>
        <p:spPr bwMode="auto">
          <a:xfrm flipH="1">
            <a:off x="3927100" y="4239190"/>
            <a:ext cx="789807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Line 171"/>
          <p:cNvSpPr>
            <a:spLocks noChangeShapeType="1"/>
          </p:cNvSpPr>
          <p:nvPr/>
        </p:nvSpPr>
        <p:spPr bwMode="auto">
          <a:xfrm flipH="1">
            <a:off x="3927100" y="3863451"/>
            <a:ext cx="1250529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172"/>
          <p:cNvSpPr>
            <a:spLocks noChangeShapeType="1"/>
          </p:cNvSpPr>
          <p:nvPr/>
        </p:nvSpPr>
        <p:spPr bwMode="auto">
          <a:xfrm flipH="1">
            <a:off x="3927100" y="3562859"/>
            <a:ext cx="17112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Text Box 173"/>
          <p:cNvSpPr txBox="1">
            <a:spLocks noChangeArrowheads="1"/>
          </p:cNvSpPr>
          <p:nvPr/>
        </p:nvSpPr>
        <p:spPr bwMode="auto">
          <a:xfrm>
            <a:off x="213906" y="5845474"/>
            <a:ext cx="279723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0</a:t>
            </a:r>
            <a:endParaRPr lang="en-US" sz="1200"/>
          </a:p>
        </p:txBody>
      </p:sp>
      <p:sp>
        <p:nvSpPr>
          <p:cNvPr id="10294" name="Text Box 176"/>
          <p:cNvSpPr txBox="1">
            <a:spLocks noChangeArrowheads="1"/>
          </p:cNvSpPr>
          <p:nvPr/>
        </p:nvSpPr>
        <p:spPr bwMode="auto">
          <a:xfrm>
            <a:off x="508713" y="2465388"/>
            <a:ext cx="1836028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/>
              <a:t>(a)  Total strain-time plot</a:t>
            </a:r>
          </a:p>
        </p:txBody>
      </p:sp>
      <p:sp>
        <p:nvSpPr>
          <p:cNvPr id="10295" name="Text Box 177"/>
          <p:cNvSpPr txBox="1">
            <a:spLocks noChangeArrowheads="1"/>
          </p:cNvSpPr>
          <p:nvPr/>
        </p:nvSpPr>
        <p:spPr bwMode="auto">
          <a:xfrm>
            <a:off x="4047764" y="2496700"/>
            <a:ext cx="2470892" cy="2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/>
              <a:t>(b)  Isochronous load-strain curves</a:t>
            </a:r>
          </a:p>
        </p:txBody>
      </p:sp>
      <p:sp>
        <p:nvSpPr>
          <p:cNvPr id="10296" name="Line 180"/>
          <p:cNvSpPr>
            <a:spLocks noChangeShapeType="1"/>
          </p:cNvSpPr>
          <p:nvPr/>
        </p:nvSpPr>
        <p:spPr bwMode="auto">
          <a:xfrm>
            <a:off x="5649319" y="3561294"/>
            <a:ext cx="0" cy="232958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Line 181"/>
          <p:cNvSpPr>
            <a:spLocks noChangeShapeType="1"/>
          </p:cNvSpPr>
          <p:nvPr/>
        </p:nvSpPr>
        <p:spPr bwMode="auto">
          <a:xfrm>
            <a:off x="1513798" y="3861885"/>
            <a:ext cx="0" cy="202899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182"/>
          <p:cNvSpPr>
            <a:spLocks noChangeShapeType="1"/>
          </p:cNvSpPr>
          <p:nvPr/>
        </p:nvSpPr>
        <p:spPr bwMode="auto">
          <a:xfrm>
            <a:off x="899504" y="3561294"/>
            <a:ext cx="0" cy="232958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Line 183"/>
          <p:cNvSpPr>
            <a:spLocks noChangeShapeType="1"/>
          </p:cNvSpPr>
          <p:nvPr/>
        </p:nvSpPr>
        <p:spPr bwMode="auto">
          <a:xfrm>
            <a:off x="1173742" y="4237624"/>
            <a:ext cx="0" cy="165325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Line 184"/>
          <p:cNvSpPr>
            <a:spLocks noChangeShapeType="1"/>
          </p:cNvSpPr>
          <p:nvPr/>
        </p:nvSpPr>
        <p:spPr bwMode="auto">
          <a:xfrm>
            <a:off x="307147" y="4012181"/>
            <a:ext cx="0" cy="1878695"/>
          </a:xfrm>
          <a:prstGeom prst="line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301" name="Oval 107"/>
          <p:cNvSpPr>
            <a:spLocks noChangeArrowheads="1"/>
          </p:cNvSpPr>
          <p:nvPr/>
        </p:nvSpPr>
        <p:spPr bwMode="auto">
          <a:xfrm>
            <a:off x="248588" y="4626202"/>
            <a:ext cx="131635" cy="15029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AutoShape 106"/>
          <p:cNvSpPr>
            <a:spLocks noChangeArrowheads="1"/>
          </p:cNvSpPr>
          <p:nvPr/>
        </p:nvSpPr>
        <p:spPr bwMode="auto">
          <a:xfrm rot="21469845">
            <a:off x="225352" y="4198931"/>
            <a:ext cx="180997" cy="20665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Rectangle 153"/>
          <p:cNvSpPr>
            <a:spLocks noChangeArrowheads="1"/>
          </p:cNvSpPr>
          <p:nvPr/>
        </p:nvSpPr>
        <p:spPr bwMode="auto">
          <a:xfrm>
            <a:off x="250033" y="3940346"/>
            <a:ext cx="131635" cy="15029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Oval 107"/>
          <p:cNvSpPr>
            <a:spLocks noChangeArrowheads="1"/>
          </p:cNvSpPr>
          <p:nvPr/>
        </p:nvSpPr>
        <p:spPr bwMode="auto">
          <a:xfrm>
            <a:off x="4115466" y="4178527"/>
            <a:ext cx="131635" cy="15029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05" name="Straight Connector 65"/>
          <p:cNvCxnSpPr>
            <a:cxnSpLocks noChangeShapeType="1"/>
          </p:cNvCxnSpPr>
          <p:nvPr/>
        </p:nvCxnSpPr>
        <p:spPr bwMode="auto">
          <a:xfrm rot="5400000" flipH="1" flipV="1">
            <a:off x="2814346" y="4346591"/>
            <a:ext cx="2657475" cy="419070"/>
          </a:xfrm>
          <a:prstGeom prst="line">
            <a:avLst/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306" name="AutoShape 106"/>
          <p:cNvSpPr>
            <a:spLocks noChangeArrowheads="1"/>
          </p:cNvSpPr>
          <p:nvPr/>
        </p:nvSpPr>
        <p:spPr bwMode="auto">
          <a:xfrm rot="21469845">
            <a:off x="4168424" y="3760781"/>
            <a:ext cx="180997" cy="206657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Rectangle 153"/>
          <p:cNvSpPr>
            <a:spLocks noChangeArrowheads="1"/>
          </p:cNvSpPr>
          <p:nvPr/>
        </p:nvSpPr>
        <p:spPr bwMode="auto">
          <a:xfrm>
            <a:off x="4240727" y="3473621"/>
            <a:ext cx="131635" cy="15029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Text Box 85"/>
          <p:cNvSpPr txBox="1">
            <a:spLocks noChangeArrowheads="1"/>
          </p:cNvSpPr>
          <p:nvPr/>
        </p:nvSpPr>
        <p:spPr bwMode="auto">
          <a:xfrm>
            <a:off x="4266142" y="3026222"/>
            <a:ext cx="2792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/>
              <a:t>t</a:t>
            </a:r>
            <a:r>
              <a:rPr lang="en-US" sz="1200" baseline="-25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91"/>
          <p:cNvSpPr txBox="1">
            <a:spLocks noChangeArrowheads="1"/>
          </p:cNvSpPr>
          <p:nvPr/>
        </p:nvSpPr>
        <p:spPr bwMode="auto">
          <a:xfrm>
            <a:off x="614363" y="700088"/>
            <a:ext cx="580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 smtClean="0">
                <a:latin typeface="Arial Narrow" pitchFamily="34" charset="0"/>
              </a:rPr>
              <a:t>SIGNIFICANCE OF ISOCHRONOUS </a:t>
            </a:r>
            <a:r>
              <a:rPr lang="en-US" b="1" u="sng" dirty="0">
                <a:latin typeface="Arial Narrow" pitchFamily="34" charset="0"/>
              </a:rPr>
              <a:t>LOAD-STRAIN CURVES</a:t>
            </a:r>
          </a:p>
        </p:txBody>
      </p:sp>
      <p:sp>
        <p:nvSpPr>
          <p:cNvPr id="10254" name="Arc 68"/>
          <p:cNvSpPr>
            <a:spLocks/>
          </p:cNvSpPr>
          <p:nvPr/>
        </p:nvSpPr>
        <p:spPr bwMode="auto">
          <a:xfrm rot="1422442" flipH="1">
            <a:off x="2382137" y="2698921"/>
            <a:ext cx="2624761" cy="3641456"/>
          </a:xfrm>
          <a:custGeom>
            <a:avLst/>
            <a:gdLst>
              <a:gd name="T0" fmla="*/ 5021301 w 21600"/>
              <a:gd name="T1" fmla="*/ 0 h 19252"/>
              <a:gd name="T2" fmla="*/ 11070353 w 21600"/>
              <a:gd name="T3" fmla="*/ 28600042 h 19252"/>
              <a:gd name="T4" fmla="*/ 0 w 21600"/>
              <a:gd name="T5" fmla="*/ 28600042 h 19252"/>
              <a:gd name="T6" fmla="*/ 0 60000 65536"/>
              <a:gd name="T7" fmla="*/ 0 60000 65536"/>
              <a:gd name="T8" fmla="*/ 0 60000 65536"/>
              <a:gd name="T9" fmla="*/ 0 w 21600"/>
              <a:gd name="T10" fmla="*/ 0 h 19252"/>
              <a:gd name="T11" fmla="*/ 21600 w 21600"/>
              <a:gd name="T12" fmla="*/ 19252 h 19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252" fill="none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</a:path>
              <a:path w="21600" h="19252" stroke="0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  <a:lnTo>
                  <a:pt x="0" y="1925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rc 69"/>
          <p:cNvSpPr>
            <a:spLocks/>
          </p:cNvSpPr>
          <p:nvPr/>
        </p:nvSpPr>
        <p:spPr bwMode="auto">
          <a:xfrm rot="2178171" flipH="1">
            <a:off x="2525830" y="3315567"/>
            <a:ext cx="2202831" cy="3313832"/>
          </a:xfrm>
          <a:custGeom>
            <a:avLst/>
            <a:gdLst>
              <a:gd name="T0" fmla="*/ 2984062 w 21600"/>
              <a:gd name="T1" fmla="*/ 0 h 19252"/>
              <a:gd name="T2" fmla="*/ 6587058 w 21600"/>
              <a:gd name="T3" fmla="*/ 22027081 h 19252"/>
              <a:gd name="T4" fmla="*/ 0 w 21600"/>
              <a:gd name="T5" fmla="*/ 22027081 h 19252"/>
              <a:gd name="T6" fmla="*/ 0 60000 65536"/>
              <a:gd name="T7" fmla="*/ 0 60000 65536"/>
              <a:gd name="T8" fmla="*/ 0 60000 65536"/>
              <a:gd name="T9" fmla="*/ 0 w 21600"/>
              <a:gd name="T10" fmla="*/ 0 h 19252"/>
              <a:gd name="T11" fmla="*/ 21600 w 21600"/>
              <a:gd name="T12" fmla="*/ 19252 h 19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252" fill="none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</a:path>
              <a:path w="21600" h="19252" stroke="0" extrusionOk="0">
                <a:moveTo>
                  <a:pt x="9793" y="-1"/>
                </a:moveTo>
                <a:cubicBezTo>
                  <a:pt x="17037" y="3684"/>
                  <a:pt x="21600" y="11124"/>
                  <a:pt x="21600" y="19252"/>
                </a:cubicBezTo>
                <a:lnTo>
                  <a:pt x="0" y="1925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327097" y="1381183"/>
            <a:ext cx="4883203" cy="4656732"/>
            <a:chOff x="1812873" y="2933759"/>
            <a:chExt cx="3559226" cy="3234479"/>
          </a:xfrm>
        </p:grpSpPr>
        <p:sp>
          <p:nvSpPr>
            <p:cNvPr id="10253" name="Arc 67"/>
            <p:cNvSpPr>
              <a:spLocks/>
            </p:cNvSpPr>
            <p:nvPr/>
          </p:nvSpPr>
          <p:spPr bwMode="auto">
            <a:xfrm rot="621325" flipH="1">
              <a:off x="2350210" y="3510250"/>
              <a:ext cx="2498017" cy="2639691"/>
            </a:xfrm>
            <a:custGeom>
              <a:avLst/>
              <a:gdLst>
                <a:gd name="T0" fmla="*/ 11049068 w 21600"/>
                <a:gd name="T1" fmla="*/ 0 h 19252"/>
                <a:gd name="T2" fmla="*/ 24372069 w 21600"/>
                <a:gd name="T3" fmla="*/ 32185386 h 19252"/>
                <a:gd name="T4" fmla="*/ 0 w 21600"/>
                <a:gd name="T5" fmla="*/ 32185386 h 1925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252"/>
                <a:gd name="T11" fmla="*/ 21600 w 21600"/>
                <a:gd name="T12" fmla="*/ 19252 h 192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252" fill="none" extrusionOk="0">
                  <a:moveTo>
                    <a:pt x="9793" y="-1"/>
                  </a:moveTo>
                  <a:cubicBezTo>
                    <a:pt x="17037" y="3684"/>
                    <a:pt x="21600" y="11124"/>
                    <a:pt x="21600" y="19252"/>
                  </a:cubicBezTo>
                </a:path>
                <a:path w="21600" h="19252" stroke="0" extrusionOk="0">
                  <a:moveTo>
                    <a:pt x="9793" y="-1"/>
                  </a:moveTo>
                  <a:cubicBezTo>
                    <a:pt x="17037" y="3684"/>
                    <a:pt x="21600" y="11124"/>
                    <a:pt x="21600" y="19252"/>
                  </a:cubicBezTo>
                  <a:lnTo>
                    <a:pt x="0" y="1925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33"/>
            <p:cNvSpPr>
              <a:spLocks noChangeShapeType="1"/>
            </p:cNvSpPr>
            <p:nvPr/>
          </p:nvSpPr>
          <p:spPr bwMode="auto">
            <a:xfrm flipV="1">
              <a:off x="2126877" y="2933759"/>
              <a:ext cx="0" cy="2974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47"/>
            <p:cNvSpPr>
              <a:spLocks noChangeShapeType="1"/>
            </p:cNvSpPr>
            <p:nvPr/>
          </p:nvSpPr>
          <p:spPr bwMode="auto">
            <a:xfrm flipV="1">
              <a:off x="2126877" y="5911492"/>
              <a:ext cx="25819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Text Box 85"/>
            <p:cNvSpPr txBox="1">
              <a:spLocks noChangeArrowheads="1"/>
            </p:cNvSpPr>
            <p:nvPr/>
          </p:nvSpPr>
          <p:spPr bwMode="auto">
            <a:xfrm>
              <a:off x="3923141" y="335959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1</a:t>
              </a:r>
            </a:p>
          </p:txBody>
        </p:sp>
        <p:sp>
          <p:nvSpPr>
            <p:cNvPr id="10258" name="Text Box 86"/>
            <p:cNvSpPr txBox="1">
              <a:spLocks noChangeArrowheads="1"/>
            </p:cNvSpPr>
            <p:nvPr/>
          </p:nvSpPr>
          <p:spPr bwMode="auto">
            <a:xfrm>
              <a:off x="4024609" y="3890177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10259" name="Text Box 87"/>
            <p:cNvSpPr txBox="1">
              <a:spLocks noChangeArrowheads="1"/>
            </p:cNvSpPr>
            <p:nvPr/>
          </p:nvSpPr>
          <p:spPr bwMode="auto">
            <a:xfrm>
              <a:off x="4127009" y="4435150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3</a:t>
              </a:r>
            </a:p>
          </p:txBody>
        </p:sp>
        <p:sp>
          <p:nvSpPr>
            <p:cNvPr id="10260" name="Text Box 88"/>
            <p:cNvSpPr txBox="1">
              <a:spLocks noChangeArrowheads="1"/>
            </p:cNvSpPr>
            <p:nvPr/>
          </p:nvSpPr>
          <p:spPr bwMode="auto">
            <a:xfrm>
              <a:off x="4435967" y="5870787"/>
              <a:ext cx="320859" cy="2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200" b="1">
                  <a:sym typeface="Symbol" pitchFamily="18" charset="2"/>
                </a:rPr>
                <a:t></a:t>
              </a:r>
              <a:r>
                <a:rPr lang="en-US" sz="1200" b="1" baseline="-25000">
                  <a:sym typeface="PanRoman" pitchFamily="2" charset="2"/>
                </a:rPr>
                <a:t>T</a:t>
              </a:r>
            </a:p>
          </p:txBody>
        </p:sp>
        <p:sp>
          <p:nvSpPr>
            <p:cNvPr id="10261" name="Text Box 89"/>
            <p:cNvSpPr txBox="1">
              <a:spLocks noChangeArrowheads="1"/>
            </p:cNvSpPr>
            <p:nvPr/>
          </p:nvSpPr>
          <p:spPr bwMode="auto">
            <a:xfrm>
              <a:off x="1891032" y="2985423"/>
              <a:ext cx="279723" cy="2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200" b="1"/>
                <a:t>P</a:t>
              </a:r>
            </a:p>
          </p:txBody>
        </p:sp>
        <p:sp>
          <p:nvSpPr>
            <p:cNvPr id="10269" name="Text Box 118"/>
            <p:cNvSpPr txBox="1">
              <a:spLocks noChangeArrowheads="1"/>
            </p:cNvSpPr>
            <p:nvPr/>
          </p:nvSpPr>
          <p:spPr bwMode="auto">
            <a:xfrm>
              <a:off x="1828470" y="4963968"/>
              <a:ext cx="362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/>
                <a:t>P</a:t>
              </a:r>
              <a:r>
                <a:rPr lang="en-US" sz="1600" b="1" baseline="-25000" dirty="0"/>
                <a:t>3</a:t>
              </a:r>
              <a:endParaRPr lang="en-US" sz="1600" b="1" dirty="0"/>
            </a:p>
          </p:txBody>
        </p:sp>
        <p:sp>
          <p:nvSpPr>
            <p:cNvPr id="10270" name="Text Box 119"/>
            <p:cNvSpPr txBox="1">
              <a:spLocks noChangeArrowheads="1"/>
            </p:cNvSpPr>
            <p:nvPr/>
          </p:nvSpPr>
          <p:spPr bwMode="auto">
            <a:xfrm>
              <a:off x="1812873" y="4573668"/>
              <a:ext cx="4387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 dirty="0"/>
                <a:t>P</a:t>
              </a:r>
              <a:r>
                <a:rPr lang="en-US" sz="1600" b="1" baseline="-25000" dirty="0"/>
                <a:t>2</a:t>
              </a:r>
              <a:endParaRPr lang="en-US" sz="1600" b="1" dirty="0"/>
            </a:p>
          </p:txBody>
        </p:sp>
        <p:sp>
          <p:nvSpPr>
            <p:cNvPr id="10271" name="Text Box 120"/>
            <p:cNvSpPr txBox="1">
              <a:spLocks noChangeArrowheads="1"/>
            </p:cNvSpPr>
            <p:nvPr/>
          </p:nvSpPr>
          <p:spPr bwMode="auto">
            <a:xfrm>
              <a:off x="1816987" y="4092288"/>
              <a:ext cx="4387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 b="1" dirty="0"/>
                <a:t>P</a:t>
              </a:r>
              <a:r>
                <a:rPr lang="en-US" sz="1600" b="1" baseline="-25000" dirty="0"/>
                <a:t>1</a:t>
              </a:r>
              <a:endParaRPr lang="en-US" sz="1600" b="1" dirty="0"/>
            </a:p>
          </p:txBody>
        </p:sp>
        <p:sp>
          <p:nvSpPr>
            <p:cNvPr id="10274" name="Text Box 126"/>
            <p:cNvSpPr txBox="1">
              <a:spLocks noChangeArrowheads="1"/>
            </p:cNvSpPr>
            <p:nvPr/>
          </p:nvSpPr>
          <p:spPr bwMode="auto">
            <a:xfrm>
              <a:off x="2755171" y="5829684"/>
              <a:ext cx="5045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PanRoman" pitchFamily="2" charset="2"/>
                </a:rPr>
                <a:t>D</a:t>
              </a:r>
              <a:endParaRPr lang="en-US" sz="1600" b="1" baseline="-25000" dirty="0">
                <a:sym typeface="PanRoman" pitchFamily="2" charset="2"/>
              </a:endParaRPr>
            </a:p>
          </p:txBody>
        </p:sp>
        <p:sp>
          <p:nvSpPr>
            <p:cNvPr id="10275" name="Arc 127"/>
            <p:cNvSpPr>
              <a:spLocks/>
            </p:cNvSpPr>
            <p:nvPr/>
          </p:nvSpPr>
          <p:spPr bwMode="auto">
            <a:xfrm rot="1133910">
              <a:off x="3998557" y="3549032"/>
              <a:ext cx="578644" cy="934651"/>
            </a:xfrm>
            <a:custGeom>
              <a:avLst/>
              <a:gdLst>
                <a:gd name="T0" fmla="*/ 0 w 21600"/>
                <a:gd name="T1" fmla="*/ 0 h 21600"/>
                <a:gd name="T2" fmla="*/ 302899 w 21600"/>
                <a:gd name="T3" fmla="*/ 1117817 h 21600"/>
                <a:gd name="T4" fmla="*/ 0 w 21600"/>
                <a:gd name="T5" fmla="*/ 111781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9" name="Line 169"/>
            <p:cNvSpPr>
              <a:spLocks noChangeShapeType="1"/>
            </p:cNvSpPr>
            <p:nvPr/>
          </p:nvSpPr>
          <p:spPr bwMode="auto">
            <a:xfrm>
              <a:off x="2916684" y="4258240"/>
              <a:ext cx="0" cy="165325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Line 170"/>
            <p:cNvSpPr>
              <a:spLocks noChangeShapeType="1"/>
            </p:cNvSpPr>
            <p:nvPr/>
          </p:nvSpPr>
          <p:spPr bwMode="auto">
            <a:xfrm flipH="1">
              <a:off x="2126877" y="4258240"/>
              <a:ext cx="789807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305" name="Straight Connector 65"/>
            <p:cNvCxnSpPr>
              <a:cxnSpLocks noChangeShapeType="1"/>
            </p:cNvCxnSpPr>
            <p:nvPr/>
          </p:nvCxnSpPr>
          <p:spPr bwMode="auto">
            <a:xfrm rot="5400000" flipH="1" flipV="1">
              <a:off x="1014123" y="4365641"/>
              <a:ext cx="2657475" cy="41907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308" name="Text Box 85"/>
            <p:cNvSpPr txBox="1">
              <a:spLocks noChangeArrowheads="1"/>
            </p:cNvSpPr>
            <p:nvPr/>
          </p:nvSpPr>
          <p:spPr bwMode="auto">
            <a:xfrm>
              <a:off x="2507574" y="3045272"/>
              <a:ext cx="324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baseline="-25000" dirty="0"/>
                <a:t>0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0800000">
              <a:off x="2124076" y="4748213"/>
              <a:ext cx="790575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>
              <a:off x="2128838" y="5110163"/>
              <a:ext cx="785812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126"/>
            <p:cNvSpPr txBox="1">
              <a:spLocks noChangeArrowheads="1"/>
            </p:cNvSpPr>
            <p:nvPr/>
          </p:nvSpPr>
          <p:spPr bwMode="auto">
            <a:xfrm>
              <a:off x="3702906" y="4943859"/>
              <a:ext cx="16691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1600" b="1" dirty="0" smtClean="0">
                  <a:sym typeface="Symbol" pitchFamily="18" charset="2"/>
                </a:rPr>
                <a:t></a:t>
              </a:r>
              <a:r>
                <a:rPr lang="en-US" sz="1600" b="1" baseline="-25000" dirty="0" smtClean="0">
                  <a:sym typeface="PanRoman" pitchFamily="2" charset="2"/>
                </a:rPr>
                <a:t>D </a:t>
              </a:r>
              <a:r>
                <a:rPr lang="en-US" sz="1600" b="1" dirty="0" smtClean="0">
                  <a:sym typeface="PanRoman" pitchFamily="2" charset="2"/>
                </a:rPr>
                <a:t>= Design Strain</a:t>
              </a:r>
              <a:endParaRPr lang="en-US" sz="1600" b="1" dirty="0">
                <a:sym typeface="PanRoman" pitchFamily="2" charset="2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868931" y="4231006"/>
              <a:ext cx="83819" cy="83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868931" y="4702493"/>
              <a:ext cx="83819" cy="83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78456" y="5069206"/>
              <a:ext cx="83819" cy="838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 Box 126"/>
          <p:cNvSpPr txBox="1">
            <a:spLocks noChangeArrowheads="1"/>
          </p:cNvSpPr>
          <p:nvPr/>
        </p:nvSpPr>
        <p:spPr bwMode="auto">
          <a:xfrm>
            <a:off x="1704975" y="6282122"/>
            <a:ext cx="4133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b="1" u="sng" dirty="0" smtClean="0">
                <a:sym typeface="PanRoman" pitchFamily="2" charset="2"/>
              </a:rPr>
              <a:t>Load carrying capacity of a creeping material reduces with time for a particular design strain</a:t>
            </a:r>
            <a:endParaRPr lang="en-US" sz="1600" b="1" u="sng" dirty="0">
              <a:sym typeface="PanRoman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TextBox 91"/>
          <p:cNvSpPr txBox="1">
            <a:spLocks noChangeArrowheads="1"/>
          </p:cNvSpPr>
          <p:nvPr/>
        </p:nvSpPr>
        <p:spPr bwMode="auto">
          <a:xfrm>
            <a:off x="614363" y="700088"/>
            <a:ext cx="580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 smtClean="0">
                <a:latin typeface="Arial Narrow" pitchFamily="34" charset="0"/>
              </a:rPr>
              <a:t>EXAMPLES AND APPLICATIONS OF DIFFERENT MATERIALS</a:t>
            </a:r>
            <a:endParaRPr lang="en-US" b="1" u="sng" dirty="0">
              <a:latin typeface="Arial Narrow" pitchFamily="34" charset="0"/>
            </a:endParaRPr>
          </a:p>
        </p:txBody>
      </p:sp>
      <p:sp>
        <p:nvSpPr>
          <p:cNvPr id="4" name="TextBox 91"/>
          <p:cNvSpPr txBox="1">
            <a:spLocks noChangeArrowheads="1"/>
          </p:cNvSpPr>
          <p:nvPr/>
        </p:nvSpPr>
        <p:spPr bwMode="auto">
          <a:xfrm>
            <a:off x="557213" y="1871662"/>
            <a:ext cx="590073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b="1" dirty="0" smtClean="0">
                <a:latin typeface="Arial Narrow" pitchFamily="34" charset="0"/>
              </a:rPr>
              <a:t>1) Elastic material: Steel up to proportional limit.</a:t>
            </a:r>
          </a:p>
          <a:p>
            <a:pPr marL="342900" indent="-342900" algn="just"/>
            <a:endParaRPr lang="en-US" b="1" dirty="0" smtClean="0">
              <a:latin typeface="Arial Narrow" pitchFamily="34" charset="0"/>
            </a:endParaRPr>
          </a:p>
          <a:p>
            <a:pPr algn="just"/>
            <a:r>
              <a:rPr lang="en-US" b="1" dirty="0" smtClean="0">
                <a:latin typeface="Arial Narrow" pitchFamily="34" charset="0"/>
              </a:rPr>
              <a:t>2) </a:t>
            </a:r>
            <a:r>
              <a:rPr lang="en-US" b="1" dirty="0" err="1" smtClean="0">
                <a:latin typeface="Arial Narrow" pitchFamily="34" charset="0"/>
              </a:rPr>
              <a:t>Elasto</a:t>
            </a:r>
            <a:r>
              <a:rPr lang="en-US" b="1" dirty="0" smtClean="0">
                <a:latin typeface="Arial Narrow" pitchFamily="34" charset="0"/>
              </a:rPr>
              <a:t>-plastic material: Jute </a:t>
            </a:r>
            <a:r>
              <a:rPr lang="en-US" b="1" dirty="0" err="1" smtClean="0">
                <a:latin typeface="Arial Narrow" pitchFamily="34" charset="0"/>
              </a:rPr>
              <a:t>geotextile</a:t>
            </a:r>
            <a:r>
              <a:rPr lang="en-US" b="1" dirty="0" smtClean="0">
                <a:latin typeface="Arial Narrow" pitchFamily="34" charset="0"/>
              </a:rPr>
              <a:t>, Bitumen, Steel up to ultimate stress, Sandy soil etc.</a:t>
            </a:r>
          </a:p>
          <a:p>
            <a:pPr algn="just"/>
            <a:endParaRPr lang="en-US" b="1" dirty="0" smtClean="0">
              <a:latin typeface="Arial Narrow" pitchFamily="34" charset="0"/>
            </a:endParaRPr>
          </a:p>
          <a:p>
            <a:pPr algn="just"/>
            <a:r>
              <a:rPr lang="en-US" b="1" dirty="0" smtClean="0">
                <a:latin typeface="Arial Narrow" pitchFamily="34" charset="0"/>
              </a:rPr>
              <a:t>3) </a:t>
            </a:r>
            <a:r>
              <a:rPr lang="en-US" b="1" dirty="0" err="1" smtClean="0">
                <a:latin typeface="Arial Narrow" pitchFamily="34" charset="0"/>
              </a:rPr>
              <a:t>Elasto</a:t>
            </a:r>
            <a:r>
              <a:rPr lang="en-US" b="1" dirty="0" smtClean="0">
                <a:latin typeface="Arial Narrow" pitchFamily="34" charset="0"/>
              </a:rPr>
              <a:t>-</a:t>
            </a:r>
            <a:r>
              <a:rPr lang="en-US" b="1" dirty="0" err="1" smtClean="0">
                <a:latin typeface="Arial Narrow" pitchFamily="34" charset="0"/>
              </a:rPr>
              <a:t>visco</a:t>
            </a:r>
            <a:r>
              <a:rPr lang="en-US" b="1" dirty="0" smtClean="0">
                <a:latin typeface="Arial Narrow" pitchFamily="34" charset="0"/>
              </a:rPr>
              <a:t>-plastic material: Synthetic </a:t>
            </a:r>
            <a:r>
              <a:rPr lang="en-US" b="1" dirty="0" err="1" smtClean="0">
                <a:latin typeface="Arial Narrow" pitchFamily="34" charset="0"/>
              </a:rPr>
              <a:t>geotextile</a:t>
            </a:r>
            <a:r>
              <a:rPr lang="en-US" b="1" dirty="0" smtClean="0">
                <a:latin typeface="Arial Narrow" pitchFamily="34" charset="0"/>
              </a:rPr>
              <a:t>,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Synthetic </a:t>
            </a:r>
            <a:r>
              <a:rPr lang="en-US" b="1" dirty="0" err="1" smtClean="0">
                <a:latin typeface="Arial Narrow" pitchFamily="34" charset="0"/>
              </a:rPr>
              <a:t>geogrid</a:t>
            </a:r>
            <a:r>
              <a:rPr lang="en-US" b="1" dirty="0" smtClean="0">
                <a:latin typeface="Arial Narrow" pitchFamily="34" charset="0"/>
              </a:rPr>
              <a:t> and saturated clay soil.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62000" y="4581525"/>
            <a:ext cx="1971675" cy="2343150"/>
            <a:chOff x="333375" y="4619625"/>
            <a:chExt cx="1971675" cy="2343150"/>
          </a:xfrm>
        </p:grpSpPr>
        <p:sp>
          <p:nvSpPr>
            <p:cNvPr id="7" name="Rectangle 6"/>
            <p:cNvSpPr/>
            <p:nvPr/>
          </p:nvSpPr>
          <p:spPr>
            <a:xfrm>
              <a:off x="333375" y="6524625"/>
              <a:ext cx="1495425" cy="438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590550" y="4638675"/>
              <a:ext cx="295275" cy="1933575"/>
            </a:xfrm>
            <a:prstGeom prst="parallelogram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923925" y="4619625"/>
              <a:ext cx="1381125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arallelogram 22"/>
            <p:cNvSpPr/>
            <p:nvPr/>
          </p:nvSpPr>
          <p:spPr>
            <a:xfrm>
              <a:off x="885825" y="4629151"/>
              <a:ext cx="952499" cy="1885950"/>
            </a:xfrm>
            <a:prstGeom prst="parallelogram">
              <a:avLst>
                <a:gd name="adj" fmla="val 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 flipV="1">
              <a:off x="-435768" y="5731668"/>
              <a:ext cx="2190750" cy="4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 flipV="1">
              <a:off x="-283368" y="5750718"/>
              <a:ext cx="2190750" cy="4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33376" y="6610350"/>
              <a:ext cx="1495425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352426" y="6848475"/>
              <a:ext cx="1495425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66750" y="4876800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57231" y="5029200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76260" y="5219720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57231" y="5400714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76260" y="5634101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66741" y="5786501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85770" y="5977021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6741" y="6158015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85762" y="6619876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38162" y="6772276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42971" y="6624623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95371" y="6777023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119248" y="6629386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271648" y="6781786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476457" y="6634133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628857" y="6786533"/>
              <a:ext cx="45719" cy="476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609976" y="4581525"/>
            <a:ext cx="1924049" cy="2171700"/>
            <a:chOff x="3181351" y="4619625"/>
            <a:chExt cx="1924049" cy="2171700"/>
          </a:xfrm>
        </p:grpSpPr>
        <p:grpSp>
          <p:nvGrpSpPr>
            <p:cNvPr id="87" name="Group 86"/>
            <p:cNvGrpSpPr/>
            <p:nvPr/>
          </p:nvGrpSpPr>
          <p:grpSpPr>
            <a:xfrm>
              <a:off x="3181351" y="4619625"/>
              <a:ext cx="1924049" cy="2171700"/>
              <a:chOff x="2705101" y="4591050"/>
              <a:chExt cx="1924049" cy="21717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705101" y="6496050"/>
                <a:ext cx="819150" cy="266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51"/>
              <p:cNvSpPr/>
              <p:nvPr/>
            </p:nvSpPr>
            <p:spPr>
              <a:xfrm>
                <a:off x="3000375" y="4610100"/>
                <a:ext cx="209550" cy="1933575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3248025" y="4591050"/>
                <a:ext cx="1381125" cy="190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3367088" y="5548313"/>
                <a:ext cx="1895475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Parallelogram 54"/>
              <p:cNvSpPr/>
              <p:nvPr/>
            </p:nvSpPr>
            <p:spPr>
              <a:xfrm>
                <a:off x="3209925" y="4600576"/>
                <a:ext cx="1114425" cy="1885950"/>
              </a:xfrm>
              <a:prstGeom prst="parallelogram">
                <a:avLst>
                  <a:gd name="adj" fmla="val 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3067050" y="6219825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086100" y="5991225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086100" y="5753100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086100" y="5524500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067050" y="5286375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086100" y="5057775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086100" y="4819650"/>
                <a:ext cx="1076325" cy="15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Rectangle 87"/>
            <p:cNvSpPr/>
            <p:nvPr/>
          </p:nvSpPr>
          <p:spPr>
            <a:xfrm>
              <a:off x="4010025" y="6515100"/>
              <a:ext cx="790575" cy="27622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61975" y="7048500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RC Cantilever Wall</a:t>
            </a:r>
            <a:endParaRPr lang="en-US" b="1" u="sng" dirty="0"/>
          </a:p>
        </p:txBody>
      </p:sp>
      <p:sp>
        <p:nvSpPr>
          <p:cNvPr id="92" name="TextBox 91"/>
          <p:cNvSpPr txBox="1"/>
          <p:nvPr/>
        </p:nvSpPr>
        <p:spPr>
          <a:xfrm>
            <a:off x="3362324" y="6972300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Reinforced Earth Wall</a:t>
            </a:r>
            <a:endParaRPr lang="en-US" b="1" u="sng" dirty="0"/>
          </a:p>
        </p:txBody>
      </p:sp>
      <p:cxnSp>
        <p:nvCxnSpPr>
          <p:cNvPr id="96" name="Straight Arrow Connector 95"/>
          <p:cNvCxnSpPr/>
          <p:nvPr/>
        </p:nvCxnSpPr>
        <p:spPr>
          <a:xfrm rot="16200000" flipV="1">
            <a:off x="4872038" y="5776913"/>
            <a:ext cx="695325" cy="666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705349" y="6343650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Geotextile</a:t>
            </a:r>
            <a:r>
              <a:rPr lang="en-US" b="1" u="sng" dirty="0" smtClean="0"/>
              <a:t>/</a:t>
            </a:r>
            <a:r>
              <a:rPr lang="en-US" b="1" u="sng" dirty="0" err="1" smtClean="0"/>
              <a:t>Geogrid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1450" y="2733675"/>
            <a:ext cx="6286500" cy="19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6511" y="1671638"/>
            <a:ext cx="1533525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190501" y="1666875"/>
            <a:ext cx="2390775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86225" y="1676400"/>
            <a:ext cx="23622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Triangle 30"/>
          <p:cNvSpPr/>
          <p:nvPr/>
        </p:nvSpPr>
        <p:spPr>
          <a:xfrm>
            <a:off x="4705350" y="1962150"/>
            <a:ext cx="819150" cy="37147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29125" y="1952625"/>
            <a:ext cx="3524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05375" y="2276475"/>
            <a:ext cx="3524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219074" y="4552950"/>
            <a:ext cx="6353176" cy="2198132"/>
            <a:chOff x="219074" y="4552950"/>
            <a:chExt cx="6353176" cy="219813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85750" y="5753100"/>
              <a:ext cx="6286500" cy="19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90811" y="4691063"/>
              <a:ext cx="1533525" cy="95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304801" y="4686300"/>
              <a:ext cx="2390775" cy="1066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00525" y="4695825"/>
              <a:ext cx="2362200" cy="1066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ight Triangle 41"/>
            <p:cNvSpPr/>
            <p:nvPr/>
          </p:nvSpPr>
          <p:spPr>
            <a:xfrm>
              <a:off x="4524375" y="4981575"/>
              <a:ext cx="561975" cy="485775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86250" y="5067300"/>
              <a:ext cx="3524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52950" y="5372100"/>
              <a:ext cx="3524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0800000" flipV="1">
              <a:off x="1504950" y="4714873"/>
              <a:ext cx="1181100" cy="10477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238625" y="4714875"/>
              <a:ext cx="1209675" cy="1066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714500" y="5667375"/>
              <a:ext cx="3533775" cy="381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895475" y="5419725"/>
              <a:ext cx="3190875" cy="190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085975" y="5214938"/>
              <a:ext cx="2700338" cy="42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314325" y="5886450"/>
              <a:ext cx="1200150" cy="952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638300" y="5048250"/>
              <a:ext cx="647700" cy="133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914400" y="5324475"/>
              <a:ext cx="1076325" cy="200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52475" y="5562600"/>
              <a:ext cx="981075" cy="200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19074" y="5962650"/>
              <a:ext cx="140017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Land savings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4324" y="4552950"/>
              <a:ext cx="1514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Material savings</a:t>
              </a:r>
              <a:endParaRPr lang="en-US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1162050" y="4933950"/>
              <a:ext cx="438150" cy="3524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2819400" y="5810250"/>
              <a:ext cx="116205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152649" y="6381750"/>
              <a:ext cx="23812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Geotextiles</a:t>
              </a:r>
              <a:r>
                <a:rPr lang="en-US" dirty="0" smtClean="0"/>
                <a:t> /</a:t>
              </a:r>
              <a:r>
                <a:rPr lang="en-US" dirty="0" err="1" smtClean="0"/>
                <a:t>Geogrids</a:t>
              </a:r>
              <a:endParaRPr lang="en-US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457325" y="311467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Conventional Earth Embankment</a:t>
            </a:r>
            <a:endParaRPr lang="en-US" b="1" u="sng" dirty="0"/>
          </a:p>
        </p:txBody>
      </p:sp>
      <p:sp>
        <p:nvSpPr>
          <p:cNvPr id="83" name="TextBox 82"/>
          <p:cNvSpPr txBox="1"/>
          <p:nvPr/>
        </p:nvSpPr>
        <p:spPr>
          <a:xfrm>
            <a:off x="1524000" y="700087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Reinforced Earth Embankment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771525" y="447675"/>
            <a:ext cx="5200650" cy="3512582"/>
            <a:chOff x="942975" y="1352550"/>
            <a:chExt cx="5200650" cy="351258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42975" y="2333625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14500" y="2333625"/>
              <a:ext cx="35052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19700" y="3714750"/>
              <a:ext cx="82867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247775" y="2314575"/>
              <a:ext cx="4733925" cy="1371600"/>
              <a:chOff x="1247775" y="2314575"/>
              <a:chExt cx="4733925" cy="13716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781175" y="2314575"/>
                <a:ext cx="3505200" cy="13716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1524000" y="2600325"/>
                <a:ext cx="552450" cy="158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1466850" y="2867025"/>
                <a:ext cx="323850" cy="158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1209675" y="2628900"/>
                <a:ext cx="495300" cy="158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247775" y="2400300"/>
                <a:ext cx="209550" cy="158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276850" y="3676650"/>
                <a:ext cx="704850" cy="1588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 rot="1314458">
              <a:off x="1677173" y="2840905"/>
              <a:ext cx="3750768" cy="11641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3475" y="2133600"/>
              <a:ext cx="666750" cy="17145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3475" y="1733550"/>
              <a:ext cx="666750" cy="36195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314458">
              <a:off x="1771622" y="2475150"/>
              <a:ext cx="3750768" cy="36740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5" idx="0"/>
              <a:endCxn id="25" idx="2"/>
            </p:cNvCxnSpPr>
            <p:nvPr/>
          </p:nvCxnSpPr>
          <p:spPr>
            <a:xfrm rot="16200000" flipH="1">
              <a:off x="1285875" y="1914525"/>
              <a:ext cx="36195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2105025" y="2019302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2457450" y="2171702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819400" y="2295527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124200" y="2438402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486150" y="2562227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886200" y="2724152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267200" y="2905127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733925" y="3067052"/>
              <a:ext cx="285749" cy="1333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457825" y="3181349"/>
              <a:ext cx="628650" cy="4476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39" idx="0"/>
              <a:endCxn id="39" idx="2"/>
            </p:cNvCxnSpPr>
            <p:nvPr/>
          </p:nvCxnSpPr>
          <p:spPr>
            <a:xfrm rot="16200000" flipH="1">
              <a:off x="5548312" y="3405186"/>
              <a:ext cx="44767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3062287" y="3081338"/>
              <a:ext cx="457200" cy="2381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628900" y="3552825"/>
              <a:ext cx="1266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Geotextile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>
              <a:off x="4105275" y="2933700"/>
              <a:ext cx="78105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276725" y="2219325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Brick </a:t>
              </a:r>
              <a:r>
                <a:rPr lang="en-US" dirty="0" err="1" smtClean="0"/>
                <a:t>Khoa</a:t>
              </a:r>
              <a:r>
                <a:rPr lang="en-US" dirty="0" smtClean="0"/>
                <a:t> Layer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81300" y="1352550"/>
              <a:ext cx="1866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Concrete </a:t>
              </a:r>
              <a:r>
                <a:rPr lang="en-US" dirty="0" err="1" smtClean="0"/>
                <a:t>Armour</a:t>
              </a:r>
              <a:endParaRPr lang="en-US" dirty="0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>
              <a:off x="2705100" y="2066925"/>
              <a:ext cx="78105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533525" y="4495800"/>
              <a:ext cx="3419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River Bank Protection Scheme</a:t>
              </a:r>
              <a:endParaRPr lang="en-US" b="1" u="sng" dirty="0"/>
            </a:p>
          </p:txBody>
        </p:sp>
      </p:grpSp>
      <p:pic>
        <p:nvPicPr>
          <p:cNvPr id="57" name="Picture 2" descr="F:\CE445_MAY-2012\RB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42195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050" name="Picture 2" descr="F:\CE445_MAY-2012\RB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45" y="364218"/>
            <a:ext cx="5706384" cy="4164806"/>
          </a:xfrm>
          <a:prstGeom prst="rect">
            <a:avLst/>
          </a:prstGeom>
          <a:noFill/>
        </p:spPr>
      </p:pic>
      <p:pic>
        <p:nvPicPr>
          <p:cNvPr id="4" name="Picture 2" descr="F:\CE445_MAY-2012\RB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12" y="4597171"/>
            <a:ext cx="5772150" cy="432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 l="17813" t="22500" r="15938" b="16250"/>
          <a:stretch>
            <a:fillRect/>
          </a:stretch>
        </p:blipFill>
        <p:spPr bwMode="auto">
          <a:xfrm>
            <a:off x="228600" y="533400"/>
            <a:ext cx="6462435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/>
          <a:srcRect l="27188" t="12500" r="24375" b="22500"/>
          <a:stretch>
            <a:fillRect/>
          </a:stretch>
        </p:blipFill>
        <p:spPr bwMode="auto">
          <a:xfrm>
            <a:off x="76200" y="762000"/>
            <a:ext cx="6629400" cy="80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\nu_{\rm yx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1800" y="1531938"/>
            <a:ext cx="204788" cy="128587"/>
          </a:xfrm>
          <a:prstGeom prst="rect">
            <a:avLst/>
          </a:prstGeom>
          <a:noFill/>
        </p:spPr>
      </p:pic>
      <p:pic>
        <p:nvPicPr>
          <p:cNvPr id="19462" name="Picture 6" descr="\nu_{\rm yz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4050" y="1531938"/>
            <a:ext cx="187325" cy="128587"/>
          </a:xfrm>
          <a:prstGeom prst="rect">
            <a:avLst/>
          </a:prstGeom>
          <a:noFill/>
        </p:spPr>
      </p:pic>
      <p:pic>
        <p:nvPicPr>
          <p:cNvPr id="19463" name="Picture 7" descr="\nu_{\rm zy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6300" y="1531938"/>
            <a:ext cx="196850" cy="128587"/>
          </a:xfrm>
          <a:prstGeom prst="rect">
            <a:avLst/>
          </a:prstGeom>
          <a:noFill/>
        </p:spPr>
      </p:pic>
      <p:pic>
        <p:nvPicPr>
          <p:cNvPr id="19464" name="Picture 8" descr="\nu_{\rm zx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98550" y="1531938"/>
            <a:ext cx="196850" cy="111125"/>
          </a:xfrm>
          <a:prstGeom prst="rect">
            <a:avLst/>
          </a:prstGeom>
          <a:noFill/>
        </p:spPr>
      </p:pic>
      <p:pic>
        <p:nvPicPr>
          <p:cNvPr id="19465" name="Picture 9" descr="\nu_{\rm xz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20800" y="1531938"/>
            <a:ext cx="187325" cy="111125"/>
          </a:xfrm>
          <a:prstGeom prst="rect">
            <a:avLst/>
          </a:prstGeom>
          <a:noFill/>
        </p:spPr>
      </p:pic>
      <p:pic>
        <p:nvPicPr>
          <p:cNvPr id="19466" name="Picture 10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43050" y="1531938"/>
            <a:ext cx="384175" cy="111125"/>
          </a:xfrm>
          <a:prstGeom prst="rect">
            <a:avLst/>
          </a:prstGeom>
          <a:noFill/>
        </p:spPr>
      </p:pic>
      <p:pic>
        <p:nvPicPr>
          <p:cNvPr id="19467" name="Picture 11" descr="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49450" y="1531938"/>
            <a:ext cx="93663" cy="76200"/>
          </a:xfrm>
          <a:prstGeom prst="rect">
            <a:avLst/>
          </a:prstGeom>
          <a:noFill/>
        </p:spPr>
      </p:pic>
      <p:pic>
        <p:nvPicPr>
          <p:cNvPr id="19468" name="Picture 12" descr="x-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0" y="1531938"/>
            <a:ext cx="384175" cy="1111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Stress and Strain</a:t>
            </a:r>
            <a:endParaRPr lang="en-US" sz="2800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/>
          <a:srcRect l="26250" t="21250" r="23438" b="66250"/>
          <a:stretch>
            <a:fillRect/>
          </a:stretch>
        </p:blipFill>
        <p:spPr bwMode="auto">
          <a:xfrm>
            <a:off x="0" y="2209800"/>
            <a:ext cx="685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:\CE201_May 2012\Tensile_test_files\220px-Inspekt_desk_50kN_IMGP856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966" y="914400"/>
            <a:ext cx="5389434" cy="77009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Universal Testing Machine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CE201_May 2012\Tensile_test_files\220px-Tensile_testing_on_a_coir_compos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35896"/>
            <a:ext cx="5562600" cy="7437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Closer Look</a:t>
            </a:r>
            <a:endParaRPr lang="en-US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B13E-98CB-4DA2-A119-35A889C166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1534</Words>
  <Application>Microsoft Office PowerPoint</Application>
  <PresentationFormat>On-screen Show (4:3)</PresentationFormat>
  <Paragraphs>510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161</cp:revision>
  <dcterms:created xsi:type="dcterms:W3CDTF">2012-05-18T08:55:49Z</dcterms:created>
  <dcterms:modified xsi:type="dcterms:W3CDTF">2012-06-29T18:17:45Z</dcterms:modified>
</cp:coreProperties>
</file>