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86" d="100"/>
          <a:sy n="86" d="100"/>
        </p:scale>
        <p:origin x="-2166" y="1260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2A7AD-3492-494E-9C1C-9D5EEE58C285}" type="datetimeFigureOut">
              <a:rPr lang="en-US" smtClean="0"/>
              <a:pPr/>
              <a:t>9/24/2012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8C03-FF3E-4AB1-B4F2-F4B0478E3A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2A7AD-3492-494E-9C1C-9D5EEE58C285}" type="datetimeFigureOut">
              <a:rPr lang="en-US" smtClean="0"/>
              <a:pPr/>
              <a:t>9/24/2012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8C03-FF3E-4AB1-B4F2-F4B0478E3A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2A7AD-3492-494E-9C1C-9D5EEE58C285}" type="datetimeFigureOut">
              <a:rPr lang="en-US" smtClean="0"/>
              <a:pPr/>
              <a:t>9/24/2012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8C03-FF3E-4AB1-B4F2-F4B0478E3A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2A7AD-3492-494E-9C1C-9D5EEE58C285}" type="datetimeFigureOut">
              <a:rPr lang="en-US" smtClean="0"/>
              <a:pPr/>
              <a:t>9/24/2012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8C03-FF3E-4AB1-B4F2-F4B0478E3A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2A7AD-3492-494E-9C1C-9D5EEE58C285}" type="datetimeFigureOut">
              <a:rPr lang="en-US" smtClean="0"/>
              <a:pPr/>
              <a:t>9/24/2012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8C03-FF3E-4AB1-B4F2-F4B0478E3A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2A7AD-3492-494E-9C1C-9D5EEE58C285}" type="datetimeFigureOut">
              <a:rPr lang="en-US" smtClean="0"/>
              <a:pPr/>
              <a:t>9/24/2012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8C03-FF3E-4AB1-B4F2-F4B0478E3A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2A7AD-3492-494E-9C1C-9D5EEE58C285}" type="datetimeFigureOut">
              <a:rPr lang="en-US" smtClean="0"/>
              <a:pPr/>
              <a:t>9/24/2012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8C03-FF3E-4AB1-B4F2-F4B0478E3A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2A7AD-3492-494E-9C1C-9D5EEE58C285}" type="datetimeFigureOut">
              <a:rPr lang="en-US" smtClean="0"/>
              <a:pPr/>
              <a:t>9/24/2012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8C03-FF3E-4AB1-B4F2-F4B0478E3A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2A7AD-3492-494E-9C1C-9D5EEE58C285}" type="datetimeFigureOut">
              <a:rPr lang="en-US" smtClean="0"/>
              <a:pPr/>
              <a:t>9/24/2012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8C03-FF3E-4AB1-B4F2-F4B0478E3A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2A7AD-3492-494E-9C1C-9D5EEE58C285}" type="datetimeFigureOut">
              <a:rPr lang="en-US" smtClean="0"/>
              <a:pPr/>
              <a:t>9/24/2012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8C03-FF3E-4AB1-B4F2-F4B0478E3A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2A7AD-3492-494E-9C1C-9D5EEE58C285}" type="datetimeFigureOut">
              <a:rPr lang="en-US" smtClean="0"/>
              <a:pPr/>
              <a:t>9/24/2012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778C03-FF3E-4AB1-B4F2-F4B0478E3A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02A7AD-3492-494E-9C1C-9D5EEE58C285}" type="datetimeFigureOut">
              <a:rPr lang="en-US" smtClean="0"/>
              <a:pPr/>
              <a:t>9/24/2012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778C03-FF3E-4AB1-B4F2-F4B0478E3A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981200" y="3364468"/>
            <a:ext cx="251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u="sng" dirty="0" smtClean="0"/>
              <a:t>FERROCEMENT</a:t>
            </a:r>
            <a:endParaRPr lang="en-US" sz="2800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959"/>
          <p:cNvSpPr txBox="1">
            <a:spLocks noChangeArrowheads="1"/>
          </p:cNvSpPr>
          <p:nvPr/>
        </p:nvSpPr>
        <p:spPr bwMode="auto">
          <a:xfrm>
            <a:off x="-152400" y="228600"/>
            <a:ext cx="6858000" cy="369332"/>
          </a:xfrm>
          <a:prstGeom prst="rect">
            <a:avLst/>
          </a:prstGeom>
          <a:noFill/>
          <a:ln w="6350">
            <a:noFill/>
            <a:miter lim="800000"/>
            <a:headEnd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u="sng" dirty="0" smtClean="0"/>
              <a:t>REPAIR OF WALLS WITH DAMPNESS</a:t>
            </a:r>
            <a:endParaRPr lang="en-US" b="1" u="sng" dirty="0"/>
          </a:p>
        </p:txBody>
      </p:sp>
      <p:sp>
        <p:nvSpPr>
          <p:cNvPr id="3" name="Rectangle 151"/>
          <p:cNvSpPr>
            <a:spLocks noChangeArrowheads="1"/>
          </p:cNvSpPr>
          <p:nvPr/>
        </p:nvSpPr>
        <p:spPr bwMode="auto">
          <a:xfrm>
            <a:off x="2981325" y="7554913"/>
            <a:ext cx="73025" cy="1077912"/>
          </a:xfrm>
          <a:prstGeom prst="rect">
            <a:avLst/>
          </a:prstGeom>
          <a:solidFill>
            <a:srgbClr val="80808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" name="Rectangle 150"/>
          <p:cNvSpPr>
            <a:spLocks noChangeArrowheads="1"/>
          </p:cNvSpPr>
          <p:nvPr/>
        </p:nvSpPr>
        <p:spPr bwMode="auto">
          <a:xfrm>
            <a:off x="2400300" y="7554913"/>
            <a:ext cx="73025" cy="1077912"/>
          </a:xfrm>
          <a:prstGeom prst="rect">
            <a:avLst/>
          </a:prstGeom>
          <a:solidFill>
            <a:srgbClr val="80808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2538413" y="676275"/>
            <a:ext cx="457200" cy="1066800"/>
            <a:chOff x="864" y="768"/>
            <a:chExt cx="288" cy="672"/>
          </a:xfrm>
        </p:grpSpPr>
        <p:sp>
          <p:nvSpPr>
            <p:cNvPr id="6" name="Rectangle 2" descr="Horizontal brick"/>
            <p:cNvSpPr>
              <a:spLocks noChangeArrowheads="1"/>
            </p:cNvSpPr>
            <p:nvPr/>
          </p:nvSpPr>
          <p:spPr bwMode="auto">
            <a:xfrm>
              <a:off x="864" y="768"/>
              <a:ext cx="288" cy="67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Line 3"/>
            <p:cNvSpPr>
              <a:spLocks noChangeShapeType="1"/>
            </p:cNvSpPr>
            <p:nvPr/>
          </p:nvSpPr>
          <p:spPr bwMode="auto">
            <a:xfrm>
              <a:off x="864" y="864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Line 4"/>
            <p:cNvSpPr>
              <a:spLocks noChangeShapeType="1"/>
            </p:cNvSpPr>
            <p:nvPr/>
          </p:nvSpPr>
          <p:spPr bwMode="auto">
            <a:xfrm>
              <a:off x="864" y="960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Line 5"/>
            <p:cNvSpPr>
              <a:spLocks noChangeShapeType="1"/>
            </p:cNvSpPr>
            <p:nvPr/>
          </p:nvSpPr>
          <p:spPr bwMode="auto">
            <a:xfrm>
              <a:off x="864" y="1056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Line 6"/>
            <p:cNvSpPr>
              <a:spLocks noChangeShapeType="1"/>
            </p:cNvSpPr>
            <p:nvPr/>
          </p:nvSpPr>
          <p:spPr bwMode="auto">
            <a:xfrm>
              <a:off x="864" y="1152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Line 7"/>
            <p:cNvSpPr>
              <a:spLocks noChangeShapeType="1"/>
            </p:cNvSpPr>
            <p:nvPr/>
          </p:nvSpPr>
          <p:spPr bwMode="auto">
            <a:xfrm>
              <a:off x="864" y="1248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Line 8"/>
            <p:cNvSpPr>
              <a:spLocks noChangeShapeType="1"/>
            </p:cNvSpPr>
            <p:nvPr/>
          </p:nvSpPr>
          <p:spPr bwMode="auto">
            <a:xfrm>
              <a:off x="864" y="1344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Line 12"/>
            <p:cNvSpPr>
              <a:spLocks noChangeShapeType="1"/>
            </p:cNvSpPr>
            <p:nvPr/>
          </p:nvSpPr>
          <p:spPr bwMode="auto">
            <a:xfrm>
              <a:off x="1008" y="864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Line 13"/>
            <p:cNvSpPr>
              <a:spLocks noChangeShapeType="1"/>
            </p:cNvSpPr>
            <p:nvPr/>
          </p:nvSpPr>
          <p:spPr bwMode="auto">
            <a:xfrm>
              <a:off x="1008" y="105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>
              <a:off x="1008" y="124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" name="Line 19"/>
          <p:cNvSpPr>
            <a:spLocks noChangeShapeType="1"/>
          </p:cNvSpPr>
          <p:nvPr/>
        </p:nvSpPr>
        <p:spPr bwMode="auto">
          <a:xfrm flipV="1">
            <a:off x="2343150" y="1042988"/>
            <a:ext cx="171450" cy="252412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stealth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Line 20"/>
          <p:cNvSpPr>
            <a:spLocks noChangeShapeType="1"/>
          </p:cNvSpPr>
          <p:nvPr/>
        </p:nvSpPr>
        <p:spPr bwMode="auto">
          <a:xfrm flipH="1" flipV="1">
            <a:off x="3014663" y="1071563"/>
            <a:ext cx="200025" cy="242887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stealth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Text Box 21"/>
          <p:cNvSpPr txBox="1">
            <a:spLocks noChangeArrowheads="1"/>
          </p:cNvSpPr>
          <p:nvPr/>
        </p:nvSpPr>
        <p:spPr bwMode="auto">
          <a:xfrm>
            <a:off x="1704975" y="1204913"/>
            <a:ext cx="8858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/>
              <a:t>Damp surface</a:t>
            </a:r>
          </a:p>
        </p:txBody>
      </p:sp>
      <p:sp>
        <p:nvSpPr>
          <p:cNvPr id="19" name="Text Box 22"/>
          <p:cNvSpPr txBox="1">
            <a:spLocks noChangeArrowheads="1"/>
          </p:cNvSpPr>
          <p:nvPr/>
        </p:nvSpPr>
        <p:spPr bwMode="auto">
          <a:xfrm>
            <a:off x="3000375" y="1262063"/>
            <a:ext cx="8572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/>
              <a:t>Damp surface</a:t>
            </a:r>
          </a:p>
        </p:txBody>
      </p:sp>
      <p:sp>
        <p:nvSpPr>
          <p:cNvPr id="20" name="Text Box 23"/>
          <p:cNvSpPr txBox="1">
            <a:spLocks noChangeArrowheads="1"/>
          </p:cNvSpPr>
          <p:nvPr/>
        </p:nvSpPr>
        <p:spPr bwMode="auto">
          <a:xfrm>
            <a:off x="885825" y="638175"/>
            <a:ext cx="942975" cy="646113"/>
          </a:xfrm>
          <a:prstGeom prst="rect">
            <a:avLst/>
          </a:prstGeom>
          <a:gradFill rotWithShape="0">
            <a:gsLst>
              <a:gs pos="0">
                <a:srgbClr val="969696"/>
              </a:gs>
              <a:gs pos="100000">
                <a:srgbClr val="969696">
                  <a:gamma/>
                  <a:tint val="0"/>
                  <a:invGamma/>
                </a:srgbClr>
              </a:gs>
            </a:gsLst>
            <a:lin ang="2700000" scaled="1"/>
          </a:gra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 dirty="0"/>
              <a:t>Probable present condition</a:t>
            </a:r>
          </a:p>
        </p:txBody>
      </p:sp>
      <p:sp>
        <p:nvSpPr>
          <p:cNvPr id="21" name="Text Box 24"/>
          <p:cNvSpPr txBox="1">
            <a:spLocks noChangeArrowheads="1"/>
          </p:cNvSpPr>
          <p:nvPr/>
        </p:nvSpPr>
        <p:spPr bwMode="auto">
          <a:xfrm>
            <a:off x="895350" y="2376488"/>
            <a:ext cx="942975" cy="463550"/>
          </a:xfrm>
          <a:prstGeom prst="rect">
            <a:avLst/>
          </a:prstGeom>
          <a:gradFill rotWithShape="0">
            <a:gsLst>
              <a:gs pos="0">
                <a:srgbClr val="969696"/>
              </a:gs>
              <a:gs pos="100000">
                <a:srgbClr val="969696">
                  <a:gamma/>
                  <a:tint val="0"/>
                  <a:invGamma/>
                </a:srgbClr>
              </a:gs>
            </a:gsLst>
            <a:lin ang="2700000" scaled="1"/>
          </a:gra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/>
              <a:t>Repair technique</a:t>
            </a:r>
          </a:p>
        </p:txBody>
      </p:sp>
      <p:grpSp>
        <p:nvGrpSpPr>
          <p:cNvPr id="22" name="Group 25"/>
          <p:cNvGrpSpPr>
            <a:grpSpLocks/>
          </p:cNvGrpSpPr>
          <p:nvPr/>
        </p:nvGrpSpPr>
        <p:grpSpPr bwMode="auto">
          <a:xfrm>
            <a:off x="2490788" y="2352675"/>
            <a:ext cx="457200" cy="1066800"/>
            <a:chOff x="864" y="768"/>
            <a:chExt cx="288" cy="672"/>
          </a:xfrm>
        </p:grpSpPr>
        <p:sp>
          <p:nvSpPr>
            <p:cNvPr id="23" name="Rectangle 26" descr="Horizontal brick"/>
            <p:cNvSpPr>
              <a:spLocks noChangeArrowheads="1"/>
            </p:cNvSpPr>
            <p:nvPr/>
          </p:nvSpPr>
          <p:spPr bwMode="auto">
            <a:xfrm>
              <a:off x="864" y="768"/>
              <a:ext cx="288" cy="67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Line 27"/>
            <p:cNvSpPr>
              <a:spLocks noChangeShapeType="1"/>
            </p:cNvSpPr>
            <p:nvPr/>
          </p:nvSpPr>
          <p:spPr bwMode="auto">
            <a:xfrm>
              <a:off x="864" y="864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Line 28"/>
            <p:cNvSpPr>
              <a:spLocks noChangeShapeType="1"/>
            </p:cNvSpPr>
            <p:nvPr/>
          </p:nvSpPr>
          <p:spPr bwMode="auto">
            <a:xfrm>
              <a:off x="864" y="960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Line 29"/>
            <p:cNvSpPr>
              <a:spLocks noChangeShapeType="1"/>
            </p:cNvSpPr>
            <p:nvPr/>
          </p:nvSpPr>
          <p:spPr bwMode="auto">
            <a:xfrm>
              <a:off x="864" y="1056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Line 30"/>
            <p:cNvSpPr>
              <a:spLocks noChangeShapeType="1"/>
            </p:cNvSpPr>
            <p:nvPr/>
          </p:nvSpPr>
          <p:spPr bwMode="auto">
            <a:xfrm>
              <a:off x="864" y="1152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Line 31"/>
            <p:cNvSpPr>
              <a:spLocks noChangeShapeType="1"/>
            </p:cNvSpPr>
            <p:nvPr/>
          </p:nvSpPr>
          <p:spPr bwMode="auto">
            <a:xfrm>
              <a:off x="864" y="1248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Line 32"/>
            <p:cNvSpPr>
              <a:spLocks noChangeShapeType="1"/>
            </p:cNvSpPr>
            <p:nvPr/>
          </p:nvSpPr>
          <p:spPr bwMode="auto">
            <a:xfrm>
              <a:off x="864" y="1344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Line 33"/>
            <p:cNvSpPr>
              <a:spLocks noChangeShapeType="1"/>
            </p:cNvSpPr>
            <p:nvPr/>
          </p:nvSpPr>
          <p:spPr bwMode="auto">
            <a:xfrm>
              <a:off x="1008" y="864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" name="Line 34"/>
            <p:cNvSpPr>
              <a:spLocks noChangeShapeType="1"/>
            </p:cNvSpPr>
            <p:nvPr/>
          </p:nvSpPr>
          <p:spPr bwMode="auto">
            <a:xfrm>
              <a:off x="1008" y="105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Line 35"/>
            <p:cNvSpPr>
              <a:spLocks noChangeShapeType="1"/>
            </p:cNvSpPr>
            <p:nvPr/>
          </p:nvSpPr>
          <p:spPr bwMode="auto">
            <a:xfrm>
              <a:off x="1008" y="124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3" name="Line 36"/>
          <p:cNvSpPr>
            <a:spLocks noChangeShapeType="1"/>
          </p:cNvSpPr>
          <p:nvPr/>
        </p:nvSpPr>
        <p:spPr bwMode="auto">
          <a:xfrm flipH="1" flipV="1">
            <a:off x="2986088" y="2719388"/>
            <a:ext cx="200025" cy="242887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stealth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Text Box 37"/>
          <p:cNvSpPr txBox="1">
            <a:spLocks noChangeArrowheads="1"/>
          </p:cNvSpPr>
          <p:nvPr/>
        </p:nvSpPr>
        <p:spPr bwMode="auto">
          <a:xfrm>
            <a:off x="3109913" y="2805113"/>
            <a:ext cx="1295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/>
              <a:t>Chip off the existing plaster</a:t>
            </a:r>
          </a:p>
        </p:txBody>
      </p:sp>
      <p:sp>
        <p:nvSpPr>
          <p:cNvPr id="35" name="Line 38"/>
          <p:cNvSpPr>
            <a:spLocks noChangeShapeType="1"/>
          </p:cNvSpPr>
          <p:nvPr/>
        </p:nvSpPr>
        <p:spPr bwMode="auto">
          <a:xfrm flipV="1">
            <a:off x="2185988" y="2728913"/>
            <a:ext cx="276225" cy="252412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stealth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Text Box 39"/>
          <p:cNvSpPr txBox="1">
            <a:spLocks noChangeArrowheads="1"/>
          </p:cNvSpPr>
          <p:nvPr/>
        </p:nvSpPr>
        <p:spPr bwMode="auto">
          <a:xfrm>
            <a:off x="1743075" y="2643188"/>
            <a:ext cx="7239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/>
              <a:t>Chip off the existing plaster</a:t>
            </a:r>
          </a:p>
        </p:txBody>
      </p:sp>
      <p:sp>
        <p:nvSpPr>
          <p:cNvPr id="37" name="Text Box 40"/>
          <p:cNvSpPr txBox="1">
            <a:spLocks noChangeArrowheads="1"/>
          </p:cNvSpPr>
          <p:nvPr/>
        </p:nvSpPr>
        <p:spPr bwMode="auto">
          <a:xfrm>
            <a:off x="914400" y="2971800"/>
            <a:ext cx="942975" cy="27463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 u="sng"/>
              <a:t>Stage - 1</a:t>
            </a:r>
          </a:p>
        </p:txBody>
      </p:sp>
      <p:grpSp>
        <p:nvGrpSpPr>
          <p:cNvPr id="38" name="Group 41"/>
          <p:cNvGrpSpPr>
            <a:grpSpLocks/>
          </p:cNvGrpSpPr>
          <p:nvPr/>
        </p:nvGrpSpPr>
        <p:grpSpPr bwMode="auto">
          <a:xfrm>
            <a:off x="2519363" y="4956175"/>
            <a:ext cx="457200" cy="1066800"/>
            <a:chOff x="864" y="768"/>
            <a:chExt cx="288" cy="672"/>
          </a:xfrm>
        </p:grpSpPr>
        <p:sp>
          <p:nvSpPr>
            <p:cNvPr id="39" name="Rectangle 42" descr="Horizontal brick"/>
            <p:cNvSpPr>
              <a:spLocks noChangeArrowheads="1"/>
            </p:cNvSpPr>
            <p:nvPr/>
          </p:nvSpPr>
          <p:spPr bwMode="auto">
            <a:xfrm>
              <a:off x="864" y="768"/>
              <a:ext cx="288" cy="67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Line 43"/>
            <p:cNvSpPr>
              <a:spLocks noChangeShapeType="1"/>
            </p:cNvSpPr>
            <p:nvPr/>
          </p:nvSpPr>
          <p:spPr bwMode="auto">
            <a:xfrm>
              <a:off x="864" y="864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Line 44"/>
            <p:cNvSpPr>
              <a:spLocks noChangeShapeType="1"/>
            </p:cNvSpPr>
            <p:nvPr/>
          </p:nvSpPr>
          <p:spPr bwMode="auto">
            <a:xfrm>
              <a:off x="864" y="960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" name="Line 45"/>
            <p:cNvSpPr>
              <a:spLocks noChangeShapeType="1"/>
            </p:cNvSpPr>
            <p:nvPr/>
          </p:nvSpPr>
          <p:spPr bwMode="auto">
            <a:xfrm>
              <a:off x="864" y="1056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Line 46"/>
            <p:cNvSpPr>
              <a:spLocks noChangeShapeType="1"/>
            </p:cNvSpPr>
            <p:nvPr/>
          </p:nvSpPr>
          <p:spPr bwMode="auto">
            <a:xfrm>
              <a:off x="864" y="1152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Line 47"/>
            <p:cNvSpPr>
              <a:spLocks noChangeShapeType="1"/>
            </p:cNvSpPr>
            <p:nvPr/>
          </p:nvSpPr>
          <p:spPr bwMode="auto">
            <a:xfrm>
              <a:off x="864" y="1248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" name="Line 48"/>
            <p:cNvSpPr>
              <a:spLocks noChangeShapeType="1"/>
            </p:cNvSpPr>
            <p:nvPr/>
          </p:nvSpPr>
          <p:spPr bwMode="auto">
            <a:xfrm>
              <a:off x="864" y="1344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Line 49"/>
            <p:cNvSpPr>
              <a:spLocks noChangeShapeType="1"/>
            </p:cNvSpPr>
            <p:nvPr/>
          </p:nvSpPr>
          <p:spPr bwMode="auto">
            <a:xfrm>
              <a:off x="1008" y="864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Line 50"/>
            <p:cNvSpPr>
              <a:spLocks noChangeShapeType="1"/>
            </p:cNvSpPr>
            <p:nvPr/>
          </p:nvSpPr>
          <p:spPr bwMode="auto">
            <a:xfrm>
              <a:off x="1008" y="105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Line 51"/>
            <p:cNvSpPr>
              <a:spLocks noChangeShapeType="1"/>
            </p:cNvSpPr>
            <p:nvPr/>
          </p:nvSpPr>
          <p:spPr bwMode="auto">
            <a:xfrm>
              <a:off x="1008" y="124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9" name="Text Box 52"/>
          <p:cNvSpPr txBox="1">
            <a:spLocks noChangeArrowheads="1"/>
          </p:cNvSpPr>
          <p:nvPr/>
        </p:nvSpPr>
        <p:spPr bwMode="auto">
          <a:xfrm>
            <a:off x="985838" y="5308600"/>
            <a:ext cx="942975" cy="27463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 u="sng"/>
              <a:t>Stage - 3</a:t>
            </a:r>
          </a:p>
        </p:txBody>
      </p:sp>
      <p:sp>
        <p:nvSpPr>
          <p:cNvPr id="50" name="Rectangle 53"/>
          <p:cNvSpPr>
            <a:spLocks noChangeArrowheads="1"/>
          </p:cNvSpPr>
          <p:nvPr/>
        </p:nvSpPr>
        <p:spPr bwMode="auto">
          <a:xfrm>
            <a:off x="2976563" y="4951413"/>
            <a:ext cx="36512" cy="1077912"/>
          </a:xfrm>
          <a:prstGeom prst="rect">
            <a:avLst/>
          </a:prstGeom>
          <a:solidFill>
            <a:srgbClr val="80808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" name="Rectangle 54"/>
          <p:cNvSpPr>
            <a:spLocks noChangeArrowheads="1"/>
          </p:cNvSpPr>
          <p:nvPr/>
        </p:nvSpPr>
        <p:spPr bwMode="auto">
          <a:xfrm>
            <a:off x="2495550" y="4951413"/>
            <a:ext cx="36513" cy="1077912"/>
          </a:xfrm>
          <a:prstGeom prst="rect">
            <a:avLst/>
          </a:prstGeom>
          <a:solidFill>
            <a:srgbClr val="80808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2" name="Group 62"/>
          <p:cNvGrpSpPr>
            <a:grpSpLocks/>
          </p:cNvGrpSpPr>
          <p:nvPr/>
        </p:nvGrpSpPr>
        <p:grpSpPr bwMode="auto">
          <a:xfrm>
            <a:off x="981075" y="6273800"/>
            <a:ext cx="2063750" cy="1077913"/>
            <a:chOff x="597" y="2286"/>
            <a:chExt cx="1300" cy="679"/>
          </a:xfrm>
        </p:grpSpPr>
        <p:grpSp>
          <p:nvGrpSpPr>
            <p:cNvPr id="53" name="Group 63"/>
            <p:cNvGrpSpPr>
              <a:grpSpLocks/>
            </p:cNvGrpSpPr>
            <p:nvPr/>
          </p:nvGrpSpPr>
          <p:grpSpPr bwMode="auto">
            <a:xfrm>
              <a:off x="1563" y="2289"/>
              <a:ext cx="288" cy="672"/>
              <a:chOff x="864" y="768"/>
              <a:chExt cx="288" cy="672"/>
            </a:xfrm>
          </p:grpSpPr>
          <p:sp>
            <p:nvSpPr>
              <p:cNvPr id="63" name="Rectangle 64" descr="Horizontal brick"/>
              <p:cNvSpPr>
                <a:spLocks noChangeArrowheads="1"/>
              </p:cNvSpPr>
              <p:nvPr/>
            </p:nvSpPr>
            <p:spPr bwMode="auto">
              <a:xfrm>
                <a:off x="864" y="768"/>
                <a:ext cx="288" cy="67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" name="Line 65"/>
              <p:cNvSpPr>
                <a:spLocks noChangeShapeType="1"/>
              </p:cNvSpPr>
              <p:nvPr/>
            </p:nvSpPr>
            <p:spPr bwMode="auto">
              <a:xfrm>
                <a:off x="864" y="864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" name="Line 66"/>
              <p:cNvSpPr>
                <a:spLocks noChangeShapeType="1"/>
              </p:cNvSpPr>
              <p:nvPr/>
            </p:nvSpPr>
            <p:spPr bwMode="auto">
              <a:xfrm>
                <a:off x="864" y="960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" name="Line 67"/>
              <p:cNvSpPr>
                <a:spLocks noChangeShapeType="1"/>
              </p:cNvSpPr>
              <p:nvPr/>
            </p:nvSpPr>
            <p:spPr bwMode="auto">
              <a:xfrm>
                <a:off x="864" y="1056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" name="Line 68"/>
              <p:cNvSpPr>
                <a:spLocks noChangeShapeType="1"/>
              </p:cNvSpPr>
              <p:nvPr/>
            </p:nvSpPr>
            <p:spPr bwMode="auto">
              <a:xfrm>
                <a:off x="864" y="1152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8" name="Line 69"/>
              <p:cNvSpPr>
                <a:spLocks noChangeShapeType="1"/>
              </p:cNvSpPr>
              <p:nvPr/>
            </p:nvSpPr>
            <p:spPr bwMode="auto">
              <a:xfrm>
                <a:off x="864" y="1248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9" name="Line 70"/>
              <p:cNvSpPr>
                <a:spLocks noChangeShapeType="1"/>
              </p:cNvSpPr>
              <p:nvPr/>
            </p:nvSpPr>
            <p:spPr bwMode="auto">
              <a:xfrm>
                <a:off x="864" y="1344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0" name="Line 71"/>
              <p:cNvSpPr>
                <a:spLocks noChangeShapeType="1"/>
              </p:cNvSpPr>
              <p:nvPr/>
            </p:nvSpPr>
            <p:spPr bwMode="auto">
              <a:xfrm>
                <a:off x="1008" y="864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" name="Line 72"/>
              <p:cNvSpPr>
                <a:spLocks noChangeShapeType="1"/>
              </p:cNvSpPr>
              <p:nvPr/>
            </p:nvSpPr>
            <p:spPr bwMode="auto">
              <a:xfrm>
                <a:off x="1008" y="1056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" name="Line 73"/>
              <p:cNvSpPr>
                <a:spLocks noChangeShapeType="1"/>
              </p:cNvSpPr>
              <p:nvPr/>
            </p:nvSpPr>
            <p:spPr bwMode="auto">
              <a:xfrm>
                <a:off x="1008" y="124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4" name="Text Box 74"/>
            <p:cNvSpPr txBox="1">
              <a:spLocks noChangeArrowheads="1"/>
            </p:cNvSpPr>
            <p:nvPr/>
          </p:nvSpPr>
          <p:spPr bwMode="auto">
            <a:xfrm>
              <a:off x="597" y="2511"/>
              <a:ext cx="594" cy="1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 u="sng"/>
                <a:t>Stage - 4</a:t>
              </a:r>
            </a:p>
          </p:txBody>
        </p:sp>
        <p:sp>
          <p:nvSpPr>
            <p:cNvPr id="55" name="Rectangle 75"/>
            <p:cNvSpPr>
              <a:spLocks noChangeArrowheads="1"/>
            </p:cNvSpPr>
            <p:nvPr/>
          </p:nvSpPr>
          <p:spPr bwMode="auto">
            <a:xfrm>
              <a:off x="1851" y="2286"/>
              <a:ext cx="23" cy="679"/>
            </a:xfrm>
            <a:prstGeom prst="rect">
              <a:avLst/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Rectangle 76"/>
            <p:cNvSpPr>
              <a:spLocks noChangeArrowheads="1"/>
            </p:cNvSpPr>
            <p:nvPr/>
          </p:nvSpPr>
          <p:spPr bwMode="auto">
            <a:xfrm>
              <a:off x="1536" y="2286"/>
              <a:ext cx="23" cy="679"/>
            </a:xfrm>
            <a:prstGeom prst="rect">
              <a:avLst/>
            </a:prstGeom>
            <a:solidFill>
              <a:srgbClr val="80808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" name="AutoShape 77"/>
            <p:cNvSpPr>
              <a:spLocks noChangeArrowheads="1"/>
            </p:cNvSpPr>
            <p:nvPr/>
          </p:nvSpPr>
          <p:spPr bwMode="auto">
            <a:xfrm rot="5400000">
              <a:off x="1556" y="2371"/>
              <a:ext cx="14" cy="104"/>
            </a:xfrm>
            <a:prstGeom prst="triangle">
              <a:avLst>
                <a:gd name="adj" fmla="val 5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" name="AutoShape 78"/>
            <p:cNvSpPr>
              <a:spLocks noChangeArrowheads="1"/>
            </p:cNvSpPr>
            <p:nvPr/>
          </p:nvSpPr>
          <p:spPr bwMode="auto">
            <a:xfrm rot="5400000">
              <a:off x="1553" y="2560"/>
              <a:ext cx="14" cy="104"/>
            </a:xfrm>
            <a:prstGeom prst="triangle">
              <a:avLst>
                <a:gd name="adj" fmla="val 5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AutoShape 79"/>
            <p:cNvSpPr>
              <a:spLocks noChangeArrowheads="1"/>
            </p:cNvSpPr>
            <p:nvPr/>
          </p:nvSpPr>
          <p:spPr bwMode="auto">
            <a:xfrm rot="5400000">
              <a:off x="1559" y="2761"/>
              <a:ext cx="14" cy="104"/>
            </a:xfrm>
            <a:prstGeom prst="triangle">
              <a:avLst>
                <a:gd name="adj" fmla="val 5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" name="AutoShape 80"/>
            <p:cNvSpPr>
              <a:spLocks noChangeArrowheads="1"/>
            </p:cNvSpPr>
            <p:nvPr/>
          </p:nvSpPr>
          <p:spPr bwMode="auto">
            <a:xfrm rot="16200000" flipH="1">
              <a:off x="1835" y="2371"/>
              <a:ext cx="14" cy="104"/>
            </a:xfrm>
            <a:prstGeom prst="triangle">
              <a:avLst>
                <a:gd name="adj" fmla="val 5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" name="AutoShape 81"/>
            <p:cNvSpPr>
              <a:spLocks noChangeArrowheads="1"/>
            </p:cNvSpPr>
            <p:nvPr/>
          </p:nvSpPr>
          <p:spPr bwMode="auto">
            <a:xfrm rot="16200000" flipH="1">
              <a:off x="1832" y="2563"/>
              <a:ext cx="14" cy="104"/>
            </a:xfrm>
            <a:prstGeom prst="triangle">
              <a:avLst>
                <a:gd name="adj" fmla="val 5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AutoShape 82"/>
            <p:cNvSpPr>
              <a:spLocks noChangeArrowheads="1"/>
            </p:cNvSpPr>
            <p:nvPr/>
          </p:nvSpPr>
          <p:spPr bwMode="auto">
            <a:xfrm rot="16200000" flipH="1">
              <a:off x="1838" y="2764"/>
              <a:ext cx="14" cy="104"/>
            </a:xfrm>
            <a:prstGeom prst="triangle">
              <a:avLst>
                <a:gd name="adj" fmla="val 5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3" name="Group 83"/>
          <p:cNvGrpSpPr>
            <a:grpSpLocks/>
          </p:cNvGrpSpPr>
          <p:nvPr/>
        </p:nvGrpSpPr>
        <p:grpSpPr bwMode="auto">
          <a:xfrm rot="16200000" flipH="1">
            <a:off x="1918493" y="6800057"/>
            <a:ext cx="1077913" cy="19050"/>
            <a:chOff x="1575" y="3173"/>
            <a:chExt cx="882" cy="14"/>
          </a:xfrm>
        </p:grpSpPr>
        <p:sp>
          <p:nvSpPr>
            <p:cNvPr id="74" name="Line 84"/>
            <p:cNvSpPr>
              <a:spLocks noChangeShapeType="1"/>
            </p:cNvSpPr>
            <p:nvPr/>
          </p:nvSpPr>
          <p:spPr bwMode="auto">
            <a:xfrm>
              <a:off x="1575" y="3186"/>
              <a:ext cx="88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" name="Oval 85"/>
            <p:cNvSpPr>
              <a:spLocks noChangeArrowheads="1"/>
            </p:cNvSpPr>
            <p:nvPr/>
          </p:nvSpPr>
          <p:spPr bwMode="auto">
            <a:xfrm>
              <a:off x="1603" y="3175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" name="Oval 86"/>
            <p:cNvSpPr>
              <a:spLocks noChangeArrowheads="1"/>
            </p:cNvSpPr>
            <p:nvPr/>
          </p:nvSpPr>
          <p:spPr bwMode="auto">
            <a:xfrm>
              <a:off x="1693" y="3175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" name="Oval 87"/>
            <p:cNvSpPr>
              <a:spLocks noChangeArrowheads="1"/>
            </p:cNvSpPr>
            <p:nvPr/>
          </p:nvSpPr>
          <p:spPr bwMode="auto">
            <a:xfrm>
              <a:off x="1798" y="3175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8" name="Oval 88"/>
            <p:cNvSpPr>
              <a:spLocks noChangeArrowheads="1"/>
            </p:cNvSpPr>
            <p:nvPr/>
          </p:nvSpPr>
          <p:spPr bwMode="auto">
            <a:xfrm>
              <a:off x="1903" y="3175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" name="Oval 89"/>
            <p:cNvSpPr>
              <a:spLocks noChangeArrowheads="1"/>
            </p:cNvSpPr>
            <p:nvPr/>
          </p:nvSpPr>
          <p:spPr bwMode="auto">
            <a:xfrm>
              <a:off x="2002" y="3175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0" name="Oval 90"/>
            <p:cNvSpPr>
              <a:spLocks noChangeArrowheads="1"/>
            </p:cNvSpPr>
            <p:nvPr/>
          </p:nvSpPr>
          <p:spPr bwMode="auto">
            <a:xfrm>
              <a:off x="2104" y="3175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vert="eaVert" wrap="none" anchor="ctr"/>
            <a:lstStyle/>
            <a:p>
              <a:pPr algn="ctr"/>
              <a:endParaRPr lang="en-US"/>
            </a:p>
          </p:txBody>
        </p:sp>
        <p:sp>
          <p:nvSpPr>
            <p:cNvPr id="81" name="Oval 91"/>
            <p:cNvSpPr>
              <a:spLocks noChangeArrowheads="1"/>
            </p:cNvSpPr>
            <p:nvPr/>
          </p:nvSpPr>
          <p:spPr bwMode="auto">
            <a:xfrm>
              <a:off x="2203" y="3175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" name="Oval 92"/>
            <p:cNvSpPr>
              <a:spLocks noChangeArrowheads="1"/>
            </p:cNvSpPr>
            <p:nvPr/>
          </p:nvSpPr>
          <p:spPr bwMode="auto">
            <a:xfrm>
              <a:off x="2317" y="3175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vert="eaVert" wrap="none" anchor="ctr"/>
            <a:lstStyle/>
            <a:p>
              <a:pPr algn="ctr"/>
              <a:endParaRPr lang="en-US"/>
            </a:p>
          </p:txBody>
        </p:sp>
        <p:sp>
          <p:nvSpPr>
            <p:cNvPr id="83" name="Oval 93"/>
            <p:cNvSpPr>
              <a:spLocks noChangeArrowheads="1"/>
            </p:cNvSpPr>
            <p:nvPr/>
          </p:nvSpPr>
          <p:spPr bwMode="auto">
            <a:xfrm>
              <a:off x="2413" y="3173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vert="eaVert" wrap="none" anchor="ctr"/>
            <a:lstStyle/>
            <a:p>
              <a:pPr algn="ctr"/>
              <a:endParaRPr lang="en-US"/>
            </a:p>
          </p:txBody>
        </p:sp>
      </p:grpSp>
      <p:grpSp>
        <p:nvGrpSpPr>
          <p:cNvPr id="84" name="Group 94"/>
          <p:cNvGrpSpPr>
            <a:grpSpLocks/>
          </p:cNvGrpSpPr>
          <p:nvPr/>
        </p:nvGrpSpPr>
        <p:grpSpPr bwMode="auto">
          <a:xfrm rot="5400000">
            <a:off x="2485231" y="6803232"/>
            <a:ext cx="1077913" cy="19050"/>
            <a:chOff x="1575" y="3173"/>
            <a:chExt cx="882" cy="14"/>
          </a:xfrm>
        </p:grpSpPr>
        <p:sp>
          <p:nvSpPr>
            <p:cNvPr id="85" name="Line 95"/>
            <p:cNvSpPr>
              <a:spLocks noChangeShapeType="1"/>
            </p:cNvSpPr>
            <p:nvPr/>
          </p:nvSpPr>
          <p:spPr bwMode="auto">
            <a:xfrm>
              <a:off x="1575" y="3186"/>
              <a:ext cx="88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" name="Oval 96"/>
            <p:cNvSpPr>
              <a:spLocks noChangeArrowheads="1"/>
            </p:cNvSpPr>
            <p:nvPr/>
          </p:nvSpPr>
          <p:spPr bwMode="auto">
            <a:xfrm>
              <a:off x="1603" y="3175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7" name="Oval 97"/>
            <p:cNvSpPr>
              <a:spLocks noChangeArrowheads="1"/>
            </p:cNvSpPr>
            <p:nvPr/>
          </p:nvSpPr>
          <p:spPr bwMode="auto">
            <a:xfrm>
              <a:off x="1693" y="3175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8" name="Oval 98"/>
            <p:cNvSpPr>
              <a:spLocks noChangeArrowheads="1"/>
            </p:cNvSpPr>
            <p:nvPr/>
          </p:nvSpPr>
          <p:spPr bwMode="auto">
            <a:xfrm>
              <a:off x="1798" y="3175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" name="Oval 99"/>
            <p:cNvSpPr>
              <a:spLocks noChangeArrowheads="1"/>
            </p:cNvSpPr>
            <p:nvPr/>
          </p:nvSpPr>
          <p:spPr bwMode="auto">
            <a:xfrm>
              <a:off x="1903" y="3175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0" name="Oval 100"/>
            <p:cNvSpPr>
              <a:spLocks noChangeArrowheads="1"/>
            </p:cNvSpPr>
            <p:nvPr/>
          </p:nvSpPr>
          <p:spPr bwMode="auto">
            <a:xfrm>
              <a:off x="2002" y="3175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1" name="Oval 101"/>
            <p:cNvSpPr>
              <a:spLocks noChangeArrowheads="1"/>
            </p:cNvSpPr>
            <p:nvPr/>
          </p:nvSpPr>
          <p:spPr bwMode="auto">
            <a:xfrm>
              <a:off x="2104" y="3175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rot="10800000" vert="eaVert" wrap="none" anchor="ctr"/>
            <a:lstStyle/>
            <a:p>
              <a:pPr algn="ctr"/>
              <a:endParaRPr lang="en-US"/>
            </a:p>
          </p:txBody>
        </p:sp>
        <p:sp>
          <p:nvSpPr>
            <p:cNvPr id="92" name="Oval 102"/>
            <p:cNvSpPr>
              <a:spLocks noChangeArrowheads="1"/>
            </p:cNvSpPr>
            <p:nvPr/>
          </p:nvSpPr>
          <p:spPr bwMode="auto">
            <a:xfrm>
              <a:off x="2203" y="3175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3" name="Oval 103"/>
            <p:cNvSpPr>
              <a:spLocks noChangeArrowheads="1"/>
            </p:cNvSpPr>
            <p:nvPr/>
          </p:nvSpPr>
          <p:spPr bwMode="auto">
            <a:xfrm>
              <a:off x="2317" y="3175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rot="10800000" vert="eaVert" wrap="none" anchor="ctr"/>
            <a:lstStyle/>
            <a:p>
              <a:pPr algn="ctr"/>
              <a:endParaRPr lang="en-US"/>
            </a:p>
          </p:txBody>
        </p:sp>
        <p:sp>
          <p:nvSpPr>
            <p:cNvPr id="94" name="Oval 104"/>
            <p:cNvSpPr>
              <a:spLocks noChangeArrowheads="1"/>
            </p:cNvSpPr>
            <p:nvPr/>
          </p:nvSpPr>
          <p:spPr bwMode="auto">
            <a:xfrm>
              <a:off x="2413" y="3173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rot="10800000" vert="eaVert" wrap="none" anchor="ctr"/>
            <a:lstStyle/>
            <a:p>
              <a:pPr algn="ctr"/>
              <a:endParaRPr lang="en-US"/>
            </a:p>
          </p:txBody>
        </p:sp>
      </p:grpSp>
      <p:grpSp>
        <p:nvGrpSpPr>
          <p:cNvPr id="95" name="Group 108"/>
          <p:cNvGrpSpPr>
            <a:grpSpLocks/>
          </p:cNvGrpSpPr>
          <p:nvPr/>
        </p:nvGrpSpPr>
        <p:grpSpPr bwMode="auto">
          <a:xfrm>
            <a:off x="2500313" y="7559675"/>
            <a:ext cx="457200" cy="1066800"/>
            <a:chOff x="864" y="768"/>
            <a:chExt cx="288" cy="672"/>
          </a:xfrm>
        </p:grpSpPr>
        <p:sp>
          <p:nvSpPr>
            <p:cNvPr id="96" name="Rectangle 109" descr="Horizontal brick"/>
            <p:cNvSpPr>
              <a:spLocks noChangeArrowheads="1"/>
            </p:cNvSpPr>
            <p:nvPr/>
          </p:nvSpPr>
          <p:spPr bwMode="auto">
            <a:xfrm>
              <a:off x="864" y="768"/>
              <a:ext cx="288" cy="67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" name="Line 110"/>
            <p:cNvSpPr>
              <a:spLocks noChangeShapeType="1"/>
            </p:cNvSpPr>
            <p:nvPr/>
          </p:nvSpPr>
          <p:spPr bwMode="auto">
            <a:xfrm>
              <a:off x="864" y="864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" name="Line 111"/>
            <p:cNvSpPr>
              <a:spLocks noChangeShapeType="1"/>
            </p:cNvSpPr>
            <p:nvPr/>
          </p:nvSpPr>
          <p:spPr bwMode="auto">
            <a:xfrm>
              <a:off x="864" y="960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" name="Line 112"/>
            <p:cNvSpPr>
              <a:spLocks noChangeShapeType="1"/>
            </p:cNvSpPr>
            <p:nvPr/>
          </p:nvSpPr>
          <p:spPr bwMode="auto">
            <a:xfrm>
              <a:off x="864" y="1056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" name="Line 113"/>
            <p:cNvSpPr>
              <a:spLocks noChangeShapeType="1"/>
            </p:cNvSpPr>
            <p:nvPr/>
          </p:nvSpPr>
          <p:spPr bwMode="auto">
            <a:xfrm>
              <a:off x="864" y="1152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1" name="Line 114"/>
            <p:cNvSpPr>
              <a:spLocks noChangeShapeType="1"/>
            </p:cNvSpPr>
            <p:nvPr/>
          </p:nvSpPr>
          <p:spPr bwMode="auto">
            <a:xfrm>
              <a:off x="864" y="1248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" name="Line 115"/>
            <p:cNvSpPr>
              <a:spLocks noChangeShapeType="1"/>
            </p:cNvSpPr>
            <p:nvPr/>
          </p:nvSpPr>
          <p:spPr bwMode="auto">
            <a:xfrm>
              <a:off x="864" y="1344"/>
              <a:ext cx="28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3" name="Line 116"/>
            <p:cNvSpPr>
              <a:spLocks noChangeShapeType="1"/>
            </p:cNvSpPr>
            <p:nvPr/>
          </p:nvSpPr>
          <p:spPr bwMode="auto">
            <a:xfrm>
              <a:off x="1008" y="864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" name="Line 117"/>
            <p:cNvSpPr>
              <a:spLocks noChangeShapeType="1"/>
            </p:cNvSpPr>
            <p:nvPr/>
          </p:nvSpPr>
          <p:spPr bwMode="auto">
            <a:xfrm>
              <a:off x="1008" y="1056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5" name="Line 118"/>
            <p:cNvSpPr>
              <a:spLocks noChangeShapeType="1"/>
            </p:cNvSpPr>
            <p:nvPr/>
          </p:nvSpPr>
          <p:spPr bwMode="auto">
            <a:xfrm>
              <a:off x="1008" y="1248"/>
              <a:ext cx="0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6" name="Text Box 119"/>
          <p:cNvSpPr txBox="1">
            <a:spLocks noChangeArrowheads="1"/>
          </p:cNvSpPr>
          <p:nvPr/>
        </p:nvSpPr>
        <p:spPr bwMode="auto">
          <a:xfrm>
            <a:off x="966788" y="7912100"/>
            <a:ext cx="942975" cy="27463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 u="sng"/>
              <a:t>Stage - 5</a:t>
            </a:r>
          </a:p>
        </p:txBody>
      </p:sp>
      <p:sp>
        <p:nvSpPr>
          <p:cNvPr id="107" name="Rectangle 120"/>
          <p:cNvSpPr>
            <a:spLocks noChangeArrowheads="1"/>
          </p:cNvSpPr>
          <p:nvPr/>
        </p:nvSpPr>
        <p:spPr bwMode="auto">
          <a:xfrm>
            <a:off x="2957513" y="7554913"/>
            <a:ext cx="36512" cy="1077912"/>
          </a:xfrm>
          <a:prstGeom prst="rect">
            <a:avLst/>
          </a:prstGeom>
          <a:solidFill>
            <a:srgbClr val="80808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8" name="Rectangle 121"/>
          <p:cNvSpPr>
            <a:spLocks noChangeArrowheads="1"/>
          </p:cNvSpPr>
          <p:nvPr/>
        </p:nvSpPr>
        <p:spPr bwMode="auto">
          <a:xfrm>
            <a:off x="2457450" y="7554913"/>
            <a:ext cx="36513" cy="1077912"/>
          </a:xfrm>
          <a:prstGeom prst="rect">
            <a:avLst/>
          </a:prstGeom>
          <a:solidFill>
            <a:srgbClr val="80808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9" name="AutoShape 122"/>
          <p:cNvSpPr>
            <a:spLocks noChangeArrowheads="1"/>
          </p:cNvSpPr>
          <p:nvPr/>
        </p:nvSpPr>
        <p:spPr bwMode="auto">
          <a:xfrm rot="5400000">
            <a:off x="2489200" y="7689851"/>
            <a:ext cx="22225" cy="165100"/>
          </a:xfrm>
          <a:prstGeom prst="triangle">
            <a:avLst>
              <a:gd name="adj" fmla="val 50000"/>
            </a:avLst>
          </a:prstGeom>
          <a:noFill/>
          <a:ln w="635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0" name="AutoShape 123"/>
          <p:cNvSpPr>
            <a:spLocks noChangeArrowheads="1"/>
          </p:cNvSpPr>
          <p:nvPr/>
        </p:nvSpPr>
        <p:spPr bwMode="auto">
          <a:xfrm rot="5400000">
            <a:off x="2493962" y="7989888"/>
            <a:ext cx="22225" cy="165100"/>
          </a:xfrm>
          <a:prstGeom prst="triangle">
            <a:avLst>
              <a:gd name="adj" fmla="val 50000"/>
            </a:avLst>
          </a:prstGeom>
          <a:noFill/>
          <a:ln w="635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1" name="AutoShape 124"/>
          <p:cNvSpPr>
            <a:spLocks noChangeArrowheads="1"/>
          </p:cNvSpPr>
          <p:nvPr/>
        </p:nvSpPr>
        <p:spPr bwMode="auto">
          <a:xfrm rot="5400000">
            <a:off x="2493962" y="8308976"/>
            <a:ext cx="22225" cy="165100"/>
          </a:xfrm>
          <a:prstGeom prst="triangle">
            <a:avLst>
              <a:gd name="adj" fmla="val 50000"/>
            </a:avLst>
          </a:prstGeom>
          <a:noFill/>
          <a:ln w="635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" name="AutoShape 125"/>
          <p:cNvSpPr>
            <a:spLocks noChangeArrowheads="1"/>
          </p:cNvSpPr>
          <p:nvPr/>
        </p:nvSpPr>
        <p:spPr bwMode="auto">
          <a:xfrm rot="16200000" flipH="1">
            <a:off x="2932112" y="7689851"/>
            <a:ext cx="22225" cy="165100"/>
          </a:xfrm>
          <a:prstGeom prst="triangle">
            <a:avLst>
              <a:gd name="adj" fmla="val 50000"/>
            </a:avLst>
          </a:prstGeom>
          <a:noFill/>
          <a:ln w="635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3" name="AutoShape 126"/>
          <p:cNvSpPr>
            <a:spLocks noChangeArrowheads="1"/>
          </p:cNvSpPr>
          <p:nvPr/>
        </p:nvSpPr>
        <p:spPr bwMode="auto">
          <a:xfrm rot="16200000" flipH="1">
            <a:off x="2927350" y="7994651"/>
            <a:ext cx="22225" cy="165100"/>
          </a:xfrm>
          <a:prstGeom prst="triangle">
            <a:avLst>
              <a:gd name="adj" fmla="val 50000"/>
            </a:avLst>
          </a:prstGeom>
          <a:noFill/>
          <a:ln w="635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4" name="AutoShape 127"/>
          <p:cNvSpPr>
            <a:spLocks noChangeArrowheads="1"/>
          </p:cNvSpPr>
          <p:nvPr/>
        </p:nvSpPr>
        <p:spPr bwMode="auto">
          <a:xfrm rot="16200000" flipH="1">
            <a:off x="2936875" y="8313738"/>
            <a:ext cx="22225" cy="165100"/>
          </a:xfrm>
          <a:prstGeom prst="triangle">
            <a:avLst>
              <a:gd name="adj" fmla="val 50000"/>
            </a:avLst>
          </a:prstGeom>
          <a:noFill/>
          <a:ln w="635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5" name="Group 128"/>
          <p:cNvGrpSpPr>
            <a:grpSpLocks/>
          </p:cNvGrpSpPr>
          <p:nvPr/>
        </p:nvGrpSpPr>
        <p:grpSpPr bwMode="auto">
          <a:xfrm rot="16200000" flipH="1">
            <a:off x="1904207" y="8081169"/>
            <a:ext cx="1077912" cy="19050"/>
            <a:chOff x="1575" y="3173"/>
            <a:chExt cx="882" cy="14"/>
          </a:xfrm>
        </p:grpSpPr>
        <p:sp>
          <p:nvSpPr>
            <p:cNvPr id="116" name="Line 129"/>
            <p:cNvSpPr>
              <a:spLocks noChangeShapeType="1"/>
            </p:cNvSpPr>
            <p:nvPr/>
          </p:nvSpPr>
          <p:spPr bwMode="auto">
            <a:xfrm>
              <a:off x="1575" y="3186"/>
              <a:ext cx="88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7" name="Oval 130"/>
            <p:cNvSpPr>
              <a:spLocks noChangeArrowheads="1"/>
            </p:cNvSpPr>
            <p:nvPr/>
          </p:nvSpPr>
          <p:spPr bwMode="auto">
            <a:xfrm>
              <a:off x="1603" y="3175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" name="Oval 131"/>
            <p:cNvSpPr>
              <a:spLocks noChangeArrowheads="1"/>
            </p:cNvSpPr>
            <p:nvPr/>
          </p:nvSpPr>
          <p:spPr bwMode="auto">
            <a:xfrm>
              <a:off x="1693" y="3175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" name="Oval 132"/>
            <p:cNvSpPr>
              <a:spLocks noChangeArrowheads="1"/>
            </p:cNvSpPr>
            <p:nvPr/>
          </p:nvSpPr>
          <p:spPr bwMode="auto">
            <a:xfrm>
              <a:off x="1798" y="3175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" name="Oval 133"/>
            <p:cNvSpPr>
              <a:spLocks noChangeArrowheads="1"/>
            </p:cNvSpPr>
            <p:nvPr/>
          </p:nvSpPr>
          <p:spPr bwMode="auto">
            <a:xfrm>
              <a:off x="1903" y="3175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" name="Oval 134"/>
            <p:cNvSpPr>
              <a:spLocks noChangeArrowheads="1"/>
            </p:cNvSpPr>
            <p:nvPr/>
          </p:nvSpPr>
          <p:spPr bwMode="auto">
            <a:xfrm>
              <a:off x="2002" y="3175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" name="Oval 135"/>
            <p:cNvSpPr>
              <a:spLocks noChangeArrowheads="1"/>
            </p:cNvSpPr>
            <p:nvPr/>
          </p:nvSpPr>
          <p:spPr bwMode="auto">
            <a:xfrm>
              <a:off x="2104" y="3175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vert="eaVert" wrap="none" anchor="ctr"/>
            <a:lstStyle/>
            <a:p>
              <a:pPr algn="ctr"/>
              <a:endParaRPr lang="en-US"/>
            </a:p>
          </p:txBody>
        </p:sp>
        <p:sp>
          <p:nvSpPr>
            <p:cNvPr id="123" name="Oval 136"/>
            <p:cNvSpPr>
              <a:spLocks noChangeArrowheads="1"/>
            </p:cNvSpPr>
            <p:nvPr/>
          </p:nvSpPr>
          <p:spPr bwMode="auto">
            <a:xfrm>
              <a:off x="2203" y="3175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4" name="Oval 137"/>
            <p:cNvSpPr>
              <a:spLocks noChangeArrowheads="1"/>
            </p:cNvSpPr>
            <p:nvPr/>
          </p:nvSpPr>
          <p:spPr bwMode="auto">
            <a:xfrm>
              <a:off x="2317" y="3175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vert="eaVert" wrap="none" anchor="ctr"/>
            <a:lstStyle/>
            <a:p>
              <a:pPr algn="ctr"/>
              <a:endParaRPr lang="en-US"/>
            </a:p>
          </p:txBody>
        </p:sp>
        <p:sp>
          <p:nvSpPr>
            <p:cNvPr id="125" name="Oval 138"/>
            <p:cNvSpPr>
              <a:spLocks noChangeArrowheads="1"/>
            </p:cNvSpPr>
            <p:nvPr/>
          </p:nvSpPr>
          <p:spPr bwMode="auto">
            <a:xfrm>
              <a:off x="2413" y="3173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vert="eaVert" wrap="none" anchor="ctr"/>
            <a:lstStyle/>
            <a:p>
              <a:pPr algn="ctr"/>
              <a:endParaRPr lang="en-US"/>
            </a:p>
          </p:txBody>
        </p:sp>
      </p:grpSp>
      <p:grpSp>
        <p:nvGrpSpPr>
          <p:cNvPr id="126" name="Group 139"/>
          <p:cNvGrpSpPr>
            <a:grpSpLocks/>
          </p:cNvGrpSpPr>
          <p:nvPr/>
        </p:nvGrpSpPr>
        <p:grpSpPr bwMode="auto">
          <a:xfrm rot="5400000">
            <a:off x="2470944" y="8084344"/>
            <a:ext cx="1077912" cy="19050"/>
            <a:chOff x="1575" y="3173"/>
            <a:chExt cx="882" cy="14"/>
          </a:xfrm>
        </p:grpSpPr>
        <p:sp>
          <p:nvSpPr>
            <p:cNvPr id="127" name="Line 140"/>
            <p:cNvSpPr>
              <a:spLocks noChangeShapeType="1"/>
            </p:cNvSpPr>
            <p:nvPr/>
          </p:nvSpPr>
          <p:spPr bwMode="auto">
            <a:xfrm>
              <a:off x="1575" y="3186"/>
              <a:ext cx="88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" name="Oval 141"/>
            <p:cNvSpPr>
              <a:spLocks noChangeArrowheads="1"/>
            </p:cNvSpPr>
            <p:nvPr/>
          </p:nvSpPr>
          <p:spPr bwMode="auto">
            <a:xfrm>
              <a:off x="1603" y="3175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9" name="Oval 142"/>
            <p:cNvSpPr>
              <a:spLocks noChangeArrowheads="1"/>
            </p:cNvSpPr>
            <p:nvPr/>
          </p:nvSpPr>
          <p:spPr bwMode="auto">
            <a:xfrm>
              <a:off x="1693" y="3175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" name="Oval 143"/>
            <p:cNvSpPr>
              <a:spLocks noChangeArrowheads="1"/>
            </p:cNvSpPr>
            <p:nvPr/>
          </p:nvSpPr>
          <p:spPr bwMode="auto">
            <a:xfrm>
              <a:off x="1798" y="3175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1" name="Oval 144"/>
            <p:cNvSpPr>
              <a:spLocks noChangeArrowheads="1"/>
            </p:cNvSpPr>
            <p:nvPr/>
          </p:nvSpPr>
          <p:spPr bwMode="auto">
            <a:xfrm>
              <a:off x="1903" y="3175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2" name="Oval 145"/>
            <p:cNvSpPr>
              <a:spLocks noChangeArrowheads="1"/>
            </p:cNvSpPr>
            <p:nvPr/>
          </p:nvSpPr>
          <p:spPr bwMode="auto">
            <a:xfrm>
              <a:off x="2002" y="3175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3" name="Oval 146"/>
            <p:cNvSpPr>
              <a:spLocks noChangeArrowheads="1"/>
            </p:cNvSpPr>
            <p:nvPr/>
          </p:nvSpPr>
          <p:spPr bwMode="auto">
            <a:xfrm>
              <a:off x="2104" y="3175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rot="10800000" vert="eaVert" wrap="none" anchor="ctr"/>
            <a:lstStyle/>
            <a:p>
              <a:pPr algn="ctr"/>
              <a:endParaRPr lang="en-US"/>
            </a:p>
          </p:txBody>
        </p:sp>
        <p:sp>
          <p:nvSpPr>
            <p:cNvPr id="134" name="Oval 147"/>
            <p:cNvSpPr>
              <a:spLocks noChangeArrowheads="1"/>
            </p:cNvSpPr>
            <p:nvPr/>
          </p:nvSpPr>
          <p:spPr bwMode="auto">
            <a:xfrm>
              <a:off x="2203" y="3175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5" name="Oval 148"/>
            <p:cNvSpPr>
              <a:spLocks noChangeArrowheads="1"/>
            </p:cNvSpPr>
            <p:nvPr/>
          </p:nvSpPr>
          <p:spPr bwMode="auto">
            <a:xfrm>
              <a:off x="2317" y="3175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rot="10800000" vert="eaVert" wrap="none" anchor="ctr"/>
            <a:lstStyle/>
            <a:p>
              <a:pPr algn="ctr"/>
              <a:endParaRPr lang="en-US"/>
            </a:p>
          </p:txBody>
        </p:sp>
        <p:sp>
          <p:nvSpPr>
            <p:cNvPr id="136" name="Oval 149"/>
            <p:cNvSpPr>
              <a:spLocks noChangeArrowheads="1"/>
            </p:cNvSpPr>
            <p:nvPr/>
          </p:nvSpPr>
          <p:spPr bwMode="auto">
            <a:xfrm>
              <a:off x="2413" y="3173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rot="10800000" vert="eaVert" wrap="none" anchor="ctr"/>
            <a:lstStyle/>
            <a:p>
              <a:pPr algn="ctr"/>
              <a:endParaRPr lang="en-US"/>
            </a:p>
          </p:txBody>
        </p:sp>
      </p:grpSp>
      <p:sp>
        <p:nvSpPr>
          <p:cNvPr id="137" name="Rectangle 153"/>
          <p:cNvSpPr>
            <a:spLocks noChangeArrowheads="1"/>
          </p:cNvSpPr>
          <p:nvPr/>
        </p:nvSpPr>
        <p:spPr bwMode="auto">
          <a:xfrm>
            <a:off x="4321175" y="4113213"/>
            <a:ext cx="1597025" cy="1582737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8" name="Freeform 154" descr="Light upward diagonal"/>
          <p:cNvSpPr>
            <a:spLocks/>
          </p:cNvSpPr>
          <p:nvPr/>
        </p:nvSpPr>
        <p:spPr bwMode="auto">
          <a:xfrm>
            <a:off x="4660900" y="4454525"/>
            <a:ext cx="896938" cy="844550"/>
          </a:xfrm>
          <a:custGeom>
            <a:avLst/>
            <a:gdLst/>
            <a:ahLst/>
            <a:cxnLst>
              <a:cxn ang="0">
                <a:pos x="64" y="168"/>
              </a:cxn>
              <a:cxn ang="0">
                <a:pos x="181" y="18"/>
              </a:cxn>
              <a:cxn ang="0">
                <a:pos x="367" y="57"/>
              </a:cxn>
              <a:cxn ang="0">
                <a:pos x="451" y="24"/>
              </a:cxn>
              <a:cxn ang="0">
                <a:pos x="454" y="162"/>
              </a:cxn>
              <a:cxn ang="0">
                <a:pos x="394" y="228"/>
              </a:cxn>
              <a:cxn ang="0">
                <a:pos x="370" y="312"/>
              </a:cxn>
              <a:cxn ang="0">
                <a:pos x="235" y="264"/>
              </a:cxn>
              <a:cxn ang="0">
                <a:pos x="124" y="312"/>
              </a:cxn>
              <a:cxn ang="0">
                <a:pos x="10" y="219"/>
              </a:cxn>
              <a:cxn ang="0">
                <a:pos x="64" y="168"/>
              </a:cxn>
            </a:cxnLst>
            <a:rect l="0" t="0" r="r" b="b"/>
            <a:pathLst>
              <a:path w="465" h="319">
                <a:moveTo>
                  <a:pt x="64" y="168"/>
                </a:moveTo>
                <a:cubicBezTo>
                  <a:pt x="93" y="134"/>
                  <a:pt x="131" y="36"/>
                  <a:pt x="181" y="18"/>
                </a:cubicBezTo>
                <a:cubicBezTo>
                  <a:pt x="231" y="0"/>
                  <a:pt x="322" y="56"/>
                  <a:pt x="367" y="57"/>
                </a:cubicBezTo>
                <a:cubicBezTo>
                  <a:pt x="412" y="58"/>
                  <a:pt x="437" y="7"/>
                  <a:pt x="451" y="24"/>
                </a:cubicBezTo>
                <a:cubicBezTo>
                  <a:pt x="465" y="41"/>
                  <a:pt x="463" y="128"/>
                  <a:pt x="454" y="162"/>
                </a:cubicBezTo>
                <a:cubicBezTo>
                  <a:pt x="445" y="196"/>
                  <a:pt x="408" y="203"/>
                  <a:pt x="394" y="228"/>
                </a:cubicBezTo>
                <a:cubicBezTo>
                  <a:pt x="380" y="253"/>
                  <a:pt x="396" y="306"/>
                  <a:pt x="370" y="312"/>
                </a:cubicBezTo>
                <a:cubicBezTo>
                  <a:pt x="344" y="318"/>
                  <a:pt x="276" y="264"/>
                  <a:pt x="235" y="264"/>
                </a:cubicBezTo>
                <a:cubicBezTo>
                  <a:pt x="194" y="264"/>
                  <a:pt x="161" y="319"/>
                  <a:pt x="124" y="312"/>
                </a:cubicBezTo>
                <a:cubicBezTo>
                  <a:pt x="87" y="305"/>
                  <a:pt x="20" y="242"/>
                  <a:pt x="10" y="219"/>
                </a:cubicBezTo>
                <a:cubicBezTo>
                  <a:pt x="0" y="196"/>
                  <a:pt x="35" y="202"/>
                  <a:pt x="64" y="168"/>
                </a:cubicBezTo>
                <a:close/>
              </a:path>
            </a:pathLst>
          </a:custGeom>
          <a:pattFill prst="ltUpDiag">
            <a:fgClr>
              <a:schemeClr val="accent1"/>
            </a:fgClr>
            <a:bgClr>
              <a:schemeClr val="bg1"/>
            </a:bgClr>
          </a:pattFill>
          <a:ln w="6350" cap="flat" cmpd="sng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" name="Line 155"/>
          <p:cNvSpPr>
            <a:spLocks noChangeShapeType="1"/>
          </p:cNvSpPr>
          <p:nvPr/>
        </p:nvSpPr>
        <p:spPr bwMode="auto">
          <a:xfrm flipH="1">
            <a:off x="4321175" y="5006975"/>
            <a:ext cx="358775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 type="stealth" w="sm" len="sm"/>
            <a:tailEnd type="stealth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0" name="Line 156"/>
          <p:cNvSpPr>
            <a:spLocks noChangeShapeType="1"/>
          </p:cNvSpPr>
          <p:nvPr/>
        </p:nvSpPr>
        <p:spPr bwMode="auto">
          <a:xfrm flipH="1">
            <a:off x="5554663" y="4724400"/>
            <a:ext cx="357187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 type="stealth" w="sm" len="sm"/>
            <a:tailEnd type="stealth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1" name="Line 157"/>
          <p:cNvSpPr>
            <a:spLocks noChangeShapeType="1"/>
          </p:cNvSpPr>
          <p:nvPr/>
        </p:nvSpPr>
        <p:spPr bwMode="auto">
          <a:xfrm rot="5400000" flipH="1">
            <a:off x="5164931" y="5479257"/>
            <a:ext cx="423863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 type="stealth" w="sm" len="sm"/>
            <a:tailEnd type="stealth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2" name="Line 158"/>
          <p:cNvSpPr>
            <a:spLocks noChangeShapeType="1"/>
          </p:cNvSpPr>
          <p:nvPr/>
        </p:nvSpPr>
        <p:spPr bwMode="auto">
          <a:xfrm rot="16200000">
            <a:off x="4839493" y="4304507"/>
            <a:ext cx="392113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 type="stealth" w="sm" len="sm"/>
            <a:tailEnd type="stealth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" name="Text Box 159"/>
          <p:cNvSpPr txBox="1">
            <a:spLocks noChangeArrowheads="1"/>
          </p:cNvSpPr>
          <p:nvPr/>
        </p:nvSpPr>
        <p:spPr bwMode="auto">
          <a:xfrm>
            <a:off x="4273550" y="4646613"/>
            <a:ext cx="606425" cy="244475"/>
          </a:xfrm>
          <a:prstGeom prst="rect">
            <a:avLst/>
          </a:prstGeom>
          <a:noFill/>
          <a:ln w="6350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30 cm</a:t>
            </a:r>
          </a:p>
        </p:txBody>
      </p:sp>
      <p:sp>
        <p:nvSpPr>
          <p:cNvPr id="144" name="Text Box 160"/>
          <p:cNvSpPr txBox="1">
            <a:spLocks noChangeArrowheads="1"/>
          </p:cNvSpPr>
          <p:nvPr/>
        </p:nvSpPr>
        <p:spPr bwMode="auto">
          <a:xfrm>
            <a:off x="5310188" y="5303838"/>
            <a:ext cx="608012" cy="244475"/>
          </a:xfrm>
          <a:prstGeom prst="rect">
            <a:avLst/>
          </a:prstGeom>
          <a:noFill/>
          <a:ln w="6350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30 cm</a:t>
            </a:r>
          </a:p>
        </p:txBody>
      </p:sp>
      <p:sp>
        <p:nvSpPr>
          <p:cNvPr id="145" name="Text Box 161"/>
          <p:cNvSpPr txBox="1">
            <a:spLocks noChangeArrowheads="1"/>
          </p:cNvSpPr>
          <p:nvPr/>
        </p:nvSpPr>
        <p:spPr bwMode="auto">
          <a:xfrm>
            <a:off x="5484813" y="4435475"/>
            <a:ext cx="608012" cy="244475"/>
          </a:xfrm>
          <a:prstGeom prst="rect">
            <a:avLst/>
          </a:prstGeom>
          <a:noFill/>
          <a:ln w="6350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30 cm</a:t>
            </a:r>
          </a:p>
        </p:txBody>
      </p:sp>
      <p:sp>
        <p:nvSpPr>
          <p:cNvPr id="146" name="Text Box 162"/>
          <p:cNvSpPr txBox="1">
            <a:spLocks noChangeArrowheads="1"/>
          </p:cNvSpPr>
          <p:nvPr/>
        </p:nvSpPr>
        <p:spPr bwMode="auto">
          <a:xfrm>
            <a:off x="4972050" y="4125913"/>
            <a:ext cx="606425" cy="244475"/>
          </a:xfrm>
          <a:prstGeom prst="rect">
            <a:avLst/>
          </a:prstGeom>
          <a:noFill/>
          <a:ln w="6350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30 cm</a:t>
            </a:r>
          </a:p>
        </p:txBody>
      </p:sp>
      <p:sp>
        <p:nvSpPr>
          <p:cNvPr id="147" name="Line 163"/>
          <p:cNvSpPr>
            <a:spLocks noChangeShapeType="1"/>
          </p:cNvSpPr>
          <p:nvPr/>
        </p:nvSpPr>
        <p:spPr bwMode="auto">
          <a:xfrm flipV="1">
            <a:off x="4668838" y="5103813"/>
            <a:ext cx="284162" cy="276225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stealth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8" name="Text Box 164"/>
          <p:cNvSpPr txBox="1">
            <a:spLocks noChangeArrowheads="1"/>
          </p:cNvSpPr>
          <p:nvPr/>
        </p:nvSpPr>
        <p:spPr bwMode="auto">
          <a:xfrm>
            <a:off x="4291013" y="5335588"/>
            <a:ext cx="1147762" cy="396875"/>
          </a:xfrm>
          <a:prstGeom prst="rect">
            <a:avLst/>
          </a:prstGeom>
          <a:noFill/>
          <a:ln w="6350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/>
              <a:t>Spalled area of the wall</a:t>
            </a:r>
          </a:p>
        </p:txBody>
      </p:sp>
      <p:sp>
        <p:nvSpPr>
          <p:cNvPr id="149" name="Text Box 165"/>
          <p:cNvSpPr txBox="1">
            <a:spLocks noChangeArrowheads="1"/>
          </p:cNvSpPr>
          <p:nvPr/>
        </p:nvSpPr>
        <p:spPr bwMode="auto">
          <a:xfrm>
            <a:off x="4324350" y="5805488"/>
            <a:ext cx="1685925" cy="274637"/>
          </a:xfrm>
          <a:prstGeom prst="rect">
            <a:avLst/>
          </a:prstGeom>
          <a:noFill/>
          <a:ln w="6350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/>
              <a:t>(a)Area to be repaired</a:t>
            </a:r>
          </a:p>
        </p:txBody>
      </p:sp>
      <p:sp>
        <p:nvSpPr>
          <p:cNvPr id="150" name="Freeform 168"/>
          <p:cNvSpPr>
            <a:spLocks/>
          </p:cNvSpPr>
          <p:nvPr/>
        </p:nvSpPr>
        <p:spPr bwMode="auto">
          <a:xfrm>
            <a:off x="3009900" y="681038"/>
            <a:ext cx="20638" cy="1057275"/>
          </a:xfrm>
          <a:custGeom>
            <a:avLst/>
            <a:gdLst/>
            <a:ahLst/>
            <a:cxnLst>
              <a:cxn ang="0">
                <a:pos x="6" y="0"/>
              </a:cxn>
              <a:cxn ang="0">
                <a:pos x="0" y="288"/>
              </a:cxn>
              <a:cxn ang="0">
                <a:pos x="6" y="312"/>
              </a:cxn>
              <a:cxn ang="0">
                <a:pos x="12" y="330"/>
              </a:cxn>
              <a:cxn ang="0">
                <a:pos x="6" y="348"/>
              </a:cxn>
              <a:cxn ang="0">
                <a:pos x="3" y="357"/>
              </a:cxn>
              <a:cxn ang="0">
                <a:pos x="9" y="456"/>
              </a:cxn>
              <a:cxn ang="0">
                <a:pos x="0" y="483"/>
              </a:cxn>
              <a:cxn ang="0">
                <a:pos x="9" y="561"/>
              </a:cxn>
              <a:cxn ang="0">
                <a:pos x="6" y="630"/>
              </a:cxn>
              <a:cxn ang="0">
                <a:pos x="3" y="666"/>
              </a:cxn>
            </a:cxnLst>
            <a:rect l="0" t="0" r="r" b="b"/>
            <a:pathLst>
              <a:path w="13" h="666">
                <a:moveTo>
                  <a:pt x="6" y="0"/>
                </a:moveTo>
                <a:cubicBezTo>
                  <a:pt x="1" y="96"/>
                  <a:pt x="4" y="192"/>
                  <a:pt x="0" y="288"/>
                </a:cubicBezTo>
                <a:cubicBezTo>
                  <a:pt x="2" y="296"/>
                  <a:pt x="3" y="304"/>
                  <a:pt x="6" y="312"/>
                </a:cubicBezTo>
                <a:cubicBezTo>
                  <a:pt x="8" y="318"/>
                  <a:pt x="12" y="330"/>
                  <a:pt x="12" y="330"/>
                </a:cubicBezTo>
                <a:cubicBezTo>
                  <a:pt x="10" y="336"/>
                  <a:pt x="8" y="342"/>
                  <a:pt x="6" y="348"/>
                </a:cubicBezTo>
                <a:cubicBezTo>
                  <a:pt x="5" y="351"/>
                  <a:pt x="3" y="357"/>
                  <a:pt x="3" y="357"/>
                </a:cubicBezTo>
                <a:cubicBezTo>
                  <a:pt x="4" y="390"/>
                  <a:pt x="13" y="423"/>
                  <a:pt x="9" y="456"/>
                </a:cubicBezTo>
                <a:cubicBezTo>
                  <a:pt x="8" y="465"/>
                  <a:pt x="0" y="483"/>
                  <a:pt x="0" y="483"/>
                </a:cubicBezTo>
                <a:cubicBezTo>
                  <a:pt x="2" y="509"/>
                  <a:pt x="3" y="535"/>
                  <a:pt x="9" y="561"/>
                </a:cubicBezTo>
                <a:cubicBezTo>
                  <a:pt x="6" y="586"/>
                  <a:pt x="3" y="605"/>
                  <a:pt x="6" y="630"/>
                </a:cubicBezTo>
                <a:cubicBezTo>
                  <a:pt x="3" y="660"/>
                  <a:pt x="3" y="648"/>
                  <a:pt x="3" y="66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1" name="Freeform 169"/>
          <p:cNvSpPr>
            <a:spLocks/>
          </p:cNvSpPr>
          <p:nvPr/>
        </p:nvSpPr>
        <p:spPr bwMode="auto">
          <a:xfrm flipH="1">
            <a:off x="2490788" y="676275"/>
            <a:ext cx="20637" cy="1057275"/>
          </a:xfrm>
          <a:custGeom>
            <a:avLst/>
            <a:gdLst/>
            <a:ahLst/>
            <a:cxnLst>
              <a:cxn ang="0">
                <a:pos x="6" y="0"/>
              </a:cxn>
              <a:cxn ang="0">
                <a:pos x="0" y="288"/>
              </a:cxn>
              <a:cxn ang="0">
                <a:pos x="6" y="312"/>
              </a:cxn>
              <a:cxn ang="0">
                <a:pos x="12" y="330"/>
              </a:cxn>
              <a:cxn ang="0">
                <a:pos x="6" y="348"/>
              </a:cxn>
              <a:cxn ang="0">
                <a:pos x="3" y="357"/>
              </a:cxn>
              <a:cxn ang="0">
                <a:pos x="9" y="456"/>
              </a:cxn>
              <a:cxn ang="0">
                <a:pos x="0" y="483"/>
              </a:cxn>
              <a:cxn ang="0">
                <a:pos x="9" y="561"/>
              </a:cxn>
              <a:cxn ang="0">
                <a:pos x="6" y="630"/>
              </a:cxn>
              <a:cxn ang="0">
                <a:pos x="3" y="666"/>
              </a:cxn>
            </a:cxnLst>
            <a:rect l="0" t="0" r="r" b="b"/>
            <a:pathLst>
              <a:path w="13" h="666">
                <a:moveTo>
                  <a:pt x="6" y="0"/>
                </a:moveTo>
                <a:cubicBezTo>
                  <a:pt x="1" y="96"/>
                  <a:pt x="4" y="192"/>
                  <a:pt x="0" y="288"/>
                </a:cubicBezTo>
                <a:cubicBezTo>
                  <a:pt x="2" y="296"/>
                  <a:pt x="3" y="304"/>
                  <a:pt x="6" y="312"/>
                </a:cubicBezTo>
                <a:cubicBezTo>
                  <a:pt x="8" y="318"/>
                  <a:pt x="12" y="330"/>
                  <a:pt x="12" y="330"/>
                </a:cubicBezTo>
                <a:cubicBezTo>
                  <a:pt x="10" y="336"/>
                  <a:pt x="8" y="342"/>
                  <a:pt x="6" y="348"/>
                </a:cubicBezTo>
                <a:cubicBezTo>
                  <a:pt x="5" y="351"/>
                  <a:pt x="3" y="357"/>
                  <a:pt x="3" y="357"/>
                </a:cubicBezTo>
                <a:cubicBezTo>
                  <a:pt x="4" y="390"/>
                  <a:pt x="13" y="423"/>
                  <a:pt x="9" y="456"/>
                </a:cubicBezTo>
                <a:cubicBezTo>
                  <a:pt x="8" y="465"/>
                  <a:pt x="0" y="483"/>
                  <a:pt x="0" y="483"/>
                </a:cubicBezTo>
                <a:cubicBezTo>
                  <a:pt x="2" y="509"/>
                  <a:pt x="3" y="535"/>
                  <a:pt x="9" y="561"/>
                </a:cubicBezTo>
                <a:cubicBezTo>
                  <a:pt x="6" y="586"/>
                  <a:pt x="3" y="605"/>
                  <a:pt x="6" y="630"/>
                </a:cubicBezTo>
                <a:cubicBezTo>
                  <a:pt x="3" y="660"/>
                  <a:pt x="3" y="648"/>
                  <a:pt x="3" y="66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2" name="Line 170"/>
          <p:cNvSpPr>
            <a:spLocks noChangeShapeType="1"/>
          </p:cNvSpPr>
          <p:nvPr/>
        </p:nvSpPr>
        <p:spPr bwMode="auto">
          <a:xfrm flipH="1">
            <a:off x="2471738" y="2352675"/>
            <a:ext cx="0" cy="10763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" name="Line 171"/>
          <p:cNvSpPr>
            <a:spLocks noChangeShapeType="1"/>
          </p:cNvSpPr>
          <p:nvPr/>
        </p:nvSpPr>
        <p:spPr bwMode="auto">
          <a:xfrm flipH="1">
            <a:off x="2967038" y="2347913"/>
            <a:ext cx="0" cy="10763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" name="Line 172"/>
          <p:cNvSpPr>
            <a:spLocks noChangeShapeType="1"/>
          </p:cNvSpPr>
          <p:nvPr/>
        </p:nvSpPr>
        <p:spPr bwMode="auto">
          <a:xfrm flipH="1">
            <a:off x="2519363" y="671513"/>
            <a:ext cx="0" cy="10763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5" name="Line 173"/>
          <p:cNvSpPr>
            <a:spLocks noChangeShapeType="1"/>
          </p:cNvSpPr>
          <p:nvPr/>
        </p:nvSpPr>
        <p:spPr bwMode="auto">
          <a:xfrm flipH="1">
            <a:off x="3000375" y="671513"/>
            <a:ext cx="0" cy="10763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6" name="Freeform 174"/>
          <p:cNvSpPr>
            <a:spLocks/>
          </p:cNvSpPr>
          <p:nvPr/>
        </p:nvSpPr>
        <p:spPr bwMode="auto">
          <a:xfrm flipH="1">
            <a:off x="2443163" y="2352675"/>
            <a:ext cx="20637" cy="1057275"/>
          </a:xfrm>
          <a:custGeom>
            <a:avLst/>
            <a:gdLst/>
            <a:ahLst/>
            <a:cxnLst>
              <a:cxn ang="0">
                <a:pos x="6" y="0"/>
              </a:cxn>
              <a:cxn ang="0">
                <a:pos x="0" y="288"/>
              </a:cxn>
              <a:cxn ang="0">
                <a:pos x="6" y="312"/>
              </a:cxn>
              <a:cxn ang="0">
                <a:pos x="12" y="330"/>
              </a:cxn>
              <a:cxn ang="0">
                <a:pos x="6" y="348"/>
              </a:cxn>
              <a:cxn ang="0">
                <a:pos x="3" y="357"/>
              </a:cxn>
              <a:cxn ang="0">
                <a:pos x="9" y="456"/>
              </a:cxn>
              <a:cxn ang="0">
                <a:pos x="0" y="483"/>
              </a:cxn>
              <a:cxn ang="0">
                <a:pos x="9" y="561"/>
              </a:cxn>
              <a:cxn ang="0">
                <a:pos x="6" y="630"/>
              </a:cxn>
              <a:cxn ang="0">
                <a:pos x="3" y="666"/>
              </a:cxn>
            </a:cxnLst>
            <a:rect l="0" t="0" r="r" b="b"/>
            <a:pathLst>
              <a:path w="13" h="666">
                <a:moveTo>
                  <a:pt x="6" y="0"/>
                </a:moveTo>
                <a:cubicBezTo>
                  <a:pt x="1" y="96"/>
                  <a:pt x="4" y="192"/>
                  <a:pt x="0" y="288"/>
                </a:cubicBezTo>
                <a:cubicBezTo>
                  <a:pt x="2" y="296"/>
                  <a:pt x="3" y="304"/>
                  <a:pt x="6" y="312"/>
                </a:cubicBezTo>
                <a:cubicBezTo>
                  <a:pt x="8" y="318"/>
                  <a:pt x="12" y="330"/>
                  <a:pt x="12" y="330"/>
                </a:cubicBezTo>
                <a:cubicBezTo>
                  <a:pt x="10" y="336"/>
                  <a:pt x="8" y="342"/>
                  <a:pt x="6" y="348"/>
                </a:cubicBezTo>
                <a:cubicBezTo>
                  <a:pt x="5" y="351"/>
                  <a:pt x="3" y="357"/>
                  <a:pt x="3" y="357"/>
                </a:cubicBezTo>
                <a:cubicBezTo>
                  <a:pt x="4" y="390"/>
                  <a:pt x="13" y="423"/>
                  <a:pt x="9" y="456"/>
                </a:cubicBezTo>
                <a:cubicBezTo>
                  <a:pt x="8" y="465"/>
                  <a:pt x="0" y="483"/>
                  <a:pt x="0" y="483"/>
                </a:cubicBezTo>
                <a:cubicBezTo>
                  <a:pt x="2" y="509"/>
                  <a:pt x="3" y="535"/>
                  <a:pt x="9" y="561"/>
                </a:cubicBezTo>
                <a:cubicBezTo>
                  <a:pt x="6" y="586"/>
                  <a:pt x="3" y="605"/>
                  <a:pt x="6" y="630"/>
                </a:cubicBezTo>
                <a:cubicBezTo>
                  <a:pt x="3" y="660"/>
                  <a:pt x="3" y="648"/>
                  <a:pt x="3" y="66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7" name="Freeform 176"/>
          <p:cNvSpPr>
            <a:spLocks/>
          </p:cNvSpPr>
          <p:nvPr/>
        </p:nvSpPr>
        <p:spPr bwMode="auto">
          <a:xfrm>
            <a:off x="2976563" y="2352675"/>
            <a:ext cx="20637" cy="1057275"/>
          </a:xfrm>
          <a:custGeom>
            <a:avLst/>
            <a:gdLst/>
            <a:ahLst/>
            <a:cxnLst>
              <a:cxn ang="0">
                <a:pos x="6" y="0"/>
              </a:cxn>
              <a:cxn ang="0">
                <a:pos x="0" y="288"/>
              </a:cxn>
              <a:cxn ang="0">
                <a:pos x="6" y="312"/>
              </a:cxn>
              <a:cxn ang="0">
                <a:pos x="12" y="330"/>
              </a:cxn>
              <a:cxn ang="0">
                <a:pos x="6" y="348"/>
              </a:cxn>
              <a:cxn ang="0">
                <a:pos x="3" y="357"/>
              </a:cxn>
              <a:cxn ang="0">
                <a:pos x="9" y="456"/>
              </a:cxn>
              <a:cxn ang="0">
                <a:pos x="0" y="483"/>
              </a:cxn>
              <a:cxn ang="0">
                <a:pos x="9" y="561"/>
              </a:cxn>
              <a:cxn ang="0">
                <a:pos x="6" y="630"/>
              </a:cxn>
              <a:cxn ang="0">
                <a:pos x="3" y="666"/>
              </a:cxn>
            </a:cxnLst>
            <a:rect l="0" t="0" r="r" b="b"/>
            <a:pathLst>
              <a:path w="13" h="666">
                <a:moveTo>
                  <a:pt x="6" y="0"/>
                </a:moveTo>
                <a:cubicBezTo>
                  <a:pt x="1" y="96"/>
                  <a:pt x="4" y="192"/>
                  <a:pt x="0" y="288"/>
                </a:cubicBezTo>
                <a:cubicBezTo>
                  <a:pt x="2" y="296"/>
                  <a:pt x="3" y="304"/>
                  <a:pt x="6" y="312"/>
                </a:cubicBezTo>
                <a:cubicBezTo>
                  <a:pt x="8" y="318"/>
                  <a:pt x="12" y="330"/>
                  <a:pt x="12" y="330"/>
                </a:cubicBezTo>
                <a:cubicBezTo>
                  <a:pt x="10" y="336"/>
                  <a:pt x="8" y="342"/>
                  <a:pt x="6" y="348"/>
                </a:cubicBezTo>
                <a:cubicBezTo>
                  <a:pt x="5" y="351"/>
                  <a:pt x="3" y="357"/>
                  <a:pt x="3" y="357"/>
                </a:cubicBezTo>
                <a:cubicBezTo>
                  <a:pt x="4" y="390"/>
                  <a:pt x="13" y="423"/>
                  <a:pt x="9" y="456"/>
                </a:cubicBezTo>
                <a:cubicBezTo>
                  <a:pt x="8" y="465"/>
                  <a:pt x="0" y="483"/>
                  <a:pt x="0" y="483"/>
                </a:cubicBezTo>
                <a:cubicBezTo>
                  <a:pt x="2" y="509"/>
                  <a:pt x="3" y="535"/>
                  <a:pt x="9" y="561"/>
                </a:cubicBezTo>
                <a:cubicBezTo>
                  <a:pt x="6" y="586"/>
                  <a:pt x="3" y="605"/>
                  <a:pt x="6" y="630"/>
                </a:cubicBezTo>
                <a:cubicBezTo>
                  <a:pt x="3" y="660"/>
                  <a:pt x="3" y="648"/>
                  <a:pt x="3" y="66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58" name="Group 190"/>
          <p:cNvGrpSpPr>
            <a:grpSpLocks/>
          </p:cNvGrpSpPr>
          <p:nvPr/>
        </p:nvGrpSpPr>
        <p:grpSpPr bwMode="auto">
          <a:xfrm>
            <a:off x="952500" y="3562350"/>
            <a:ext cx="1995488" cy="1066800"/>
            <a:chOff x="612" y="2244"/>
            <a:chExt cx="1257" cy="672"/>
          </a:xfrm>
        </p:grpSpPr>
        <p:grpSp>
          <p:nvGrpSpPr>
            <p:cNvPr id="159" name="Group 191"/>
            <p:cNvGrpSpPr>
              <a:grpSpLocks/>
            </p:cNvGrpSpPr>
            <p:nvPr/>
          </p:nvGrpSpPr>
          <p:grpSpPr bwMode="auto">
            <a:xfrm>
              <a:off x="1581" y="2244"/>
              <a:ext cx="288" cy="672"/>
              <a:chOff x="864" y="768"/>
              <a:chExt cx="288" cy="672"/>
            </a:xfrm>
          </p:grpSpPr>
          <p:sp>
            <p:nvSpPr>
              <p:cNvPr id="161" name="Rectangle 192" descr="Horizontal brick"/>
              <p:cNvSpPr>
                <a:spLocks noChangeArrowheads="1"/>
              </p:cNvSpPr>
              <p:nvPr/>
            </p:nvSpPr>
            <p:spPr bwMode="auto">
              <a:xfrm>
                <a:off x="864" y="768"/>
                <a:ext cx="288" cy="67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2" name="Line 193"/>
              <p:cNvSpPr>
                <a:spLocks noChangeShapeType="1"/>
              </p:cNvSpPr>
              <p:nvPr/>
            </p:nvSpPr>
            <p:spPr bwMode="auto">
              <a:xfrm>
                <a:off x="864" y="864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3" name="Line 194"/>
              <p:cNvSpPr>
                <a:spLocks noChangeShapeType="1"/>
              </p:cNvSpPr>
              <p:nvPr/>
            </p:nvSpPr>
            <p:spPr bwMode="auto">
              <a:xfrm>
                <a:off x="864" y="960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" name="Line 195"/>
              <p:cNvSpPr>
                <a:spLocks noChangeShapeType="1"/>
              </p:cNvSpPr>
              <p:nvPr/>
            </p:nvSpPr>
            <p:spPr bwMode="auto">
              <a:xfrm>
                <a:off x="864" y="1056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5" name="Line 196"/>
              <p:cNvSpPr>
                <a:spLocks noChangeShapeType="1"/>
              </p:cNvSpPr>
              <p:nvPr/>
            </p:nvSpPr>
            <p:spPr bwMode="auto">
              <a:xfrm>
                <a:off x="864" y="1152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6" name="Line 197"/>
              <p:cNvSpPr>
                <a:spLocks noChangeShapeType="1"/>
              </p:cNvSpPr>
              <p:nvPr/>
            </p:nvSpPr>
            <p:spPr bwMode="auto">
              <a:xfrm>
                <a:off x="864" y="1248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7" name="Line 198"/>
              <p:cNvSpPr>
                <a:spLocks noChangeShapeType="1"/>
              </p:cNvSpPr>
              <p:nvPr/>
            </p:nvSpPr>
            <p:spPr bwMode="auto">
              <a:xfrm>
                <a:off x="864" y="1344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8" name="Line 199"/>
              <p:cNvSpPr>
                <a:spLocks noChangeShapeType="1"/>
              </p:cNvSpPr>
              <p:nvPr/>
            </p:nvSpPr>
            <p:spPr bwMode="auto">
              <a:xfrm>
                <a:off x="1008" y="864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9" name="Line 200"/>
              <p:cNvSpPr>
                <a:spLocks noChangeShapeType="1"/>
              </p:cNvSpPr>
              <p:nvPr/>
            </p:nvSpPr>
            <p:spPr bwMode="auto">
              <a:xfrm>
                <a:off x="1008" y="1056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0" name="Line 201"/>
              <p:cNvSpPr>
                <a:spLocks noChangeShapeType="1"/>
              </p:cNvSpPr>
              <p:nvPr/>
            </p:nvSpPr>
            <p:spPr bwMode="auto">
              <a:xfrm>
                <a:off x="1008" y="1248"/>
                <a:ext cx="0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0" name="Text Box 202"/>
            <p:cNvSpPr txBox="1">
              <a:spLocks noChangeArrowheads="1"/>
            </p:cNvSpPr>
            <p:nvPr/>
          </p:nvSpPr>
          <p:spPr bwMode="auto">
            <a:xfrm>
              <a:off x="612" y="2532"/>
              <a:ext cx="594" cy="1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200" b="1" u="sng"/>
                <a:t>Stage - 2</a:t>
              </a:r>
            </a:p>
          </p:txBody>
        </p:sp>
      </p:grpSp>
      <p:sp>
        <p:nvSpPr>
          <p:cNvPr id="171" name="Line 203"/>
          <p:cNvSpPr>
            <a:spLocks noChangeShapeType="1"/>
          </p:cNvSpPr>
          <p:nvPr/>
        </p:nvSpPr>
        <p:spPr bwMode="auto">
          <a:xfrm flipH="1">
            <a:off x="3000375" y="5248275"/>
            <a:ext cx="219075" cy="147638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stealth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2" name="Text Box 204"/>
          <p:cNvSpPr txBox="1">
            <a:spLocks noChangeArrowheads="1"/>
          </p:cNvSpPr>
          <p:nvPr/>
        </p:nvSpPr>
        <p:spPr bwMode="auto">
          <a:xfrm>
            <a:off x="3127375" y="5092700"/>
            <a:ext cx="1100138" cy="458788"/>
          </a:xfrm>
          <a:prstGeom prst="rect">
            <a:avLst/>
          </a:prstGeom>
          <a:noFill/>
          <a:ln w="6350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/>
              <a:t>Apply 6 mm thick plaster or as required (1:4 ratio)</a:t>
            </a:r>
          </a:p>
        </p:txBody>
      </p:sp>
      <p:sp>
        <p:nvSpPr>
          <p:cNvPr id="173" name="Freeform 206"/>
          <p:cNvSpPr>
            <a:spLocks/>
          </p:cNvSpPr>
          <p:nvPr/>
        </p:nvSpPr>
        <p:spPr bwMode="auto">
          <a:xfrm>
            <a:off x="3452813" y="6319838"/>
            <a:ext cx="128587" cy="495300"/>
          </a:xfrm>
          <a:custGeom>
            <a:avLst/>
            <a:gdLst/>
            <a:ahLst/>
            <a:cxnLst>
              <a:cxn ang="0">
                <a:pos x="81" y="0"/>
              </a:cxn>
              <a:cxn ang="0">
                <a:pos x="45" y="6"/>
              </a:cxn>
              <a:cxn ang="0">
                <a:pos x="18" y="15"/>
              </a:cxn>
              <a:cxn ang="0">
                <a:pos x="0" y="30"/>
              </a:cxn>
              <a:cxn ang="0">
                <a:pos x="0" y="285"/>
              </a:cxn>
              <a:cxn ang="0">
                <a:pos x="33" y="300"/>
              </a:cxn>
              <a:cxn ang="0">
                <a:pos x="81" y="312"/>
              </a:cxn>
              <a:cxn ang="0">
                <a:pos x="81" y="0"/>
              </a:cxn>
            </a:cxnLst>
            <a:rect l="0" t="0" r="r" b="b"/>
            <a:pathLst>
              <a:path w="81" h="312">
                <a:moveTo>
                  <a:pt x="81" y="0"/>
                </a:moveTo>
                <a:lnTo>
                  <a:pt x="45" y="6"/>
                </a:lnTo>
                <a:lnTo>
                  <a:pt x="18" y="15"/>
                </a:lnTo>
                <a:lnTo>
                  <a:pt x="0" y="30"/>
                </a:lnTo>
                <a:lnTo>
                  <a:pt x="0" y="285"/>
                </a:lnTo>
                <a:lnTo>
                  <a:pt x="33" y="300"/>
                </a:lnTo>
                <a:lnTo>
                  <a:pt x="81" y="312"/>
                </a:lnTo>
                <a:lnTo>
                  <a:pt x="81" y="0"/>
                </a:lnTo>
                <a:close/>
              </a:path>
            </a:pathLst>
          </a:custGeom>
          <a:solidFill>
            <a:srgbClr val="80808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" name="AutoShape 207"/>
          <p:cNvSpPr>
            <a:spLocks noChangeArrowheads="1"/>
          </p:cNvSpPr>
          <p:nvPr/>
        </p:nvSpPr>
        <p:spPr bwMode="auto">
          <a:xfrm rot="851206" flipV="1">
            <a:off x="2851150" y="6713538"/>
            <a:ext cx="250825" cy="252412"/>
          </a:xfrm>
          <a:prstGeom prst="wedgeEllipseCallout">
            <a:avLst>
              <a:gd name="adj1" fmla="val 118241"/>
              <a:gd name="adj2" fmla="val 123630"/>
            </a:avLst>
          </a:prstGeom>
          <a:solidFill>
            <a:schemeClr val="accent1">
              <a:alpha val="50000"/>
            </a:schemeClr>
          </a:solidFill>
          <a:ln w="635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rot="10800000" wrap="none" anchor="ctr"/>
          <a:lstStyle/>
          <a:p>
            <a:pPr algn="ctr"/>
            <a:endParaRPr lang="en-US"/>
          </a:p>
        </p:txBody>
      </p:sp>
      <p:sp>
        <p:nvSpPr>
          <p:cNvPr id="175" name="Oval 208"/>
          <p:cNvSpPr>
            <a:spLocks noChangeArrowheads="1"/>
          </p:cNvSpPr>
          <p:nvPr/>
        </p:nvSpPr>
        <p:spPr bwMode="auto">
          <a:xfrm rot="2377409">
            <a:off x="3346450" y="6316663"/>
            <a:ext cx="504825" cy="500062"/>
          </a:xfrm>
          <a:prstGeom prst="ellipse">
            <a:avLst/>
          </a:prstGeom>
          <a:noFill/>
          <a:ln w="6350">
            <a:solidFill>
              <a:schemeClr val="tx1"/>
            </a:solidFill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6" name="Line 209"/>
          <p:cNvSpPr>
            <a:spLocks noChangeShapeType="1"/>
          </p:cNvSpPr>
          <p:nvPr/>
        </p:nvSpPr>
        <p:spPr bwMode="auto">
          <a:xfrm rot="5400000">
            <a:off x="3327400" y="6567488"/>
            <a:ext cx="5048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7" name="Oval 210"/>
          <p:cNvSpPr>
            <a:spLocks noChangeArrowheads="1"/>
          </p:cNvSpPr>
          <p:nvPr/>
        </p:nvSpPr>
        <p:spPr bwMode="auto">
          <a:xfrm rot="5400000">
            <a:off x="3600451" y="6373812"/>
            <a:ext cx="74612" cy="74613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 type="none" w="sm" len="sm"/>
          </a:ln>
          <a:effectLst/>
        </p:spPr>
        <p:txBody>
          <a:bodyPr rot="10800000" vert="eaVert" wrap="none" anchor="ctr"/>
          <a:lstStyle/>
          <a:p>
            <a:pPr algn="ctr"/>
            <a:endParaRPr lang="en-US"/>
          </a:p>
        </p:txBody>
      </p:sp>
      <p:sp>
        <p:nvSpPr>
          <p:cNvPr id="178" name="AutoShape 211"/>
          <p:cNvSpPr>
            <a:spLocks noChangeArrowheads="1"/>
          </p:cNvSpPr>
          <p:nvPr/>
        </p:nvSpPr>
        <p:spPr bwMode="auto">
          <a:xfrm rot="5400000" flipV="1">
            <a:off x="3492500" y="6389688"/>
            <a:ext cx="79375" cy="352425"/>
          </a:xfrm>
          <a:prstGeom prst="triangle">
            <a:avLst>
              <a:gd name="adj" fmla="val 50000"/>
            </a:avLst>
          </a:prstGeom>
          <a:noFill/>
          <a:ln w="635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9" name="Line 212"/>
          <p:cNvSpPr>
            <a:spLocks noChangeShapeType="1"/>
          </p:cNvSpPr>
          <p:nvPr/>
        </p:nvSpPr>
        <p:spPr bwMode="auto">
          <a:xfrm rot="5400000">
            <a:off x="3533776" y="6067425"/>
            <a:ext cx="0" cy="333375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0" name="Line 213"/>
          <p:cNvSpPr>
            <a:spLocks noChangeShapeType="1"/>
          </p:cNvSpPr>
          <p:nvPr/>
        </p:nvSpPr>
        <p:spPr bwMode="auto">
          <a:xfrm rot="5400000">
            <a:off x="3243263" y="6251575"/>
            <a:ext cx="24765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1" name="Line 214"/>
          <p:cNvSpPr>
            <a:spLocks noChangeShapeType="1"/>
          </p:cNvSpPr>
          <p:nvPr/>
        </p:nvSpPr>
        <p:spPr bwMode="auto">
          <a:xfrm rot="5400000">
            <a:off x="3614738" y="6227763"/>
            <a:ext cx="17145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2" name="Text Box 215"/>
          <p:cNvSpPr txBox="1">
            <a:spLocks noChangeArrowheads="1"/>
          </p:cNvSpPr>
          <p:nvPr/>
        </p:nvSpPr>
        <p:spPr bwMode="auto">
          <a:xfrm>
            <a:off x="3294063" y="6054725"/>
            <a:ext cx="542925" cy="214313"/>
          </a:xfrm>
          <a:prstGeom prst="rect">
            <a:avLst/>
          </a:prstGeom>
          <a:noFill/>
          <a:ln w="6350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/>
              <a:t>37 mm</a:t>
            </a:r>
          </a:p>
        </p:txBody>
      </p:sp>
      <p:grpSp>
        <p:nvGrpSpPr>
          <p:cNvPr id="183" name="Group 216"/>
          <p:cNvGrpSpPr>
            <a:grpSpLocks/>
          </p:cNvGrpSpPr>
          <p:nvPr/>
        </p:nvGrpSpPr>
        <p:grpSpPr bwMode="auto">
          <a:xfrm rot="5400000">
            <a:off x="3556000" y="6842125"/>
            <a:ext cx="176213" cy="138113"/>
            <a:chOff x="1853" y="3927"/>
            <a:chExt cx="111" cy="60"/>
          </a:xfrm>
        </p:grpSpPr>
        <p:sp>
          <p:nvSpPr>
            <p:cNvPr id="184" name="Line 217"/>
            <p:cNvSpPr>
              <a:spLocks noChangeShapeType="1"/>
            </p:cNvSpPr>
            <p:nvPr/>
          </p:nvSpPr>
          <p:spPr bwMode="auto">
            <a:xfrm>
              <a:off x="1920" y="3927"/>
              <a:ext cx="0" cy="6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5" name="Line 218"/>
            <p:cNvSpPr>
              <a:spLocks noChangeShapeType="1"/>
            </p:cNvSpPr>
            <p:nvPr/>
          </p:nvSpPr>
          <p:spPr bwMode="auto">
            <a:xfrm>
              <a:off x="1856" y="3987"/>
              <a:ext cx="108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6" name="Line 219"/>
            <p:cNvSpPr>
              <a:spLocks noChangeShapeType="1"/>
            </p:cNvSpPr>
            <p:nvPr/>
          </p:nvSpPr>
          <p:spPr bwMode="auto">
            <a:xfrm>
              <a:off x="1853" y="3927"/>
              <a:ext cx="108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87" name="Oval 220"/>
          <p:cNvSpPr>
            <a:spLocks noChangeArrowheads="1"/>
          </p:cNvSpPr>
          <p:nvPr/>
        </p:nvSpPr>
        <p:spPr bwMode="auto">
          <a:xfrm rot="5400000">
            <a:off x="3595688" y="6688138"/>
            <a:ext cx="74612" cy="74612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 type="none" w="sm" len="sm"/>
          </a:ln>
          <a:effectLst/>
        </p:spPr>
        <p:txBody>
          <a:bodyPr rot="10800000" vert="eaVert" wrap="none" anchor="ctr"/>
          <a:lstStyle/>
          <a:p>
            <a:pPr algn="ctr"/>
            <a:endParaRPr lang="en-US"/>
          </a:p>
        </p:txBody>
      </p:sp>
      <p:sp>
        <p:nvSpPr>
          <p:cNvPr id="188" name="Text Box 221"/>
          <p:cNvSpPr txBox="1">
            <a:spLocks noChangeArrowheads="1"/>
          </p:cNvSpPr>
          <p:nvPr/>
        </p:nvSpPr>
        <p:spPr bwMode="auto">
          <a:xfrm>
            <a:off x="3494088" y="6911975"/>
            <a:ext cx="542925" cy="214313"/>
          </a:xfrm>
          <a:prstGeom prst="rect">
            <a:avLst/>
          </a:prstGeom>
          <a:noFill/>
          <a:ln w="6350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/>
              <a:t>5 mm</a:t>
            </a:r>
          </a:p>
        </p:txBody>
      </p:sp>
      <p:sp>
        <p:nvSpPr>
          <p:cNvPr id="189" name="Text Box 222"/>
          <p:cNvSpPr txBox="1">
            <a:spLocks noChangeArrowheads="1"/>
          </p:cNvSpPr>
          <p:nvPr/>
        </p:nvSpPr>
        <p:spPr bwMode="auto">
          <a:xfrm>
            <a:off x="3367088" y="7096125"/>
            <a:ext cx="3219450" cy="39687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Lay single layer 18 gauge wire mesh of 12 mm x 12 mm opening. Insert 37 mm long screws @200 mm c/c</a:t>
            </a:r>
          </a:p>
        </p:txBody>
      </p:sp>
      <p:sp>
        <p:nvSpPr>
          <p:cNvPr id="190" name="Line 223"/>
          <p:cNvSpPr>
            <a:spLocks noChangeShapeType="1"/>
          </p:cNvSpPr>
          <p:nvPr/>
        </p:nvSpPr>
        <p:spPr bwMode="auto">
          <a:xfrm flipH="1">
            <a:off x="3006725" y="7205663"/>
            <a:ext cx="401638" cy="6985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stealth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1" name="Freeform 225"/>
          <p:cNvSpPr>
            <a:spLocks/>
          </p:cNvSpPr>
          <p:nvPr/>
        </p:nvSpPr>
        <p:spPr bwMode="auto">
          <a:xfrm>
            <a:off x="3690938" y="8115300"/>
            <a:ext cx="176212" cy="495300"/>
          </a:xfrm>
          <a:custGeom>
            <a:avLst/>
            <a:gdLst/>
            <a:ahLst/>
            <a:cxnLst>
              <a:cxn ang="0">
                <a:pos x="0" y="312"/>
              </a:cxn>
              <a:cxn ang="0">
                <a:pos x="54" y="312"/>
              </a:cxn>
              <a:cxn ang="0">
                <a:pos x="96" y="291"/>
              </a:cxn>
              <a:cxn ang="0">
                <a:pos x="111" y="279"/>
              </a:cxn>
              <a:cxn ang="0">
                <a:pos x="111" y="30"/>
              </a:cxn>
              <a:cxn ang="0">
                <a:pos x="72" y="9"/>
              </a:cxn>
              <a:cxn ang="0">
                <a:pos x="30" y="0"/>
              </a:cxn>
              <a:cxn ang="0">
                <a:pos x="3" y="3"/>
              </a:cxn>
              <a:cxn ang="0">
                <a:pos x="0" y="312"/>
              </a:cxn>
            </a:cxnLst>
            <a:rect l="0" t="0" r="r" b="b"/>
            <a:pathLst>
              <a:path w="111" h="312">
                <a:moveTo>
                  <a:pt x="0" y="312"/>
                </a:moveTo>
                <a:lnTo>
                  <a:pt x="54" y="312"/>
                </a:lnTo>
                <a:lnTo>
                  <a:pt x="96" y="291"/>
                </a:lnTo>
                <a:lnTo>
                  <a:pt x="111" y="279"/>
                </a:lnTo>
                <a:lnTo>
                  <a:pt x="111" y="30"/>
                </a:lnTo>
                <a:lnTo>
                  <a:pt x="72" y="9"/>
                </a:lnTo>
                <a:lnTo>
                  <a:pt x="30" y="0"/>
                </a:lnTo>
                <a:lnTo>
                  <a:pt x="3" y="3"/>
                </a:lnTo>
                <a:lnTo>
                  <a:pt x="0" y="312"/>
                </a:lnTo>
                <a:close/>
              </a:path>
            </a:pathLst>
          </a:custGeom>
          <a:solidFill>
            <a:srgbClr val="808080"/>
          </a:solidFill>
          <a:ln w="6350" cap="flat" cmpd="sng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2" name="AutoShape 226"/>
          <p:cNvSpPr>
            <a:spLocks noChangeArrowheads="1"/>
          </p:cNvSpPr>
          <p:nvPr/>
        </p:nvSpPr>
        <p:spPr bwMode="auto">
          <a:xfrm rot="851206" flipV="1">
            <a:off x="2841625" y="8270875"/>
            <a:ext cx="250825" cy="252413"/>
          </a:xfrm>
          <a:prstGeom prst="wedgeEllipseCallout">
            <a:avLst>
              <a:gd name="adj1" fmla="val 184597"/>
              <a:gd name="adj2" fmla="val 62556"/>
            </a:avLst>
          </a:prstGeom>
          <a:solidFill>
            <a:schemeClr val="accent1">
              <a:alpha val="50000"/>
            </a:schemeClr>
          </a:solidFill>
          <a:ln w="635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rot="10800000" wrap="none" anchor="ctr"/>
          <a:lstStyle/>
          <a:p>
            <a:pPr algn="ctr"/>
            <a:endParaRPr lang="en-US"/>
          </a:p>
        </p:txBody>
      </p:sp>
      <p:sp>
        <p:nvSpPr>
          <p:cNvPr id="193" name="Freeform 227"/>
          <p:cNvSpPr>
            <a:spLocks/>
          </p:cNvSpPr>
          <p:nvPr/>
        </p:nvSpPr>
        <p:spPr bwMode="auto">
          <a:xfrm>
            <a:off x="3568700" y="8115300"/>
            <a:ext cx="128588" cy="495300"/>
          </a:xfrm>
          <a:custGeom>
            <a:avLst/>
            <a:gdLst/>
            <a:ahLst/>
            <a:cxnLst>
              <a:cxn ang="0">
                <a:pos x="81" y="0"/>
              </a:cxn>
              <a:cxn ang="0">
                <a:pos x="45" y="6"/>
              </a:cxn>
              <a:cxn ang="0">
                <a:pos x="18" y="15"/>
              </a:cxn>
              <a:cxn ang="0">
                <a:pos x="0" y="30"/>
              </a:cxn>
              <a:cxn ang="0">
                <a:pos x="0" y="285"/>
              </a:cxn>
              <a:cxn ang="0">
                <a:pos x="33" y="300"/>
              </a:cxn>
              <a:cxn ang="0">
                <a:pos x="81" y="312"/>
              </a:cxn>
              <a:cxn ang="0">
                <a:pos x="81" y="0"/>
              </a:cxn>
            </a:cxnLst>
            <a:rect l="0" t="0" r="r" b="b"/>
            <a:pathLst>
              <a:path w="81" h="312">
                <a:moveTo>
                  <a:pt x="81" y="0"/>
                </a:moveTo>
                <a:lnTo>
                  <a:pt x="45" y="6"/>
                </a:lnTo>
                <a:lnTo>
                  <a:pt x="18" y="15"/>
                </a:lnTo>
                <a:lnTo>
                  <a:pt x="0" y="30"/>
                </a:lnTo>
                <a:lnTo>
                  <a:pt x="0" y="285"/>
                </a:lnTo>
                <a:lnTo>
                  <a:pt x="33" y="300"/>
                </a:lnTo>
                <a:lnTo>
                  <a:pt x="81" y="312"/>
                </a:lnTo>
                <a:lnTo>
                  <a:pt x="81" y="0"/>
                </a:lnTo>
                <a:close/>
              </a:path>
            </a:pathLst>
          </a:custGeom>
          <a:solidFill>
            <a:srgbClr val="808080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4" name="Oval 228"/>
          <p:cNvSpPr>
            <a:spLocks noChangeArrowheads="1"/>
          </p:cNvSpPr>
          <p:nvPr/>
        </p:nvSpPr>
        <p:spPr bwMode="auto">
          <a:xfrm rot="2377409">
            <a:off x="3462338" y="8112125"/>
            <a:ext cx="504825" cy="500063"/>
          </a:xfrm>
          <a:prstGeom prst="ellipse">
            <a:avLst/>
          </a:prstGeom>
          <a:noFill/>
          <a:ln w="6350">
            <a:solidFill>
              <a:schemeClr val="tx1"/>
            </a:solidFill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5" name="Line 229"/>
          <p:cNvSpPr>
            <a:spLocks noChangeShapeType="1"/>
          </p:cNvSpPr>
          <p:nvPr/>
        </p:nvSpPr>
        <p:spPr bwMode="auto">
          <a:xfrm rot="5400000">
            <a:off x="3443287" y="8362951"/>
            <a:ext cx="5048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6" name="Oval 230"/>
          <p:cNvSpPr>
            <a:spLocks noChangeArrowheads="1"/>
          </p:cNvSpPr>
          <p:nvPr/>
        </p:nvSpPr>
        <p:spPr bwMode="auto">
          <a:xfrm rot="5400000">
            <a:off x="3716337" y="8169276"/>
            <a:ext cx="74613" cy="74612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 type="none" w="sm" len="sm"/>
          </a:ln>
          <a:effectLst/>
        </p:spPr>
        <p:txBody>
          <a:bodyPr rot="10800000" vert="eaVert" wrap="none" anchor="ctr"/>
          <a:lstStyle/>
          <a:p>
            <a:pPr algn="ctr"/>
            <a:endParaRPr lang="en-US"/>
          </a:p>
        </p:txBody>
      </p:sp>
      <p:sp>
        <p:nvSpPr>
          <p:cNvPr id="197" name="AutoShape 231"/>
          <p:cNvSpPr>
            <a:spLocks noChangeArrowheads="1"/>
          </p:cNvSpPr>
          <p:nvPr/>
        </p:nvSpPr>
        <p:spPr bwMode="auto">
          <a:xfrm rot="5400000" flipV="1">
            <a:off x="3608388" y="8185150"/>
            <a:ext cx="79375" cy="352425"/>
          </a:xfrm>
          <a:prstGeom prst="triangle">
            <a:avLst>
              <a:gd name="adj" fmla="val 50000"/>
            </a:avLst>
          </a:prstGeom>
          <a:noFill/>
          <a:ln w="635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8" name="Line 232"/>
          <p:cNvSpPr>
            <a:spLocks noChangeShapeType="1"/>
          </p:cNvSpPr>
          <p:nvPr/>
        </p:nvSpPr>
        <p:spPr bwMode="auto">
          <a:xfrm rot="5400000">
            <a:off x="3649663" y="7862887"/>
            <a:ext cx="0" cy="333375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9" name="Line 233"/>
          <p:cNvSpPr>
            <a:spLocks noChangeShapeType="1"/>
          </p:cNvSpPr>
          <p:nvPr/>
        </p:nvSpPr>
        <p:spPr bwMode="auto">
          <a:xfrm rot="5400000">
            <a:off x="3359150" y="8047038"/>
            <a:ext cx="24765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0" name="Line 234"/>
          <p:cNvSpPr>
            <a:spLocks noChangeShapeType="1"/>
          </p:cNvSpPr>
          <p:nvPr/>
        </p:nvSpPr>
        <p:spPr bwMode="auto">
          <a:xfrm rot="5400000">
            <a:off x="3730625" y="8023225"/>
            <a:ext cx="17145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1" name="Text Box 235"/>
          <p:cNvSpPr txBox="1">
            <a:spLocks noChangeArrowheads="1"/>
          </p:cNvSpPr>
          <p:nvPr/>
        </p:nvSpPr>
        <p:spPr bwMode="auto">
          <a:xfrm>
            <a:off x="3409950" y="7850188"/>
            <a:ext cx="542925" cy="214312"/>
          </a:xfrm>
          <a:prstGeom prst="rect">
            <a:avLst/>
          </a:prstGeom>
          <a:noFill/>
          <a:ln w="6350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/>
              <a:t>37 mm</a:t>
            </a:r>
          </a:p>
        </p:txBody>
      </p:sp>
      <p:grpSp>
        <p:nvGrpSpPr>
          <p:cNvPr id="202" name="Group 236"/>
          <p:cNvGrpSpPr>
            <a:grpSpLocks/>
          </p:cNvGrpSpPr>
          <p:nvPr/>
        </p:nvGrpSpPr>
        <p:grpSpPr bwMode="auto">
          <a:xfrm rot="5400000">
            <a:off x="3693320" y="8616156"/>
            <a:ext cx="176212" cy="180975"/>
            <a:chOff x="1853" y="3927"/>
            <a:chExt cx="111" cy="60"/>
          </a:xfrm>
        </p:grpSpPr>
        <p:sp>
          <p:nvSpPr>
            <p:cNvPr id="203" name="Line 237"/>
            <p:cNvSpPr>
              <a:spLocks noChangeShapeType="1"/>
            </p:cNvSpPr>
            <p:nvPr/>
          </p:nvSpPr>
          <p:spPr bwMode="auto">
            <a:xfrm>
              <a:off x="1920" y="3927"/>
              <a:ext cx="0" cy="6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" name="Line 238"/>
            <p:cNvSpPr>
              <a:spLocks noChangeShapeType="1"/>
            </p:cNvSpPr>
            <p:nvPr/>
          </p:nvSpPr>
          <p:spPr bwMode="auto">
            <a:xfrm>
              <a:off x="1856" y="3987"/>
              <a:ext cx="108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" name="Line 239"/>
            <p:cNvSpPr>
              <a:spLocks noChangeShapeType="1"/>
            </p:cNvSpPr>
            <p:nvPr/>
          </p:nvSpPr>
          <p:spPr bwMode="auto">
            <a:xfrm>
              <a:off x="1853" y="3927"/>
              <a:ext cx="108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06" name="Oval 240"/>
          <p:cNvSpPr>
            <a:spLocks noChangeArrowheads="1"/>
          </p:cNvSpPr>
          <p:nvPr/>
        </p:nvSpPr>
        <p:spPr bwMode="auto">
          <a:xfrm rot="5400000">
            <a:off x="3716337" y="8483601"/>
            <a:ext cx="74613" cy="74612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 type="none" w="sm" len="sm"/>
          </a:ln>
          <a:effectLst/>
        </p:spPr>
        <p:txBody>
          <a:bodyPr rot="10800000" vert="eaVert" wrap="none" anchor="ctr"/>
          <a:lstStyle/>
          <a:p>
            <a:pPr algn="ctr"/>
            <a:endParaRPr lang="en-US"/>
          </a:p>
        </p:txBody>
      </p:sp>
      <p:sp>
        <p:nvSpPr>
          <p:cNvPr id="207" name="Text Box 241"/>
          <p:cNvSpPr txBox="1">
            <a:spLocks noChangeArrowheads="1"/>
          </p:cNvSpPr>
          <p:nvPr/>
        </p:nvSpPr>
        <p:spPr bwMode="auto">
          <a:xfrm>
            <a:off x="3609975" y="8707438"/>
            <a:ext cx="542925" cy="214312"/>
          </a:xfrm>
          <a:prstGeom prst="rect">
            <a:avLst/>
          </a:prstGeom>
          <a:noFill/>
          <a:ln w="6350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/>
              <a:t>7 mm</a:t>
            </a:r>
          </a:p>
        </p:txBody>
      </p:sp>
      <p:sp>
        <p:nvSpPr>
          <p:cNvPr id="208" name="Text Box 242"/>
          <p:cNvSpPr txBox="1">
            <a:spLocks noChangeArrowheads="1"/>
          </p:cNvSpPr>
          <p:nvPr/>
        </p:nvSpPr>
        <p:spPr bwMode="auto">
          <a:xfrm>
            <a:off x="3270250" y="7626350"/>
            <a:ext cx="2028825" cy="214313"/>
          </a:xfrm>
          <a:prstGeom prst="rect">
            <a:avLst/>
          </a:prstGeom>
          <a:noFill/>
          <a:ln w="6350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/>
              <a:t>Apply 7 mm thick  plaster (1:4 ratio)</a:t>
            </a:r>
          </a:p>
        </p:txBody>
      </p:sp>
      <p:sp>
        <p:nvSpPr>
          <p:cNvPr id="209" name="Line 243"/>
          <p:cNvSpPr>
            <a:spLocks noChangeShapeType="1"/>
          </p:cNvSpPr>
          <p:nvPr/>
        </p:nvSpPr>
        <p:spPr bwMode="auto">
          <a:xfrm flipH="1">
            <a:off x="3071813" y="7739063"/>
            <a:ext cx="266700" cy="142875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stealth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0" name="Text Box 244"/>
          <p:cNvSpPr txBox="1">
            <a:spLocks noChangeArrowheads="1"/>
          </p:cNvSpPr>
          <p:nvPr/>
        </p:nvSpPr>
        <p:spPr bwMode="auto">
          <a:xfrm>
            <a:off x="1223963" y="8853488"/>
            <a:ext cx="32480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/>
              <a:t>(b)Repair technique to be adopted</a:t>
            </a:r>
          </a:p>
        </p:txBody>
      </p:sp>
      <p:sp>
        <p:nvSpPr>
          <p:cNvPr id="212" name="Line 247"/>
          <p:cNvSpPr>
            <a:spLocks noChangeShapeType="1"/>
          </p:cNvSpPr>
          <p:nvPr/>
        </p:nvSpPr>
        <p:spPr bwMode="auto">
          <a:xfrm flipH="1">
            <a:off x="2967038" y="3819525"/>
            <a:ext cx="266700" cy="176213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stealth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3" name="Text Box 248"/>
          <p:cNvSpPr txBox="1">
            <a:spLocks noChangeArrowheads="1"/>
          </p:cNvSpPr>
          <p:nvPr/>
        </p:nvSpPr>
        <p:spPr bwMode="auto">
          <a:xfrm>
            <a:off x="3090863" y="3662363"/>
            <a:ext cx="11715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000"/>
              <a:t>Clean the surface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4800600"/>
            <a:ext cx="32766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/>
              <a:t>Component Materials:</a:t>
            </a:r>
          </a:p>
          <a:p>
            <a:endParaRPr lang="en-US" b="1" u="sng" dirty="0"/>
          </a:p>
          <a:p>
            <a:pPr>
              <a:buFont typeface="Arial" pitchFamily="34" charset="0"/>
              <a:buChar char="•"/>
            </a:pPr>
            <a:r>
              <a:rPr lang="en-US" b="1" u="sng" dirty="0" smtClean="0"/>
              <a:t> </a:t>
            </a:r>
            <a:r>
              <a:rPr lang="en-US" dirty="0" smtClean="0"/>
              <a:t>Cement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Aggregate (sand)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Water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Reinforcement </a:t>
            </a:r>
            <a:endParaRPr lang="en-US" dirty="0"/>
          </a:p>
        </p:txBody>
      </p:sp>
      <p:grpSp>
        <p:nvGrpSpPr>
          <p:cNvPr id="20" name="Group 19"/>
          <p:cNvGrpSpPr/>
          <p:nvPr/>
        </p:nvGrpSpPr>
        <p:grpSpPr>
          <a:xfrm>
            <a:off x="990600" y="2752130"/>
            <a:ext cx="2971800" cy="914400"/>
            <a:chOff x="3352800" y="2438400"/>
            <a:chExt cx="2971800" cy="914400"/>
          </a:xfrm>
        </p:grpSpPr>
        <p:sp>
          <p:nvSpPr>
            <p:cNvPr id="3" name="Rectangle 2"/>
            <p:cNvSpPr/>
            <p:nvPr/>
          </p:nvSpPr>
          <p:spPr>
            <a:xfrm>
              <a:off x="3352800" y="2438400"/>
              <a:ext cx="2971800" cy="914400"/>
            </a:xfrm>
            <a:prstGeom prst="rect">
              <a:avLst/>
            </a:prstGeom>
            <a:blipFill>
              <a:blip r:embed="rId2"/>
              <a:tile tx="0" ty="0" sx="100000" sy="100000" flip="none" algn="tl"/>
            </a:blip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" name="Straight Connector 4"/>
            <p:cNvCxnSpPr/>
            <p:nvPr/>
          </p:nvCxnSpPr>
          <p:spPr>
            <a:xfrm>
              <a:off x="3352800" y="2590800"/>
              <a:ext cx="2971800" cy="158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3352800" y="3200400"/>
              <a:ext cx="2971800" cy="1588"/>
            </a:xfrm>
            <a:prstGeom prst="line">
              <a:avLst/>
            </a:prstGeom>
            <a:ln w="285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Oval 7"/>
            <p:cNvSpPr/>
            <p:nvPr/>
          </p:nvSpPr>
          <p:spPr>
            <a:xfrm>
              <a:off x="3429000" y="25908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3931920" y="25908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4434840" y="25908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4937760" y="25908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5440680" y="25908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5943600" y="25908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3657600" y="30480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4160520" y="30480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4663440" y="30480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5166360" y="30480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5669280" y="30480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6172200" y="3048000"/>
              <a:ext cx="152400" cy="1524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4" name="Straight Arrow Connector 23"/>
          <p:cNvCxnSpPr/>
          <p:nvPr/>
        </p:nvCxnSpPr>
        <p:spPr>
          <a:xfrm rot="5400000">
            <a:off x="2552700" y="2485430"/>
            <a:ext cx="990600" cy="457200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3200400" y="1761530"/>
            <a:ext cx="114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u="sng" dirty="0"/>
          </a:p>
          <a:p>
            <a:pPr>
              <a:buFont typeface="Arial" pitchFamily="34" charset="0"/>
              <a:buChar char="•"/>
            </a:pPr>
            <a:r>
              <a:rPr lang="en-US" b="1" u="sng" dirty="0" smtClean="0"/>
              <a:t>Mortar</a:t>
            </a:r>
            <a:endParaRPr lang="en-US" dirty="0" smtClean="0"/>
          </a:p>
          <a:p>
            <a:endParaRPr lang="en-US" dirty="0"/>
          </a:p>
        </p:txBody>
      </p:sp>
      <p:cxnSp>
        <p:nvCxnSpPr>
          <p:cNvPr id="27" name="Straight Arrow Connector 26"/>
          <p:cNvCxnSpPr/>
          <p:nvPr/>
        </p:nvCxnSpPr>
        <p:spPr>
          <a:xfrm rot="5400000">
            <a:off x="1154159" y="2588571"/>
            <a:ext cx="587282" cy="1588"/>
          </a:xfrm>
          <a:prstGeom prst="straightConnector1">
            <a:avLst/>
          </a:prstGeom>
          <a:ln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762000" y="1676400"/>
            <a:ext cx="1676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u="sng" dirty="0"/>
          </a:p>
          <a:p>
            <a:pPr>
              <a:buFont typeface="Arial" pitchFamily="34" charset="0"/>
              <a:buChar char="•"/>
            </a:pPr>
            <a:r>
              <a:rPr lang="en-US" b="1" u="sng" dirty="0" smtClean="0"/>
              <a:t>Wire mesh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1143000" y="762000"/>
            <a:ext cx="457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u="sng" dirty="0"/>
          </a:p>
          <a:p>
            <a:r>
              <a:rPr lang="en-US" sz="2400" b="1" u="sng" dirty="0" smtClean="0"/>
              <a:t>Typical Section of </a:t>
            </a:r>
            <a:r>
              <a:rPr lang="en-US" sz="2400" b="1" u="sng" dirty="0" err="1"/>
              <a:t>F</a:t>
            </a:r>
            <a:r>
              <a:rPr lang="en-US" sz="2400" b="1" u="sng" dirty="0" err="1" smtClean="0"/>
              <a:t>errocement</a:t>
            </a:r>
            <a:endParaRPr lang="en-US" sz="2400" dirty="0" smtClean="0"/>
          </a:p>
          <a:p>
            <a:endParaRPr lang="en-US" dirty="0"/>
          </a:p>
        </p:txBody>
      </p:sp>
      <p:cxnSp>
        <p:nvCxnSpPr>
          <p:cNvPr id="33" name="Straight Arrow Connector 32"/>
          <p:cNvCxnSpPr/>
          <p:nvPr/>
        </p:nvCxnSpPr>
        <p:spPr>
          <a:xfrm rot="5400000" flipH="1" flipV="1">
            <a:off x="3657600" y="3209330"/>
            <a:ext cx="914400" cy="1588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4038600" y="2828330"/>
            <a:ext cx="1981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u="sng" dirty="0"/>
          </a:p>
          <a:p>
            <a:pPr>
              <a:buFont typeface="Arial" pitchFamily="34" charset="0"/>
              <a:buChar char="•"/>
            </a:pPr>
            <a:r>
              <a:rPr lang="en-US" b="1" u="sng" dirty="0" smtClean="0"/>
              <a:t>6mm ~ 20 mm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838200"/>
            <a:ext cx="640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 smtClean="0"/>
              <a:t>Specifications of Materials as Per </a:t>
            </a:r>
          </a:p>
          <a:p>
            <a:pPr algn="ctr"/>
            <a:r>
              <a:rPr lang="en-US" sz="2400" b="1" u="sng" dirty="0" smtClean="0"/>
              <a:t>Bangladesh National Building Code, BNBC (1993)</a:t>
            </a:r>
            <a:endParaRPr lang="en-US" sz="2400" b="1" u="sng" dirty="0"/>
          </a:p>
        </p:txBody>
      </p:sp>
      <p:sp>
        <p:nvSpPr>
          <p:cNvPr id="3" name="TextBox 2"/>
          <p:cNvSpPr txBox="1"/>
          <p:nvPr/>
        </p:nvSpPr>
        <p:spPr>
          <a:xfrm>
            <a:off x="76200" y="2187476"/>
            <a:ext cx="6629400" cy="23083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u="sng" dirty="0" smtClean="0"/>
              <a:t>Cement:</a:t>
            </a:r>
          </a:p>
          <a:p>
            <a:endParaRPr lang="en-US" b="1" u="sng" dirty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shall comply with ASTM C150-85a , ASTM c595-85 or equivalent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shall be fresh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Shall be of uniform consistency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shall be free from lumps and foreign matter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shall be stored under dry conditions for as short duration as possible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" y="5138678"/>
            <a:ext cx="6629400" cy="286232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u="sng" dirty="0" smtClean="0"/>
              <a:t>Aggregate (sand):</a:t>
            </a:r>
          </a:p>
          <a:p>
            <a:endParaRPr lang="en-US" b="1" u="sng" dirty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shall comply with ASTM C33-86 requirements (for fine aggregate)  or equivalent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shall be clean 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s</a:t>
            </a:r>
            <a:r>
              <a:rPr lang="en-US" dirty="0" smtClean="0"/>
              <a:t>hall be inert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shall be free from organic matter and detrimental substances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shall be relatively free of silt and clay (particles passing #200 sieve)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Max particles size should be less than #16 (1.18mm)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Grading of sand should comply with the following Table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990600" y="2147213"/>
            <a:ext cx="5105400" cy="2032119"/>
            <a:chOff x="990600" y="914400"/>
            <a:chExt cx="5105400" cy="2032119"/>
          </a:xfrm>
        </p:grpSpPr>
        <p:sp>
          <p:nvSpPr>
            <p:cNvPr id="2" name="TextBox 1"/>
            <p:cNvSpPr txBox="1"/>
            <p:nvPr/>
          </p:nvSpPr>
          <p:spPr>
            <a:xfrm>
              <a:off x="990600" y="914400"/>
              <a:ext cx="5105400" cy="2031325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lang="en-US" b="1" u="sng" dirty="0" smtClean="0"/>
                <a:t>Sieve Size	</a:t>
              </a:r>
              <a:r>
                <a:rPr lang="en-US" dirty="0" smtClean="0"/>
                <a:t>		</a:t>
              </a:r>
              <a:r>
                <a:rPr lang="en-US" b="1" u="sng" dirty="0" smtClean="0"/>
                <a:t>(%) Passing by Weight</a:t>
              </a:r>
            </a:p>
            <a:p>
              <a:endParaRPr lang="en-US" b="1" u="sng" dirty="0"/>
            </a:p>
            <a:p>
              <a:r>
                <a:rPr lang="en-US" dirty="0" smtClean="0"/>
                <a:t>#8 (2.36)			80-100</a:t>
              </a:r>
            </a:p>
            <a:p>
              <a:r>
                <a:rPr lang="en-US" dirty="0" smtClean="0"/>
                <a:t>#16 (1.18)		50-85</a:t>
              </a:r>
            </a:p>
            <a:p>
              <a:r>
                <a:rPr lang="en-US" dirty="0" smtClean="0"/>
                <a:t>#30 (0.60)		25-60</a:t>
              </a:r>
            </a:p>
            <a:p>
              <a:r>
                <a:rPr lang="en-US" dirty="0" smtClean="0"/>
                <a:t>#50 (0.30)		10-30</a:t>
              </a:r>
            </a:p>
            <a:p>
              <a:r>
                <a:rPr lang="en-US" dirty="0" smtClean="0"/>
                <a:t>#100 (0.15)		2-10</a:t>
              </a:r>
              <a:endParaRPr lang="en-US" dirty="0"/>
            </a:p>
          </p:txBody>
        </p:sp>
        <p:cxnSp>
          <p:nvCxnSpPr>
            <p:cNvPr id="4" name="Straight Connector 3"/>
            <p:cNvCxnSpPr>
              <a:stCxn id="2" idx="2"/>
              <a:endCxn id="2" idx="0"/>
            </p:cNvCxnSpPr>
            <p:nvPr/>
          </p:nvCxnSpPr>
          <p:spPr>
            <a:xfrm rot="5400000" flipH="1">
              <a:off x="2527637" y="1930063"/>
              <a:ext cx="2031325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TextBox 4"/>
          <p:cNvSpPr txBox="1"/>
          <p:nvPr/>
        </p:nvSpPr>
        <p:spPr>
          <a:xfrm>
            <a:off x="1066800" y="1507867"/>
            <a:ext cx="502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 smtClean="0"/>
              <a:t>Table: Guidelines for Grading of Sand</a:t>
            </a:r>
            <a:endParaRPr lang="en-US" sz="2400" b="1" u="sng" dirty="0"/>
          </a:p>
        </p:txBody>
      </p:sp>
      <p:cxnSp>
        <p:nvCxnSpPr>
          <p:cNvPr id="8" name="Straight Arrow Connector 7"/>
          <p:cNvCxnSpPr/>
          <p:nvPr/>
        </p:nvCxnSpPr>
        <p:spPr>
          <a:xfrm rot="5400000" flipH="1" flipV="1">
            <a:off x="228600" y="6248400"/>
            <a:ext cx="2743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600200" y="7620000"/>
            <a:ext cx="4038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214735" y="5029200"/>
            <a:ext cx="461665" cy="106680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dirty="0" smtClean="0"/>
              <a:t>(%) Finer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648200" y="76200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Size (mm)</a:t>
            </a:r>
            <a:endParaRPr lang="en-US" dirty="0"/>
          </a:p>
        </p:txBody>
      </p:sp>
      <p:sp>
        <p:nvSpPr>
          <p:cNvPr id="14" name="Freeform 13"/>
          <p:cNvSpPr/>
          <p:nvPr/>
        </p:nvSpPr>
        <p:spPr>
          <a:xfrm>
            <a:off x="2373217" y="5031954"/>
            <a:ext cx="2732183" cy="2280492"/>
          </a:xfrm>
          <a:custGeom>
            <a:avLst/>
            <a:gdLst>
              <a:gd name="connsiteX0" fmla="*/ 2732183 w 2732183"/>
              <a:gd name="connsiteY0" fmla="*/ 0 h 2280492"/>
              <a:gd name="connsiteX1" fmla="*/ 1972019 w 2732183"/>
              <a:gd name="connsiteY1" fmla="*/ 242371 h 2280492"/>
              <a:gd name="connsiteX2" fmla="*/ 1266940 w 2732183"/>
              <a:gd name="connsiteY2" fmla="*/ 1035586 h 2280492"/>
              <a:gd name="connsiteX3" fmla="*/ 881349 w 2732183"/>
              <a:gd name="connsiteY3" fmla="*/ 1828800 h 2280492"/>
              <a:gd name="connsiteX4" fmla="*/ 0 w 2732183"/>
              <a:gd name="connsiteY4" fmla="*/ 2280492 h 2280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32183" h="2280492">
                <a:moveTo>
                  <a:pt x="2732183" y="0"/>
                </a:moveTo>
                <a:cubicBezTo>
                  <a:pt x="2474204" y="34886"/>
                  <a:pt x="2216226" y="69773"/>
                  <a:pt x="1972019" y="242371"/>
                </a:cubicBezTo>
                <a:cubicBezTo>
                  <a:pt x="1727812" y="414969"/>
                  <a:pt x="1448718" y="771181"/>
                  <a:pt x="1266940" y="1035586"/>
                </a:cubicBezTo>
                <a:cubicBezTo>
                  <a:pt x="1085162" y="1299991"/>
                  <a:pt x="1092506" y="1621316"/>
                  <a:pt x="881349" y="1828800"/>
                </a:cubicBezTo>
                <a:cubicBezTo>
                  <a:pt x="670192" y="2036284"/>
                  <a:pt x="335096" y="2158388"/>
                  <a:pt x="0" y="2280492"/>
                </a:cubicBezTo>
              </a:path>
            </a:pathLst>
          </a:custGeom>
          <a:ln w="28575">
            <a:solidFill>
              <a:srgbClr val="C0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 14"/>
          <p:cNvSpPr/>
          <p:nvPr/>
        </p:nvSpPr>
        <p:spPr>
          <a:xfrm>
            <a:off x="2207964" y="4648200"/>
            <a:ext cx="2732183" cy="2280492"/>
          </a:xfrm>
          <a:custGeom>
            <a:avLst/>
            <a:gdLst>
              <a:gd name="connsiteX0" fmla="*/ 2732183 w 2732183"/>
              <a:gd name="connsiteY0" fmla="*/ 0 h 2280492"/>
              <a:gd name="connsiteX1" fmla="*/ 1972019 w 2732183"/>
              <a:gd name="connsiteY1" fmla="*/ 242371 h 2280492"/>
              <a:gd name="connsiteX2" fmla="*/ 1266940 w 2732183"/>
              <a:gd name="connsiteY2" fmla="*/ 1035586 h 2280492"/>
              <a:gd name="connsiteX3" fmla="*/ 881349 w 2732183"/>
              <a:gd name="connsiteY3" fmla="*/ 1828800 h 2280492"/>
              <a:gd name="connsiteX4" fmla="*/ 0 w 2732183"/>
              <a:gd name="connsiteY4" fmla="*/ 2280492 h 22804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32183" h="2280492">
                <a:moveTo>
                  <a:pt x="2732183" y="0"/>
                </a:moveTo>
                <a:cubicBezTo>
                  <a:pt x="2474204" y="34886"/>
                  <a:pt x="2216226" y="69773"/>
                  <a:pt x="1972019" y="242371"/>
                </a:cubicBezTo>
                <a:cubicBezTo>
                  <a:pt x="1727812" y="414969"/>
                  <a:pt x="1448718" y="771181"/>
                  <a:pt x="1266940" y="1035586"/>
                </a:cubicBezTo>
                <a:cubicBezTo>
                  <a:pt x="1085162" y="1299991"/>
                  <a:pt x="1092506" y="1621316"/>
                  <a:pt x="881349" y="1828800"/>
                </a:cubicBezTo>
                <a:cubicBezTo>
                  <a:pt x="670192" y="2036284"/>
                  <a:pt x="335096" y="2158388"/>
                  <a:pt x="0" y="2280492"/>
                </a:cubicBezTo>
              </a:path>
            </a:pathLst>
          </a:cu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Freeform 15"/>
          <p:cNvSpPr/>
          <p:nvPr/>
        </p:nvSpPr>
        <p:spPr>
          <a:xfrm>
            <a:off x="2404028" y="4699194"/>
            <a:ext cx="2578652" cy="2571939"/>
          </a:xfrm>
          <a:custGeom>
            <a:avLst/>
            <a:gdLst>
              <a:gd name="connsiteX0" fmla="*/ 30700 w 2578652"/>
              <a:gd name="connsiteY0" fmla="*/ 2571939 h 2571939"/>
              <a:gd name="connsiteX1" fmla="*/ 19683 w 2578652"/>
              <a:gd name="connsiteY1" fmla="*/ 2219399 h 2571939"/>
              <a:gd name="connsiteX2" fmla="*/ 30700 w 2578652"/>
              <a:gd name="connsiteY2" fmla="*/ 2186348 h 2571939"/>
              <a:gd name="connsiteX3" fmla="*/ 96801 w 2578652"/>
              <a:gd name="connsiteY3" fmla="*/ 2164314 h 2571939"/>
              <a:gd name="connsiteX4" fmla="*/ 195953 w 2578652"/>
              <a:gd name="connsiteY4" fmla="*/ 2175331 h 2571939"/>
              <a:gd name="connsiteX5" fmla="*/ 206970 w 2578652"/>
              <a:gd name="connsiteY5" fmla="*/ 2208382 h 2571939"/>
              <a:gd name="connsiteX6" fmla="*/ 240020 w 2578652"/>
              <a:gd name="connsiteY6" fmla="*/ 2230416 h 2571939"/>
              <a:gd name="connsiteX7" fmla="*/ 284088 w 2578652"/>
              <a:gd name="connsiteY7" fmla="*/ 2274483 h 2571939"/>
              <a:gd name="connsiteX8" fmla="*/ 383239 w 2578652"/>
              <a:gd name="connsiteY8" fmla="*/ 2329567 h 2571939"/>
              <a:gd name="connsiteX9" fmla="*/ 570526 w 2578652"/>
              <a:gd name="connsiteY9" fmla="*/ 2318551 h 2571939"/>
              <a:gd name="connsiteX10" fmla="*/ 603577 w 2578652"/>
              <a:gd name="connsiteY10" fmla="*/ 2307534 h 2571939"/>
              <a:gd name="connsiteX11" fmla="*/ 625611 w 2578652"/>
              <a:gd name="connsiteY11" fmla="*/ 2274483 h 2571939"/>
              <a:gd name="connsiteX12" fmla="*/ 636627 w 2578652"/>
              <a:gd name="connsiteY12" fmla="*/ 1977028 h 2571939"/>
              <a:gd name="connsiteX13" fmla="*/ 658661 w 2578652"/>
              <a:gd name="connsiteY13" fmla="*/ 1943977 h 2571939"/>
              <a:gd name="connsiteX14" fmla="*/ 735779 w 2578652"/>
              <a:gd name="connsiteY14" fmla="*/ 1855842 h 2571939"/>
              <a:gd name="connsiteX15" fmla="*/ 823914 w 2578652"/>
              <a:gd name="connsiteY15" fmla="*/ 1844825 h 2571939"/>
              <a:gd name="connsiteX16" fmla="*/ 923066 w 2578652"/>
              <a:gd name="connsiteY16" fmla="*/ 1866859 h 2571939"/>
              <a:gd name="connsiteX17" fmla="*/ 956117 w 2578652"/>
              <a:gd name="connsiteY17" fmla="*/ 1855842 h 2571939"/>
              <a:gd name="connsiteX18" fmla="*/ 978150 w 2578652"/>
              <a:gd name="connsiteY18" fmla="*/ 1822792 h 2571939"/>
              <a:gd name="connsiteX19" fmla="*/ 1011201 w 2578652"/>
              <a:gd name="connsiteY19" fmla="*/ 1800758 h 2571939"/>
              <a:gd name="connsiteX20" fmla="*/ 1022218 w 2578652"/>
              <a:gd name="connsiteY20" fmla="*/ 1260931 h 2571939"/>
              <a:gd name="connsiteX21" fmla="*/ 1044252 w 2578652"/>
              <a:gd name="connsiteY21" fmla="*/ 1172796 h 2571939"/>
              <a:gd name="connsiteX22" fmla="*/ 1099336 w 2578652"/>
              <a:gd name="connsiteY22" fmla="*/ 1062628 h 2571939"/>
              <a:gd name="connsiteX23" fmla="*/ 1165437 w 2578652"/>
              <a:gd name="connsiteY23" fmla="*/ 1018560 h 2571939"/>
              <a:gd name="connsiteX24" fmla="*/ 1297639 w 2578652"/>
              <a:gd name="connsiteY24" fmla="*/ 1029577 h 2571939"/>
              <a:gd name="connsiteX25" fmla="*/ 1341707 w 2578652"/>
              <a:gd name="connsiteY25" fmla="*/ 1040594 h 2571939"/>
              <a:gd name="connsiteX26" fmla="*/ 1418825 w 2578652"/>
              <a:gd name="connsiteY26" fmla="*/ 1029577 h 2571939"/>
              <a:gd name="connsiteX27" fmla="*/ 1451876 w 2578652"/>
              <a:gd name="connsiteY27" fmla="*/ 1007543 h 2571939"/>
              <a:gd name="connsiteX28" fmla="*/ 1473909 w 2578652"/>
              <a:gd name="connsiteY28" fmla="*/ 721105 h 2571939"/>
              <a:gd name="connsiteX29" fmla="*/ 1484926 w 2578652"/>
              <a:gd name="connsiteY29" fmla="*/ 577886 h 2571939"/>
              <a:gd name="connsiteX30" fmla="*/ 1528994 w 2578652"/>
              <a:gd name="connsiteY30" fmla="*/ 533818 h 2571939"/>
              <a:gd name="connsiteX31" fmla="*/ 1551027 w 2578652"/>
              <a:gd name="connsiteY31" fmla="*/ 489751 h 2571939"/>
              <a:gd name="connsiteX32" fmla="*/ 1584078 w 2578652"/>
              <a:gd name="connsiteY32" fmla="*/ 478734 h 2571939"/>
              <a:gd name="connsiteX33" fmla="*/ 1672213 w 2578652"/>
              <a:gd name="connsiteY33" fmla="*/ 456700 h 2571939"/>
              <a:gd name="connsiteX34" fmla="*/ 1771365 w 2578652"/>
              <a:gd name="connsiteY34" fmla="*/ 467717 h 2571939"/>
              <a:gd name="connsiteX35" fmla="*/ 1859500 w 2578652"/>
              <a:gd name="connsiteY35" fmla="*/ 511784 h 2571939"/>
              <a:gd name="connsiteX36" fmla="*/ 1925601 w 2578652"/>
              <a:gd name="connsiteY36" fmla="*/ 544835 h 2571939"/>
              <a:gd name="connsiteX37" fmla="*/ 1947635 w 2578652"/>
              <a:gd name="connsiteY37" fmla="*/ 577886 h 2571939"/>
              <a:gd name="connsiteX38" fmla="*/ 1991702 w 2578652"/>
              <a:gd name="connsiteY38" fmla="*/ 566869 h 2571939"/>
              <a:gd name="connsiteX39" fmla="*/ 2112888 w 2578652"/>
              <a:gd name="connsiteY39" fmla="*/ 555852 h 2571939"/>
              <a:gd name="connsiteX40" fmla="*/ 2145938 w 2578652"/>
              <a:gd name="connsiteY40" fmla="*/ 522801 h 2571939"/>
              <a:gd name="connsiteX41" fmla="*/ 2156955 w 2578652"/>
              <a:gd name="connsiteY41" fmla="*/ 489751 h 2571939"/>
              <a:gd name="connsiteX42" fmla="*/ 2178989 w 2578652"/>
              <a:gd name="connsiteY42" fmla="*/ 214329 h 2571939"/>
              <a:gd name="connsiteX43" fmla="*/ 2223056 w 2578652"/>
              <a:gd name="connsiteY43" fmla="*/ 93143 h 2571939"/>
              <a:gd name="connsiteX44" fmla="*/ 2234073 w 2578652"/>
              <a:gd name="connsiteY44" fmla="*/ 60093 h 2571939"/>
              <a:gd name="connsiteX45" fmla="*/ 2333225 w 2578652"/>
              <a:gd name="connsiteY45" fmla="*/ 16025 h 2571939"/>
              <a:gd name="connsiteX46" fmla="*/ 2366276 w 2578652"/>
              <a:gd name="connsiteY46" fmla="*/ 5008 h 2571939"/>
              <a:gd name="connsiteX47" fmla="*/ 2421360 w 2578652"/>
              <a:gd name="connsiteY47" fmla="*/ 60093 h 2571939"/>
              <a:gd name="connsiteX48" fmla="*/ 2487461 w 2578652"/>
              <a:gd name="connsiteY48" fmla="*/ 126194 h 2571939"/>
              <a:gd name="connsiteX49" fmla="*/ 2531529 w 2578652"/>
              <a:gd name="connsiteY49" fmla="*/ 192295 h 2571939"/>
              <a:gd name="connsiteX50" fmla="*/ 2542545 w 2578652"/>
              <a:gd name="connsiteY50" fmla="*/ 225346 h 2571939"/>
              <a:gd name="connsiteX51" fmla="*/ 2575596 w 2578652"/>
              <a:gd name="connsiteY51" fmla="*/ 258396 h 2571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2578652" h="2571939">
                <a:moveTo>
                  <a:pt x="30700" y="2571939"/>
                </a:moveTo>
                <a:cubicBezTo>
                  <a:pt x="486" y="2390654"/>
                  <a:pt x="0" y="2445748"/>
                  <a:pt x="19683" y="2219399"/>
                </a:cubicBezTo>
                <a:cubicBezTo>
                  <a:pt x="20689" y="2207830"/>
                  <a:pt x="21250" y="2193098"/>
                  <a:pt x="30700" y="2186348"/>
                </a:cubicBezTo>
                <a:cubicBezTo>
                  <a:pt x="49599" y="2172848"/>
                  <a:pt x="96801" y="2164314"/>
                  <a:pt x="96801" y="2164314"/>
                </a:cubicBezTo>
                <a:cubicBezTo>
                  <a:pt x="129852" y="2167986"/>
                  <a:pt x="165077" y="2162981"/>
                  <a:pt x="195953" y="2175331"/>
                </a:cubicBezTo>
                <a:cubicBezTo>
                  <a:pt x="206735" y="2179644"/>
                  <a:pt x="199716" y="2199314"/>
                  <a:pt x="206970" y="2208382"/>
                </a:cubicBezTo>
                <a:cubicBezTo>
                  <a:pt x="215241" y="2218721"/>
                  <a:pt x="229003" y="2223071"/>
                  <a:pt x="240020" y="2230416"/>
                </a:cubicBezTo>
                <a:cubicBezTo>
                  <a:pt x="258716" y="2286502"/>
                  <a:pt x="236014" y="2247775"/>
                  <a:pt x="284088" y="2274483"/>
                </a:cubicBezTo>
                <a:cubicBezTo>
                  <a:pt x="397730" y="2337618"/>
                  <a:pt x="308456" y="2304641"/>
                  <a:pt x="383239" y="2329567"/>
                </a:cubicBezTo>
                <a:cubicBezTo>
                  <a:pt x="445668" y="2325895"/>
                  <a:pt x="508299" y="2324773"/>
                  <a:pt x="570526" y="2318551"/>
                </a:cubicBezTo>
                <a:cubicBezTo>
                  <a:pt x="582081" y="2317396"/>
                  <a:pt x="594509" y="2314789"/>
                  <a:pt x="603577" y="2307534"/>
                </a:cubicBezTo>
                <a:cubicBezTo>
                  <a:pt x="613916" y="2299263"/>
                  <a:pt x="618266" y="2285500"/>
                  <a:pt x="625611" y="2274483"/>
                </a:cubicBezTo>
                <a:cubicBezTo>
                  <a:pt x="629283" y="2175331"/>
                  <a:pt x="626754" y="2075755"/>
                  <a:pt x="636627" y="1977028"/>
                </a:cubicBezTo>
                <a:cubicBezTo>
                  <a:pt x="637944" y="1963853"/>
                  <a:pt x="653445" y="1956147"/>
                  <a:pt x="658661" y="1943977"/>
                </a:cubicBezTo>
                <a:cubicBezTo>
                  <a:pt x="678225" y="1898328"/>
                  <a:pt x="653364" y="1866144"/>
                  <a:pt x="735779" y="1855842"/>
                </a:cubicBezTo>
                <a:lnTo>
                  <a:pt x="823914" y="1844825"/>
                </a:lnTo>
                <a:cubicBezTo>
                  <a:pt x="857996" y="1856186"/>
                  <a:pt x="884289" y="1866859"/>
                  <a:pt x="923066" y="1866859"/>
                </a:cubicBezTo>
                <a:cubicBezTo>
                  <a:pt x="934679" y="1866859"/>
                  <a:pt x="945100" y="1859514"/>
                  <a:pt x="956117" y="1855842"/>
                </a:cubicBezTo>
                <a:cubicBezTo>
                  <a:pt x="963461" y="1844825"/>
                  <a:pt x="968788" y="1832154"/>
                  <a:pt x="978150" y="1822792"/>
                </a:cubicBezTo>
                <a:cubicBezTo>
                  <a:pt x="987513" y="1813429"/>
                  <a:pt x="1010166" y="1813958"/>
                  <a:pt x="1011201" y="1800758"/>
                </a:cubicBezTo>
                <a:cubicBezTo>
                  <a:pt x="1025274" y="1621329"/>
                  <a:pt x="1015557" y="1440787"/>
                  <a:pt x="1022218" y="1260931"/>
                </a:cubicBezTo>
                <a:cubicBezTo>
                  <a:pt x="1023984" y="1213262"/>
                  <a:pt x="1034464" y="1211950"/>
                  <a:pt x="1044252" y="1172796"/>
                </a:cubicBezTo>
                <a:cubicBezTo>
                  <a:pt x="1059908" y="1110170"/>
                  <a:pt x="1043534" y="1112849"/>
                  <a:pt x="1099336" y="1062628"/>
                </a:cubicBezTo>
                <a:cubicBezTo>
                  <a:pt x="1119019" y="1044913"/>
                  <a:pt x="1165437" y="1018560"/>
                  <a:pt x="1165437" y="1018560"/>
                </a:cubicBezTo>
                <a:cubicBezTo>
                  <a:pt x="1209504" y="1022232"/>
                  <a:pt x="1253760" y="1024092"/>
                  <a:pt x="1297639" y="1029577"/>
                </a:cubicBezTo>
                <a:cubicBezTo>
                  <a:pt x="1312663" y="1031455"/>
                  <a:pt x="1326566" y="1040594"/>
                  <a:pt x="1341707" y="1040594"/>
                </a:cubicBezTo>
                <a:cubicBezTo>
                  <a:pt x="1367674" y="1040594"/>
                  <a:pt x="1393119" y="1033249"/>
                  <a:pt x="1418825" y="1029577"/>
                </a:cubicBezTo>
                <a:cubicBezTo>
                  <a:pt x="1429842" y="1022232"/>
                  <a:pt x="1441704" y="1016020"/>
                  <a:pt x="1451876" y="1007543"/>
                </a:cubicBezTo>
                <a:cubicBezTo>
                  <a:pt x="1545356" y="929643"/>
                  <a:pt x="1482080" y="909037"/>
                  <a:pt x="1473909" y="721105"/>
                </a:cubicBezTo>
                <a:cubicBezTo>
                  <a:pt x="1477581" y="673365"/>
                  <a:pt x="1471416" y="623821"/>
                  <a:pt x="1484926" y="577886"/>
                </a:cubicBezTo>
                <a:cubicBezTo>
                  <a:pt x="1490788" y="557956"/>
                  <a:pt x="1516530" y="550437"/>
                  <a:pt x="1528994" y="533818"/>
                </a:cubicBezTo>
                <a:cubicBezTo>
                  <a:pt x="1538848" y="520680"/>
                  <a:pt x="1539414" y="501364"/>
                  <a:pt x="1551027" y="489751"/>
                </a:cubicBezTo>
                <a:cubicBezTo>
                  <a:pt x="1559239" y="481539"/>
                  <a:pt x="1572812" y="481551"/>
                  <a:pt x="1584078" y="478734"/>
                </a:cubicBezTo>
                <a:lnTo>
                  <a:pt x="1672213" y="456700"/>
                </a:lnTo>
                <a:cubicBezTo>
                  <a:pt x="1705264" y="460372"/>
                  <a:pt x="1738849" y="460749"/>
                  <a:pt x="1771365" y="467717"/>
                </a:cubicBezTo>
                <a:cubicBezTo>
                  <a:pt x="1838072" y="482012"/>
                  <a:pt x="1810443" y="487256"/>
                  <a:pt x="1859500" y="511784"/>
                </a:cubicBezTo>
                <a:cubicBezTo>
                  <a:pt x="1950716" y="557391"/>
                  <a:pt x="1830889" y="481694"/>
                  <a:pt x="1925601" y="544835"/>
                </a:cubicBezTo>
                <a:cubicBezTo>
                  <a:pt x="1932946" y="555852"/>
                  <a:pt x="1935074" y="573699"/>
                  <a:pt x="1947635" y="577886"/>
                </a:cubicBezTo>
                <a:cubicBezTo>
                  <a:pt x="1961999" y="582674"/>
                  <a:pt x="1976694" y="568870"/>
                  <a:pt x="1991702" y="566869"/>
                </a:cubicBezTo>
                <a:cubicBezTo>
                  <a:pt x="2031908" y="561508"/>
                  <a:pt x="2072493" y="559524"/>
                  <a:pt x="2112888" y="555852"/>
                </a:cubicBezTo>
                <a:cubicBezTo>
                  <a:pt x="2123905" y="544835"/>
                  <a:pt x="2137296" y="535765"/>
                  <a:pt x="2145938" y="522801"/>
                </a:cubicBezTo>
                <a:cubicBezTo>
                  <a:pt x="2152379" y="513139"/>
                  <a:pt x="2156029" y="501327"/>
                  <a:pt x="2156955" y="489751"/>
                </a:cubicBezTo>
                <a:cubicBezTo>
                  <a:pt x="2171014" y="314011"/>
                  <a:pt x="2142036" y="312869"/>
                  <a:pt x="2178989" y="214329"/>
                </a:cubicBezTo>
                <a:cubicBezTo>
                  <a:pt x="2224977" y="91696"/>
                  <a:pt x="2176767" y="232013"/>
                  <a:pt x="2223056" y="93143"/>
                </a:cubicBezTo>
                <a:cubicBezTo>
                  <a:pt x="2226728" y="82126"/>
                  <a:pt x="2224411" y="66535"/>
                  <a:pt x="2234073" y="60093"/>
                </a:cubicBezTo>
                <a:cubicBezTo>
                  <a:pt x="2286449" y="25176"/>
                  <a:pt x="2254563" y="42246"/>
                  <a:pt x="2333225" y="16025"/>
                </a:cubicBezTo>
                <a:lnTo>
                  <a:pt x="2366276" y="5008"/>
                </a:lnTo>
                <a:cubicBezTo>
                  <a:pt x="2434380" y="50412"/>
                  <a:pt x="2367944" y="0"/>
                  <a:pt x="2421360" y="60093"/>
                </a:cubicBezTo>
                <a:cubicBezTo>
                  <a:pt x="2442062" y="83383"/>
                  <a:pt x="2470176" y="100267"/>
                  <a:pt x="2487461" y="126194"/>
                </a:cubicBezTo>
                <a:lnTo>
                  <a:pt x="2531529" y="192295"/>
                </a:lnTo>
                <a:cubicBezTo>
                  <a:pt x="2535201" y="203312"/>
                  <a:pt x="2535291" y="216278"/>
                  <a:pt x="2542545" y="225346"/>
                </a:cubicBezTo>
                <a:cubicBezTo>
                  <a:pt x="2578652" y="270479"/>
                  <a:pt x="2575596" y="228296"/>
                  <a:pt x="2575596" y="258396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533400"/>
            <a:ext cx="6629400" cy="20313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u="sng" dirty="0" smtClean="0"/>
              <a:t>Water:</a:t>
            </a:r>
          </a:p>
          <a:p>
            <a:endParaRPr lang="en-US" b="1" u="sng" dirty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shall be fresh, clean and potable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shall be relatively free from organic matter, silt, oil, sugar, chloride and acidic material.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Salt water is not acceptable</a:t>
            </a:r>
          </a:p>
          <a:p>
            <a:pPr>
              <a:buFont typeface="Arial" pitchFamily="34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shall have a pH&gt;= 7 (non-acidic)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52400" y="2895600"/>
            <a:ext cx="6629400" cy="12003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u="sng" dirty="0" smtClean="0"/>
              <a:t>Reinforcement:</a:t>
            </a:r>
          </a:p>
          <a:p>
            <a:endParaRPr lang="en-US" b="1" u="sng" dirty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shall be clean and free from deleterious materials such as dust, loose rust, coating of paint, oil or similar substance</a:t>
            </a:r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-266700" y="6374368"/>
            <a:ext cx="1600200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>
            <a:off x="-114300" y="6373574"/>
            <a:ext cx="1600200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>
            <a:off x="38894" y="6374368"/>
            <a:ext cx="1600200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>
            <a:off x="191294" y="6373574"/>
            <a:ext cx="1600200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>
            <a:off x="343694" y="6374368"/>
            <a:ext cx="1600200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>
            <a:off x="496094" y="6373574"/>
            <a:ext cx="1600200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>
            <a:off x="649288" y="6374368"/>
            <a:ext cx="1600200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801688" y="6373574"/>
            <a:ext cx="1600200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81000" y="5650468"/>
            <a:ext cx="1371600" cy="16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81000" y="5802868"/>
            <a:ext cx="1371600" cy="16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81000" y="5953587"/>
            <a:ext cx="1371600" cy="16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81000" y="6105987"/>
            <a:ext cx="1371600" cy="16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81000" y="6260068"/>
            <a:ext cx="1371600" cy="16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81000" y="6412468"/>
            <a:ext cx="1371600" cy="16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81000" y="6563187"/>
            <a:ext cx="1371600" cy="16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81000" y="6715587"/>
            <a:ext cx="1371600" cy="16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81000" y="6869668"/>
            <a:ext cx="1371600" cy="16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381000" y="7022068"/>
            <a:ext cx="1371600" cy="16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533400" y="5802868"/>
            <a:ext cx="1371600" cy="16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533400" y="5955268"/>
            <a:ext cx="1371600" cy="16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533400" y="6105987"/>
            <a:ext cx="1371600" cy="16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533400" y="6258387"/>
            <a:ext cx="1371600" cy="168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" name="Group 50"/>
          <p:cNvGrpSpPr/>
          <p:nvPr/>
        </p:nvGrpSpPr>
        <p:grpSpPr>
          <a:xfrm>
            <a:off x="2465832" y="5726668"/>
            <a:ext cx="1496568" cy="1219200"/>
            <a:chOff x="2389632" y="4800600"/>
            <a:chExt cx="1496568" cy="1219200"/>
          </a:xfrm>
        </p:grpSpPr>
        <p:sp>
          <p:nvSpPr>
            <p:cNvPr id="34" name="Hexagon 33"/>
            <p:cNvSpPr/>
            <p:nvPr/>
          </p:nvSpPr>
          <p:spPr>
            <a:xfrm>
              <a:off x="2389632" y="4953000"/>
              <a:ext cx="353568" cy="304800"/>
            </a:xfrm>
            <a:prstGeom prst="hexagon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Hexagon 34"/>
            <p:cNvSpPr/>
            <p:nvPr/>
          </p:nvSpPr>
          <p:spPr>
            <a:xfrm>
              <a:off x="2694432" y="5105400"/>
              <a:ext cx="353568" cy="304800"/>
            </a:xfrm>
            <a:prstGeom prst="hexagon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Hexagon 35"/>
            <p:cNvSpPr/>
            <p:nvPr/>
          </p:nvSpPr>
          <p:spPr>
            <a:xfrm>
              <a:off x="2667000" y="4800600"/>
              <a:ext cx="353568" cy="304800"/>
            </a:xfrm>
            <a:prstGeom prst="hexagon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Hexagon 36"/>
            <p:cNvSpPr/>
            <p:nvPr/>
          </p:nvSpPr>
          <p:spPr>
            <a:xfrm>
              <a:off x="2971800" y="5257800"/>
              <a:ext cx="353568" cy="304800"/>
            </a:xfrm>
            <a:prstGeom prst="hexagon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Hexagon 37"/>
            <p:cNvSpPr/>
            <p:nvPr/>
          </p:nvSpPr>
          <p:spPr>
            <a:xfrm>
              <a:off x="2971800" y="4953000"/>
              <a:ext cx="353568" cy="304800"/>
            </a:xfrm>
            <a:prstGeom prst="hexagon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Hexagon 38"/>
            <p:cNvSpPr/>
            <p:nvPr/>
          </p:nvSpPr>
          <p:spPr>
            <a:xfrm>
              <a:off x="2694432" y="5410200"/>
              <a:ext cx="353568" cy="304800"/>
            </a:xfrm>
            <a:prstGeom prst="hexagon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Hexagon 39"/>
            <p:cNvSpPr/>
            <p:nvPr/>
          </p:nvSpPr>
          <p:spPr>
            <a:xfrm>
              <a:off x="2438400" y="5257800"/>
              <a:ext cx="353568" cy="304800"/>
            </a:xfrm>
            <a:prstGeom prst="hexagon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Hexagon 40"/>
            <p:cNvSpPr/>
            <p:nvPr/>
          </p:nvSpPr>
          <p:spPr>
            <a:xfrm>
              <a:off x="3276600" y="5410200"/>
              <a:ext cx="353568" cy="304800"/>
            </a:xfrm>
            <a:prstGeom prst="hexagon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Hexagon 41"/>
            <p:cNvSpPr/>
            <p:nvPr/>
          </p:nvSpPr>
          <p:spPr>
            <a:xfrm>
              <a:off x="3276600" y="5105400"/>
              <a:ext cx="353568" cy="304800"/>
            </a:xfrm>
            <a:prstGeom prst="hexagon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Hexagon 42"/>
            <p:cNvSpPr/>
            <p:nvPr/>
          </p:nvSpPr>
          <p:spPr>
            <a:xfrm>
              <a:off x="3276600" y="4800600"/>
              <a:ext cx="353568" cy="304800"/>
            </a:xfrm>
            <a:prstGeom prst="hexagon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Hexagon 43"/>
            <p:cNvSpPr/>
            <p:nvPr/>
          </p:nvSpPr>
          <p:spPr>
            <a:xfrm>
              <a:off x="3532632" y="5257800"/>
              <a:ext cx="353568" cy="304800"/>
            </a:xfrm>
            <a:prstGeom prst="hexagon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Hexagon 44"/>
            <p:cNvSpPr/>
            <p:nvPr/>
          </p:nvSpPr>
          <p:spPr>
            <a:xfrm>
              <a:off x="3532632" y="4953000"/>
              <a:ext cx="353568" cy="304800"/>
            </a:xfrm>
            <a:prstGeom prst="hexagon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Hexagon 45"/>
            <p:cNvSpPr/>
            <p:nvPr/>
          </p:nvSpPr>
          <p:spPr>
            <a:xfrm>
              <a:off x="2999232" y="5562600"/>
              <a:ext cx="353568" cy="304800"/>
            </a:xfrm>
            <a:prstGeom prst="hexagon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Hexagon 46"/>
            <p:cNvSpPr/>
            <p:nvPr/>
          </p:nvSpPr>
          <p:spPr>
            <a:xfrm>
              <a:off x="2694432" y="5715000"/>
              <a:ext cx="353568" cy="304800"/>
            </a:xfrm>
            <a:prstGeom prst="hexagon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Hexagon 47"/>
            <p:cNvSpPr/>
            <p:nvPr/>
          </p:nvSpPr>
          <p:spPr>
            <a:xfrm>
              <a:off x="3276600" y="5715000"/>
              <a:ext cx="353568" cy="304800"/>
            </a:xfrm>
            <a:prstGeom prst="hexagon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Hexagon 48"/>
            <p:cNvSpPr/>
            <p:nvPr/>
          </p:nvSpPr>
          <p:spPr>
            <a:xfrm>
              <a:off x="3532632" y="5562600"/>
              <a:ext cx="353568" cy="304800"/>
            </a:xfrm>
            <a:prstGeom prst="hexagon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>
              <a:off x="2438400" y="5562600"/>
              <a:ext cx="353568" cy="304800"/>
            </a:xfrm>
            <a:prstGeom prst="hexagon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53" name="Straight Connector 52"/>
          <p:cNvCxnSpPr/>
          <p:nvPr/>
        </p:nvCxnSpPr>
        <p:spPr>
          <a:xfrm>
            <a:off x="5410200" y="5650468"/>
            <a:ext cx="114300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5257800" y="5802868"/>
            <a:ext cx="114300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5105400" y="5955268"/>
            <a:ext cx="114300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953000" y="6107668"/>
            <a:ext cx="114300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4876800" y="6336268"/>
            <a:ext cx="114300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4724400" y="6488668"/>
            <a:ext cx="114300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rot="5400000">
            <a:off x="5410200" y="6107668"/>
            <a:ext cx="1447800" cy="1295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5400000">
            <a:off x="5257800" y="6031468"/>
            <a:ext cx="1371600" cy="1219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>
            <a:off x="5105400" y="5955268"/>
            <a:ext cx="1295400" cy="1143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rot="5400000">
            <a:off x="5029200" y="5879068"/>
            <a:ext cx="114300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rot="5400000">
            <a:off x="4800600" y="5802868"/>
            <a:ext cx="114300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rot="5400000">
            <a:off x="4572000" y="5726668"/>
            <a:ext cx="114300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533400" y="7250668"/>
            <a:ext cx="1371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SQUARE</a:t>
            </a:r>
            <a:endParaRPr lang="en-US" b="1" dirty="0"/>
          </a:p>
        </p:txBody>
      </p:sp>
      <p:sp>
        <p:nvSpPr>
          <p:cNvPr id="71" name="TextBox 70"/>
          <p:cNvSpPr txBox="1"/>
          <p:nvPr/>
        </p:nvSpPr>
        <p:spPr>
          <a:xfrm>
            <a:off x="2438400" y="7262336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HEXAGONAL</a:t>
            </a:r>
            <a:endParaRPr lang="en-US" b="1" dirty="0"/>
          </a:p>
        </p:txBody>
      </p:sp>
      <p:sp>
        <p:nvSpPr>
          <p:cNvPr id="72" name="TextBox 71"/>
          <p:cNvSpPr txBox="1"/>
          <p:nvPr/>
        </p:nvSpPr>
        <p:spPr>
          <a:xfrm>
            <a:off x="4495800" y="7631668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EXPANDED MESH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age 277.jpg"/>
          <p:cNvPicPr>
            <a:picLocks noChangeAspect="1"/>
          </p:cNvPicPr>
          <p:nvPr/>
        </p:nvPicPr>
        <p:blipFill>
          <a:blip r:embed="rId2">
            <a:lum bright="-68000" contrast="78000"/>
          </a:blip>
          <a:srcRect l="5906" t="5282" r="5906" b="10563"/>
          <a:stretch>
            <a:fillRect/>
          </a:stretch>
        </p:blipFill>
        <p:spPr>
          <a:xfrm>
            <a:off x="76201" y="1905001"/>
            <a:ext cx="6629399" cy="54321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0"/>
            <a:ext cx="434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 dirty="0" smtClean="0"/>
              <a:t>USE OF FERROCEMENT FOR REPAIRING NON-STRUCTURAL DISTRESSES</a:t>
            </a:r>
            <a:endParaRPr lang="en-US" sz="2000" b="1" u="sng" dirty="0"/>
          </a:p>
        </p:txBody>
      </p:sp>
      <p:grpSp>
        <p:nvGrpSpPr>
          <p:cNvPr id="35" name="Group 34"/>
          <p:cNvGrpSpPr/>
          <p:nvPr/>
        </p:nvGrpSpPr>
        <p:grpSpPr>
          <a:xfrm>
            <a:off x="1143000" y="1371600"/>
            <a:ext cx="4419600" cy="1865531"/>
            <a:chOff x="1143000" y="1371600"/>
            <a:chExt cx="4419600" cy="1865531"/>
          </a:xfrm>
        </p:grpSpPr>
        <p:grpSp>
          <p:nvGrpSpPr>
            <p:cNvPr id="3" name="Group 2"/>
            <p:cNvGrpSpPr/>
            <p:nvPr/>
          </p:nvGrpSpPr>
          <p:grpSpPr>
            <a:xfrm>
              <a:off x="1143000" y="1371600"/>
              <a:ext cx="4419600" cy="914400"/>
              <a:chOff x="3352800" y="2438400"/>
              <a:chExt cx="2971800" cy="914400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3352800" y="2438400"/>
                <a:ext cx="2971800" cy="914400"/>
              </a:xfrm>
              <a:prstGeom prst="rect">
                <a:avLst/>
              </a:prstGeom>
              <a:blipFill>
                <a:blip r:embed="rId2"/>
                <a:tile tx="0" ty="0" sx="100000" sy="100000" flip="none" algn="tl"/>
              </a:blip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5" name="Straight Connector 4"/>
              <p:cNvCxnSpPr/>
              <p:nvPr/>
            </p:nvCxnSpPr>
            <p:spPr>
              <a:xfrm>
                <a:off x="3352800" y="2590800"/>
                <a:ext cx="2971800" cy="158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" name="Straight Connector 5"/>
              <p:cNvCxnSpPr/>
              <p:nvPr/>
            </p:nvCxnSpPr>
            <p:spPr>
              <a:xfrm>
                <a:off x="3352800" y="3200400"/>
                <a:ext cx="2971800" cy="1588"/>
              </a:xfrm>
              <a:prstGeom prst="line">
                <a:avLst/>
              </a:prstGeom>
              <a:ln w="28575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Oval 6"/>
              <p:cNvSpPr/>
              <p:nvPr/>
            </p:nvSpPr>
            <p:spPr>
              <a:xfrm>
                <a:off x="3429000" y="25908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Oval 7"/>
              <p:cNvSpPr/>
              <p:nvPr/>
            </p:nvSpPr>
            <p:spPr>
              <a:xfrm>
                <a:off x="3931920" y="25908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Oval 8"/>
              <p:cNvSpPr/>
              <p:nvPr/>
            </p:nvSpPr>
            <p:spPr>
              <a:xfrm>
                <a:off x="4434840" y="25908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Oval 9"/>
              <p:cNvSpPr/>
              <p:nvPr/>
            </p:nvSpPr>
            <p:spPr>
              <a:xfrm>
                <a:off x="4937760" y="25908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5440680" y="25908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5943600" y="25908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Oval 12"/>
              <p:cNvSpPr/>
              <p:nvPr/>
            </p:nvSpPr>
            <p:spPr>
              <a:xfrm>
                <a:off x="3657600" y="30480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Oval 13"/>
              <p:cNvSpPr/>
              <p:nvPr/>
            </p:nvSpPr>
            <p:spPr>
              <a:xfrm>
                <a:off x="4160520" y="30480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Oval 14"/>
              <p:cNvSpPr/>
              <p:nvPr/>
            </p:nvSpPr>
            <p:spPr>
              <a:xfrm>
                <a:off x="4663440" y="30480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Oval 15"/>
              <p:cNvSpPr/>
              <p:nvPr/>
            </p:nvSpPr>
            <p:spPr>
              <a:xfrm>
                <a:off x="5166360" y="30480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Oval 16"/>
              <p:cNvSpPr/>
              <p:nvPr/>
            </p:nvSpPr>
            <p:spPr>
              <a:xfrm>
                <a:off x="5669280" y="30480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Oval 17"/>
              <p:cNvSpPr/>
              <p:nvPr/>
            </p:nvSpPr>
            <p:spPr>
              <a:xfrm>
                <a:off x="6172200" y="3048000"/>
                <a:ext cx="152400" cy="15240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25" name="Straight Arrow Connector 24"/>
            <p:cNvCxnSpPr/>
            <p:nvPr/>
          </p:nvCxnSpPr>
          <p:spPr>
            <a:xfrm rot="5400000" flipH="1" flipV="1">
              <a:off x="2514600" y="2361406"/>
              <a:ext cx="4572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 rot="5400000" flipH="1" flipV="1">
              <a:off x="2667000" y="2361406"/>
              <a:ext cx="4572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 rot="5400000" flipH="1" flipV="1">
              <a:off x="2818606" y="2361406"/>
              <a:ext cx="4572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/>
            <p:nvPr/>
          </p:nvCxnSpPr>
          <p:spPr>
            <a:xfrm rot="5400000" flipH="1" flipV="1">
              <a:off x="2971006" y="2361406"/>
              <a:ext cx="4572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 rot="5400000" flipH="1" flipV="1">
              <a:off x="3123406" y="2361406"/>
              <a:ext cx="4572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Arrow Connector 29"/>
            <p:cNvCxnSpPr/>
            <p:nvPr/>
          </p:nvCxnSpPr>
          <p:spPr>
            <a:xfrm rot="5400000" flipH="1" flipV="1">
              <a:off x="3275806" y="2361406"/>
              <a:ext cx="4572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1600200" y="2590800"/>
              <a:ext cx="3200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Air (O</a:t>
              </a:r>
              <a:r>
                <a:rPr lang="en-US" baseline="-25000" dirty="0" smtClean="0"/>
                <a:t>2</a:t>
              </a:r>
              <a:r>
                <a:rPr lang="en-US" dirty="0" smtClean="0"/>
                <a:t>) enters through porous concrete + Fe =  Fe</a:t>
              </a:r>
              <a:r>
                <a:rPr lang="en-US" baseline="-25000" dirty="0" smtClean="0"/>
                <a:t>3</a:t>
              </a:r>
              <a:r>
                <a:rPr lang="en-US" dirty="0" smtClean="0"/>
                <a:t>O</a:t>
              </a:r>
              <a:r>
                <a:rPr lang="en-US" baseline="-25000" dirty="0" smtClean="0"/>
                <a:t>4 </a:t>
              </a:r>
              <a:r>
                <a:rPr lang="en-US" dirty="0" smtClean="0"/>
                <a:t> (Rust)</a:t>
              </a:r>
              <a:endParaRPr lang="en-US" baseline="-25000" dirty="0"/>
            </a:p>
          </p:txBody>
        </p:sp>
        <p:sp>
          <p:nvSpPr>
            <p:cNvPr id="32" name="Freeform 31"/>
            <p:cNvSpPr/>
            <p:nvPr/>
          </p:nvSpPr>
          <p:spPr>
            <a:xfrm>
              <a:off x="4395730" y="1828800"/>
              <a:ext cx="404870" cy="385590"/>
            </a:xfrm>
            <a:custGeom>
              <a:avLst/>
              <a:gdLst>
                <a:gd name="connsiteX0" fmla="*/ 77118 w 506776"/>
                <a:gd name="connsiteY0" fmla="*/ 385590 h 451691"/>
                <a:gd name="connsiteX1" fmla="*/ 33051 w 506776"/>
                <a:gd name="connsiteY1" fmla="*/ 319489 h 451691"/>
                <a:gd name="connsiteX2" fmla="*/ 11017 w 506776"/>
                <a:gd name="connsiteY2" fmla="*/ 231354 h 451691"/>
                <a:gd name="connsiteX3" fmla="*/ 0 w 506776"/>
                <a:gd name="connsiteY3" fmla="*/ 198303 h 451691"/>
                <a:gd name="connsiteX4" fmla="*/ 11017 w 506776"/>
                <a:gd name="connsiteY4" fmla="*/ 121185 h 451691"/>
                <a:gd name="connsiteX5" fmla="*/ 44068 w 506776"/>
                <a:gd name="connsiteY5" fmla="*/ 99152 h 451691"/>
                <a:gd name="connsiteX6" fmla="*/ 77118 w 506776"/>
                <a:gd name="connsiteY6" fmla="*/ 66101 h 451691"/>
                <a:gd name="connsiteX7" fmla="*/ 187287 w 506776"/>
                <a:gd name="connsiteY7" fmla="*/ 44067 h 451691"/>
                <a:gd name="connsiteX8" fmla="*/ 308472 w 506776"/>
                <a:gd name="connsiteY8" fmla="*/ 11017 h 451691"/>
                <a:gd name="connsiteX9" fmla="*/ 341523 w 506776"/>
                <a:gd name="connsiteY9" fmla="*/ 0 h 451691"/>
                <a:gd name="connsiteX10" fmla="*/ 429658 w 506776"/>
                <a:gd name="connsiteY10" fmla="*/ 11017 h 451691"/>
                <a:gd name="connsiteX11" fmla="*/ 451692 w 506776"/>
                <a:gd name="connsiteY11" fmla="*/ 44067 h 451691"/>
                <a:gd name="connsiteX12" fmla="*/ 462709 w 506776"/>
                <a:gd name="connsiteY12" fmla="*/ 121185 h 451691"/>
                <a:gd name="connsiteX13" fmla="*/ 484742 w 506776"/>
                <a:gd name="connsiteY13" fmla="*/ 198303 h 451691"/>
                <a:gd name="connsiteX14" fmla="*/ 495759 w 506776"/>
                <a:gd name="connsiteY14" fmla="*/ 264405 h 451691"/>
                <a:gd name="connsiteX15" fmla="*/ 506776 w 506776"/>
                <a:gd name="connsiteY15" fmla="*/ 297455 h 451691"/>
                <a:gd name="connsiteX16" fmla="*/ 495759 w 506776"/>
                <a:gd name="connsiteY16" fmla="*/ 363556 h 451691"/>
                <a:gd name="connsiteX17" fmla="*/ 473725 w 506776"/>
                <a:gd name="connsiteY17" fmla="*/ 396607 h 451691"/>
                <a:gd name="connsiteX18" fmla="*/ 396607 w 506776"/>
                <a:gd name="connsiteY18" fmla="*/ 429658 h 451691"/>
                <a:gd name="connsiteX19" fmla="*/ 220337 w 506776"/>
                <a:gd name="connsiteY19" fmla="*/ 440674 h 451691"/>
                <a:gd name="connsiteX20" fmla="*/ 187287 w 506776"/>
                <a:gd name="connsiteY20" fmla="*/ 451691 h 451691"/>
                <a:gd name="connsiteX21" fmla="*/ 121186 w 506776"/>
                <a:gd name="connsiteY21" fmla="*/ 407624 h 451691"/>
                <a:gd name="connsiteX22" fmla="*/ 99152 w 506776"/>
                <a:gd name="connsiteY22" fmla="*/ 330506 h 451691"/>
                <a:gd name="connsiteX23" fmla="*/ 66101 w 506776"/>
                <a:gd name="connsiteY23" fmla="*/ 319489 h 451691"/>
                <a:gd name="connsiteX24" fmla="*/ 55084 w 506776"/>
                <a:gd name="connsiteY24" fmla="*/ 308472 h 4516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06776" h="451691">
                  <a:moveTo>
                    <a:pt x="77118" y="385590"/>
                  </a:moveTo>
                  <a:cubicBezTo>
                    <a:pt x="62429" y="363556"/>
                    <a:pt x="41425" y="344611"/>
                    <a:pt x="33051" y="319489"/>
                  </a:cubicBezTo>
                  <a:cubicBezTo>
                    <a:pt x="7868" y="243939"/>
                    <a:pt x="37606" y="337709"/>
                    <a:pt x="11017" y="231354"/>
                  </a:cubicBezTo>
                  <a:cubicBezTo>
                    <a:pt x="8200" y="220088"/>
                    <a:pt x="3672" y="209320"/>
                    <a:pt x="0" y="198303"/>
                  </a:cubicBezTo>
                  <a:cubicBezTo>
                    <a:pt x="3672" y="172597"/>
                    <a:pt x="471" y="144914"/>
                    <a:pt x="11017" y="121185"/>
                  </a:cubicBezTo>
                  <a:cubicBezTo>
                    <a:pt x="16395" y="109086"/>
                    <a:pt x="33896" y="107628"/>
                    <a:pt x="44068" y="99152"/>
                  </a:cubicBezTo>
                  <a:cubicBezTo>
                    <a:pt x="56037" y="89178"/>
                    <a:pt x="64155" y="74743"/>
                    <a:pt x="77118" y="66101"/>
                  </a:cubicBezTo>
                  <a:cubicBezTo>
                    <a:pt x="98233" y="52024"/>
                    <a:pt x="180446" y="45207"/>
                    <a:pt x="187287" y="44067"/>
                  </a:cubicBezTo>
                  <a:cubicBezTo>
                    <a:pt x="249571" y="33686"/>
                    <a:pt x="243925" y="32532"/>
                    <a:pt x="308472" y="11017"/>
                  </a:cubicBezTo>
                  <a:lnTo>
                    <a:pt x="341523" y="0"/>
                  </a:lnTo>
                  <a:cubicBezTo>
                    <a:pt x="370901" y="3672"/>
                    <a:pt x="402169" y="21"/>
                    <a:pt x="429658" y="11017"/>
                  </a:cubicBezTo>
                  <a:cubicBezTo>
                    <a:pt x="441952" y="15934"/>
                    <a:pt x="447887" y="31385"/>
                    <a:pt x="451692" y="44067"/>
                  </a:cubicBezTo>
                  <a:cubicBezTo>
                    <a:pt x="459154" y="68939"/>
                    <a:pt x="458064" y="95637"/>
                    <a:pt x="462709" y="121185"/>
                  </a:cubicBezTo>
                  <a:cubicBezTo>
                    <a:pt x="468244" y="151627"/>
                    <a:pt x="475300" y="169979"/>
                    <a:pt x="484742" y="198303"/>
                  </a:cubicBezTo>
                  <a:cubicBezTo>
                    <a:pt x="488414" y="220337"/>
                    <a:pt x="490913" y="242599"/>
                    <a:pt x="495759" y="264405"/>
                  </a:cubicBezTo>
                  <a:cubicBezTo>
                    <a:pt x="498278" y="275741"/>
                    <a:pt x="506776" y="285842"/>
                    <a:pt x="506776" y="297455"/>
                  </a:cubicBezTo>
                  <a:cubicBezTo>
                    <a:pt x="506776" y="319793"/>
                    <a:pt x="502823" y="342365"/>
                    <a:pt x="495759" y="363556"/>
                  </a:cubicBezTo>
                  <a:cubicBezTo>
                    <a:pt x="491572" y="376117"/>
                    <a:pt x="483088" y="387244"/>
                    <a:pt x="473725" y="396607"/>
                  </a:cubicBezTo>
                  <a:cubicBezTo>
                    <a:pt x="453278" y="417055"/>
                    <a:pt x="424701" y="426849"/>
                    <a:pt x="396607" y="429658"/>
                  </a:cubicBezTo>
                  <a:cubicBezTo>
                    <a:pt x="338028" y="435516"/>
                    <a:pt x="279094" y="437002"/>
                    <a:pt x="220337" y="440674"/>
                  </a:cubicBezTo>
                  <a:cubicBezTo>
                    <a:pt x="209320" y="444346"/>
                    <a:pt x="198900" y="451691"/>
                    <a:pt x="187287" y="451691"/>
                  </a:cubicBezTo>
                  <a:cubicBezTo>
                    <a:pt x="155399" y="451691"/>
                    <a:pt x="141057" y="427495"/>
                    <a:pt x="121186" y="407624"/>
                  </a:cubicBezTo>
                  <a:cubicBezTo>
                    <a:pt x="121091" y="407243"/>
                    <a:pt x="104421" y="335775"/>
                    <a:pt x="99152" y="330506"/>
                  </a:cubicBezTo>
                  <a:cubicBezTo>
                    <a:pt x="90940" y="322295"/>
                    <a:pt x="76488" y="324682"/>
                    <a:pt x="66101" y="319489"/>
                  </a:cubicBezTo>
                  <a:cubicBezTo>
                    <a:pt x="61456" y="317166"/>
                    <a:pt x="58756" y="312144"/>
                    <a:pt x="55084" y="308472"/>
                  </a:cubicBezTo>
                </a:path>
              </a:pathLst>
            </a:custGeom>
            <a:gradFill flip="none" rotWithShape="1">
              <a:gsLst>
                <a:gs pos="0">
                  <a:srgbClr val="C00000">
                    <a:tint val="66000"/>
                    <a:satMod val="160000"/>
                  </a:srgbClr>
                </a:gs>
                <a:gs pos="50000">
                  <a:srgbClr val="C00000">
                    <a:tint val="44500"/>
                    <a:satMod val="160000"/>
                  </a:srgbClr>
                </a:gs>
                <a:gs pos="100000">
                  <a:srgbClr val="C00000">
                    <a:tint val="23500"/>
                    <a:satMod val="160000"/>
                  </a:srgbClr>
                </a:gs>
              </a:gsLst>
              <a:lin ang="16200000" scaled="1"/>
              <a:tileRect/>
            </a:gra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  <p:cxnSp>
          <p:nvCxnSpPr>
            <p:cNvPr id="34" name="Straight Arrow Connector 33"/>
            <p:cNvCxnSpPr/>
            <p:nvPr/>
          </p:nvCxnSpPr>
          <p:spPr>
            <a:xfrm rot="5400000" flipH="1" flipV="1">
              <a:off x="4000500" y="2400300"/>
              <a:ext cx="1066800" cy="2286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36" name="Straight Arrow Connector 35"/>
          <p:cNvCxnSpPr/>
          <p:nvPr/>
        </p:nvCxnSpPr>
        <p:spPr>
          <a:xfrm rot="5400000" flipH="1" flipV="1">
            <a:off x="2667000" y="25138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5400000" flipH="1" flipV="1">
            <a:off x="2819400" y="25138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533400" y="5562600"/>
            <a:ext cx="6172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Increased volume of Fe</a:t>
            </a:r>
            <a:r>
              <a:rPr lang="en-US" baseline="-25000" dirty="0" smtClean="0"/>
              <a:t>3</a:t>
            </a:r>
            <a:r>
              <a:rPr lang="en-US" dirty="0" smtClean="0"/>
              <a:t>O</a:t>
            </a:r>
            <a:r>
              <a:rPr lang="en-US" baseline="-25000" dirty="0" smtClean="0"/>
              <a:t>4 </a:t>
            </a:r>
            <a:r>
              <a:rPr lang="en-US" dirty="0" smtClean="0"/>
              <a:t>exerts swelling pressure on the surrounding concrete and  pushes it to fall apart. This is called </a:t>
            </a:r>
            <a:r>
              <a:rPr lang="en-US" b="1" u="sng" dirty="0" err="1" smtClean="0"/>
              <a:t>Spalling</a:t>
            </a:r>
            <a:r>
              <a:rPr lang="en-US" b="1" u="sng" dirty="0" smtClean="0"/>
              <a:t> of </a:t>
            </a:r>
            <a:r>
              <a:rPr lang="en-US" b="1" u="sng" dirty="0" smtClean="0"/>
              <a:t>Concrete.</a:t>
            </a:r>
            <a:r>
              <a:rPr lang="en-US" dirty="0" smtClean="0"/>
              <a:t> This opens up concrete against weather effect so that corrosion of reinforcements is accelerated. Eventually the structural element (slab, beam, column etc.) becomes vulnerable to collapse.</a:t>
            </a:r>
            <a:endParaRPr lang="en-US" b="1" u="sng" dirty="0" smtClean="0"/>
          </a:p>
          <a:p>
            <a:endParaRPr lang="en-US" baseline="-25000" dirty="0"/>
          </a:p>
        </p:txBody>
      </p:sp>
      <p:grpSp>
        <p:nvGrpSpPr>
          <p:cNvPr id="86" name="Group 85"/>
          <p:cNvGrpSpPr/>
          <p:nvPr/>
        </p:nvGrpSpPr>
        <p:grpSpPr>
          <a:xfrm>
            <a:off x="1143000" y="3657600"/>
            <a:ext cx="4572000" cy="1373188"/>
            <a:chOff x="533400" y="4038600"/>
            <a:chExt cx="4572000" cy="1373188"/>
          </a:xfrm>
        </p:grpSpPr>
        <p:sp>
          <p:nvSpPr>
            <p:cNvPr id="65" name="Freeform 64"/>
            <p:cNvSpPr/>
            <p:nvPr/>
          </p:nvSpPr>
          <p:spPr>
            <a:xfrm>
              <a:off x="3810000" y="4495800"/>
              <a:ext cx="404870" cy="385590"/>
            </a:xfrm>
            <a:custGeom>
              <a:avLst/>
              <a:gdLst>
                <a:gd name="connsiteX0" fmla="*/ 77118 w 506776"/>
                <a:gd name="connsiteY0" fmla="*/ 385590 h 451691"/>
                <a:gd name="connsiteX1" fmla="*/ 33051 w 506776"/>
                <a:gd name="connsiteY1" fmla="*/ 319489 h 451691"/>
                <a:gd name="connsiteX2" fmla="*/ 11017 w 506776"/>
                <a:gd name="connsiteY2" fmla="*/ 231354 h 451691"/>
                <a:gd name="connsiteX3" fmla="*/ 0 w 506776"/>
                <a:gd name="connsiteY3" fmla="*/ 198303 h 451691"/>
                <a:gd name="connsiteX4" fmla="*/ 11017 w 506776"/>
                <a:gd name="connsiteY4" fmla="*/ 121185 h 451691"/>
                <a:gd name="connsiteX5" fmla="*/ 44068 w 506776"/>
                <a:gd name="connsiteY5" fmla="*/ 99152 h 451691"/>
                <a:gd name="connsiteX6" fmla="*/ 77118 w 506776"/>
                <a:gd name="connsiteY6" fmla="*/ 66101 h 451691"/>
                <a:gd name="connsiteX7" fmla="*/ 187287 w 506776"/>
                <a:gd name="connsiteY7" fmla="*/ 44067 h 451691"/>
                <a:gd name="connsiteX8" fmla="*/ 308472 w 506776"/>
                <a:gd name="connsiteY8" fmla="*/ 11017 h 451691"/>
                <a:gd name="connsiteX9" fmla="*/ 341523 w 506776"/>
                <a:gd name="connsiteY9" fmla="*/ 0 h 451691"/>
                <a:gd name="connsiteX10" fmla="*/ 429658 w 506776"/>
                <a:gd name="connsiteY10" fmla="*/ 11017 h 451691"/>
                <a:gd name="connsiteX11" fmla="*/ 451692 w 506776"/>
                <a:gd name="connsiteY11" fmla="*/ 44067 h 451691"/>
                <a:gd name="connsiteX12" fmla="*/ 462709 w 506776"/>
                <a:gd name="connsiteY12" fmla="*/ 121185 h 451691"/>
                <a:gd name="connsiteX13" fmla="*/ 484742 w 506776"/>
                <a:gd name="connsiteY13" fmla="*/ 198303 h 451691"/>
                <a:gd name="connsiteX14" fmla="*/ 495759 w 506776"/>
                <a:gd name="connsiteY14" fmla="*/ 264405 h 451691"/>
                <a:gd name="connsiteX15" fmla="*/ 506776 w 506776"/>
                <a:gd name="connsiteY15" fmla="*/ 297455 h 451691"/>
                <a:gd name="connsiteX16" fmla="*/ 495759 w 506776"/>
                <a:gd name="connsiteY16" fmla="*/ 363556 h 451691"/>
                <a:gd name="connsiteX17" fmla="*/ 473725 w 506776"/>
                <a:gd name="connsiteY17" fmla="*/ 396607 h 451691"/>
                <a:gd name="connsiteX18" fmla="*/ 396607 w 506776"/>
                <a:gd name="connsiteY18" fmla="*/ 429658 h 451691"/>
                <a:gd name="connsiteX19" fmla="*/ 220337 w 506776"/>
                <a:gd name="connsiteY19" fmla="*/ 440674 h 451691"/>
                <a:gd name="connsiteX20" fmla="*/ 187287 w 506776"/>
                <a:gd name="connsiteY20" fmla="*/ 451691 h 451691"/>
                <a:gd name="connsiteX21" fmla="*/ 121186 w 506776"/>
                <a:gd name="connsiteY21" fmla="*/ 407624 h 451691"/>
                <a:gd name="connsiteX22" fmla="*/ 99152 w 506776"/>
                <a:gd name="connsiteY22" fmla="*/ 330506 h 451691"/>
                <a:gd name="connsiteX23" fmla="*/ 66101 w 506776"/>
                <a:gd name="connsiteY23" fmla="*/ 319489 h 451691"/>
                <a:gd name="connsiteX24" fmla="*/ 55084 w 506776"/>
                <a:gd name="connsiteY24" fmla="*/ 308472 h 4516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06776" h="451691">
                  <a:moveTo>
                    <a:pt x="77118" y="385590"/>
                  </a:moveTo>
                  <a:cubicBezTo>
                    <a:pt x="62429" y="363556"/>
                    <a:pt x="41425" y="344611"/>
                    <a:pt x="33051" y="319489"/>
                  </a:cubicBezTo>
                  <a:cubicBezTo>
                    <a:pt x="7868" y="243939"/>
                    <a:pt x="37606" y="337709"/>
                    <a:pt x="11017" y="231354"/>
                  </a:cubicBezTo>
                  <a:cubicBezTo>
                    <a:pt x="8200" y="220088"/>
                    <a:pt x="3672" y="209320"/>
                    <a:pt x="0" y="198303"/>
                  </a:cubicBezTo>
                  <a:cubicBezTo>
                    <a:pt x="3672" y="172597"/>
                    <a:pt x="471" y="144914"/>
                    <a:pt x="11017" y="121185"/>
                  </a:cubicBezTo>
                  <a:cubicBezTo>
                    <a:pt x="16395" y="109086"/>
                    <a:pt x="33896" y="107628"/>
                    <a:pt x="44068" y="99152"/>
                  </a:cubicBezTo>
                  <a:cubicBezTo>
                    <a:pt x="56037" y="89178"/>
                    <a:pt x="64155" y="74743"/>
                    <a:pt x="77118" y="66101"/>
                  </a:cubicBezTo>
                  <a:cubicBezTo>
                    <a:pt x="98233" y="52024"/>
                    <a:pt x="180446" y="45207"/>
                    <a:pt x="187287" y="44067"/>
                  </a:cubicBezTo>
                  <a:cubicBezTo>
                    <a:pt x="249571" y="33686"/>
                    <a:pt x="243925" y="32532"/>
                    <a:pt x="308472" y="11017"/>
                  </a:cubicBezTo>
                  <a:lnTo>
                    <a:pt x="341523" y="0"/>
                  </a:lnTo>
                  <a:cubicBezTo>
                    <a:pt x="370901" y="3672"/>
                    <a:pt x="402169" y="21"/>
                    <a:pt x="429658" y="11017"/>
                  </a:cubicBezTo>
                  <a:cubicBezTo>
                    <a:pt x="441952" y="15934"/>
                    <a:pt x="447887" y="31385"/>
                    <a:pt x="451692" y="44067"/>
                  </a:cubicBezTo>
                  <a:cubicBezTo>
                    <a:pt x="459154" y="68939"/>
                    <a:pt x="458064" y="95637"/>
                    <a:pt x="462709" y="121185"/>
                  </a:cubicBezTo>
                  <a:cubicBezTo>
                    <a:pt x="468244" y="151627"/>
                    <a:pt x="475300" y="169979"/>
                    <a:pt x="484742" y="198303"/>
                  </a:cubicBezTo>
                  <a:cubicBezTo>
                    <a:pt x="488414" y="220337"/>
                    <a:pt x="490913" y="242599"/>
                    <a:pt x="495759" y="264405"/>
                  </a:cubicBezTo>
                  <a:cubicBezTo>
                    <a:pt x="498278" y="275741"/>
                    <a:pt x="506776" y="285842"/>
                    <a:pt x="506776" y="297455"/>
                  </a:cubicBezTo>
                  <a:cubicBezTo>
                    <a:pt x="506776" y="319793"/>
                    <a:pt x="502823" y="342365"/>
                    <a:pt x="495759" y="363556"/>
                  </a:cubicBezTo>
                  <a:cubicBezTo>
                    <a:pt x="491572" y="376117"/>
                    <a:pt x="483088" y="387244"/>
                    <a:pt x="473725" y="396607"/>
                  </a:cubicBezTo>
                  <a:cubicBezTo>
                    <a:pt x="453278" y="417055"/>
                    <a:pt x="424701" y="426849"/>
                    <a:pt x="396607" y="429658"/>
                  </a:cubicBezTo>
                  <a:cubicBezTo>
                    <a:pt x="338028" y="435516"/>
                    <a:pt x="279094" y="437002"/>
                    <a:pt x="220337" y="440674"/>
                  </a:cubicBezTo>
                  <a:cubicBezTo>
                    <a:pt x="209320" y="444346"/>
                    <a:pt x="198900" y="451691"/>
                    <a:pt x="187287" y="451691"/>
                  </a:cubicBezTo>
                  <a:cubicBezTo>
                    <a:pt x="155399" y="451691"/>
                    <a:pt x="141057" y="427495"/>
                    <a:pt x="121186" y="407624"/>
                  </a:cubicBezTo>
                  <a:cubicBezTo>
                    <a:pt x="121091" y="407243"/>
                    <a:pt x="104421" y="335775"/>
                    <a:pt x="99152" y="330506"/>
                  </a:cubicBezTo>
                  <a:cubicBezTo>
                    <a:pt x="90940" y="322295"/>
                    <a:pt x="76488" y="324682"/>
                    <a:pt x="66101" y="319489"/>
                  </a:cubicBezTo>
                  <a:cubicBezTo>
                    <a:pt x="61456" y="317166"/>
                    <a:pt x="58756" y="312144"/>
                    <a:pt x="55084" y="308472"/>
                  </a:cubicBezTo>
                </a:path>
              </a:pathLst>
            </a:custGeom>
            <a:gradFill flip="none" rotWithShape="1">
              <a:gsLst>
                <a:gs pos="0">
                  <a:srgbClr val="C00000">
                    <a:tint val="66000"/>
                    <a:satMod val="160000"/>
                  </a:srgbClr>
                </a:gs>
                <a:gs pos="50000">
                  <a:srgbClr val="C00000">
                    <a:tint val="44500"/>
                    <a:satMod val="160000"/>
                  </a:srgbClr>
                </a:gs>
                <a:gs pos="100000">
                  <a:srgbClr val="C00000">
                    <a:tint val="23500"/>
                    <a:satMod val="160000"/>
                  </a:srgbClr>
                </a:gs>
              </a:gsLst>
              <a:lin ang="16200000" scaled="1"/>
              <a:tileRect/>
            </a:gradFill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0000"/>
                </a:solidFill>
              </a:endParaRPr>
            </a:p>
          </p:txBody>
        </p:sp>
        <p:cxnSp>
          <p:nvCxnSpPr>
            <p:cNvPr id="67" name="Straight Connector 66"/>
            <p:cNvCxnSpPr/>
            <p:nvPr/>
          </p:nvCxnSpPr>
          <p:spPr>
            <a:xfrm>
              <a:off x="1371600" y="5410200"/>
              <a:ext cx="3733800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>
              <a:stCxn id="65" idx="20"/>
            </p:cNvCxnSpPr>
            <p:nvPr/>
          </p:nvCxnSpPr>
          <p:spPr>
            <a:xfrm>
              <a:off x="3959626" y="4881390"/>
              <a:ext cx="2774" cy="52881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Arrow Connector 70"/>
            <p:cNvCxnSpPr>
              <a:stCxn id="65" idx="18"/>
            </p:cNvCxnSpPr>
            <p:nvPr/>
          </p:nvCxnSpPr>
          <p:spPr>
            <a:xfrm flipH="1">
              <a:off x="4114800" y="4862581"/>
              <a:ext cx="12055" cy="547619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>
              <a:stCxn id="65" idx="17"/>
            </p:cNvCxnSpPr>
            <p:nvPr/>
          </p:nvCxnSpPr>
          <p:spPr>
            <a:xfrm>
              <a:off x="4188465" y="4834367"/>
              <a:ext cx="383535" cy="34723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>
              <a:stCxn id="65" idx="14"/>
            </p:cNvCxnSpPr>
            <p:nvPr/>
          </p:nvCxnSpPr>
          <p:spPr>
            <a:xfrm flipV="1">
              <a:off x="4206068" y="4343400"/>
              <a:ext cx="365932" cy="378112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/>
            <p:cNvCxnSpPr>
              <a:stCxn id="65" idx="7"/>
            </p:cNvCxnSpPr>
            <p:nvPr/>
          </p:nvCxnSpPr>
          <p:spPr>
            <a:xfrm flipH="1" flipV="1">
              <a:off x="3886200" y="4038600"/>
              <a:ext cx="73426" cy="49481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Arrow Connector 78"/>
            <p:cNvCxnSpPr>
              <a:stCxn id="65" idx="3"/>
            </p:cNvCxnSpPr>
            <p:nvPr/>
          </p:nvCxnSpPr>
          <p:spPr>
            <a:xfrm flipH="1" flipV="1">
              <a:off x="3276600" y="4495800"/>
              <a:ext cx="533400" cy="169283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Arrow Connector 80"/>
            <p:cNvCxnSpPr>
              <a:stCxn id="65" idx="21"/>
            </p:cNvCxnSpPr>
            <p:nvPr/>
          </p:nvCxnSpPr>
          <p:spPr>
            <a:xfrm flipH="1">
              <a:off x="3276600" y="4843772"/>
              <a:ext cx="630217" cy="10922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Arrow Connector 83"/>
            <p:cNvCxnSpPr/>
            <p:nvPr/>
          </p:nvCxnSpPr>
          <p:spPr>
            <a:xfrm rot="5400000">
              <a:off x="1219200" y="4953000"/>
              <a:ext cx="9144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TextBox 84"/>
            <p:cNvSpPr txBox="1"/>
            <p:nvPr/>
          </p:nvSpPr>
          <p:spPr>
            <a:xfrm>
              <a:off x="533400" y="4191000"/>
              <a:ext cx="21336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Concrete boundary</a:t>
              </a:r>
              <a:endParaRPr lang="en-US" dirty="0"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12"/>
          <p:cNvSpPr txBox="1">
            <a:spLocks noChangeArrowheads="1"/>
          </p:cNvSpPr>
          <p:nvPr/>
        </p:nvSpPr>
        <p:spPr bwMode="auto">
          <a:xfrm>
            <a:off x="887413" y="1666875"/>
            <a:ext cx="4337050" cy="27463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 u="sng"/>
              <a:t>Stage - 1 </a:t>
            </a:r>
            <a:r>
              <a:rPr lang="en-US" sz="1200"/>
              <a:t>Use chisel for chipping loose plaster, concrete etc.</a:t>
            </a:r>
            <a:endParaRPr lang="en-US" sz="1200" b="1" u="sng"/>
          </a:p>
        </p:txBody>
      </p:sp>
      <p:sp>
        <p:nvSpPr>
          <p:cNvPr id="3" name="Line 2"/>
          <p:cNvSpPr>
            <a:spLocks noChangeShapeType="1"/>
          </p:cNvSpPr>
          <p:nvPr/>
        </p:nvSpPr>
        <p:spPr bwMode="auto">
          <a:xfrm>
            <a:off x="1181100" y="793750"/>
            <a:ext cx="1789113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Freeform 8"/>
          <p:cNvSpPr>
            <a:spLocks/>
          </p:cNvSpPr>
          <p:nvPr/>
        </p:nvSpPr>
        <p:spPr bwMode="auto">
          <a:xfrm>
            <a:off x="2933700" y="793750"/>
            <a:ext cx="82550" cy="438150"/>
          </a:xfrm>
          <a:custGeom>
            <a:avLst/>
            <a:gdLst/>
            <a:ahLst/>
            <a:cxnLst>
              <a:cxn ang="0">
                <a:pos x="96" y="0"/>
              </a:cxn>
              <a:cxn ang="0">
                <a:pos x="96" y="150"/>
              </a:cxn>
              <a:cxn ang="0">
                <a:pos x="240" y="168"/>
              </a:cxn>
              <a:cxn ang="0">
                <a:pos x="0" y="216"/>
              </a:cxn>
              <a:cxn ang="0">
                <a:pos x="96" y="216"/>
              </a:cxn>
              <a:cxn ang="0">
                <a:pos x="96" y="360"/>
              </a:cxn>
            </a:cxnLst>
            <a:rect l="0" t="0" r="r" b="b"/>
            <a:pathLst>
              <a:path w="240" h="360">
                <a:moveTo>
                  <a:pt x="96" y="0"/>
                </a:moveTo>
                <a:cubicBezTo>
                  <a:pt x="96" y="50"/>
                  <a:pt x="96" y="100"/>
                  <a:pt x="96" y="150"/>
                </a:cubicBezTo>
                <a:lnTo>
                  <a:pt x="240" y="168"/>
                </a:lnTo>
                <a:lnTo>
                  <a:pt x="0" y="216"/>
                </a:lnTo>
                <a:lnTo>
                  <a:pt x="96" y="216"/>
                </a:lnTo>
                <a:lnTo>
                  <a:pt x="96" y="360"/>
                </a:lnTo>
              </a:path>
            </a:pathLst>
          </a:cu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Freeform 9"/>
          <p:cNvSpPr>
            <a:spLocks/>
          </p:cNvSpPr>
          <p:nvPr/>
        </p:nvSpPr>
        <p:spPr bwMode="auto">
          <a:xfrm>
            <a:off x="1144588" y="793750"/>
            <a:ext cx="84137" cy="438150"/>
          </a:xfrm>
          <a:custGeom>
            <a:avLst/>
            <a:gdLst/>
            <a:ahLst/>
            <a:cxnLst>
              <a:cxn ang="0">
                <a:pos x="96" y="0"/>
              </a:cxn>
              <a:cxn ang="0">
                <a:pos x="96" y="150"/>
              </a:cxn>
              <a:cxn ang="0">
                <a:pos x="240" y="168"/>
              </a:cxn>
              <a:cxn ang="0">
                <a:pos x="0" y="216"/>
              </a:cxn>
              <a:cxn ang="0">
                <a:pos x="96" y="216"/>
              </a:cxn>
              <a:cxn ang="0">
                <a:pos x="96" y="360"/>
              </a:cxn>
            </a:cxnLst>
            <a:rect l="0" t="0" r="r" b="b"/>
            <a:pathLst>
              <a:path w="240" h="360">
                <a:moveTo>
                  <a:pt x="96" y="0"/>
                </a:moveTo>
                <a:cubicBezTo>
                  <a:pt x="96" y="50"/>
                  <a:pt x="96" y="100"/>
                  <a:pt x="96" y="150"/>
                </a:cubicBezTo>
                <a:lnTo>
                  <a:pt x="240" y="168"/>
                </a:lnTo>
                <a:lnTo>
                  <a:pt x="0" y="216"/>
                </a:lnTo>
                <a:lnTo>
                  <a:pt x="96" y="216"/>
                </a:lnTo>
                <a:lnTo>
                  <a:pt x="96" y="360"/>
                </a:lnTo>
              </a:path>
            </a:pathLst>
          </a:cu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Freeform 337"/>
          <p:cNvSpPr>
            <a:spLocks/>
          </p:cNvSpPr>
          <p:nvPr/>
        </p:nvSpPr>
        <p:spPr bwMode="auto">
          <a:xfrm>
            <a:off x="1184275" y="1155700"/>
            <a:ext cx="1782763" cy="134938"/>
          </a:xfrm>
          <a:custGeom>
            <a:avLst/>
            <a:gdLst/>
            <a:ahLst/>
            <a:cxnLst>
              <a:cxn ang="0">
                <a:pos x="0" y="36"/>
              </a:cxn>
              <a:cxn ang="0">
                <a:pos x="105" y="39"/>
              </a:cxn>
              <a:cxn ang="0">
                <a:pos x="144" y="24"/>
              </a:cxn>
              <a:cxn ang="0">
                <a:pos x="168" y="18"/>
              </a:cxn>
              <a:cxn ang="0">
                <a:pos x="231" y="30"/>
              </a:cxn>
              <a:cxn ang="0">
                <a:pos x="297" y="18"/>
              </a:cxn>
              <a:cxn ang="0">
                <a:pos x="336" y="0"/>
              </a:cxn>
              <a:cxn ang="0">
                <a:pos x="402" y="18"/>
              </a:cxn>
              <a:cxn ang="0">
                <a:pos x="480" y="0"/>
              </a:cxn>
              <a:cxn ang="0">
                <a:pos x="567" y="18"/>
              </a:cxn>
              <a:cxn ang="0">
                <a:pos x="639" y="33"/>
              </a:cxn>
              <a:cxn ang="0">
                <a:pos x="675" y="21"/>
              </a:cxn>
              <a:cxn ang="0">
                <a:pos x="768" y="45"/>
              </a:cxn>
              <a:cxn ang="0">
                <a:pos x="834" y="33"/>
              </a:cxn>
              <a:cxn ang="0">
                <a:pos x="873" y="45"/>
              </a:cxn>
              <a:cxn ang="0">
                <a:pos x="912" y="42"/>
              </a:cxn>
              <a:cxn ang="0">
                <a:pos x="942" y="33"/>
              </a:cxn>
            </a:cxnLst>
            <a:rect l="0" t="0" r="r" b="b"/>
            <a:pathLst>
              <a:path w="942" h="63">
                <a:moveTo>
                  <a:pt x="0" y="36"/>
                </a:moveTo>
                <a:cubicBezTo>
                  <a:pt x="39" y="42"/>
                  <a:pt x="60" y="41"/>
                  <a:pt x="105" y="39"/>
                </a:cubicBezTo>
                <a:cubicBezTo>
                  <a:pt x="118" y="35"/>
                  <a:pt x="131" y="29"/>
                  <a:pt x="144" y="24"/>
                </a:cubicBezTo>
                <a:cubicBezTo>
                  <a:pt x="152" y="21"/>
                  <a:pt x="168" y="18"/>
                  <a:pt x="168" y="18"/>
                </a:cubicBezTo>
                <a:cubicBezTo>
                  <a:pt x="201" y="20"/>
                  <a:pt x="207" y="18"/>
                  <a:pt x="231" y="30"/>
                </a:cubicBezTo>
                <a:cubicBezTo>
                  <a:pt x="265" y="28"/>
                  <a:pt x="270" y="25"/>
                  <a:pt x="297" y="18"/>
                </a:cubicBezTo>
                <a:cubicBezTo>
                  <a:pt x="313" y="7"/>
                  <a:pt x="319" y="6"/>
                  <a:pt x="336" y="0"/>
                </a:cubicBezTo>
                <a:cubicBezTo>
                  <a:pt x="363" y="3"/>
                  <a:pt x="378" y="10"/>
                  <a:pt x="402" y="18"/>
                </a:cubicBezTo>
                <a:cubicBezTo>
                  <a:pt x="432" y="15"/>
                  <a:pt x="452" y="7"/>
                  <a:pt x="480" y="0"/>
                </a:cubicBezTo>
                <a:cubicBezTo>
                  <a:pt x="514" y="11"/>
                  <a:pt x="528" y="16"/>
                  <a:pt x="567" y="18"/>
                </a:cubicBezTo>
                <a:cubicBezTo>
                  <a:pt x="586" y="47"/>
                  <a:pt x="598" y="35"/>
                  <a:pt x="639" y="33"/>
                </a:cubicBezTo>
                <a:cubicBezTo>
                  <a:pt x="652" y="27"/>
                  <a:pt x="661" y="24"/>
                  <a:pt x="675" y="21"/>
                </a:cubicBezTo>
                <a:cubicBezTo>
                  <a:pt x="706" y="27"/>
                  <a:pt x="737" y="37"/>
                  <a:pt x="768" y="45"/>
                </a:cubicBezTo>
                <a:cubicBezTo>
                  <a:pt x="795" y="63"/>
                  <a:pt x="813" y="47"/>
                  <a:pt x="834" y="33"/>
                </a:cubicBezTo>
                <a:cubicBezTo>
                  <a:pt x="849" y="36"/>
                  <a:pt x="860" y="36"/>
                  <a:pt x="873" y="45"/>
                </a:cubicBezTo>
                <a:cubicBezTo>
                  <a:pt x="886" y="44"/>
                  <a:pt x="899" y="44"/>
                  <a:pt x="912" y="42"/>
                </a:cubicBezTo>
                <a:cubicBezTo>
                  <a:pt x="924" y="40"/>
                  <a:pt x="928" y="33"/>
                  <a:pt x="942" y="33"/>
                </a:cubicBezTo>
              </a:path>
            </a:pathLst>
          </a:custGeom>
          <a:noFill/>
          <a:ln w="6350" cap="flat" cmpd="sng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" name="Group 374"/>
          <p:cNvGrpSpPr>
            <a:grpSpLocks/>
          </p:cNvGrpSpPr>
          <p:nvPr/>
        </p:nvGrpSpPr>
        <p:grpSpPr bwMode="auto">
          <a:xfrm>
            <a:off x="1196975" y="749300"/>
            <a:ext cx="612775" cy="385763"/>
            <a:chOff x="567" y="210"/>
            <a:chExt cx="324" cy="180"/>
          </a:xfrm>
        </p:grpSpPr>
        <p:sp>
          <p:nvSpPr>
            <p:cNvPr id="8" name="Rectangle 339"/>
            <p:cNvSpPr>
              <a:spLocks noChangeArrowheads="1"/>
            </p:cNvSpPr>
            <p:nvPr/>
          </p:nvSpPr>
          <p:spPr bwMode="auto">
            <a:xfrm>
              <a:off x="567" y="210"/>
              <a:ext cx="324" cy="180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AutoShape 340"/>
            <p:cNvSpPr>
              <a:spLocks noChangeArrowheads="1"/>
            </p:cNvSpPr>
            <p:nvPr/>
          </p:nvSpPr>
          <p:spPr bwMode="auto">
            <a:xfrm rot="600000">
              <a:off x="613" y="246"/>
              <a:ext cx="47" cy="47"/>
            </a:xfrm>
            <a:prstGeom prst="triangle">
              <a:avLst>
                <a:gd name="adj" fmla="val 10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0" name="AutoShape 341"/>
            <p:cNvSpPr>
              <a:spLocks noChangeArrowheads="1"/>
            </p:cNvSpPr>
            <p:nvPr/>
          </p:nvSpPr>
          <p:spPr bwMode="auto">
            <a:xfrm rot="-3068109">
              <a:off x="796" y="312"/>
              <a:ext cx="47" cy="47"/>
            </a:xfrm>
            <a:prstGeom prst="triangle">
              <a:avLst>
                <a:gd name="adj" fmla="val 10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vert="eaVert" wrap="none" anchor="ctr"/>
            <a:lstStyle/>
            <a:p>
              <a:pPr algn="ctr"/>
              <a:endParaRPr lang="en-US"/>
            </a:p>
          </p:txBody>
        </p:sp>
        <p:sp>
          <p:nvSpPr>
            <p:cNvPr id="11" name="AutoShape 342"/>
            <p:cNvSpPr>
              <a:spLocks noChangeArrowheads="1"/>
            </p:cNvSpPr>
            <p:nvPr/>
          </p:nvSpPr>
          <p:spPr bwMode="auto">
            <a:xfrm rot="-5465562">
              <a:off x="727" y="249"/>
              <a:ext cx="47" cy="47"/>
            </a:xfrm>
            <a:prstGeom prst="triangle">
              <a:avLst>
                <a:gd name="adj" fmla="val 10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vert="eaVert" wrap="none" anchor="ctr"/>
            <a:lstStyle/>
            <a:p>
              <a:pPr algn="ctr"/>
              <a:endParaRPr lang="en-US"/>
            </a:p>
          </p:txBody>
        </p:sp>
        <p:sp>
          <p:nvSpPr>
            <p:cNvPr id="12" name="AutoShape 343"/>
            <p:cNvSpPr>
              <a:spLocks noChangeArrowheads="1"/>
            </p:cNvSpPr>
            <p:nvPr/>
          </p:nvSpPr>
          <p:spPr bwMode="auto">
            <a:xfrm rot="-17555511">
              <a:off x="697" y="312"/>
              <a:ext cx="47" cy="47"/>
            </a:xfrm>
            <a:prstGeom prst="triangle">
              <a:avLst>
                <a:gd name="adj" fmla="val 10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rot="10800000" vert="eaVert" wrap="none" anchor="ctr"/>
            <a:lstStyle/>
            <a:p>
              <a:pPr algn="ctr"/>
              <a:endParaRPr lang="en-US"/>
            </a:p>
          </p:txBody>
        </p:sp>
        <p:sp>
          <p:nvSpPr>
            <p:cNvPr id="13" name="Oval 349"/>
            <p:cNvSpPr>
              <a:spLocks noChangeArrowheads="1"/>
            </p:cNvSpPr>
            <p:nvPr/>
          </p:nvSpPr>
          <p:spPr bwMode="auto">
            <a:xfrm>
              <a:off x="864" y="336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Oval 350"/>
            <p:cNvSpPr>
              <a:spLocks noChangeArrowheads="1"/>
            </p:cNvSpPr>
            <p:nvPr/>
          </p:nvSpPr>
          <p:spPr bwMode="auto">
            <a:xfrm>
              <a:off x="864" y="336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Oval 346"/>
            <p:cNvSpPr>
              <a:spLocks noChangeArrowheads="1"/>
            </p:cNvSpPr>
            <p:nvPr/>
          </p:nvSpPr>
          <p:spPr bwMode="auto">
            <a:xfrm>
              <a:off x="672" y="273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Oval 347"/>
            <p:cNvSpPr>
              <a:spLocks noChangeArrowheads="1"/>
            </p:cNvSpPr>
            <p:nvPr/>
          </p:nvSpPr>
          <p:spPr bwMode="auto">
            <a:xfrm>
              <a:off x="624" y="378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Oval 348"/>
            <p:cNvSpPr>
              <a:spLocks noChangeArrowheads="1"/>
            </p:cNvSpPr>
            <p:nvPr/>
          </p:nvSpPr>
          <p:spPr bwMode="auto">
            <a:xfrm>
              <a:off x="768" y="336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Oval 351"/>
            <p:cNvSpPr>
              <a:spLocks noChangeArrowheads="1"/>
            </p:cNvSpPr>
            <p:nvPr/>
          </p:nvSpPr>
          <p:spPr bwMode="auto">
            <a:xfrm>
              <a:off x="864" y="336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19" name="Oval 363"/>
            <p:cNvSpPr>
              <a:spLocks noChangeArrowheads="1"/>
            </p:cNvSpPr>
            <p:nvPr/>
          </p:nvSpPr>
          <p:spPr bwMode="auto">
            <a:xfrm>
              <a:off x="816" y="288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" name="Oval 364"/>
            <p:cNvSpPr>
              <a:spLocks noChangeArrowheads="1"/>
            </p:cNvSpPr>
            <p:nvPr/>
          </p:nvSpPr>
          <p:spPr bwMode="auto">
            <a:xfrm>
              <a:off x="717" y="312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Oval 365"/>
            <p:cNvSpPr>
              <a:spLocks noChangeArrowheads="1"/>
            </p:cNvSpPr>
            <p:nvPr/>
          </p:nvSpPr>
          <p:spPr bwMode="auto">
            <a:xfrm>
              <a:off x="648" y="336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2" name="Oval 366"/>
            <p:cNvSpPr>
              <a:spLocks noChangeArrowheads="1"/>
            </p:cNvSpPr>
            <p:nvPr/>
          </p:nvSpPr>
          <p:spPr bwMode="auto">
            <a:xfrm>
              <a:off x="864" y="240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Oval 367"/>
            <p:cNvSpPr>
              <a:spLocks noChangeArrowheads="1"/>
            </p:cNvSpPr>
            <p:nvPr/>
          </p:nvSpPr>
          <p:spPr bwMode="auto">
            <a:xfrm>
              <a:off x="810" y="234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Oval 368"/>
            <p:cNvSpPr>
              <a:spLocks noChangeArrowheads="1"/>
            </p:cNvSpPr>
            <p:nvPr/>
          </p:nvSpPr>
          <p:spPr bwMode="auto">
            <a:xfrm>
              <a:off x="591" y="240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Oval 369"/>
            <p:cNvSpPr>
              <a:spLocks noChangeArrowheads="1"/>
            </p:cNvSpPr>
            <p:nvPr/>
          </p:nvSpPr>
          <p:spPr bwMode="auto">
            <a:xfrm>
              <a:off x="576" y="288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Oval 370"/>
            <p:cNvSpPr>
              <a:spLocks noChangeArrowheads="1"/>
            </p:cNvSpPr>
            <p:nvPr/>
          </p:nvSpPr>
          <p:spPr bwMode="auto">
            <a:xfrm>
              <a:off x="666" y="237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Oval 371"/>
            <p:cNvSpPr>
              <a:spLocks noChangeArrowheads="1"/>
            </p:cNvSpPr>
            <p:nvPr/>
          </p:nvSpPr>
          <p:spPr bwMode="auto">
            <a:xfrm>
              <a:off x="597" y="339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Oval 372"/>
            <p:cNvSpPr>
              <a:spLocks noChangeArrowheads="1"/>
            </p:cNvSpPr>
            <p:nvPr/>
          </p:nvSpPr>
          <p:spPr bwMode="auto">
            <a:xfrm>
              <a:off x="852" y="270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Oval 373"/>
            <p:cNvSpPr>
              <a:spLocks noChangeArrowheads="1"/>
            </p:cNvSpPr>
            <p:nvPr/>
          </p:nvSpPr>
          <p:spPr bwMode="auto">
            <a:xfrm>
              <a:off x="759" y="375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grpSp>
        <p:nvGrpSpPr>
          <p:cNvPr id="30" name="Group 375"/>
          <p:cNvGrpSpPr>
            <a:grpSpLocks/>
          </p:cNvGrpSpPr>
          <p:nvPr/>
        </p:nvGrpSpPr>
        <p:grpSpPr bwMode="auto">
          <a:xfrm>
            <a:off x="1758950" y="781050"/>
            <a:ext cx="612775" cy="387350"/>
            <a:chOff x="567" y="210"/>
            <a:chExt cx="324" cy="180"/>
          </a:xfrm>
        </p:grpSpPr>
        <p:sp>
          <p:nvSpPr>
            <p:cNvPr id="31" name="Rectangle 376"/>
            <p:cNvSpPr>
              <a:spLocks noChangeArrowheads="1"/>
            </p:cNvSpPr>
            <p:nvPr/>
          </p:nvSpPr>
          <p:spPr bwMode="auto">
            <a:xfrm>
              <a:off x="567" y="210"/>
              <a:ext cx="324" cy="180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" name="AutoShape 377"/>
            <p:cNvSpPr>
              <a:spLocks noChangeArrowheads="1"/>
            </p:cNvSpPr>
            <p:nvPr/>
          </p:nvSpPr>
          <p:spPr bwMode="auto">
            <a:xfrm rot="600000">
              <a:off x="613" y="246"/>
              <a:ext cx="47" cy="47"/>
            </a:xfrm>
            <a:prstGeom prst="triangle">
              <a:avLst>
                <a:gd name="adj" fmla="val 10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33" name="AutoShape 378"/>
            <p:cNvSpPr>
              <a:spLocks noChangeArrowheads="1"/>
            </p:cNvSpPr>
            <p:nvPr/>
          </p:nvSpPr>
          <p:spPr bwMode="auto">
            <a:xfrm rot="-3068109">
              <a:off x="796" y="312"/>
              <a:ext cx="47" cy="47"/>
            </a:xfrm>
            <a:prstGeom prst="triangle">
              <a:avLst>
                <a:gd name="adj" fmla="val 10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vert="eaVert" wrap="none" anchor="ctr"/>
            <a:lstStyle/>
            <a:p>
              <a:pPr algn="ctr"/>
              <a:endParaRPr lang="en-US"/>
            </a:p>
          </p:txBody>
        </p:sp>
        <p:sp>
          <p:nvSpPr>
            <p:cNvPr id="34" name="AutoShape 379"/>
            <p:cNvSpPr>
              <a:spLocks noChangeArrowheads="1"/>
            </p:cNvSpPr>
            <p:nvPr/>
          </p:nvSpPr>
          <p:spPr bwMode="auto">
            <a:xfrm rot="-5465562">
              <a:off x="727" y="249"/>
              <a:ext cx="47" cy="47"/>
            </a:xfrm>
            <a:prstGeom prst="triangle">
              <a:avLst>
                <a:gd name="adj" fmla="val 10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vert="eaVert" wrap="none" anchor="ctr"/>
            <a:lstStyle/>
            <a:p>
              <a:pPr algn="ctr"/>
              <a:endParaRPr lang="en-US"/>
            </a:p>
          </p:txBody>
        </p:sp>
        <p:sp>
          <p:nvSpPr>
            <p:cNvPr id="35" name="AutoShape 380"/>
            <p:cNvSpPr>
              <a:spLocks noChangeArrowheads="1"/>
            </p:cNvSpPr>
            <p:nvPr/>
          </p:nvSpPr>
          <p:spPr bwMode="auto">
            <a:xfrm rot="-17555511">
              <a:off x="697" y="312"/>
              <a:ext cx="47" cy="47"/>
            </a:xfrm>
            <a:prstGeom prst="triangle">
              <a:avLst>
                <a:gd name="adj" fmla="val 10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rot="10800000" vert="eaVert" wrap="none" anchor="ctr"/>
            <a:lstStyle/>
            <a:p>
              <a:pPr algn="ctr"/>
              <a:endParaRPr lang="en-US"/>
            </a:p>
          </p:txBody>
        </p:sp>
        <p:sp>
          <p:nvSpPr>
            <p:cNvPr id="36" name="Oval 381"/>
            <p:cNvSpPr>
              <a:spLocks noChangeArrowheads="1"/>
            </p:cNvSpPr>
            <p:nvPr/>
          </p:nvSpPr>
          <p:spPr bwMode="auto">
            <a:xfrm>
              <a:off x="864" y="336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Oval 382"/>
            <p:cNvSpPr>
              <a:spLocks noChangeArrowheads="1"/>
            </p:cNvSpPr>
            <p:nvPr/>
          </p:nvSpPr>
          <p:spPr bwMode="auto">
            <a:xfrm>
              <a:off x="864" y="336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" name="Oval 383"/>
            <p:cNvSpPr>
              <a:spLocks noChangeArrowheads="1"/>
            </p:cNvSpPr>
            <p:nvPr/>
          </p:nvSpPr>
          <p:spPr bwMode="auto">
            <a:xfrm>
              <a:off x="672" y="273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" name="Oval 384"/>
            <p:cNvSpPr>
              <a:spLocks noChangeArrowheads="1"/>
            </p:cNvSpPr>
            <p:nvPr/>
          </p:nvSpPr>
          <p:spPr bwMode="auto">
            <a:xfrm>
              <a:off x="624" y="378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" name="Oval 385"/>
            <p:cNvSpPr>
              <a:spLocks noChangeArrowheads="1"/>
            </p:cNvSpPr>
            <p:nvPr/>
          </p:nvSpPr>
          <p:spPr bwMode="auto">
            <a:xfrm>
              <a:off x="768" y="336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" name="Oval 386"/>
            <p:cNvSpPr>
              <a:spLocks noChangeArrowheads="1"/>
            </p:cNvSpPr>
            <p:nvPr/>
          </p:nvSpPr>
          <p:spPr bwMode="auto">
            <a:xfrm>
              <a:off x="864" y="336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42" name="Oval 387"/>
            <p:cNvSpPr>
              <a:spLocks noChangeArrowheads="1"/>
            </p:cNvSpPr>
            <p:nvPr/>
          </p:nvSpPr>
          <p:spPr bwMode="auto">
            <a:xfrm>
              <a:off x="816" y="288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Oval 388"/>
            <p:cNvSpPr>
              <a:spLocks noChangeArrowheads="1"/>
            </p:cNvSpPr>
            <p:nvPr/>
          </p:nvSpPr>
          <p:spPr bwMode="auto">
            <a:xfrm>
              <a:off x="717" y="312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" name="Oval 389"/>
            <p:cNvSpPr>
              <a:spLocks noChangeArrowheads="1"/>
            </p:cNvSpPr>
            <p:nvPr/>
          </p:nvSpPr>
          <p:spPr bwMode="auto">
            <a:xfrm>
              <a:off x="648" y="336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45" name="Oval 390"/>
            <p:cNvSpPr>
              <a:spLocks noChangeArrowheads="1"/>
            </p:cNvSpPr>
            <p:nvPr/>
          </p:nvSpPr>
          <p:spPr bwMode="auto">
            <a:xfrm>
              <a:off x="864" y="240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" name="Oval 391"/>
            <p:cNvSpPr>
              <a:spLocks noChangeArrowheads="1"/>
            </p:cNvSpPr>
            <p:nvPr/>
          </p:nvSpPr>
          <p:spPr bwMode="auto">
            <a:xfrm>
              <a:off x="810" y="234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Oval 392"/>
            <p:cNvSpPr>
              <a:spLocks noChangeArrowheads="1"/>
            </p:cNvSpPr>
            <p:nvPr/>
          </p:nvSpPr>
          <p:spPr bwMode="auto">
            <a:xfrm>
              <a:off x="591" y="240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" name="Oval 393"/>
            <p:cNvSpPr>
              <a:spLocks noChangeArrowheads="1"/>
            </p:cNvSpPr>
            <p:nvPr/>
          </p:nvSpPr>
          <p:spPr bwMode="auto">
            <a:xfrm>
              <a:off x="576" y="288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" name="Oval 394"/>
            <p:cNvSpPr>
              <a:spLocks noChangeArrowheads="1"/>
            </p:cNvSpPr>
            <p:nvPr/>
          </p:nvSpPr>
          <p:spPr bwMode="auto">
            <a:xfrm>
              <a:off x="666" y="237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Oval 395"/>
            <p:cNvSpPr>
              <a:spLocks noChangeArrowheads="1"/>
            </p:cNvSpPr>
            <p:nvPr/>
          </p:nvSpPr>
          <p:spPr bwMode="auto">
            <a:xfrm>
              <a:off x="597" y="339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" name="Oval 396"/>
            <p:cNvSpPr>
              <a:spLocks noChangeArrowheads="1"/>
            </p:cNvSpPr>
            <p:nvPr/>
          </p:nvSpPr>
          <p:spPr bwMode="auto">
            <a:xfrm>
              <a:off x="852" y="270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2" name="Oval 397"/>
            <p:cNvSpPr>
              <a:spLocks noChangeArrowheads="1"/>
            </p:cNvSpPr>
            <p:nvPr/>
          </p:nvSpPr>
          <p:spPr bwMode="auto">
            <a:xfrm>
              <a:off x="759" y="375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grpSp>
        <p:nvGrpSpPr>
          <p:cNvPr id="53" name="Group 398"/>
          <p:cNvGrpSpPr>
            <a:grpSpLocks/>
          </p:cNvGrpSpPr>
          <p:nvPr/>
        </p:nvGrpSpPr>
        <p:grpSpPr bwMode="auto">
          <a:xfrm>
            <a:off x="2371725" y="800100"/>
            <a:ext cx="612775" cy="387350"/>
            <a:chOff x="567" y="210"/>
            <a:chExt cx="324" cy="180"/>
          </a:xfrm>
        </p:grpSpPr>
        <p:sp>
          <p:nvSpPr>
            <p:cNvPr id="54" name="Rectangle 399"/>
            <p:cNvSpPr>
              <a:spLocks noChangeArrowheads="1"/>
            </p:cNvSpPr>
            <p:nvPr/>
          </p:nvSpPr>
          <p:spPr bwMode="auto">
            <a:xfrm>
              <a:off x="567" y="210"/>
              <a:ext cx="324" cy="180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AutoShape 400"/>
            <p:cNvSpPr>
              <a:spLocks noChangeArrowheads="1"/>
            </p:cNvSpPr>
            <p:nvPr/>
          </p:nvSpPr>
          <p:spPr bwMode="auto">
            <a:xfrm rot="600000">
              <a:off x="613" y="246"/>
              <a:ext cx="47" cy="47"/>
            </a:xfrm>
            <a:prstGeom prst="triangle">
              <a:avLst>
                <a:gd name="adj" fmla="val 10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56" name="AutoShape 401"/>
            <p:cNvSpPr>
              <a:spLocks noChangeArrowheads="1"/>
            </p:cNvSpPr>
            <p:nvPr/>
          </p:nvSpPr>
          <p:spPr bwMode="auto">
            <a:xfrm rot="-3068109">
              <a:off x="796" y="312"/>
              <a:ext cx="47" cy="47"/>
            </a:xfrm>
            <a:prstGeom prst="triangle">
              <a:avLst>
                <a:gd name="adj" fmla="val 10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vert="eaVert" wrap="none" anchor="ctr"/>
            <a:lstStyle/>
            <a:p>
              <a:pPr algn="ctr"/>
              <a:endParaRPr lang="en-US"/>
            </a:p>
          </p:txBody>
        </p:sp>
        <p:sp>
          <p:nvSpPr>
            <p:cNvPr id="57" name="AutoShape 402"/>
            <p:cNvSpPr>
              <a:spLocks noChangeArrowheads="1"/>
            </p:cNvSpPr>
            <p:nvPr/>
          </p:nvSpPr>
          <p:spPr bwMode="auto">
            <a:xfrm rot="-5465562">
              <a:off x="727" y="249"/>
              <a:ext cx="47" cy="47"/>
            </a:xfrm>
            <a:prstGeom prst="triangle">
              <a:avLst>
                <a:gd name="adj" fmla="val 10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vert="eaVert" wrap="none" anchor="ctr"/>
            <a:lstStyle/>
            <a:p>
              <a:pPr algn="ctr"/>
              <a:endParaRPr lang="en-US"/>
            </a:p>
          </p:txBody>
        </p:sp>
        <p:sp>
          <p:nvSpPr>
            <p:cNvPr id="58" name="AutoShape 403"/>
            <p:cNvSpPr>
              <a:spLocks noChangeArrowheads="1"/>
            </p:cNvSpPr>
            <p:nvPr/>
          </p:nvSpPr>
          <p:spPr bwMode="auto">
            <a:xfrm rot="-17555511">
              <a:off x="697" y="312"/>
              <a:ext cx="47" cy="47"/>
            </a:xfrm>
            <a:prstGeom prst="triangle">
              <a:avLst>
                <a:gd name="adj" fmla="val 10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rot="10800000" vert="eaVert" wrap="none" anchor="ctr"/>
            <a:lstStyle/>
            <a:p>
              <a:pPr algn="ctr"/>
              <a:endParaRPr lang="en-US"/>
            </a:p>
          </p:txBody>
        </p:sp>
        <p:sp>
          <p:nvSpPr>
            <p:cNvPr id="59" name="Oval 404"/>
            <p:cNvSpPr>
              <a:spLocks noChangeArrowheads="1"/>
            </p:cNvSpPr>
            <p:nvPr/>
          </p:nvSpPr>
          <p:spPr bwMode="auto">
            <a:xfrm>
              <a:off x="864" y="336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" name="Oval 405"/>
            <p:cNvSpPr>
              <a:spLocks noChangeArrowheads="1"/>
            </p:cNvSpPr>
            <p:nvPr/>
          </p:nvSpPr>
          <p:spPr bwMode="auto">
            <a:xfrm>
              <a:off x="864" y="336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" name="Oval 406"/>
            <p:cNvSpPr>
              <a:spLocks noChangeArrowheads="1"/>
            </p:cNvSpPr>
            <p:nvPr/>
          </p:nvSpPr>
          <p:spPr bwMode="auto">
            <a:xfrm>
              <a:off x="672" y="273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Oval 407"/>
            <p:cNvSpPr>
              <a:spLocks noChangeArrowheads="1"/>
            </p:cNvSpPr>
            <p:nvPr/>
          </p:nvSpPr>
          <p:spPr bwMode="auto">
            <a:xfrm>
              <a:off x="624" y="378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" name="Oval 408"/>
            <p:cNvSpPr>
              <a:spLocks noChangeArrowheads="1"/>
            </p:cNvSpPr>
            <p:nvPr/>
          </p:nvSpPr>
          <p:spPr bwMode="auto">
            <a:xfrm>
              <a:off x="768" y="336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" name="Oval 409"/>
            <p:cNvSpPr>
              <a:spLocks noChangeArrowheads="1"/>
            </p:cNvSpPr>
            <p:nvPr/>
          </p:nvSpPr>
          <p:spPr bwMode="auto">
            <a:xfrm>
              <a:off x="864" y="336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65" name="Oval 410"/>
            <p:cNvSpPr>
              <a:spLocks noChangeArrowheads="1"/>
            </p:cNvSpPr>
            <p:nvPr/>
          </p:nvSpPr>
          <p:spPr bwMode="auto">
            <a:xfrm>
              <a:off x="816" y="288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6" name="Oval 411"/>
            <p:cNvSpPr>
              <a:spLocks noChangeArrowheads="1"/>
            </p:cNvSpPr>
            <p:nvPr/>
          </p:nvSpPr>
          <p:spPr bwMode="auto">
            <a:xfrm>
              <a:off x="717" y="312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7" name="Oval 412"/>
            <p:cNvSpPr>
              <a:spLocks noChangeArrowheads="1"/>
            </p:cNvSpPr>
            <p:nvPr/>
          </p:nvSpPr>
          <p:spPr bwMode="auto">
            <a:xfrm>
              <a:off x="648" y="336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68" name="Oval 413"/>
            <p:cNvSpPr>
              <a:spLocks noChangeArrowheads="1"/>
            </p:cNvSpPr>
            <p:nvPr/>
          </p:nvSpPr>
          <p:spPr bwMode="auto">
            <a:xfrm>
              <a:off x="864" y="240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9" name="Oval 414"/>
            <p:cNvSpPr>
              <a:spLocks noChangeArrowheads="1"/>
            </p:cNvSpPr>
            <p:nvPr/>
          </p:nvSpPr>
          <p:spPr bwMode="auto">
            <a:xfrm>
              <a:off x="810" y="234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0" name="Oval 415"/>
            <p:cNvSpPr>
              <a:spLocks noChangeArrowheads="1"/>
            </p:cNvSpPr>
            <p:nvPr/>
          </p:nvSpPr>
          <p:spPr bwMode="auto">
            <a:xfrm>
              <a:off x="591" y="240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" name="Oval 416"/>
            <p:cNvSpPr>
              <a:spLocks noChangeArrowheads="1"/>
            </p:cNvSpPr>
            <p:nvPr/>
          </p:nvSpPr>
          <p:spPr bwMode="auto">
            <a:xfrm>
              <a:off x="576" y="288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2" name="Oval 417"/>
            <p:cNvSpPr>
              <a:spLocks noChangeArrowheads="1"/>
            </p:cNvSpPr>
            <p:nvPr/>
          </p:nvSpPr>
          <p:spPr bwMode="auto">
            <a:xfrm>
              <a:off x="666" y="237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" name="Oval 418"/>
            <p:cNvSpPr>
              <a:spLocks noChangeArrowheads="1"/>
            </p:cNvSpPr>
            <p:nvPr/>
          </p:nvSpPr>
          <p:spPr bwMode="auto">
            <a:xfrm>
              <a:off x="597" y="339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" name="Oval 419"/>
            <p:cNvSpPr>
              <a:spLocks noChangeArrowheads="1"/>
            </p:cNvSpPr>
            <p:nvPr/>
          </p:nvSpPr>
          <p:spPr bwMode="auto">
            <a:xfrm>
              <a:off x="852" y="270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" name="Oval 420"/>
            <p:cNvSpPr>
              <a:spLocks noChangeArrowheads="1"/>
            </p:cNvSpPr>
            <p:nvPr/>
          </p:nvSpPr>
          <p:spPr bwMode="auto">
            <a:xfrm>
              <a:off x="759" y="375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sp>
        <p:nvSpPr>
          <p:cNvPr id="76" name="AutoShape 444"/>
          <p:cNvSpPr>
            <a:spLocks noChangeArrowheads="1"/>
          </p:cNvSpPr>
          <p:nvPr/>
        </p:nvSpPr>
        <p:spPr bwMode="auto">
          <a:xfrm rot="16200000">
            <a:off x="1153318" y="1380332"/>
            <a:ext cx="354013" cy="88900"/>
          </a:xfrm>
          <a:prstGeom prst="homePlate">
            <a:avLst>
              <a:gd name="adj" fmla="val 99554"/>
            </a:avLst>
          </a:prstGeom>
          <a:solidFill>
            <a:srgbClr val="808080"/>
          </a:solidFill>
          <a:ln w="635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7" name="Line 445"/>
          <p:cNvSpPr>
            <a:spLocks noChangeShapeType="1"/>
          </p:cNvSpPr>
          <p:nvPr/>
        </p:nvSpPr>
        <p:spPr bwMode="auto">
          <a:xfrm flipH="1" flipV="1">
            <a:off x="2416175" y="1225550"/>
            <a:ext cx="136525" cy="193675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 type="stealth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8" name="Text Box 447"/>
          <p:cNvSpPr txBox="1">
            <a:spLocks noChangeArrowheads="1"/>
          </p:cNvSpPr>
          <p:nvPr/>
        </p:nvSpPr>
        <p:spPr bwMode="auto">
          <a:xfrm>
            <a:off x="2019300" y="1366838"/>
            <a:ext cx="2335213" cy="244475"/>
          </a:xfrm>
          <a:prstGeom prst="rect">
            <a:avLst/>
          </a:prstGeom>
          <a:noFill/>
          <a:ln w="6350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/>
              <a:t>Spalled area (Reinforcement not shown)</a:t>
            </a:r>
          </a:p>
        </p:txBody>
      </p:sp>
      <p:sp>
        <p:nvSpPr>
          <p:cNvPr id="79" name="Text Box 159"/>
          <p:cNvSpPr txBox="1">
            <a:spLocks noChangeArrowheads="1"/>
          </p:cNvSpPr>
          <p:nvPr/>
        </p:nvSpPr>
        <p:spPr bwMode="auto">
          <a:xfrm>
            <a:off x="1127125" y="3208338"/>
            <a:ext cx="3562350" cy="274637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 u="sng"/>
              <a:t>Stage -2</a:t>
            </a:r>
            <a:r>
              <a:rPr lang="en-US" sz="1200"/>
              <a:t> Brush off the debris from the chiseled surface</a:t>
            </a:r>
          </a:p>
        </p:txBody>
      </p:sp>
      <p:grpSp>
        <p:nvGrpSpPr>
          <p:cNvPr id="80" name="Group 962"/>
          <p:cNvGrpSpPr>
            <a:grpSpLocks/>
          </p:cNvGrpSpPr>
          <p:nvPr/>
        </p:nvGrpSpPr>
        <p:grpSpPr bwMode="auto">
          <a:xfrm>
            <a:off x="1136650" y="2132013"/>
            <a:ext cx="2016125" cy="1036637"/>
            <a:chOff x="828" y="1743"/>
            <a:chExt cx="1270" cy="653"/>
          </a:xfrm>
        </p:grpSpPr>
        <p:sp>
          <p:nvSpPr>
            <p:cNvPr id="81" name="Line 450"/>
            <p:cNvSpPr>
              <a:spLocks noChangeShapeType="1"/>
            </p:cNvSpPr>
            <p:nvPr/>
          </p:nvSpPr>
          <p:spPr bwMode="auto">
            <a:xfrm>
              <a:off x="851" y="1771"/>
              <a:ext cx="1127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" name="Freeform 451"/>
            <p:cNvSpPr>
              <a:spLocks/>
            </p:cNvSpPr>
            <p:nvPr/>
          </p:nvSpPr>
          <p:spPr bwMode="auto">
            <a:xfrm>
              <a:off x="1955" y="1771"/>
              <a:ext cx="52" cy="276"/>
            </a:xfrm>
            <a:custGeom>
              <a:avLst/>
              <a:gdLst/>
              <a:ahLst/>
              <a:cxnLst>
                <a:cxn ang="0">
                  <a:pos x="96" y="0"/>
                </a:cxn>
                <a:cxn ang="0">
                  <a:pos x="96" y="150"/>
                </a:cxn>
                <a:cxn ang="0">
                  <a:pos x="240" y="168"/>
                </a:cxn>
                <a:cxn ang="0">
                  <a:pos x="0" y="216"/>
                </a:cxn>
                <a:cxn ang="0">
                  <a:pos x="96" y="216"/>
                </a:cxn>
                <a:cxn ang="0">
                  <a:pos x="96" y="360"/>
                </a:cxn>
              </a:cxnLst>
              <a:rect l="0" t="0" r="r" b="b"/>
              <a:pathLst>
                <a:path w="240" h="360">
                  <a:moveTo>
                    <a:pt x="96" y="0"/>
                  </a:moveTo>
                  <a:cubicBezTo>
                    <a:pt x="96" y="50"/>
                    <a:pt x="96" y="100"/>
                    <a:pt x="96" y="150"/>
                  </a:cubicBezTo>
                  <a:lnTo>
                    <a:pt x="240" y="168"/>
                  </a:lnTo>
                  <a:lnTo>
                    <a:pt x="0" y="216"/>
                  </a:lnTo>
                  <a:lnTo>
                    <a:pt x="96" y="216"/>
                  </a:lnTo>
                  <a:lnTo>
                    <a:pt x="96" y="360"/>
                  </a:lnTo>
                </a:path>
              </a:pathLst>
            </a:cu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3" name="Freeform 452"/>
            <p:cNvSpPr>
              <a:spLocks/>
            </p:cNvSpPr>
            <p:nvPr/>
          </p:nvSpPr>
          <p:spPr bwMode="auto">
            <a:xfrm>
              <a:off x="828" y="1771"/>
              <a:ext cx="53" cy="276"/>
            </a:xfrm>
            <a:custGeom>
              <a:avLst/>
              <a:gdLst/>
              <a:ahLst/>
              <a:cxnLst>
                <a:cxn ang="0">
                  <a:pos x="96" y="0"/>
                </a:cxn>
                <a:cxn ang="0">
                  <a:pos x="96" y="150"/>
                </a:cxn>
                <a:cxn ang="0">
                  <a:pos x="240" y="168"/>
                </a:cxn>
                <a:cxn ang="0">
                  <a:pos x="0" y="216"/>
                </a:cxn>
                <a:cxn ang="0">
                  <a:pos x="96" y="216"/>
                </a:cxn>
                <a:cxn ang="0">
                  <a:pos x="96" y="360"/>
                </a:cxn>
              </a:cxnLst>
              <a:rect l="0" t="0" r="r" b="b"/>
              <a:pathLst>
                <a:path w="240" h="360">
                  <a:moveTo>
                    <a:pt x="96" y="0"/>
                  </a:moveTo>
                  <a:cubicBezTo>
                    <a:pt x="96" y="50"/>
                    <a:pt x="96" y="100"/>
                    <a:pt x="96" y="150"/>
                  </a:cubicBezTo>
                  <a:lnTo>
                    <a:pt x="240" y="168"/>
                  </a:lnTo>
                  <a:lnTo>
                    <a:pt x="0" y="216"/>
                  </a:lnTo>
                  <a:lnTo>
                    <a:pt x="96" y="216"/>
                  </a:lnTo>
                  <a:lnTo>
                    <a:pt x="96" y="360"/>
                  </a:lnTo>
                </a:path>
              </a:pathLst>
            </a:cu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4" name="Freeform 453"/>
            <p:cNvSpPr>
              <a:spLocks/>
            </p:cNvSpPr>
            <p:nvPr/>
          </p:nvSpPr>
          <p:spPr bwMode="auto">
            <a:xfrm>
              <a:off x="853" y="1998"/>
              <a:ext cx="1123" cy="85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105" y="39"/>
                </a:cxn>
                <a:cxn ang="0">
                  <a:pos x="144" y="24"/>
                </a:cxn>
                <a:cxn ang="0">
                  <a:pos x="168" y="18"/>
                </a:cxn>
                <a:cxn ang="0">
                  <a:pos x="231" y="30"/>
                </a:cxn>
                <a:cxn ang="0">
                  <a:pos x="297" y="18"/>
                </a:cxn>
                <a:cxn ang="0">
                  <a:pos x="336" y="0"/>
                </a:cxn>
                <a:cxn ang="0">
                  <a:pos x="402" y="18"/>
                </a:cxn>
                <a:cxn ang="0">
                  <a:pos x="480" y="0"/>
                </a:cxn>
                <a:cxn ang="0">
                  <a:pos x="567" y="18"/>
                </a:cxn>
                <a:cxn ang="0">
                  <a:pos x="639" y="33"/>
                </a:cxn>
                <a:cxn ang="0">
                  <a:pos x="675" y="21"/>
                </a:cxn>
                <a:cxn ang="0">
                  <a:pos x="768" y="45"/>
                </a:cxn>
                <a:cxn ang="0">
                  <a:pos x="834" y="33"/>
                </a:cxn>
                <a:cxn ang="0">
                  <a:pos x="873" y="45"/>
                </a:cxn>
                <a:cxn ang="0">
                  <a:pos x="912" y="42"/>
                </a:cxn>
                <a:cxn ang="0">
                  <a:pos x="942" y="33"/>
                </a:cxn>
              </a:cxnLst>
              <a:rect l="0" t="0" r="r" b="b"/>
              <a:pathLst>
                <a:path w="942" h="63">
                  <a:moveTo>
                    <a:pt x="0" y="36"/>
                  </a:moveTo>
                  <a:cubicBezTo>
                    <a:pt x="39" y="42"/>
                    <a:pt x="60" y="41"/>
                    <a:pt x="105" y="39"/>
                  </a:cubicBezTo>
                  <a:cubicBezTo>
                    <a:pt x="118" y="35"/>
                    <a:pt x="131" y="29"/>
                    <a:pt x="144" y="24"/>
                  </a:cubicBezTo>
                  <a:cubicBezTo>
                    <a:pt x="152" y="21"/>
                    <a:pt x="168" y="18"/>
                    <a:pt x="168" y="18"/>
                  </a:cubicBezTo>
                  <a:cubicBezTo>
                    <a:pt x="201" y="20"/>
                    <a:pt x="207" y="18"/>
                    <a:pt x="231" y="30"/>
                  </a:cubicBezTo>
                  <a:cubicBezTo>
                    <a:pt x="265" y="28"/>
                    <a:pt x="270" y="25"/>
                    <a:pt x="297" y="18"/>
                  </a:cubicBezTo>
                  <a:cubicBezTo>
                    <a:pt x="313" y="7"/>
                    <a:pt x="319" y="6"/>
                    <a:pt x="336" y="0"/>
                  </a:cubicBezTo>
                  <a:cubicBezTo>
                    <a:pt x="363" y="3"/>
                    <a:pt x="378" y="10"/>
                    <a:pt x="402" y="18"/>
                  </a:cubicBezTo>
                  <a:cubicBezTo>
                    <a:pt x="432" y="15"/>
                    <a:pt x="452" y="7"/>
                    <a:pt x="480" y="0"/>
                  </a:cubicBezTo>
                  <a:cubicBezTo>
                    <a:pt x="514" y="11"/>
                    <a:pt x="528" y="16"/>
                    <a:pt x="567" y="18"/>
                  </a:cubicBezTo>
                  <a:cubicBezTo>
                    <a:pt x="586" y="47"/>
                    <a:pt x="598" y="35"/>
                    <a:pt x="639" y="33"/>
                  </a:cubicBezTo>
                  <a:cubicBezTo>
                    <a:pt x="652" y="27"/>
                    <a:pt x="661" y="24"/>
                    <a:pt x="675" y="21"/>
                  </a:cubicBezTo>
                  <a:cubicBezTo>
                    <a:pt x="706" y="27"/>
                    <a:pt x="737" y="37"/>
                    <a:pt x="768" y="45"/>
                  </a:cubicBezTo>
                  <a:cubicBezTo>
                    <a:pt x="795" y="63"/>
                    <a:pt x="813" y="47"/>
                    <a:pt x="834" y="33"/>
                  </a:cubicBezTo>
                  <a:cubicBezTo>
                    <a:pt x="849" y="36"/>
                    <a:pt x="860" y="36"/>
                    <a:pt x="873" y="45"/>
                  </a:cubicBezTo>
                  <a:cubicBezTo>
                    <a:pt x="886" y="44"/>
                    <a:pt x="899" y="44"/>
                    <a:pt x="912" y="42"/>
                  </a:cubicBezTo>
                  <a:cubicBezTo>
                    <a:pt x="924" y="40"/>
                    <a:pt x="928" y="33"/>
                    <a:pt x="942" y="33"/>
                  </a:cubicBezTo>
                </a:path>
              </a:pathLst>
            </a:custGeom>
            <a:noFill/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85" name="Group 454"/>
            <p:cNvGrpSpPr>
              <a:grpSpLocks/>
            </p:cNvGrpSpPr>
            <p:nvPr/>
          </p:nvGrpSpPr>
          <p:grpSpPr bwMode="auto">
            <a:xfrm>
              <a:off x="860" y="1743"/>
              <a:ext cx="387" cy="243"/>
              <a:chOff x="567" y="210"/>
              <a:chExt cx="324" cy="180"/>
            </a:xfrm>
          </p:grpSpPr>
          <p:sp>
            <p:nvSpPr>
              <p:cNvPr id="143" name="Rectangle 455"/>
              <p:cNvSpPr>
                <a:spLocks noChangeArrowheads="1"/>
              </p:cNvSpPr>
              <p:nvPr/>
            </p:nvSpPr>
            <p:spPr bwMode="auto">
              <a:xfrm>
                <a:off x="567" y="210"/>
                <a:ext cx="324" cy="180"/>
              </a:xfrm>
              <a:prstGeom prst="rect">
                <a:avLst/>
              </a:prstGeom>
              <a:noFill/>
              <a:ln w="63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4" name="AutoShape 456"/>
              <p:cNvSpPr>
                <a:spLocks noChangeArrowheads="1"/>
              </p:cNvSpPr>
              <p:nvPr/>
            </p:nvSpPr>
            <p:spPr bwMode="auto">
              <a:xfrm rot="600000">
                <a:off x="613" y="246"/>
                <a:ext cx="47" cy="47"/>
              </a:xfrm>
              <a:prstGeom prst="triangle">
                <a:avLst>
                  <a:gd name="adj" fmla="val 100000"/>
                </a:avLst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145" name="AutoShape 457"/>
              <p:cNvSpPr>
                <a:spLocks noChangeArrowheads="1"/>
              </p:cNvSpPr>
              <p:nvPr/>
            </p:nvSpPr>
            <p:spPr bwMode="auto">
              <a:xfrm rot="-3068109">
                <a:off x="796" y="312"/>
                <a:ext cx="47" cy="47"/>
              </a:xfrm>
              <a:prstGeom prst="triangle">
                <a:avLst>
                  <a:gd name="adj" fmla="val 100000"/>
                </a:avLst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vert="eaVert"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146" name="AutoShape 458"/>
              <p:cNvSpPr>
                <a:spLocks noChangeArrowheads="1"/>
              </p:cNvSpPr>
              <p:nvPr/>
            </p:nvSpPr>
            <p:spPr bwMode="auto">
              <a:xfrm rot="-5465562">
                <a:off x="727" y="249"/>
                <a:ext cx="47" cy="47"/>
              </a:xfrm>
              <a:prstGeom prst="triangle">
                <a:avLst>
                  <a:gd name="adj" fmla="val 100000"/>
                </a:avLst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vert="eaVert"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147" name="AutoShape 459"/>
              <p:cNvSpPr>
                <a:spLocks noChangeArrowheads="1"/>
              </p:cNvSpPr>
              <p:nvPr/>
            </p:nvSpPr>
            <p:spPr bwMode="auto">
              <a:xfrm rot="-17555511">
                <a:off x="697" y="312"/>
                <a:ext cx="47" cy="47"/>
              </a:xfrm>
              <a:prstGeom prst="triangle">
                <a:avLst>
                  <a:gd name="adj" fmla="val 100000"/>
                </a:avLst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rot="10800000" vert="eaVert"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148" name="Oval 460"/>
              <p:cNvSpPr>
                <a:spLocks noChangeArrowheads="1"/>
              </p:cNvSpPr>
              <p:nvPr/>
            </p:nvSpPr>
            <p:spPr bwMode="auto">
              <a:xfrm>
                <a:off x="864" y="336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9" name="Oval 461"/>
              <p:cNvSpPr>
                <a:spLocks noChangeArrowheads="1"/>
              </p:cNvSpPr>
              <p:nvPr/>
            </p:nvSpPr>
            <p:spPr bwMode="auto">
              <a:xfrm>
                <a:off x="864" y="336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0" name="Oval 462"/>
              <p:cNvSpPr>
                <a:spLocks noChangeArrowheads="1"/>
              </p:cNvSpPr>
              <p:nvPr/>
            </p:nvSpPr>
            <p:spPr bwMode="auto">
              <a:xfrm>
                <a:off x="672" y="273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1" name="Oval 463"/>
              <p:cNvSpPr>
                <a:spLocks noChangeArrowheads="1"/>
              </p:cNvSpPr>
              <p:nvPr/>
            </p:nvSpPr>
            <p:spPr bwMode="auto">
              <a:xfrm>
                <a:off x="624" y="378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2" name="Oval 464"/>
              <p:cNvSpPr>
                <a:spLocks noChangeArrowheads="1"/>
              </p:cNvSpPr>
              <p:nvPr/>
            </p:nvSpPr>
            <p:spPr bwMode="auto">
              <a:xfrm>
                <a:off x="768" y="336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3" name="Oval 465"/>
              <p:cNvSpPr>
                <a:spLocks noChangeArrowheads="1"/>
              </p:cNvSpPr>
              <p:nvPr/>
            </p:nvSpPr>
            <p:spPr bwMode="auto">
              <a:xfrm>
                <a:off x="864" y="336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154" name="Oval 466"/>
              <p:cNvSpPr>
                <a:spLocks noChangeArrowheads="1"/>
              </p:cNvSpPr>
              <p:nvPr/>
            </p:nvSpPr>
            <p:spPr bwMode="auto">
              <a:xfrm>
                <a:off x="816" y="288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" name="Oval 467"/>
              <p:cNvSpPr>
                <a:spLocks noChangeArrowheads="1"/>
              </p:cNvSpPr>
              <p:nvPr/>
            </p:nvSpPr>
            <p:spPr bwMode="auto">
              <a:xfrm>
                <a:off x="717" y="312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6" name="Oval 468"/>
              <p:cNvSpPr>
                <a:spLocks noChangeArrowheads="1"/>
              </p:cNvSpPr>
              <p:nvPr/>
            </p:nvSpPr>
            <p:spPr bwMode="auto">
              <a:xfrm>
                <a:off x="648" y="336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157" name="Oval 469"/>
              <p:cNvSpPr>
                <a:spLocks noChangeArrowheads="1"/>
              </p:cNvSpPr>
              <p:nvPr/>
            </p:nvSpPr>
            <p:spPr bwMode="auto">
              <a:xfrm>
                <a:off x="864" y="240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8" name="Oval 470"/>
              <p:cNvSpPr>
                <a:spLocks noChangeArrowheads="1"/>
              </p:cNvSpPr>
              <p:nvPr/>
            </p:nvSpPr>
            <p:spPr bwMode="auto">
              <a:xfrm>
                <a:off x="810" y="234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9" name="Oval 471"/>
              <p:cNvSpPr>
                <a:spLocks noChangeArrowheads="1"/>
              </p:cNvSpPr>
              <p:nvPr/>
            </p:nvSpPr>
            <p:spPr bwMode="auto">
              <a:xfrm>
                <a:off x="591" y="240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0" name="Oval 472"/>
              <p:cNvSpPr>
                <a:spLocks noChangeArrowheads="1"/>
              </p:cNvSpPr>
              <p:nvPr/>
            </p:nvSpPr>
            <p:spPr bwMode="auto">
              <a:xfrm>
                <a:off x="576" y="288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1" name="Oval 473"/>
              <p:cNvSpPr>
                <a:spLocks noChangeArrowheads="1"/>
              </p:cNvSpPr>
              <p:nvPr/>
            </p:nvSpPr>
            <p:spPr bwMode="auto">
              <a:xfrm>
                <a:off x="666" y="237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2" name="Oval 474"/>
              <p:cNvSpPr>
                <a:spLocks noChangeArrowheads="1"/>
              </p:cNvSpPr>
              <p:nvPr/>
            </p:nvSpPr>
            <p:spPr bwMode="auto">
              <a:xfrm>
                <a:off x="597" y="339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3" name="Oval 475"/>
              <p:cNvSpPr>
                <a:spLocks noChangeArrowheads="1"/>
              </p:cNvSpPr>
              <p:nvPr/>
            </p:nvSpPr>
            <p:spPr bwMode="auto">
              <a:xfrm>
                <a:off x="852" y="270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" name="Oval 476"/>
              <p:cNvSpPr>
                <a:spLocks noChangeArrowheads="1"/>
              </p:cNvSpPr>
              <p:nvPr/>
            </p:nvSpPr>
            <p:spPr bwMode="auto">
              <a:xfrm>
                <a:off x="759" y="375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6" name="Group 477"/>
            <p:cNvGrpSpPr>
              <a:grpSpLocks/>
            </p:cNvGrpSpPr>
            <p:nvPr/>
          </p:nvGrpSpPr>
          <p:grpSpPr bwMode="auto">
            <a:xfrm>
              <a:off x="1214" y="1763"/>
              <a:ext cx="387" cy="243"/>
              <a:chOff x="567" y="210"/>
              <a:chExt cx="324" cy="180"/>
            </a:xfrm>
          </p:grpSpPr>
          <p:sp>
            <p:nvSpPr>
              <p:cNvPr id="121" name="Rectangle 478"/>
              <p:cNvSpPr>
                <a:spLocks noChangeArrowheads="1"/>
              </p:cNvSpPr>
              <p:nvPr/>
            </p:nvSpPr>
            <p:spPr bwMode="auto">
              <a:xfrm>
                <a:off x="567" y="210"/>
                <a:ext cx="324" cy="180"/>
              </a:xfrm>
              <a:prstGeom prst="rect">
                <a:avLst/>
              </a:prstGeom>
              <a:noFill/>
              <a:ln w="63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2" name="AutoShape 479"/>
              <p:cNvSpPr>
                <a:spLocks noChangeArrowheads="1"/>
              </p:cNvSpPr>
              <p:nvPr/>
            </p:nvSpPr>
            <p:spPr bwMode="auto">
              <a:xfrm rot="600000">
                <a:off x="613" y="246"/>
                <a:ext cx="47" cy="47"/>
              </a:xfrm>
              <a:prstGeom prst="triangle">
                <a:avLst>
                  <a:gd name="adj" fmla="val 100000"/>
                </a:avLst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AutoShape 480"/>
              <p:cNvSpPr>
                <a:spLocks noChangeArrowheads="1"/>
              </p:cNvSpPr>
              <p:nvPr/>
            </p:nvSpPr>
            <p:spPr bwMode="auto">
              <a:xfrm rot="-3068109">
                <a:off x="796" y="312"/>
                <a:ext cx="47" cy="47"/>
              </a:xfrm>
              <a:prstGeom prst="triangle">
                <a:avLst>
                  <a:gd name="adj" fmla="val 100000"/>
                </a:avLst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vert="eaVert"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AutoShape 481"/>
              <p:cNvSpPr>
                <a:spLocks noChangeArrowheads="1"/>
              </p:cNvSpPr>
              <p:nvPr/>
            </p:nvSpPr>
            <p:spPr bwMode="auto">
              <a:xfrm rot="-5465562">
                <a:off x="727" y="249"/>
                <a:ext cx="47" cy="47"/>
              </a:xfrm>
              <a:prstGeom prst="triangle">
                <a:avLst>
                  <a:gd name="adj" fmla="val 100000"/>
                </a:avLst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vert="eaVert"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AutoShape 482"/>
              <p:cNvSpPr>
                <a:spLocks noChangeArrowheads="1"/>
              </p:cNvSpPr>
              <p:nvPr/>
            </p:nvSpPr>
            <p:spPr bwMode="auto">
              <a:xfrm rot="-17555511">
                <a:off x="697" y="312"/>
                <a:ext cx="47" cy="47"/>
              </a:xfrm>
              <a:prstGeom prst="triangle">
                <a:avLst>
                  <a:gd name="adj" fmla="val 100000"/>
                </a:avLst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rot="10800000" vert="eaVert"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Oval 483"/>
              <p:cNvSpPr>
                <a:spLocks noChangeArrowheads="1"/>
              </p:cNvSpPr>
              <p:nvPr/>
            </p:nvSpPr>
            <p:spPr bwMode="auto">
              <a:xfrm>
                <a:off x="864" y="336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7" name="Oval 484"/>
              <p:cNvSpPr>
                <a:spLocks noChangeArrowheads="1"/>
              </p:cNvSpPr>
              <p:nvPr/>
            </p:nvSpPr>
            <p:spPr bwMode="auto">
              <a:xfrm>
                <a:off x="864" y="336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8" name="Oval 485"/>
              <p:cNvSpPr>
                <a:spLocks noChangeArrowheads="1"/>
              </p:cNvSpPr>
              <p:nvPr/>
            </p:nvSpPr>
            <p:spPr bwMode="auto">
              <a:xfrm>
                <a:off x="672" y="273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9" name="Oval 486"/>
              <p:cNvSpPr>
                <a:spLocks noChangeArrowheads="1"/>
              </p:cNvSpPr>
              <p:nvPr/>
            </p:nvSpPr>
            <p:spPr bwMode="auto">
              <a:xfrm>
                <a:off x="624" y="378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" name="Oval 487"/>
              <p:cNvSpPr>
                <a:spLocks noChangeArrowheads="1"/>
              </p:cNvSpPr>
              <p:nvPr/>
            </p:nvSpPr>
            <p:spPr bwMode="auto">
              <a:xfrm>
                <a:off x="768" y="336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1" name="Oval 488"/>
              <p:cNvSpPr>
                <a:spLocks noChangeArrowheads="1"/>
              </p:cNvSpPr>
              <p:nvPr/>
            </p:nvSpPr>
            <p:spPr bwMode="auto">
              <a:xfrm>
                <a:off x="864" y="336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132" name="Oval 489"/>
              <p:cNvSpPr>
                <a:spLocks noChangeArrowheads="1"/>
              </p:cNvSpPr>
              <p:nvPr/>
            </p:nvSpPr>
            <p:spPr bwMode="auto">
              <a:xfrm>
                <a:off x="816" y="288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3" name="Oval 490"/>
              <p:cNvSpPr>
                <a:spLocks noChangeArrowheads="1"/>
              </p:cNvSpPr>
              <p:nvPr/>
            </p:nvSpPr>
            <p:spPr bwMode="auto">
              <a:xfrm>
                <a:off x="717" y="312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4" name="Oval 491"/>
              <p:cNvSpPr>
                <a:spLocks noChangeArrowheads="1"/>
              </p:cNvSpPr>
              <p:nvPr/>
            </p:nvSpPr>
            <p:spPr bwMode="auto">
              <a:xfrm>
                <a:off x="648" y="336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135" name="Oval 492"/>
              <p:cNvSpPr>
                <a:spLocks noChangeArrowheads="1"/>
              </p:cNvSpPr>
              <p:nvPr/>
            </p:nvSpPr>
            <p:spPr bwMode="auto">
              <a:xfrm>
                <a:off x="864" y="240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6" name="Oval 493"/>
              <p:cNvSpPr>
                <a:spLocks noChangeArrowheads="1"/>
              </p:cNvSpPr>
              <p:nvPr/>
            </p:nvSpPr>
            <p:spPr bwMode="auto">
              <a:xfrm>
                <a:off x="810" y="234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7" name="Oval 494"/>
              <p:cNvSpPr>
                <a:spLocks noChangeArrowheads="1"/>
              </p:cNvSpPr>
              <p:nvPr/>
            </p:nvSpPr>
            <p:spPr bwMode="auto">
              <a:xfrm>
                <a:off x="591" y="240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8" name="Oval 495"/>
              <p:cNvSpPr>
                <a:spLocks noChangeArrowheads="1"/>
              </p:cNvSpPr>
              <p:nvPr/>
            </p:nvSpPr>
            <p:spPr bwMode="auto">
              <a:xfrm>
                <a:off x="576" y="288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9" name="Oval 496"/>
              <p:cNvSpPr>
                <a:spLocks noChangeArrowheads="1"/>
              </p:cNvSpPr>
              <p:nvPr/>
            </p:nvSpPr>
            <p:spPr bwMode="auto">
              <a:xfrm>
                <a:off x="666" y="237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0" name="Oval 497"/>
              <p:cNvSpPr>
                <a:spLocks noChangeArrowheads="1"/>
              </p:cNvSpPr>
              <p:nvPr/>
            </p:nvSpPr>
            <p:spPr bwMode="auto">
              <a:xfrm>
                <a:off x="597" y="339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1" name="Oval 498"/>
              <p:cNvSpPr>
                <a:spLocks noChangeArrowheads="1"/>
              </p:cNvSpPr>
              <p:nvPr/>
            </p:nvSpPr>
            <p:spPr bwMode="auto">
              <a:xfrm>
                <a:off x="852" y="270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2" name="Oval 499"/>
              <p:cNvSpPr>
                <a:spLocks noChangeArrowheads="1"/>
              </p:cNvSpPr>
              <p:nvPr/>
            </p:nvSpPr>
            <p:spPr bwMode="auto">
              <a:xfrm>
                <a:off x="759" y="375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7" name="Group 500"/>
            <p:cNvGrpSpPr>
              <a:grpSpLocks/>
            </p:cNvGrpSpPr>
            <p:nvPr/>
          </p:nvGrpSpPr>
          <p:grpSpPr bwMode="auto">
            <a:xfrm>
              <a:off x="1601" y="1775"/>
              <a:ext cx="386" cy="244"/>
              <a:chOff x="567" y="210"/>
              <a:chExt cx="324" cy="180"/>
            </a:xfrm>
          </p:grpSpPr>
          <p:sp>
            <p:nvSpPr>
              <p:cNvPr id="99" name="Rectangle 501"/>
              <p:cNvSpPr>
                <a:spLocks noChangeArrowheads="1"/>
              </p:cNvSpPr>
              <p:nvPr/>
            </p:nvSpPr>
            <p:spPr bwMode="auto">
              <a:xfrm>
                <a:off x="567" y="210"/>
                <a:ext cx="324" cy="180"/>
              </a:xfrm>
              <a:prstGeom prst="rect">
                <a:avLst/>
              </a:prstGeom>
              <a:noFill/>
              <a:ln w="63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0" name="AutoShape 502"/>
              <p:cNvSpPr>
                <a:spLocks noChangeArrowheads="1"/>
              </p:cNvSpPr>
              <p:nvPr/>
            </p:nvSpPr>
            <p:spPr bwMode="auto">
              <a:xfrm rot="600000">
                <a:off x="613" y="246"/>
                <a:ext cx="47" cy="47"/>
              </a:xfrm>
              <a:prstGeom prst="triangle">
                <a:avLst>
                  <a:gd name="adj" fmla="val 100000"/>
                </a:avLst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AutoShape 503"/>
              <p:cNvSpPr>
                <a:spLocks noChangeArrowheads="1"/>
              </p:cNvSpPr>
              <p:nvPr/>
            </p:nvSpPr>
            <p:spPr bwMode="auto">
              <a:xfrm rot="-3068109">
                <a:off x="796" y="312"/>
                <a:ext cx="47" cy="47"/>
              </a:xfrm>
              <a:prstGeom prst="triangle">
                <a:avLst>
                  <a:gd name="adj" fmla="val 100000"/>
                </a:avLst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vert="eaVert"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AutoShape 504"/>
              <p:cNvSpPr>
                <a:spLocks noChangeArrowheads="1"/>
              </p:cNvSpPr>
              <p:nvPr/>
            </p:nvSpPr>
            <p:spPr bwMode="auto">
              <a:xfrm rot="-5465562">
                <a:off x="727" y="249"/>
                <a:ext cx="47" cy="47"/>
              </a:xfrm>
              <a:prstGeom prst="triangle">
                <a:avLst>
                  <a:gd name="adj" fmla="val 100000"/>
                </a:avLst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vert="eaVert"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AutoShape 505"/>
              <p:cNvSpPr>
                <a:spLocks noChangeArrowheads="1"/>
              </p:cNvSpPr>
              <p:nvPr/>
            </p:nvSpPr>
            <p:spPr bwMode="auto">
              <a:xfrm rot="-17555511">
                <a:off x="697" y="312"/>
                <a:ext cx="47" cy="47"/>
              </a:xfrm>
              <a:prstGeom prst="triangle">
                <a:avLst>
                  <a:gd name="adj" fmla="val 100000"/>
                </a:avLst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rot="10800000" vert="eaVert"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Oval 506"/>
              <p:cNvSpPr>
                <a:spLocks noChangeArrowheads="1"/>
              </p:cNvSpPr>
              <p:nvPr/>
            </p:nvSpPr>
            <p:spPr bwMode="auto">
              <a:xfrm>
                <a:off x="864" y="336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" name="Oval 507"/>
              <p:cNvSpPr>
                <a:spLocks noChangeArrowheads="1"/>
              </p:cNvSpPr>
              <p:nvPr/>
            </p:nvSpPr>
            <p:spPr bwMode="auto">
              <a:xfrm>
                <a:off x="864" y="336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" name="Oval 508"/>
              <p:cNvSpPr>
                <a:spLocks noChangeArrowheads="1"/>
              </p:cNvSpPr>
              <p:nvPr/>
            </p:nvSpPr>
            <p:spPr bwMode="auto">
              <a:xfrm>
                <a:off x="672" y="273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7" name="Oval 509"/>
              <p:cNvSpPr>
                <a:spLocks noChangeArrowheads="1"/>
              </p:cNvSpPr>
              <p:nvPr/>
            </p:nvSpPr>
            <p:spPr bwMode="auto">
              <a:xfrm>
                <a:off x="624" y="378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8" name="Oval 510"/>
              <p:cNvSpPr>
                <a:spLocks noChangeArrowheads="1"/>
              </p:cNvSpPr>
              <p:nvPr/>
            </p:nvSpPr>
            <p:spPr bwMode="auto">
              <a:xfrm>
                <a:off x="768" y="336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9" name="Oval 511"/>
              <p:cNvSpPr>
                <a:spLocks noChangeArrowheads="1"/>
              </p:cNvSpPr>
              <p:nvPr/>
            </p:nvSpPr>
            <p:spPr bwMode="auto">
              <a:xfrm>
                <a:off x="864" y="336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110" name="Oval 512"/>
              <p:cNvSpPr>
                <a:spLocks noChangeArrowheads="1"/>
              </p:cNvSpPr>
              <p:nvPr/>
            </p:nvSpPr>
            <p:spPr bwMode="auto">
              <a:xfrm>
                <a:off x="816" y="288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1" name="Oval 513"/>
              <p:cNvSpPr>
                <a:spLocks noChangeArrowheads="1"/>
              </p:cNvSpPr>
              <p:nvPr/>
            </p:nvSpPr>
            <p:spPr bwMode="auto">
              <a:xfrm>
                <a:off x="717" y="312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2" name="Oval 514"/>
              <p:cNvSpPr>
                <a:spLocks noChangeArrowheads="1"/>
              </p:cNvSpPr>
              <p:nvPr/>
            </p:nvSpPr>
            <p:spPr bwMode="auto">
              <a:xfrm>
                <a:off x="648" y="336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113" name="Oval 515"/>
              <p:cNvSpPr>
                <a:spLocks noChangeArrowheads="1"/>
              </p:cNvSpPr>
              <p:nvPr/>
            </p:nvSpPr>
            <p:spPr bwMode="auto">
              <a:xfrm>
                <a:off x="864" y="240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4" name="Oval 516"/>
              <p:cNvSpPr>
                <a:spLocks noChangeArrowheads="1"/>
              </p:cNvSpPr>
              <p:nvPr/>
            </p:nvSpPr>
            <p:spPr bwMode="auto">
              <a:xfrm>
                <a:off x="810" y="234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" name="Oval 517"/>
              <p:cNvSpPr>
                <a:spLocks noChangeArrowheads="1"/>
              </p:cNvSpPr>
              <p:nvPr/>
            </p:nvSpPr>
            <p:spPr bwMode="auto">
              <a:xfrm>
                <a:off x="591" y="240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6" name="Oval 518"/>
              <p:cNvSpPr>
                <a:spLocks noChangeArrowheads="1"/>
              </p:cNvSpPr>
              <p:nvPr/>
            </p:nvSpPr>
            <p:spPr bwMode="auto">
              <a:xfrm>
                <a:off x="576" y="288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7" name="Oval 519"/>
              <p:cNvSpPr>
                <a:spLocks noChangeArrowheads="1"/>
              </p:cNvSpPr>
              <p:nvPr/>
            </p:nvSpPr>
            <p:spPr bwMode="auto">
              <a:xfrm>
                <a:off x="666" y="237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8" name="Oval 520"/>
              <p:cNvSpPr>
                <a:spLocks noChangeArrowheads="1"/>
              </p:cNvSpPr>
              <p:nvPr/>
            </p:nvSpPr>
            <p:spPr bwMode="auto">
              <a:xfrm>
                <a:off x="597" y="339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9" name="Oval 521"/>
              <p:cNvSpPr>
                <a:spLocks noChangeArrowheads="1"/>
              </p:cNvSpPr>
              <p:nvPr/>
            </p:nvSpPr>
            <p:spPr bwMode="auto">
              <a:xfrm>
                <a:off x="852" y="270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0" name="Oval 522"/>
              <p:cNvSpPr>
                <a:spLocks noChangeArrowheads="1"/>
              </p:cNvSpPr>
              <p:nvPr/>
            </p:nvSpPr>
            <p:spPr bwMode="auto">
              <a:xfrm>
                <a:off x="759" y="375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8" name="Line 524"/>
            <p:cNvSpPr>
              <a:spLocks noChangeShapeType="1"/>
            </p:cNvSpPr>
            <p:nvPr/>
          </p:nvSpPr>
          <p:spPr bwMode="auto">
            <a:xfrm flipH="1" flipV="1">
              <a:off x="1629" y="2043"/>
              <a:ext cx="86" cy="122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 type="stealth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9" name="Text Box 526"/>
            <p:cNvSpPr txBox="1">
              <a:spLocks noChangeArrowheads="1"/>
            </p:cNvSpPr>
            <p:nvPr/>
          </p:nvSpPr>
          <p:spPr bwMode="auto">
            <a:xfrm>
              <a:off x="1379" y="2132"/>
              <a:ext cx="719" cy="154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Spalled area</a:t>
              </a:r>
            </a:p>
          </p:txBody>
        </p:sp>
        <p:grpSp>
          <p:nvGrpSpPr>
            <p:cNvPr id="90" name="Group 823"/>
            <p:cNvGrpSpPr>
              <a:grpSpLocks/>
            </p:cNvGrpSpPr>
            <p:nvPr/>
          </p:nvGrpSpPr>
          <p:grpSpPr bwMode="auto">
            <a:xfrm>
              <a:off x="958" y="2031"/>
              <a:ext cx="202" cy="365"/>
              <a:chOff x="2799" y="999"/>
              <a:chExt cx="202" cy="365"/>
            </a:xfrm>
          </p:grpSpPr>
          <p:sp>
            <p:nvSpPr>
              <p:cNvPr id="91" name="Rectangle 527"/>
              <p:cNvSpPr>
                <a:spLocks noChangeArrowheads="1"/>
              </p:cNvSpPr>
              <p:nvPr/>
            </p:nvSpPr>
            <p:spPr bwMode="auto">
              <a:xfrm>
                <a:off x="2884" y="1118"/>
                <a:ext cx="56" cy="246"/>
              </a:xfrm>
              <a:prstGeom prst="rect">
                <a:avLst/>
              </a:prstGeom>
              <a:solidFill>
                <a:srgbClr val="808080"/>
              </a:solidFill>
              <a:ln w="63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" name="Line 528"/>
              <p:cNvSpPr>
                <a:spLocks noChangeShapeType="1"/>
              </p:cNvSpPr>
              <p:nvPr/>
            </p:nvSpPr>
            <p:spPr bwMode="auto">
              <a:xfrm>
                <a:off x="2799" y="1021"/>
                <a:ext cx="93" cy="102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" name="Line 529"/>
              <p:cNvSpPr>
                <a:spLocks noChangeShapeType="1"/>
              </p:cNvSpPr>
              <p:nvPr/>
            </p:nvSpPr>
            <p:spPr bwMode="auto">
              <a:xfrm>
                <a:off x="2855" y="1020"/>
                <a:ext cx="36" cy="98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4" name="Line 530"/>
              <p:cNvSpPr>
                <a:spLocks noChangeShapeType="1"/>
              </p:cNvSpPr>
              <p:nvPr/>
            </p:nvSpPr>
            <p:spPr bwMode="auto">
              <a:xfrm flipH="1">
                <a:off x="2937" y="1005"/>
                <a:ext cx="64" cy="119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" name="Line 532"/>
              <p:cNvSpPr>
                <a:spLocks noChangeShapeType="1"/>
              </p:cNvSpPr>
              <p:nvPr/>
            </p:nvSpPr>
            <p:spPr bwMode="auto">
              <a:xfrm flipH="1">
                <a:off x="2934" y="1004"/>
                <a:ext cx="28" cy="119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6" name="Line 533"/>
              <p:cNvSpPr>
                <a:spLocks noChangeShapeType="1"/>
              </p:cNvSpPr>
              <p:nvPr/>
            </p:nvSpPr>
            <p:spPr bwMode="auto">
              <a:xfrm>
                <a:off x="2884" y="1003"/>
                <a:ext cx="28" cy="119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7" name="Line 534"/>
              <p:cNvSpPr>
                <a:spLocks noChangeShapeType="1"/>
              </p:cNvSpPr>
              <p:nvPr/>
            </p:nvSpPr>
            <p:spPr bwMode="auto">
              <a:xfrm flipH="1">
                <a:off x="2919" y="999"/>
                <a:ext cx="22" cy="119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8" name="Line 535"/>
              <p:cNvSpPr>
                <a:spLocks noChangeShapeType="1"/>
              </p:cNvSpPr>
              <p:nvPr/>
            </p:nvSpPr>
            <p:spPr bwMode="auto">
              <a:xfrm flipH="1">
                <a:off x="2912" y="999"/>
                <a:ext cx="0" cy="119"/>
              </a:xfrm>
              <a:prstGeom prst="line">
                <a:avLst/>
              </a:prstGeom>
              <a:noFill/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65" name="Group 966"/>
          <p:cNvGrpSpPr>
            <a:grpSpLocks/>
          </p:cNvGrpSpPr>
          <p:nvPr/>
        </p:nvGrpSpPr>
        <p:grpSpPr bwMode="auto">
          <a:xfrm>
            <a:off x="4702175" y="2205038"/>
            <a:ext cx="1922463" cy="2009775"/>
            <a:chOff x="2962" y="1901"/>
            <a:chExt cx="1211" cy="1266"/>
          </a:xfrm>
        </p:grpSpPr>
        <p:sp>
          <p:nvSpPr>
            <p:cNvPr id="166" name="Rectangle 801"/>
            <p:cNvSpPr>
              <a:spLocks noChangeArrowheads="1"/>
            </p:cNvSpPr>
            <p:nvPr/>
          </p:nvSpPr>
          <p:spPr bwMode="auto">
            <a:xfrm>
              <a:off x="2992" y="1904"/>
              <a:ext cx="1006" cy="997"/>
            </a:xfrm>
            <a:prstGeom prst="rect">
              <a:avLst/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7" name="Freeform 803" descr="Light upward diagonal"/>
            <p:cNvSpPr>
              <a:spLocks/>
            </p:cNvSpPr>
            <p:nvPr/>
          </p:nvSpPr>
          <p:spPr bwMode="auto">
            <a:xfrm>
              <a:off x="3206" y="2119"/>
              <a:ext cx="565" cy="532"/>
            </a:xfrm>
            <a:custGeom>
              <a:avLst/>
              <a:gdLst/>
              <a:ahLst/>
              <a:cxnLst>
                <a:cxn ang="0">
                  <a:pos x="64" y="168"/>
                </a:cxn>
                <a:cxn ang="0">
                  <a:pos x="181" y="18"/>
                </a:cxn>
                <a:cxn ang="0">
                  <a:pos x="367" y="57"/>
                </a:cxn>
                <a:cxn ang="0">
                  <a:pos x="451" y="24"/>
                </a:cxn>
                <a:cxn ang="0">
                  <a:pos x="454" y="162"/>
                </a:cxn>
                <a:cxn ang="0">
                  <a:pos x="394" y="228"/>
                </a:cxn>
                <a:cxn ang="0">
                  <a:pos x="370" y="312"/>
                </a:cxn>
                <a:cxn ang="0">
                  <a:pos x="235" y="264"/>
                </a:cxn>
                <a:cxn ang="0">
                  <a:pos x="124" y="312"/>
                </a:cxn>
                <a:cxn ang="0">
                  <a:pos x="10" y="219"/>
                </a:cxn>
                <a:cxn ang="0">
                  <a:pos x="64" y="168"/>
                </a:cxn>
              </a:cxnLst>
              <a:rect l="0" t="0" r="r" b="b"/>
              <a:pathLst>
                <a:path w="465" h="319">
                  <a:moveTo>
                    <a:pt x="64" y="168"/>
                  </a:moveTo>
                  <a:cubicBezTo>
                    <a:pt x="93" y="134"/>
                    <a:pt x="131" y="36"/>
                    <a:pt x="181" y="18"/>
                  </a:cubicBezTo>
                  <a:cubicBezTo>
                    <a:pt x="231" y="0"/>
                    <a:pt x="322" y="56"/>
                    <a:pt x="367" y="57"/>
                  </a:cubicBezTo>
                  <a:cubicBezTo>
                    <a:pt x="412" y="58"/>
                    <a:pt x="437" y="7"/>
                    <a:pt x="451" y="24"/>
                  </a:cubicBezTo>
                  <a:cubicBezTo>
                    <a:pt x="465" y="41"/>
                    <a:pt x="463" y="128"/>
                    <a:pt x="454" y="162"/>
                  </a:cubicBezTo>
                  <a:cubicBezTo>
                    <a:pt x="445" y="196"/>
                    <a:pt x="408" y="203"/>
                    <a:pt x="394" y="228"/>
                  </a:cubicBezTo>
                  <a:cubicBezTo>
                    <a:pt x="380" y="253"/>
                    <a:pt x="396" y="306"/>
                    <a:pt x="370" y="312"/>
                  </a:cubicBezTo>
                  <a:cubicBezTo>
                    <a:pt x="344" y="318"/>
                    <a:pt x="276" y="264"/>
                    <a:pt x="235" y="264"/>
                  </a:cubicBezTo>
                  <a:cubicBezTo>
                    <a:pt x="194" y="264"/>
                    <a:pt x="161" y="319"/>
                    <a:pt x="124" y="312"/>
                  </a:cubicBezTo>
                  <a:cubicBezTo>
                    <a:pt x="87" y="305"/>
                    <a:pt x="20" y="242"/>
                    <a:pt x="10" y="219"/>
                  </a:cubicBezTo>
                  <a:cubicBezTo>
                    <a:pt x="0" y="196"/>
                    <a:pt x="35" y="202"/>
                    <a:pt x="64" y="168"/>
                  </a:cubicBezTo>
                  <a:close/>
                </a:path>
              </a:pathLst>
            </a:custGeom>
            <a:pattFill prst="ltUpDiag">
              <a:fgClr>
                <a:schemeClr val="accent1"/>
              </a:fgClr>
              <a:bgClr>
                <a:schemeClr val="bg1"/>
              </a:bgClr>
            </a:patt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8" name="Line 805"/>
            <p:cNvSpPr>
              <a:spLocks noChangeShapeType="1"/>
            </p:cNvSpPr>
            <p:nvPr/>
          </p:nvSpPr>
          <p:spPr bwMode="auto">
            <a:xfrm flipH="1">
              <a:off x="2992" y="2467"/>
              <a:ext cx="226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 type="stealth" w="sm" len="sm"/>
              <a:tailEnd type="stealth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9" name="Line 806"/>
            <p:cNvSpPr>
              <a:spLocks noChangeShapeType="1"/>
            </p:cNvSpPr>
            <p:nvPr/>
          </p:nvSpPr>
          <p:spPr bwMode="auto">
            <a:xfrm flipH="1">
              <a:off x="3769" y="2289"/>
              <a:ext cx="225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 type="stealth" w="sm" len="sm"/>
              <a:tailEnd type="stealth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0" name="Line 807"/>
            <p:cNvSpPr>
              <a:spLocks noChangeShapeType="1"/>
            </p:cNvSpPr>
            <p:nvPr/>
          </p:nvSpPr>
          <p:spPr bwMode="auto">
            <a:xfrm rot="5400000" flipH="1">
              <a:off x="3523" y="2765"/>
              <a:ext cx="267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 type="stealth" w="sm" len="sm"/>
              <a:tailEnd type="stealth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1" name="Line 808"/>
            <p:cNvSpPr>
              <a:spLocks noChangeShapeType="1"/>
            </p:cNvSpPr>
            <p:nvPr/>
          </p:nvSpPr>
          <p:spPr bwMode="auto">
            <a:xfrm rot="-5400000">
              <a:off x="3318" y="2025"/>
              <a:ext cx="247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 type="stealth" w="sm" len="sm"/>
              <a:tailEnd type="stealth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2" name="Text Box 810"/>
            <p:cNvSpPr txBox="1">
              <a:spLocks noChangeArrowheads="1"/>
            </p:cNvSpPr>
            <p:nvPr/>
          </p:nvSpPr>
          <p:spPr bwMode="auto">
            <a:xfrm>
              <a:off x="2962" y="2240"/>
              <a:ext cx="382" cy="154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30 cm</a:t>
              </a:r>
            </a:p>
          </p:txBody>
        </p:sp>
        <p:sp>
          <p:nvSpPr>
            <p:cNvPr id="173" name="Text Box 811"/>
            <p:cNvSpPr txBox="1">
              <a:spLocks noChangeArrowheads="1"/>
            </p:cNvSpPr>
            <p:nvPr/>
          </p:nvSpPr>
          <p:spPr bwMode="auto">
            <a:xfrm>
              <a:off x="3615" y="2654"/>
              <a:ext cx="383" cy="154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30 cm</a:t>
              </a:r>
            </a:p>
          </p:txBody>
        </p:sp>
        <p:sp>
          <p:nvSpPr>
            <p:cNvPr id="174" name="Text Box 812"/>
            <p:cNvSpPr txBox="1">
              <a:spLocks noChangeArrowheads="1"/>
            </p:cNvSpPr>
            <p:nvPr/>
          </p:nvSpPr>
          <p:spPr bwMode="auto">
            <a:xfrm>
              <a:off x="3725" y="2107"/>
              <a:ext cx="383" cy="154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30 cm</a:t>
              </a:r>
            </a:p>
          </p:txBody>
        </p:sp>
        <p:sp>
          <p:nvSpPr>
            <p:cNvPr id="175" name="Text Box 813"/>
            <p:cNvSpPr txBox="1">
              <a:spLocks noChangeArrowheads="1"/>
            </p:cNvSpPr>
            <p:nvPr/>
          </p:nvSpPr>
          <p:spPr bwMode="auto">
            <a:xfrm>
              <a:off x="3402" y="1912"/>
              <a:ext cx="382" cy="154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30 cm</a:t>
              </a:r>
            </a:p>
          </p:txBody>
        </p:sp>
        <p:sp>
          <p:nvSpPr>
            <p:cNvPr id="176" name="Line 814"/>
            <p:cNvSpPr>
              <a:spLocks noChangeShapeType="1"/>
            </p:cNvSpPr>
            <p:nvPr/>
          </p:nvSpPr>
          <p:spPr bwMode="auto">
            <a:xfrm flipV="1">
              <a:off x="3211" y="2528"/>
              <a:ext cx="179" cy="174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 type="stealth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7" name="Text Box 815"/>
            <p:cNvSpPr txBox="1">
              <a:spLocks noChangeArrowheads="1"/>
            </p:cNvSpPr>
            <p:nvPr/>
          </p:nvSpPr>
          <p:spPr bwMode="auto">
            <a:xfrm>
              <a:off x="2967" y="2650"/>
              <a:ext cx="723" cy="154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000"/>
                <a:t>Spalled area</a:t>
              </a:r>
            </a:p>
          </p:txBody>
        </p:sp>
        <p:sp>
          <p:nvSpPr>
            <p:cNvPr id="178" name="Text Box 817"/>
            <p:cNvSpPr txBox="1">
              <a:spLocks noChangeArrowheads="1"/>
            </p:cNvSpPr>
            <p:nvPr/>
          </p:nvSpPr>
          <p:spPr bwMode="auto">
            <a:xfrm>
              <a:off x="2985" y="2994"/>
              <a:ext cx="1188" cy="173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/>
                <a:t>(a) Area to be repaired</a:t>
              </a:r>
            </a:p>
          </p:txBody>
        </p:sp>
      </p:grpSp>
      <p:sp>
        <p:nvSpPr>
          <p:cNvPr id="179" name="Text Box 820"/>
          <p:cNvSpPr txBox="1">
            <a:spLocks noChangeArrowheads="1"/>
          </p:cNvSpPr>
          <p:nvPr/>
        </p:nvSpPr>
        <p:spPr bwMode="auto">
          <a:xfrm>
            <a:off x="2209800" y="8534400"/>
            <a:ext cx="2805112" cy="274638"/>
          </a:xfrm>
          <a:prstGeom prst="rect">
            <a:avLst/>
          </a:prstGeom>
          <a:noFill/>
          <a:ln w="6350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 dirty="0"/>
              <a:t>(b) Repair technique to be adopted</a:t>
            </a:r>
          </a:p>
        </p:txBody>
      </p:sp>
      <p:grpSp>
        <p:nvGrpSpPr>
          <p:cNvPr id="180" name="Group 964"/>
          <p:cNvGrpSpPr>
            <a:grpSpLocks/>
          </p:cNvGrpSpPr>
          <p:nvPr/>
        </p:nvGrpSpPr>
        <p:grpSpPr bwMode="auto">
          <a:xfrm>
            <a:off x="1116013" y="3638550"/>
            <a:ext cx="3562350" cy="1096963"/>
            <a:chOff x="703" y="2604"/>
            <a:chExt cx="2244" cy="691"/>
          </a:xfrm>
        </p:grpSpPr>
        <p:sp>
          <p:nvSpPr>
            <p:cNvPr id="181" name="Line 538"/>
            <p:cNvSpPr>
              <a:spLocks noChangeShapeType="1"/>
            </p:cNvSpPr>
            <p:nvPr/>
          </p:nvSpPr>
          <p:spPr bwMode="auto">
            <a:xfrm>
              <a:off x="749" y="2632"/>
              <a:ext cx="1126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2" name="Freeform 539"/>
            <p:cNvSpPr>
              <a:spLocks/>
            </p:cNvSpPr>
            <p:nvPr/>
          </p:nvSpPr>
          <p:spPr bwMode="auto">
            <a:xfrm>
              <a:off x="1853" y="2632"/>
              <a:ext cx="52" cy="276"/>
            </a:xfrm>
            <a:custGeom>
              <a:avLst/>
              <a:gdLst/>
              <a:ahLst/>
              <a:cxnLst>
                <a:cxn ang="0">
                  <a:pos x="96" y="0"/>
                </a:cxn>
                <a:cxn ang="0">
                  <a:pos x="96" y="150"/>
                </a:cxn>
                <a:cxn ang="0">
                  <a:pos x="240" y="168"/>
                </a:cxn>
                <a:cxn ang="0">
                  <a:pos x="0" y="216"/>
                </a:cxn>
                <a:cxn ang="0">
                  <a:pos x="96" y="216"/>
                </a:cxn>
                <a:cxn ang="0">
                  <a:pos x="96" y="360"/>
                </a:cxn>
              </a:cxnLst>
              <a:rect l="0" t="0" r="r" b="b"/>
              <a:pathLst>
                <a:path w="240" h="360">
                  <a:moveTo>
                    <a:pt x="96" y="0"/>
                  </a:moveTo>
                  <a:cubicBezTo>
                    <a:pt x="96" y="50"/>
                    <a:pt x="96" y="100"/>
                    <a:pt x="96" y="150"/>
                  </a:cubicBezTo>
                  <a:lnTo>
                    <a:pt x="240" y="168"/>
                  </a:lnTo>
                  <a:lnTo>
                    <a:pt x="0" y="216"/>
                  </a:lnTo>
                  <a:lnTo>
                    <a:pt x="96" y="216"/>
                  </a:lnTo>
                  <a:lnTo>
                    <a:pt x="96" y="360"/>
                  </a:lnTo>
                </a:path>
              </a:pathLst>
            </a:cu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3" name="Freeform 540"/>
            <p:cNvSpPr>
              <a:spLocks/>
            </p:cNvSpPr>
            <p:nvPr/>
          </p:nvSpPr>
          <p:spPr bwMode="auto">
            <a:xfrm>
              <a:off x="726" y="2632"/>
              <a:ext cx="52" cy="276"/>
            </a:xfrm>
            <a:custGeom>
              <a:avLst/>
              <a:gdLst/>
              <a:ahLst/>
              <a:cxnLst>
                <a:cxn ang="0">
                  <a:pos x="96" y="0"/>
                </a:cxn>
                <a:cxn ang="0">
                  <a:pos x="96" y="150"/>
                </a:cxn>
                <a:cxn ang="0">
                  <a:pos x="240" y="168"/>
                </a:cxn>
                <a:cxn ang="0">
                  <a:pos x="0" y="216"/>
                </a:cxn>
                <a:cxn ang="0">
                  <a:pos x="96" y="216"/>
                </a:cxn>
                <a:cxn ang="0">
                  <a:pos x="96" y="360"/>
                </a:cxn>
              </a:cxnLst>
              <a:rect l="0" t="0" r="r" b="b"/>
              <a:pathLst>
                <a:path w="240" h="360">
                  <a:moveTo>
                    <a:pt x="96" y="0"/>
                  </a:moveTo>
                  <a:cubicBezTo>
                    <a:pt x="96" y="50"/>
                    <a:pt x="96" y="100"/>
                    <a:pt x="96" y="150"/>
                  </a:cubicBezTo>
                  <a:lnTo>
                    <a:pt x="240" y="168"/>
                  </a:lnTo>
                  <a:lnTo>
                    <a:pt x="0" y="216"/>
                  </a:lnTo>
                  <a:lnTo>
                    <a:pt x="96" y="216"/>
                  </a:lnTo>
                  <a:lnTo>
                    <a:pt x="96" y="360"/>
                  </a:lnTo>
                </a:path>
              </a:pathLst>
            </a:cu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" name="Freeform 541"/>
            <p:cNvSpPr>
              <a:spLocks/>
            </p:cNvSpPr>
            <p:nvPr/>
          </p:nvSpPr>
          <p:spPr bwMode="auto">
            <a:xfrm>
              <a:off x="751" y="2859"/>
              <a:ext cx="1123" cy="86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105" y="39"/>
                </a:cxn>
                <a:cxn ang="0">
                  <a:pos x="144" y="24"/>
                </a:cxn>
                <a:cxn ang="0">
                  <a:pos x="168" y="18"/>
                </a:cxn>
                <a:cxn ang="0">
                  <a:pos x="231" y="30"/>
                </a:cxn>
                <a:cxn ang="0">
                  <a:pos x="297" y="18"/>
                </a:cxn>
                <a:cxn ang="0">
                  <a:pos x="336" y="0"/>
                </a:cxn>
                <a:cxn ang="0">
                  <a:pos x="402" y="18"/>
                </a:cxn>
                <a:cxn ang="0">
                  <a:pos x="480" y="0"/>
                </a:cxn>
                <a:cxn ang="0">
                  <a:pos x="567" y="18"/>
                </a:cxn>
                <a:cxn ang="0">
                  <a:pos x="639" y="33"/>
                </a:cxn>
                <a:cxn ang="0">
                  <a:pos x="675" y="21"/>
                </a:cxn>
                <a:cxn ang="0">
                  <a:pos x="768" y="45"/>
                </a:cxn>
                <a:cxn ang="0">
                  <a:pos x="834" y="33"/>
                </a:cxn>
                <a:cxn ang="0">
                  <a:pos x="873" y="45"/>
                </a:cxn>
                <a:cxn ang="0">
                  <a:pos x="912" y="42"/>
                </a:cxn>
                <a:cxn ang="0">
                  <a:pos x="942" y="33"/>
                </a:cxn>
              </a:cxnLst>
              <a:rect l="0" t="0" r="r" b="b"/>
              <a:pathLst>
                <a:path w="942" h="63">
                  <a:moveTo>
                    <a:pt x="0" y="36"/>
                  </a:moveTo>
                  <a:cubicBezTo>
                    <a:pt x="39" y="42"/>
                    <a:pt x="60" y="41"/>
                    <a:pt x="105" y="39"/>
                  </a:cubicBezTo>
                  <a:cubicBezTo>
                    <a:pt x="118" y="35"/>
                    <a:pt x="131" y="29"/>
                    <a:pt x="144" y="24"/>
                  </a:cubicBezTo>
                  <a:cubicBezTo>
                    <a:pt x="152" y="21"/>
                    <a:pt x="168" y="18"/>
                    <a:pt x="168" y="18"/>
                  </a:cubicBezTo>
                  <a:cubicBezTo>
                    <a:pt x="201" y="20"/>
                    <a:pt x="207" y="18"/>
                    <a:pt x="231" y="30"/>
                  </a:cubicBezTo>
                  <a:cubicBezTo>
                    <a:pt x="265" y="28"/>
                    <a:pt x="270" y="25"/>
                    <a:pt x="297" y="18"/>
                  </a:cubicBezTo>
                  <a:cubicBezTo>
                    <a:pt x="313" y="7"/>
                    <a:pt x="319" y="6"/>
                    <a:pt x="336" y="0"/>
                  </a:cubicBezTo>
                  <a:cubicBezTo>
                    <a:pt x="363" y="3"/>
                    <a:pt x="378" y="10"/>
                    <a:pt x="402" y="18"/>
                  </a:cubicBezTo>
                  <a:cubicBezTo>
                    <a:pt x="432" y="15"/>
                    <a:pt x="452" y="7"/>
                    <a:pt x="480" y="0"/>
                  </a:cubicBezTo>
                  <a:cubicBezTo>
                    <a:pt x="514" y="11"/>
                    <a:pt x="528" y="16"/>
                    <a:pt x="567" y="18"/>
                  </a:cubicBezTo>
                  <a:cubicBezTo>
                    <a:pt x="586" y="47"/>
                    <a:pt x="598" y="35"/>
                    <a:pt x="639" y="33"/>
                  </a:cubicBezTo>
                  <a:cubicBezTo>
                    <a:pt x="652" y="27"/>
                    <a:pt x="661" y="24"/>
                    <a:pt x="675" y="21"/>
                  </a:cubicBezTo>
                  <a:cubicBezTo>
                    <a:pt x="706" y="27"/>
                    <a:pt x="737" y="37"/>
                    <a:pt x="768" y="45"/>
                  </a:cubicBezTo>
                  <a:cubicBezTo>
                    <a:pt x="795" y="63"/>
                    <a:pt x="813" y="47"/>
                    <a:pt x="834" y="33"/>
                  </a:cubicBezTo>
                  <a:cubicBezTo>
                    <a:pt x="849" y="36"/>
                    <a:pt x="860" y="36"/>
                    <a:pt x="873" y="45"/>
                  </a:cubicBezTo>
                  <a:cubicBezTo>
                    <a:pt x="886" y="44"/>
                    <a:pt x="899" y="44"/>
                    <a:pt x="912" y="42"/>
                  </a:cubicBezTo>
                  <a:cubicBezTo>
                    <a:pt x="924" y="40"/>
                    <a:pt x="928" y="33"/>
                    <a:pt x="942" y="33"/>
                  </a:cubicBezTo>
                </a:path>
              </a:pathLst>
            </a:custGeom>
            <a:noFill/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85" name="Group 542"/>
            <p:cNvGrpSpPr>
              <a:grpSpLocks/>
            </p:cNvGrpSpPr>
            <p:nvPr/>
          </p:nvGrpSpPr>
          <p:grpSpPr bwMode="auto">
            <a:xfrm>
              <a:off x="758" y="2604"/>
              <a:ext cx="386" cy="243"/>
              <a:chOff x="567" y="210"/>
              <a:chExt cx="324" cy="180"/>
            </a:xfrm>
          </p:grpSpPr>
          <p:sp>
            <p:nvSpPr>
              <p:cNvPr id="234" name="Rectangle 543"/>
              <p:cNvSpPr>
                <a:spLocks noChangeArrowheads="1"/>
              </p:cNvSpPr>
              <p:nvPr/>
            </p:nvSpPr>
            <p:spPr bwMode="auto">
              <a:xfrm>
                <a:off x="567" y="210"/>
                <a:ext cx="324" cy="180"/>
              </a:xfrm>
              <a:prstGeom prst="rect">
                <a:avLst/>
              </a:prstGeom>
              <a:noFill/>
              <a:ln w="63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" name="AutoShape 544"/>
              <p:cNvSpPr>
                <a:spLocks noChangeArrowheads="1"/>
              </p:cNvSpPr>
              <p:nvPr/>
            </p:nvSpPr>
            <p:spPr bwMode="auto">
              <a:xfrm rot="600000">
                <a:off x="613" y="246"/>
                <a:ext cx="47" cy="47"/>
              </a:xfrm>
              <a:prstGeom prst="triangle">
                <a:avLst>
                  <a:gd name="adj" fmla="val 100000"/>
                </a:avLst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236" name="AutoShape 545"/>
              <p:cNvSpPr>
                <a:spLocks noChangeArrowheads="1"/>
              </p:cNvSpPr>
              <p:nvPr/>
            </p:nvSpPr>
            <p:spPr bwMode="auto">
              <a:xfrm rot="-3068109">
                <a:off x="796" y="312"/>
                <a:ext cx="47" cy="47"/>
              </a:xfrm>
              <a:prstGeom prst="triangle">
                <a:avLst>
                  <a:gd name="adj" fmla="val 100000"/>
                </a:avLst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vert="eaVert"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237" name="AutoShape 546"/>
              <p:cNvSpPr>
                <a:spLocks noChangeArrowheads="1"/>
              </p:cNvSpPr>
              <p:nvPr/>
            </p:nvSpPr>
            <p:spPr bwMode="auto">
              <a:xfrm rot="-5465562">
                <a:off x="727" y="249"/>
                <a:ext cx="47" cy="47"/>
              </a:xfrm>
              <a:prstGeom prst="triangle">
                <a:avLst>
                  <a:gd name="adj" fmla="val 100000"/>
                </a:avLst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vert="eaVert"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238" name="AutoShape 547"/>
              <p:cNvSpPr>
                <a:spLocks noChangeArrowheads="1"/>
              </p:cNvSpPr>
              <p:nvPr/>
            </p:nvSpPr>
            <p:spPr bwMode="auto">
              <a:xfrm rot="-17555511">
                <a:off x="697" y="312"/>
                <a:ext cx="47" cy="47"/>
              </a:xfrm>
              <a:prstGeom prst="triangle">
                <a:avLst>
                  <a:gd name="adj" fmla="val 100000"/>
                </a:avLst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rot="10800000" vert="eaVert"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239" name="Oval 548"/>
              <p:cNvSpPr>
                <a:spLocks noChangeArrowheads="1"/>
              </p:cNvSpPr>
              <p:nvPr/>
            </p:nvSpPr>
            <p:spPr bwMode="auto">
              <a:xfrm>
                <a:off x="864" y="336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0" name="Oval 549"/>
              <p:cNvSpPr>
                <a:spLocks noChangeArrowheads="1"/>
              </p:cNvSpPr>
              <p:nvPr/>
            </p:nvSpPr>
            <p:spPr bwMode="auto">
              <a:xfrm>
                <a:off x="864" y="336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1" name="Oval 550"/>
              <p:cNvSpPr>
                <a:spLocks noChangeArrowheads="1"/>
              </p:cNvSpPr>
              <p:nvPr/>
            </p:nvSpPr>
            <p:spPr bwMode="auto">
              <a:xfrm>
                <a:off x="672" y="273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2" name="Oval 551"/>
              <p:cNvSpPr>
                <a:spLocks noChangeArrowheads="1"/>
              </p:cNvSpPr>
              <p:nvPr/>
            </p:nvSpPr>
            <p:spPr bwMode="auto">
              <a:xfrm>
                <a:off x="624" y="378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3" name="Oval 552"/>
              <p:cNvSpPr>
                <a:spLocks noChangeArrowheads="1"/>
              </p:cNvSpPr>
              <p:nvPr/>
            </p:nvSpPr>
            <p:spPr bwMode="auto">
              <a:xfrm>
                <a:off x="768" y="336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4" name="Oval 553"/>
              <p:cNvSpPr>
                <a:spLocks noChangeArrowheads="1"/>
              </p:cNvSpPr>
              <p:nvPr/>
            </p:nvSpPr>
            <p:spPr bwMode="auto">
              <a:xfrm>
                <a:off x="864" y="336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245" name="Oval 554"/>
              <p:cNvSpPr>
                <a:spLocks noChangeArrowheads="1"/>
              </p:cNvSpPr>
              <p:nvPr/>
            </p:nvSpPr>
            <p:spPr bwMode="auto">
              <a:xfrm>
                <a:off x="816" y="288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" name="Oval 555"/>
              <p:cNvSpPr>
                <a:spLocks noChangeArrowheads="1"/>
              </p:cNvSpPr>
              <p:nvPr/>
            </p:nvSpPr>
            <p:spPr bwMode="auto">
              <a:xfrm>
                <a:off x="717" y="312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7" name="Oval 556"/>
              <p:cNvSpPr>
                <a:spLocks noChangeArrowheads="1"/>
              </p:cNvSpPr>
              <p:nvPr/>
            </p:nvSpPr>
            <p:spPr bwMode="auto">
              <a:xfrm>
                <a:off x="648" y="336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248" name="Oval 557"/>
              <p:cNvSpPr>
                <a:spLocks noChangeArrowheads="1"/>
              </p:cNvSpPr>
              <p:nvPr/>
            </p:nvSpPr>
            <p:spPr bwMode="auto">
              <a:xfrm>
                <a:off x="864" y="240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9" name="Oval 558"/>
              <p:cNvSpPr>
                <a:spLocks noChangeArrowheads="1"/>
              </p:cNvSpPr>
              <p:nvPr/>
            </p:nvSpPr>
            <p:spPr bwMode="auto">
              <a:xfrm>
                <a:off x="810" y="234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0" name="Oval 559"/>
              <p:cNvSpPr>
                <a:spLocks noChangeArrowheads="1"/>
              </p:cNvSpPr>
              <p:nvPr/>
            </p:nvSpPr>
            <p:spPr bwMode="auto">
              <a:xfrm>
                <a:off x="591" y="240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1" name="Oval 560"/>
              <p:cNvSpPr>
                <a:spLocks noChangeArrowheads="1"/>
              </p:cNvSpPr>
              <p:nvPr/>
            </p:nvSpPr>
            <p:spPr bwMode="auto">
              <a:xfrm>
                <a:off x="576" y="288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2" name="Oval 561"/>
              <p:cNvSpPr>
                <a:spLocks noChangeArrowheads="1"/>
              </p:cNvSpPr>
              <p:nvPr/>
            </p:nvSpPr>
            <p:spPr bwMode="auto">
              <a:xfrm>
                <a:off x="666" y="237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3" name="Oval 562"/>
              <p:cNvSpPr>
                <a:spLocks noChangeArrowheads="1"/>
              </p:cNvSpPr>
              <p:nvPr/>
            </p:nvSpPr>
            <p:spPr bwMode="auto">
              <a:xfrm>
                <a:off x="597" y="339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4" name="Oval 563"/>
              <p:cNvSpPr>
                <a:spLocks noChangeArrowheads="1"/>
              </p:cNvSpPr>
              <p:nvPr/>
            </p:nvSpPr>
            <p:spPr bwMode="auto">
              <a:xfrm>
                <a:off x="852" y="270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5" name="Oval 564"/>
              <p:cNvSpPr>
                <a:spLocks noChangeArrowheads="1"/>
              </p:cNvSpPr>
              <p:nvPr/>
            </p:nvSpPr>
            <p:spPr bwMode="auto">
              <a:xfrm>
                <a:off x="759" y="375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6" name="Group 565"/>
            <p:cNvGrpSpPr>
              <a:grpSpLocks/>
            </p:cNvGrpSpPr>
            <p:nvPr/>
          </p:nvGrpSpPr>
          <p:grpSpPr bwMode="auto">
            <a:xfrm>
              <a:off x="1112" y="2624"/>
              <a:ext cx="386" cy="244"/>
              <a:chOff x="567" y="210"/>
              <a:chExt cx="324" cy="180"/>
            </a:xfrm>
          </p:grpSpPr>
          <p:sp>
            <p:nvSpPr>
              <p:cNvPr id="212" name="Rectangle 566"/>
              <p:cNvSpPr>
                <a:spLocks noChangeArrowheads="1"/>
              </p:cNvSpPr>
              <p:nvPr/>
            </p:nvSpPr>
            <p:spPr bwMode="auto">
              <a:xfrm>
                <a:off x="567" y="210"/>
                <a:ext cx="324" cy="180"/>
              </a:xfrm>
              <a:prstGeom prst="rect">
                <a:avLst/>
              </a:prstGeom>
              <a:noFill/>
              <a:ln w="63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3" name="AutoShape 567"/>
              <p:cNvSpPr>
                <a:spLocks noChangeArrowheads="1"/>
              </p:cNvSpPr>
              <p:nvPr/>
            </p:nvSpPr>
            <p:spPr bwMode="auto">
              <a:xfrm rot="600000">
                <a:off x="613" y="246"/>
                <a:ext cx="47" cy="47"/>
              </a:xfrm>
              <a:prstGeom prst="triangle">
                <a:avLst>
                  <a:gd name="adj" fmla="val 100000"/>
                </a:avLst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214" name="AutoShape 568"/>
              <p:cNvSpPr>
                <a:spLocks noChangeArrowheads="1"/>
              </p:cNvSpPr>
              <p:nvPr/>
            </p:nvSpPr>
            <p:spPr bwMode="auto">
              <a:xfrm rot="-3068109">
                <a:off x="796" y="312"/>
                <a:ext cx="47" cy="47"/>
              </a:xfrm>
              <a:prstGeom prst="triangle">
                <a:avLst>
                  <a:gd name="adj" fmla="val 100000"/>
                </a:avLst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vert="eaVert"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215" name="AutoShape 569"/>
              <p:cNvSpPr>
                <a:spLocks noChangeArrowheads="1"/>
              </p:cNvSpPr>
              <p:nvPr/>
            </p:nvSpPr>
            <p:spPr bwMode="auto">
              <a:xfrm rot="-5465562">
                <a:off x="727" y="249"/>
                <a:ext cx="47" cy="47"/>
              </a:xfrm>
              <a:prstGeom prst="triangle">
                <a:avLst>
                  <a:gd name="adj" fmla="val 100000"/>
                </a:avLst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vert="eaVert"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216" name="AutoShape 570"/>
              <p:cNvSpPr>
                <a:spLocks noChangeArrowheads="1"/>
              </p:cNvSpPr>
              <p:nvPr/>
            </p:nvSpPr>
            <p:spPr bwMode="auto">
              <a:xfrm rot="-17555511">
                <a:off x="697" y="312"/>
                <a:ext cx="47" cy="47"/>
              </a:xfrm>
              <a:prstGeom prst="triangle">
                <a:avLst>
                  <a:gd name="adj" fmla="val 100000"/>
                </a:avLst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rot="10800000" vert="eaVert"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217" name="Oval 571"/>
              <p:cNvSpPr>
                <a:spLocks noChangeArrowheads="1"/>
              </p:cNvSpPr>
              <p:nvPr/>
            </p:nvSpPr>
            <p:spPr bwMode="auto">
              <a:xfrm>
                <a:off x="864" y="336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8" name="Oval 572"/>
              <p:cNvSpPr>
                <a:spLocks noChangeArrowheads="1"/>
              </p:cNvSpPr>
              <p:nvPr/>
            </p:nvSpPr>
            <p:spPr bwMode="auto">
              <a:xfrm>
                <a:off x="864" y="336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9" name="Oval 573"/>
              <p:cNvSpPr>
                <a:spLocks noChangeArrowheads="1"/>
              </p:cNvSpPr>
              <p:nvPr/>
            </p:nvSpPr>
            <p:spPr bwMode="auto">
              <a:xfrm>
                <a:off x="672" y="273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0" name="Oval 574"/>
              <p:cNvSpPr>
                <a:spLocks noChangeArrowheads="1"/>
              </p:cNvSpPr>
              <p:nvPr/>
            </p:nvSpPr>
            <p:spPr bwMode="auto">
              <a:xfrm>
                <a:off x="624" y="378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1" name="Oval 575"/>
              <p:cNvSpPr>
                <a:spLocks noChangeArrowheads="1"/>
              </p:cNvSpPr>
              <p:nvPr/>
            </p:nvSpPr>
            <p:spPr bwMode="auto">
              <a:xfrm>
                <a:off x="768" y="336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2" name="Oval 576"/>
              <p:cNvSpPr>
                <a:spLocks noChangeArrowheads="1"/>
              </p:cNvSpPr>
              <p:nvPr/>
            </p:nvSpPr>
            <p:spPr bwMode="auto">
              <a:xfrm>
                <a:off x="864" y="336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223" name="Oval 577"/>
              <p:cNvSpPr>
                <a:spLocks noChangeArrowheads="1"/>
              </p:cNvSpPr>
              <p:nvPr/>
            </p:nvSpPr>
            <p:spPr bwMode="auto">
              <a:xfrm>
                <a:off x="816" y="288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4" name="Oval 578"/>
              <p:cNvSpPr>
                <a:spLocks noChangeArrowheads="1"/>
              </p:cNvSpPr>
              <p:nvPr/>
            </p:nvSpPr>
            <p:spPr bwMode="auto">
              <a:xfrm>
                <a:off x="717" y="312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" name="Oval 579"/>
              <p:cNvSpPr>
                <a:spLocks noChangeArrowheads="1"/>
              </p:cNvSpPr>
              <p:nvPr/>
            </p:nvSpPr>
            <p:spPr bwMode="auto">
              <a:xfrm>
                <a:off x="648" y="336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Oval 580"/>
              <p:cNvSpPr>
                <a:spLocks noChangeArrowheads="1"/>
              </p:cNvSpPr>
              <p:nvPr/>
            </p:nvSpPr>
            <p:spPr bwMode="auto">
              <a:xfrm>
                <a:off x="864" y="240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7" name="Oval 581"/>
              <p:cNvSpPr>
                <a:spLocks noChangeArrowheads="1"/>
              </p:cNvSpPr>
              <p:nvPr/>
            </p:nvSpPr>
            <p:spPr bwMode="auto">
              <a:xfrm>
                <a:off x="810" y="234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8" name="Oval 582"/>
              <p:cNvSpPr>
                <a:spLocks noChangeArrowheads="1"/>
              </p:cNvSpPr>
              <p:nvPr/>
            </p:nvSpPr>
            <p:spPr bwMode="auto">
              <a:xfrm>
                <a:off x="591" y="240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9" name="Oval 583"/>
              <p:cNvSpPr>
                <a:spLocks noChangeArrowheads="1"/>
              </p:cNvSpPr>
              <p:nvPr/>
            </p:nvSpPr>
            <p:spPr bwMode="auto">
              <a:xfrm>
                <a:off x="576" y="288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0" name="Oval 584"/>
              <p:cNvSpPr>
                <a:spLocks noChangeArrowheads="1"/>
              </p:cNvSpPr>
              <p:nvPr/>
            </p:nvSpPr>
            <p:spPr bwMode="auto">
              <a:xfrm>
                <a:off x="666" y="237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1" name="Oval 585"/>
              <p:cNvSpPr>
                <a:spLocks noChangeArrowheads="1"/>
              </p:cNvSpPr>
              <p:nvPr/>
            </p:nvSpPr>
            <p:spPr bwMode="auto">
              <a:xfrm>
                <a:off x="597" y="339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2" name="Oval 586"/>
              <p:cNvSpPr>
                <a:spLocks noChangeArrowheads="1"/>
              </p:cNvSpPr>
              <p:nvPr/>
            </p:nvSpPr>
            <p:spPr bwMode="auto">
              <a:xfrm>
                <a:off x="852" y="270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" name="Oval 587"/>
              <p:cNvSpPr>
                <a:spLocks noChangeArrowheads="1"/>
              </p:cNvSpPr>
              <p:nvPr/>
            </p:nvSpPr>
            <p:spPr bwMode="auto">
              <a:xfrm>
                <a:off x="759" y="375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7" name="Group 588"/>
            <p:cNvGrpSpPr>
              <a:grpSpLocks/>
            </p:cNvGrpSpPr>
            <p:nvPr/>
          </p:nvGrpSpPr>
          <p:grpSpPr bwMode="auto">
            <a:xfrm>
              <a:off x="1498" y="2636"/>
              <a:ext cx="387" cy="244"/>
              <a:chOff x="567" y="210"/>
              <a:chExt cx="324" cy="180"/>
            </a:xfrm>
          </p:grpSpPr>
          <p:sp>
            <p:nvSpPr>
              <p:cNvPr id="190" name="Rectangle 589"/>
              <p:cNvSpPr>
                <a:spLocks noChangeArrowheads="1"/>
              </p:cNvSpPr>
              <p:nvPr/>
            </p:nvSpPr>
            <p:spPr bwMode="auto">
              <a:xfrm>
                <a:off x="567" y="210"/>
                <a:ext cx="324" cy="180"/>
              </a:xfrm>
              <a:prstGeom prst="rect">
                <a:avLst/>
              </a:prstGeom>
              <a:noFill/>
              <a:ln w="6350">
                <a:noFill/>
                <a:miter lim="800000"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1" name="AutoShape 590"/>
              <p:cNvSpPr>
                <a:spLocks noChangeArrowheads="1"/>
              </p:cNvSpPr>
              <p:nvPr/>
            </p:nvSpPr>
            <p:spPr bwMode="auto">
              <a:xfrm rot="600000">
                <a:off x="613" y="246"/>
                <a:ext cx="47" cy="47"/>
              </a:xfrm>
              <a:prstGeom prst="triangle">
                <a:avLst>
                  <a:gd name="adj" fmla="val 100000"/>
                </a:avLst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192" name="AutoShape 591"/>
              <p:cNvSpPr>
                <a:spLocks noChangeArrowheads="1"/>
              </p:cNvSpPr>
              <p:nvPr/>
            </p:nvSpPr>
            <p:spPr bwMode="auto">
              <a:xfrm rot="-3068109">
                <a:off x="796" y="312"/>
                <a:ext cx="47" cy="47"/>
              </a:xfrm>
              <a:prstGeom prst="triangle">
                <a:avLst>
                  <a:gd name="adj" fmla="val 100000"/>
                </a:avLst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vert="eaVert"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193" name="AutoShape 592"/>
              <p:cNvSpPr>
                <a:spLocks noChangeArrowheads="1"/>
              </p:cNvSpPr>
              <p:nvPr/>
            </p:nvSpPr>
            <p:spPr bwMode="auto">
              <a:xfrm rot="-5465562">
                <a:off x="727" y="249"/>
                <a:ext cx="47" cy="47"/>
              </a:xfrm>
              <a:prstGeom prst="triangle">
                <a:avLst>
                  <a:gd name="adj" fmla="val 100000"/>
                </a:avLst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vert="eaVert"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194" name="AutoShape 593"/>
              <p:cNvSpPr>
                <a:spLocks noChangeArrowheads="1"/>
              </p:cNvSpPr>
              <p:nvPr/>
            </p:nvSpPr>
            <p:spPr bwMode="auto">
              <a:xfrm rot="-17555511">
                <a:off x="697" y="312"/>
                <a:ext cx="47" cy="47"/>
              </a:xfrm>
              <a:prstGeom prst="triangle">
                <a:avLst>
                  <a:gd name="adj" fmla="val 100000"/>
                </a:avLst>
              </a:prstGeom>
              <a:noFill/>
              <a:ln w="6350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rot="10800000" vert="eaVert"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195" name="Oval 594"/>
              <p:cNvSpPr>
                <a:spLocks noChangeArrowheads="1"/>
              </p:cNvSpPr>
              <p:nvPr/>
            </p:nvSpPr>
            <p:spPr bwMode="auto">
              <a:xfrm>
                <a:off x="864" y="336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6" name="Oval 595"/>
              <p:cNvSpPr>
                <a:spLocks noChangeArrowheads="1"/>
              </p:cNvSpPr>
              <p:nvPr/>
            </p:nvSpPr>
            <p:spPr bwMode="auto">
              <a:xfrm>
                <a:off x="864" y="336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7" name="Oval 596"/>
              <p:cNvSpPr>
                <a:spLocks noChangeArrowheads="1"/>
              </p:cNvSpPr>
              <p:nvPr/>
            </p:nvSpPr>
            <p:spPr bwMode="auto">
              <a:xfrm>
                <a:off x="672" y="273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8" name="Oval 597"/>
              <p:cNvSpPr>
                <a:spLocks noChangeArrowheads="1"/>
              </p:cNvSpPr>
              <p:nvPr/>
            </p:nvSpPr>
            <p:spPr bwMode="auto">
              <a:xfrm>
                <a:off x="624" y="378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9" name="Oval 598"/>
              <p:cNvSpPr>
                <a:spLocks noChangeArrowheads="1"/>
              </p:cNvSpPr>
              <p:nvPr/>
            </p:nvSpPr>
            <p:spPr bwMode="auto">
              <a:xfrm>
                <a:off x="768" y="336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0" name="Oval 599"/>
              <p:cNvSpPr>
                <a:spLocks noChangeArrowheads="1"/>
              </p:cNvSpPr>
              <p:nvPr/>
            </p:nvSpPr>
            <p:spPr bwMode="auto">
              <a:xfrm>
                <a:off x="864" y="336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201" name="Oval 600"/>
              <p:cNvSpPr>
                <a:spLocks noChangeArrowheads="1"/>
              </p:cNvSpPr>
              <p:nvPr/>
            </p:nvSpPr>
            <p:spPr bwMode="auto">
              <a:xfrm>
                <a:off x="816" y="288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2" name="Oval 601"/>
              <p:cNvSpPr>
                <a:spLocks noChangeArrowheads="1"/>
              </p:cNvSpPr>
              <p:nvPr/>
            </p:nvSpPr>
            <p:spPr bwMode="auto">
              <a:xfrm>
                <a:off x="717" y="312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3" name="Oval 602"/>
              <p:cNvSpPr>
                <a:spLocks noChangeArrowheads="1"/>
              </p:cNvSpPr>
              <p:nvPr/>
            </p:nvSpPr>
            <p:spPr bwMode="auto">
              <a:xfrm>
                <a:off x="648" y="336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204" name="Oval 603"/>
              <p:cNvSpPr>
                <a:spLocks noChangeArrowheads="1"/>
              </p:cNvSpPr>
              <p:nvPr/>
            </p:nvSpPr>
            <p:spPr bwMode="auto">
              <a:xfrm>
                <a:off x="864" y="240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" name="Oval 604"/>
              <p:cNvSpPr>
                <a:spLocks noChangeArrowheads="1"/>
              </p:cNvSpPr>
              <p:nvPr/>
            </p:nvSpPr>
            <p:spPr bwMode="auto">
              <a:xfrm>
                <a:off x="810" y="234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" name="Oval 605"/>
              <p:cNvSpPr>
                <a:spLocks noChangeArrowheads="1"/>
              </p:cNvSpPr>
              <p:nvPr/>
            </p:nvSpPr>
            <p:spPr bwMode="auto">
              <a:xfrm>
                <a:off x="591" y="240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" name="Oval 606"/>
              <p:cNvSpPr>
                <a:spLocks noChangeArrowheads="1"/>
              </p:cNvSpPr>
              <p:nvPr/>
            </p:nvSpPr>
            <p:spPr bwMode="auto">
              <a:xfrm>
                <a:off x="576" y="288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" name="Oval 607"/>
              <p:cNvSpPr>
                <a:spLocks noChangeArrowheads="1"/>
              </p:cNvSpPr>
              <p:nvPr/>
            </p:nvSpPr>
            <p:spPr bwMode="auto">
              <a:xfrm>
                <a:off x="666" y="237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9" name="Oval 608"/>
              <p:cNvSpPr>
                <a:spLocks noChangeArrowheads="1"/>
              </p:cNvSpPr>
              <p:nvPr/>
            </p:nvSpPr>
            <p:spPr bwMode="auto">
              <a:xfrm>
                <a:off x="597" y="339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0" name="Oval 609"/>
              <p:cNvSpPr>
                <a:spLocks noChangeArrowheads="1"/>
              </p:cNvSpPr>
              <p:nvPr/>
            </p:nvSpPr>
            <p:spPr bwMode="auto">
              <a:xfrm>
                <a:off x="852" y="270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1" name="Oval 610"/>
              <p:cNvSpPr>
                <a:spLocks noChangeArrowheads="1"/>
              </p:cNvSpPr>
              <p:nvPr/>
            </p:nvSpPr>
            <p:spPr bwMode="auto">
              <a:xfrm>
                <a:off x="759" y="375"/>
                <a:ext cx="6" cy="6"/>
              </a:xfrm>
              <a:prstGeom prst="ellipse">
                <a:avLst/>
              </a:prstGeom>
              <a:solidFill>
                <a:schemeClr val="accent1"/>
              </a:solidFill>
              <a:ln w="6350">
                <a:solidFill>
                  <a:schemeClr val="tx1"/>
                </a:solidFill>
                <a:round/>
                <a:headEnd/>
                <a:tailEnd type="none" w="sm" len="sm"/>
              </a:ln>
              <a:effectLst/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88" name="Freeform 615"/>
            <p:cNvSpPr>
              <a:spLocks/>
            </p:cNvSpPr>
            <p:nvPr/>
          </p:nvSpPr>
          <p:spPr bwMode="auto">
            <a:xfrm>
              <a:off x="747" y="2859"/>
              <a:ext cx="1127" cy="78"/>
            </a:xfrm>
            <a:custGeom>
              <a:avLst/>
              <a:gdLst/>
              <a:ahLst/>
              <a:cxnLst>
                <a:cxn ang="0">
                  <a:pos x="0" y="36"/>
                </a:cxn>
                <a:cxn ang="0">
                  <a:pos x="93" y="42"/>
                </a:cxn>
                <a:cxn ang="0">
                  <a:pos x="141" y="27"/>
                </a:cxn>
                <a:cxn ang="0">
                  <a:pos x="192" y="21"/>
                </a:cxn>
                <a:cxn ang="0">
                  <a:pos x="237" y="30"/>
                </a:cxn>
                <a:cxn ang="0">
                  <a:pos x="303" y="15"/>
                </a:cxn>
                <a:cxn ang="0">
                  <a:pos x="348" y="0"/>
                </a:cxn>
                <a:cxn ang="0">
                  <a:pos x="411" y="21"/>
                </a:cxn>
                <a:cxn ang="0">
                  <a:pos x="486" y="0"/>
                </a:cxn>
                <a:cxn ang="0">
                  <a:pos x="567" y="21"/>
                </a:cxn>
                <a:cxn ang="0">
                  <a:pos x="603" y="39"/>
                </a:cxn>
                <a:cxn ang="0">
                  <a:pos x="678" y="21"/>
                </a:cxn>
                <a:cxn ang="0">
                  <a:pos x="765" y="45"/>
                </a:cxn>
                <a:cxn ang="0">
                  <a:pos x="798" y="51"/>
                </a:cxn>
                <a:cxn ang="0">
                  <a:pos x="843" y="33"/>
                </a:cxn>
                <a:cxn ang="0">
                  <a:pos x="888" y="45"/>
                </a:cxn>
                <a:cxn ang="0">
                  <a:pos x="945" y="33"/>
                </a:cxn>
                <a:cxn ang="0">
                  <a:pos x="945" y="72"/>
                </a:cxn>
                <a:cxn ang="0">
                  <a:pos x="0" y="72"/>
                </a:cxn>
                <a:cxn ang="0">
                  <a:pos x="0" y="36"/>
                </a:cxn>
              </a:cxnLst>
              <a:rect l="0" t="0" r="r" b="b"/>
              <a:pathLst>
                <a:path w="945" h="72">
                  <a:moveTo>
                    <a:pt x="0" y="36"/>
                  </a:moveTo>
                  <a:lnTo>
                    <a:pt x="93" y="42"/>
                  </a:lnTo>
                  <a:lnTo>
                    <a:pt x="141" y="27"/>
                  </a:lnTo>
                  <a:lnTo>
                    <a:pt x="192" y="21"/>
                  </a:lnTo>
                  <a:lnTo>
                    <a:pt x="237" y="30"/>
                  </a:lnTo>
                  <a:lnTo>
                    <a:pt x="303" y="15"/>
                  </a:lnTo>
                  <a:lnTo>
                    <a:pt x="348" y="0"/>
                  </a:lnTo>
                  <a:lnTo>
                    <a:pt x="411" y="21"/>
                  </a:lnTo>
                  <a:lnTo>
                    <a:pt x="486" y="0"/>
                  </a:lnTo>
                  <a:lnTo>
                    <a:pt x="567" y="21"/>
                  </a:lnTo>
                  <a:lnTo>
                    <a:pt x="603" y="39"/>
                  </a:lnTo>
                  <a:lnTo>
                    <a:pt x="678" y="21"/>
                  </a:lnTo>
                  <a:lnTo>
                    <a:pt x="765" y="45"/>
                  </a:lnTo>
                  <a:lnTo>
                    <a:pt x="798" y="51"/>
                  </a:lnTo>
                  <a:lnTo>
                    <a:pt x="843" y="33"/>
                  </a:lnTo>
                  <a:lnTo>
                    <a:pt x="888" y="45"/>
                  </a:lnTo>
                  <a:lnTo>
                    <a:pt x="945" y="33"/>
                  </a:lnTo>
                  <a:lnTo>
                    <a:pt x="945" y="72"/>
                  </a:lnTo>
                  <a:lnTo>
                    <a:pt x="0" y="72"/>
                  </a:lnTo>
                  <a:lnTo>
                    <a:pt x="0" y="36"/>
                  </a:lnTo>
                  <a:close/>
                </a:path>
              </a:pathLst>
            </a:custGeom>
            <a:solidFill>
              <a:srgbClr val="808080"/>
            </a:solidFill>
            <a:ln w="6350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9" name="Text Box 621"/>
            <p:cNvSpPr txBox="1">
              <a:spLocks noChangeArrowheads="1"/>
            </p:cNvSpPr>
            <p:nvPr/>
          </p:nvSpPr>
          <p:spPr bwMode="auto">
            <a:xfrm>
              <a:off x="703" y="3007"/>
              <a:ext cx="2244" cy="288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1200" b="1" u="sng"/>
                <a:t>Stage - 3</a:t>
              </a:r>
              <a:r>
                <a:rPr lang="en-US" sz="1200"/>
                <a:t> Apply 6mm thick or as required (1:4) plaster and prepare levelled surface</a:t>
              </a:r>
            </a:p>
          </p:txBody>
        </p:sp>
      </p:grpSp>
      <p:sp>
        <p:nvSpPr>
          <p:cNvPr id="256" name="Text Box 704"/>
          <p:cNvSpPr txBox="1">
            <a:spLocks noChangeArrowheads="1"/>
          </p:cNvSpPr>
          <p:nvPr/>
        </p:nvSpPr>
        <p:spPr bwMode="auto">
          <a:xfrm>
            <a:off x="1098550" y="6065838"/>
            <a:ext cx="4819650" cy="45720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 u="sng"/>
              <a:t>Stage - 4</a:t>
            </a:r>
            <a:r>
              <a:rPr lang="en-US" sz="1200"/>
              <a:t> Lay single layer 18 gauge wire mesh of 12mm x 12mm opening.           Insert 37 mm long screws @ 200 mm c/c</a:t>
            </a:r>
          </a:p>
        </p:txBody>
      </p:sp>
      <p:sp>
        <p:nvSpPr>
          <p:cNvPr id="257" name="Line 625"/>
          <p:cNvSpPr>
            <a:spLocks noChangeShapeType="1"/>
          </p:cNvSpPr>
          <p:nvPr/>
        </p:nvSpPr>
        <p:spPr bwMode="auto">
          <a:xfrm>
            <a:off x="1187450" y="5472113"/>
            <a:ext cx="1787525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8" name="Freeform 626"/>
          <p:cNvSpPr>
            <a:spLocks/>
          </p:cNvSpPr>
          <p:nvPr/>
        </p:nvSpPr>
        <p:spPr bwMode="auto">
          <a:xfrm>
            <a:off x="2940050" y="5472113"/>
            <a:ext cx="82550" cy="438150"/>
          </a:xfrm>
          <a:custGeom>
            <a:avLst/>
            <a:gdLst/>
            <a:ahLst/>
            <a:cxnLst>
              <a:cxn ang="0">
                <a:pos x="96" y="0"/>
              </a:cxn>
              <a:cxn ang="0">
                <a:pos x="96" y="150"/>
              </a:cxn>
              <a:cxn ang="0">
                <a:pos x="240" y="168"/>
              </a:cxn>
              <a:cxn ang="0">
                <a:pos x="0" y="216"/>
              </a:cxn>
              <a:cxn ang="0">
                <a:pos x="96" y="216"/>
              </a:cxn>
              <a:cxn ang="0">
                <a:pos x="96" y="360"/>
              </a:cxn>
            </a:cxnLst>
            <a:rect l="0" t="0" r="r" b="b"/>
            <a:pathLst>
              <a:path w="240" h="360">
                <a:moveTo>
                  <a:pt x="96" y="0"/>
                </a:moveTo>
                <a:cubicBezTo>
                  <a:pt x="96" y="50"/>
                  <a:pt x="96" y="100"/>
                  <a:pt x="96" y="150"/>
                </a:cubicBezTo>
                <a:lnTo>
                  <a:pt x="240" y="168"/>
                </a:lnTo>
                <a:lnTo>
                  <a:pt x="0" y="216"/>
                </a:lnTo>
                <a:lnTo>
                  <a:pt x="96" y="216"/>
                </a:lnTo>
                <a:lnTo>
                  <a:pt x="96" y="360"/>
                </a:lnTo>
              </a:path>
            </a:pathLst>
          </a:cu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9" name="Freeform 627"/>
          <p:cNvSpPr>
            <a:spLocks/>
          </p:cNvSpPr>
          <p:nvPr/>
        </p:nvSpPr>
        <p:spPr bwMode="auto">
          <a:xfrm>
            <a:off x="1150938" y="5472113"/>
            <a:ext cx="82550" cy="438150"/>
          </a:xfrm>
          <a:custGeom>
            <a:avLst/>
            <a:gdLst/>
            <a:ahLst/>
            <a:cxnLst>
              <a:cxn ang="0">
                <a:pos x="96" y="0"/>
              </a:cxn>
              <a:cxn ang="0">
                <a:pos x="96" y="150"/>
              </a:cxn>
              <a:cxn ang="0">
                <a:pos x="240" y="168"/>
              </a:cxn>
              <a:cxn ang="0">
                <a:pos x="0" y="216"/>
              </a:cxn>
              <a:cxn ang="0">
                <a:pos x="96" y="216"/>
              </a:cxn>
              <a:cxn ang="0">
                <a:pos x="96" y="360"/>
              </a:cxn>
            </a:cxnLst>
            <a:rect l="0" t="0" r="r" b="b"/>
            <a:pathLst>
              <a:path w="240" h="360">
                <a:moveTo>
                  <a:pt x="96" y="0"/>
                </a:moveTo>
                <a:cubicBezTo>
                  <a:pt x="96" y="50"/>
                  <a:pt x="96" y="100"/>
                  <a:pt x="96" y="150"/>
                </a:cubicBezTo>
                <a:lnTo>
                  <a:pt x="240" y="168"/>
                </a:lnTo>
                <a:lnTo>
                  <a:pt x="0" y="216"/>
                </a:lnTo>
                <a:lnTo>
                  <a:pt x="96" y="216"/>
                </a:lnTo>
                <a:lnTo>
                  <a:pt x="96" y="360"/>
                </a:lnTo>
              </a:path>
            </a:pathLst>
          </a:cu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0" name="Freeform 628"/>
          <p:cNvSpPr>
            <a:spLocks/>
          </p:cNvSpPr>
          <p:nvPr/>
        </p:nvSpPr>
        <p:spPr bwMode="auto">
          <a:xfrm>
            <a:off x="1190625" y="5832475"/>
            <a:ext cx="1782763" cy="136525"/>
          </a:xfrm>
          <a:custGeom>
            <a:avLst/>
            <a:gdLst/>
            <a:ahLst/>
            <a:cxnLst>
              <a:cxn ang="0">
                <a:pos x="0" y="36"/>
              </a:cxn>
              <a:cxn ang="0">
                <a:pos x="105" y="39"/>
              </a:cxn>
              <a:cxn ang="0">
                <a:pos x="144" y="24"/>
              </a:cxn>
              <a:cxn ang="0">
                <a:pos x="168" y="18"/>
              </a:cxn>
              <a:cxn ang="0">
                <a:pos x="231" y="30"/>
              </a:cxn>
              <a:cxn ang="0">
                <a:pos x="297" y="18"/>
              </a:cxn>
              <a:cxn ang="0">
                <a:pos x="336" y="0"/>
              </a:cxn>
              <a:cxn ang="0">
                <a:pos x="402" y="18"/>
              </a:cxn>
              <a:cxn ang="0">
                <a:pos x="480" y="0"/>
              </a:cxn>
              <a:cxn ang="0">
                <a:pos x="567" y="18"/>
              </a:cxn>
              <a:cxn ang="0">
                <a:pos x="639" y="33"/>
              </a:cxn>
              <a:cxn ang="0">
                <a:pos x="675" y="21"/>
              </a:cxn>
              <a:cxn ang="0">
                <a:pos x="768" y="45"/>
              </a:cxn>
              <a:cxn ang="0">
                <a:pos x="834" y="33"/>
              </a:cxn>
              <a:cxn ang="0">
                <a:pos x="873" y="45"/>
              </a:cxn>
              <a:cxn ang="0">
                <a:pos x="912" y="42"/>
              </a:cxn>
              <a:cxn ang="0">
                <a:pos x="942" y="33"/>
              </a:cxn>
            </a:cxnLst>
            <a:rect l="0" t="0" r="r" b="b"/>
            <a:pathLst>
              <a:path w="942" h="63">
                <a:moveTo>
                  <a:pt x="0" y="36"/>
                </a:moveTo>
                <a:cubicBezTo>
                  <a:pt x="39" y="42"/>
                  <a:pt x="60" y="41"/>
                  <a:pt x="105" y="39"/>
                </a:cubicBezTo>
                <a:cubicBezTo>
                  <a:pt x="118" y="35"/>
                  <a:pt x="131" y="29"/>
                  <a:pt x="144" y="24"/>
                </a:cubicBezTo>
                <a:cubicBezTo>
                  <a:pt x="152" y="21"/>
                  <a:pt x="168" y="18"/>
                  <a:pt x="168" y="18"/>
                </a:cubicBezTo>
                <a:cubicBezTo>
                  <a:pt x="201" y="20"/>
                  <a:pt x="207" y="18"/>
                  <a:pt x="231" y="30"/>
                </a:cubicBezTo>
                <a:cubicBezTo>
                  <a:pt x="265" y="28"/>
                  <a:pt x="270" y="25"/>
                  <a:pt x="297" y="18"/>
                </a:cubicBezTo>
                <a:cubicBezTo>
                  <a:pt x="313" y="7"/>
                  <a:pt x="319" y="6"/>
                  <a:pt x="336" y="0"/>
                </a:cubicBezTo>
                <a:cubicBezTo>
                  <a:pt x="363" y="3"/>
                  <a:pt x="378" y="10"/>
                  <a:pt x="402" y="18"/>
                </a:cubicBezTo>
                <a:cubicBezTo>
                  <a:pt x="432" y="15"/>
                  <a:pt x="452" y="7"/>
                  <a:pt x="480" y="0"/>
                </a:cubicBezTo>
                <a:cubicBezTo>
                  <a:pt x="514" y="11"/>
                  <a:pt x="528" y="16"/>
                  <a:pt x="567" y="18"/>
                </a:cubicBezTo>
                <a:cubicBezTo>
                  <a:pt x="586" y="47"/>
                  <a:pt x="598" y="35"/>
                  <a:pt x="639" y="33"/>
                </a:cubicBezTo>
                <a:cubicBezTo>
                  <a:pt x="652" y="27"/>
                  <a:pt x="661" y="24"/>
                  <a:pt x="675" y="21"/>
                </a:cubicBezTo>
                <a:cubicBezTo>
                  <a:pt x="706" y="27"/>
                  <a:pt x="737" y="37"/>
                  <a:pt x="768" y="45"/>
                </a:cubicBezTo>
                <a:cubicBezTo>
                  <a:pt x="795" y="63"/>
                  <a:pt x="813" y="47"/>
                  <a:pt x="834" y="33"/>
                </a:cubicBezTo>
                <a:cubicBezTo>
                  <a:pt x="849" y="36"/>
                  <a:pt x="860" y="36"/>
                  <a:pt x="873" y="45"/>
                </a:cubicBezTo>
                <a:cubicBezTo>
                  <a:pt x="886" y="44"/>
                  <a:pt x="899" y="44"/>
                  <a:pt x="912" y="42"/>
                </a:cubicBezTo>
                <a:cubicBezTo>
                  <a:pt x="924" y="40"/>
                  <a:pt x="928" y="33"/>
                  <a:pt x="942" y="33"/>
                </a:cubicBezTo>
              </a:path>
            </a:pathLst>
          </a:custGeom>
          <a:noFill/>
          <a:ln w="6350" cap="flat" cmpd="sng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61" name="Group 629"/>
          <p:cNvGrpSpPr>
            <a:grpSpLocks/>
          </p:cNvGrpSpPr>
          <p:nvPr/>
        </p:nvGrpSpPr>
        <p:grpSpPr bwMode="auto">
          <a:xfrm>
            <a:off x="1201738" y="5427663"/>
            <a:ext cx="612775" cy="385762"/>
            <a:chOff x="567" y="210"/>
            <a:chExt cx="324" cy="180"/>
          </a:xfrm>
        </p:grpSpPr>
        <p:sp>
          <p:nvSpPr>
            <p:cNvPr id="262" name="Rectangle 630"/>
            <p:cNvSpPr>
              <a:spLocks noChangeArrowheads="1"/>
            </p:cNvSpPr>
            <p:nvPr/>
          </p:nvSpPr>
          <p:spPr bwMode="auto">
            <a:xfrm>
              <a:off x="567" y="210"/>
              <a:ext cx="324" cy="180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3" name="AutoShape 631"/>
            <p:cNvSpPr>
              <a:spLocks noChangeArrowheads="1"/>
            </p:cNvSpPr>
            <p:nvPr/>
          </p:nvSpPr>
          <p:spPr bwMode="auto">
            <a:xfrm rot="600000">
              <a:off x="613" y="246"/>
              <a:ext cx="47" cy="47"/>
            </a:xfrm>
            <a:prstGeom prst="triangle">
              <a:avLst>
                <a:gd name="adj" fmla="val 10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64" name="AutoShape 632"/>
            <p:cNvSpPr>
              <a:spLocks noChangeArrowheads="1"/>
            </p:cNvSpPr>
            <p:nvPr/>
          </p:nvSpPr>
          <p:spPr bwMode="auto">
            <a:xfrm rot="-3068109">
              <a:off x="796" y="312"/>
              <a:ext cx="47" cy="47"/>
            </a:xfrm>
            <a:prstGeom prst="triangle">
              <a:avLst>
                <a:gd name="adj" fmla="val 10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vert="eaVert" wrap="none" anchor="ctr"/>
            <a:lstStyle/>
            <a:p>
              <a:pPr algn="ctr"/>
              <a:endParaRPr lang="en-US"/>
            </a:p>
          </p:txBody>
        </p:sp>
        <p:sp>
          <p:nvSpPr>
            <p:cNvPr id="265" name="AutoShape 633"/>
            <p:cNvSpPr>
              <a:spLocks noChangeArrowheads="1"/>
            </p:cNvSpPr>
            <p:nvPr/>
          </p:nvSpPr>
          <p:spPr bwMode="auto">
            <a:xfrm rot="-5465562">
              <a:off x="727" y="249"/>
              <a:ext cx="47" cy="47"/>
            </a:xfrm>
            <a:prstGeom prst="triangle">
              <a:avLst>
                <a:gd name="adj" fmla="val 10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vert="eaVert" wrap="none" anchor="ctr"/>
            <a:lstStyle/>
            <a:p>
              <a:pPr algn="ctr"/>
              <a:endParaRPr lang="en-US"/>
            </a:p>
          </p:txBody>
        </p:sp>
        <p:sp>
          <p:nvSpPr>
            <p:cNvPr id="266" name="AutoShape 634"/>
            <p:cNvSpPr>
              <a:spLocks noChangeArrowheads="1"/>
            </p:cNvSpPr>
            <p:nvPr/>
          </p:nvSpPr>
          <p:spPr bwMode="auto">
            <a:xfrm rot="-17555511">
              <a:off x="697" y="312"/>
              <a:ext cx="47" cy="47"/>
            </a:xfrm>
            <a:prstGeom prst="triangle">
              <a:avLst>
                <a:gd name="adj" fmla="val 10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rot="10800000" vert="eaVert" wrap="none" anchor="ctr"/>
            <a:lstStyle/>
            <a:p>
              <a:pPr algn="ctr"/>
              <a:endParaRPr lang="en-US"/>
            </a:p>
          </p:txBody>
        </p:sp>
        <p:sp>
          <p:nvSpPr>
            <p:cNvPr id="267" name="Oval 635"/>
            <p:cNvSpPr>
              <a:spLocks noChangeArrowheads="1"/>
            </p:cNvSpPr>
            <p:nvPr/>
          </p:nvSpPr>
          <p:spPr bwMode="auto">
            <a:xfrm>
              <a:off x="864" y="336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8" name="Oval 636"/>
            <p:cNvSpPr>
              <a:spLocks noChangeArrowheads="1"/>
            </p:cNvSpPr>
            <p:nvPr/>
          </p:nvSpPr>
          <p:spPr bwMode="auto">
            <a:xfrm>
              <a:off x="864" y="336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9" name="Oval 637"/>
            <p:cNvSpPr>
              <a:spLocks noChangeArrowheads="1"/>
            </p:cNvSpPr>
            <p:nvPr/>
          </p:nvSpPr>
          <p:spPr bwMode="auto">
            <a:xfrm>
              <a:off x="672" y="273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0" name="Oval 638"/>
            <p:cNvSpPr>
              <a:spLocks noChangeArrowheads="1"/>
            </p:cNvSpPr>
            <p:nvPr/>
          </p:nvSpPr>
          <p:spPr bwMode="auto">
            <a:xfrm>
              <a:off x="624" y="378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1" name="Oval 639"/>
            <p:cNvSpPr>
              <a:spLocks noChangeArrowheads="1"/>
            </p:cNvSpPr>
            <p:nvPr/>
          </p:nvSpPr>
          <p:spPr bwMode="auto">
            <a:xfrm>
              <a:off x="768" y="336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2" name="Oval 640"/>
            <p:cNvSpPr>
              <a:spLocks noChangeArrowheads="1"/>
            </p:cNvSpPr>
            <p:nvPr/>
          </p:nvSpPr>
          <p:spPr bwMode="auto">
            <a:xfrm>
              <a:off x="864" y="336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73" name="Oval 641"/>
            <p:cNvSpPr>
              <a:spLocks noChangeArrowheads="1"/>
            </p:cNvSpPr>
            <p:nvPr/>
          </p:nvSpPr>
          <p:spPr bwMode="auto">
            <a:xfrm>
              <a:off x="816" y="288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4" name="Oval 642"/>
            <p:cNvSpPr>
              <a:spLocks noChangeArrowheads="1"/>
            </p:cNvSpPr>
            <p:nvPr/>
          </p:nvSpPr>
          <p:spPr bwMode="auto">
            <a:xfrm>
              <a:off x="717" y="312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5" name="Oval 643"/>
            <p:cNvSpPr>
              <a:spLocks noChangeArrowheads="1"/>
            </p:cNvSpPr>
            <p:nvPr/>
          </p:nvSpPr>
          <p:spPr bwMode="auto">
            <a:xfrm>
              <a:off x="648" y="336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76" name="Oval 644"/>
            <p:cNvSpPr>
              <a:spLocks noChangeArrowheads="1"/>
            </p:cNvSpPr>
            <p:nvPr/>
          </p:nvSpPr>
          <p:spPr bwMode="auto">
            <a:xfrm>
              <a:off x="864" y="240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7" name="Oval 645"/>
            <p:cNvSpPr>
              <a:spLocks noChangeArrowheads="1"/>
            </p:cNvSpPr>
            <p:nvPr/>
          </p:nvSpPr>
          <p:spPr bwMode="auto">
            <a:xfrm>
              <a:off x="810" y="234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8" name="Oval 646"/>
            <p:cNvSpPr>
              <a:spLocks noChangeArrowheads="1"/>
            </p:cNvSpPr>
            <p:nvPr/>
          </p:nvSpPr>
          <p:spPr bwMode="auto">
            <a:xfrm>
              <a:off x="591" y="240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9" name="Oval 647"/>
            <p:cNvSpPr>
              <a:spLocks noChangeArrowheads="1"/>
            </p:cNvSpPr>
            <p:nvPr/>
          </p:nvSpPr>
          <p:spPr bwMode="auto">
            <a:xfrm>
              <a:off x="576" y="288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0" name="Oval 648"/>
            <p:cNvSpPr>
              <a:spLocks noChangeArrowheads="1"/>
            </p:cNvSpPr>
            <p:nvPr/>
          </p:nvSpPr>
          <p:spPr bwMode="auto">
            <a:xfrm>
              <a:off x="666" y="237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1" name="Oval 649"/>
            <p:cNvSpPr>
              <a:spLocks noChangeArrowheads="1"/>
            </p:cNvSpPr>
            <p:nvPr/>
          </p:nvSpPr>
          <p:spPr bwMode="auto">
            <a:xfrm>
              <a:off x="597" y="339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2" name="Oval 650"/>
            <p:cNvSpPr>
              <a:spLocks noChangeArrowheads="1"/>
            </p:cNvSpPr>
            <p:nvPr/>
          </p:nvSpPr>
          <p:spPr bwMode="auto">
            <a:xfrm>
              <a:off x="852" y="270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3" name="Oval 651"/>
            <p:cNvSpPr>
              <a:spLocks noChangeArrowheads="1"/>
            </p:cNvSpPr>
            <p:nvPr/>
          </p:nvSpPr>
          <p:spPr bwMode="auto">
            <a:xfrm>
              <a:off x="759" y="375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grpSp>
        <p:nvGrpSpPr>
          <p:cNvPr id="284" name="Group 652"/>
          <p:cNvGrpSpPr>
            <a:grpSpLocks/>
          </p:cNvGrpSpPr>
          <p:nvPr/>
        </p:nvGrpSpPr>
        <p:grpSpPr bwMode="auto">
          <a:xfrm>
            <a:off x="1763713" y="5459413"/>
            <a:ext cx="612775" cy="387350"/>
            <a:chOff x="567" y="210"/>
            <a:chExt cx="324" cy="180"/>
          </a:xfrm>
        </p:grpSpPr>
        <p:sp>
          <p:nvSpPr>
            <p:cNvPr id="285" name="Rectangle 653"/>
            <p:cNvSpPr>
              <a:spLocks noChangeArrowheads="1"/>
            </p:cNvSpPr>
            <p:nvPr/>
          </p:nvSpPr>
          <p:spPr bwMode="auto">
            <a:xfrm>
              <a:off x="567" y="210"/>
              <a:ext cx="324" cy="180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" name="AutoShape 654"/>
            <p:cNvSpPr>
              <a:spLocks noChangeArrowheads="1"/>
            </p:cNvSpPr>
            <p:nvPr/>
          </p:nvSpPr>
          <p:spPr bwMode="auto">
            <a:xfrm rot="600000">
              <a:off x="613" y="246"/>
              <a:ext cx="47" cy="47"/>
            </a:xfrm>
            <a:prstGeom prst="triangle">
              <a:avLst>
                <a:gd name="adj" fmla="val 10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87" name="AutoShape 655"/>
            <p:cNvSpPr>
              <a:spLocks noChangeArrowheads="1"/>
            </p:cNvSpPr>
            <p:nvPr/>
          </p:nvSpPr>
          <p:spPr bwMode="auto">
            <a:xfrm rot="-3068109">
              <a:off x="796" y="312"/>
              <a:ext cx="47" cy="47"/>
            </a:xfrm>
            <a:prstGeom prst="triangle">
              <a:avLst>
                <a:gd name="adj" fmla="val 10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vert="eaVert" wrap="none" anchor="ctr"/>
            <a:lstStyle/>
            <a:p>
              <a:pPr algn="ctr"/>
              <a:endParaRPr lang="en-US"/>
            </a:p>
          </p:txBody>
        </p:sp>
        <p:sp>
          <p:nvSpPr>
            <p:cNvPr id="288" name="AutoShape 656"/>
            <p:cNvSpPr>
              <a:spLocks noChangeArrowheads="1"/>
            </p:cNvSpPr>
            <p:nvPr/>
          </p:nvSpPr>
          <p:spPr bwMode="auto">
            <a:xfrm rot="-5465562">
              <a:off x="727" y="249"/>
              <a:ext cx="47" cy="47"/>
            </a:xfrm>
            <a:prstGeom prst="triangle">
              <a:avLst>
                <a:gd name="adj" fmla="val 10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vert="eaVert" wrap="none" anchor="ctr"/>
            <a:lstStyle/>
            <a:p>
              <a:pPr algn="ctr"/>
              <a:endParaRPr lang="en-US"/>
            </a:p>
          </p:txBody>
        </p:sp>
        <p:sp>
          <p:nvSpPr>
            <p:cNvPr id="289" name="AutoShape 657"/>
            <p:cNvSpPr>
              <a:spLocks noChangeArrowheads="1"/>
            </p:cNvSpPr>
            <p:nvPr/>
          </p:nvSpPr>
          <p:spPr bwMode="auto">
            <a:xfrm rot="-17555511">
              <a:off x="697" y="312"/>
              <a:ext cx="47" cy="47"/>
            </a:xfrm>
            <a:prstGeom prst="triangle">
              <a:avLst>
                <a:gd name="adj" fmla="val 10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rot="10800000" vert="eaVert" wrap="none" anchor="ctr"/>
            <a:lstStyle/>
            <a:p>
              <a:pPr algn="ctr"/>
              <a:endParaRPr lang="en-US"/>
            </a:p>
          </p:txBody>
        </p:sp>
        <p:sp>
          <p:nvSpPr>
            <p:cNvPr id="290" name="Oval 658"/>
            <p:cNvSpPr>
              <a:spLocks noChangeArrowheads="1"/>
            </p:cNvSpPr>
            <p:nvPr/>
          </p:nvSpPr>
          <p:spPr bwMode="auto">
            <a:xfrm>
              <a:off x="864" y="336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" name="Oval 659"/>
            <p:cNvSpPr>
              <a:spLocks noChangeArrowheads="1"/>
            </p:cNvSpPr>
            <p:nvPr/>
          </p:nvSpPr>
          <p:spPr bwMode="auto">
            <a:xfrm>
              <a:off x="864" y="336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2" name="Oval 660"/>
            <p:cNvSpPr>
              <a:spLocks noChangeArrowheads="1"/>
            </p:cNvSpPr>
            <p:nvPr/>
          </p:nvSpPr>
          <p:spPr bwMode="auto">
            <a:xfrm>
              <a:off x="672" y="273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3" name="Oval 661"/>
            <p:cNvSpPr>
              <a:spLocks noChangeArrowheads="1"/>
            </p:cNvSpPr>
            <p:nvPr/>
          </p:nvSpPr>
          <p:spPr bwMode="auto">
            <a:xfrm>
              <a:off x="624" y="378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4" name="Oval 662"/>
            <p:cNvSpPr>
              <a:spLocks noChangeArrowheads="1"/>
            </p:cNvSpPr>
            <p:nvPr/>
          </p:nvSpPr>
          <p:spPr bwMode="auto">
            <a:xfrm>
              <a:off x="768" y="336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5" name="Oval 663"/>
            <p:cNvSpPr>
              <a:spLocks noChangeArrowheads="1"/>
            </p:cNvSpPr>
            <p:nvPr/>
          </p:nvSpPr>
          <p:spPr bwMode="auto">
            <a:xfrm>
              <a:off x="864" y="336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96" name="Oval 664"/>
            <p:cNvSpPr>
              <a:spLocks noChangeArrowheads="1"/>
            </p:cNvSpPr>
            <p:nvPr/>
          </p:nvSpPr>
          <p:spPr bwMode="auto">
            <a:xfrm>
              <a:off x="816" y="288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" name="Oval 665"/>
            <p:cNvSpPr>
              <a:spLocks noChangeArrowheads="1"/>
            </p:cNvSpPr>
            <p:nvPr/>
          </p:nvSpPr>
          <p:spPr bwMode="auto">
            <a:xfrm>
              <a:off x="717" y="312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8" name="Oval 666"/>
            <p:cNvSpPr>
              <a:spLocks noChangeArrowheads="1"/>
            </p:cNvSpPr>
            <p:nvPr/>
          </p:nvSpPr>
          <p:spPr bwMode="auto">
            <a:xfrm>
              <a:off x="648" y="336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299" name="Oval 667"/>
            <p:cNvSpPr>
              <a:spLocks noChangeArrowheads="1"/>
            </p:cNvSpPr>
            <p:nvPr/>
          </p:nvSpPr>
          <p:spPr bwMode="auto">
            <a:xfrm>
              <a:off x="864" y="240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0" name="Oval 668"/>
            <p:cNvSpPr>
              <a:spLocks noChangeArrowheads="1"/>
            </p:cNvSpPr>
            <p:nvPr/>
          </p:nvSpPr>
          <p:spPr bwMode="auto">
            <a:xfrm>
              <a:off x="810" y="234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1" name="Oval 669"/>
            <p:cNvSpPr>
              <a:spLocks noChangeArrowheads="1"/>
            </p:cNvSpPr>
            <p:nvPr/>
          </p:nvSpPr>
          <p:spPr bwMode="auto">
            <a:xfrm>
              <a:off x="591" y="240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2" name="Oval 670"/>
            <p:cNvSpPr>
              <a:spLocks noChangeArrowheads="1"/>
            </p:cNvSpPr>
            <p:nvPr/>
          </p:nvSpPr>
          <p:spPr bwMode="auto">
            <a:xfrm>
              <a:off x="576" y="288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3" name="Oval 671"/>
            <p:cNvSpPr>
              <a:spLocks noChangeArrowheads="1"/>
            </p:cNvSpPr>
            <p:nvPr/>
          </p:nvSpPr>
          <p:spPr bwMode="auto">
            <a:xfrm>
              <a:off x="666" y="237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4" name="Oval 672"/>
            <p:cNvSpPr>
              <a:spLocks noChangeArrowheads="1"/>
            </p:cNvSpPr>
            <p:nvPr/>
          </p:nvSpPr>
          <p:spPr bwMode="auto">
            <a:xfrm>
              <a:off x="597" y="339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5" name="Oval 673"/>
            <p:cNvSpPr>
              <a:spLocks noChangeArrowheads="1"/>
            </p:cNvSpPr>
            <p:nvPr/>
          </p:nvSpPr>
          <p:spPr bwMode="auto">
            <a:xfrm>
              <a:off x="852" y="270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6" name="Oval 674"/>
            <p:cNvSpPr>
              <a:spLocks noChangeArrowheads="1"/>
            </p:cNvSpPr>
            <p:nvPr/>
          </p:nvSpPr>
          <p:spPr bwMode="auto">
            <a:xfrm>
              <a:off x="759" y="375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grpSp>
        <p:nvGrpSpPr>
          <p:cNvPr id="307" name="Group 675"/>
          <p:cNvGrpSpPr>
            <a:grpSpLocks/>
          </p:cNvGrpSpPr>
          <p:nvPr/>
        </p:nvGrpSpPr>
        <p:grpSpPr bwMode="auto">
          <a:xfrm>
            <a:off x="2376488" y="5478463"/>
            <a:ext cx="614362" cy="387350"/>
            <a:chOff x="567" y="210"/>
            <a:chExt cx="324" cy="180"/>
          </a:xfrm>
        </p:grpSpPr>
        <p:sp>
          <p:nvSpPr>
            <p:cNvPr id="308" name="Rectangle 676"/>
            <p:cNvSpPr>
              <a:spLocks noChangeArrowheads="1"/>
            </p:cNvSpPr>
            <p:nvPr/>
          </p:nvSpPr>
          <p:spPr bwMode="auto">
            <a:xfrm>
              <a:off x="567" y="210"/>
              <a:ext cx="324" cy="180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9" name="AutoShape 677"/>
            <p:cNvSpPr>
              <a:spLocks noChangeArrowheads="1"/>
            </p:cNvSpPr>
            <p:nvPr/>
          </p:nvSpPr>
          <p:spPr bwMode="auto">
            <a:xfrm rot="600000">
              <a:off x="613" y="246"/>
              <a:ext cx="47" cy="47"/>
            </a:xfrm>
            <a:prstGeom prst="triangle">
              <a:avLst>
                <a:gd name="adj" fmla="val 10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310" name="AutoShape 678"/>
            <p:cNvSpPr>
              <a:spLocks noChangeArrowheads="1"/>
            </p:cNvSpPr>
            <p:nvPr/>
          </p:nvSpPr>
          <p:spPr bwMode="auto">
            <a:xfrm rot="-3068109">
              <a:off x="796" y="312"/>
              <a:ext cx="47" cy="47"/>
            </a:xfrm>
            <a:prstGeom prst="triangle">
              <a:avLst>
                <a:gd name="adj" fmla="val 10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vert="eaVert" wrap="none" anchor="ctr"/>
            <a:lstStyle/>
            <a:p>
              <a:pPr algn="ctr"/>
              <a:endParaRPr lang="en-US"/>
            </a:p>
          </p:txBody>
        </p:sp>
        <p:sp>
          <p:nvSpPr>
            <p:cNvPr id="311" name="AutoShape 679"/>
            <p:cNvSpPr>
              <a:spLocks noChangeArrowheads="1"/>
            </p:cNvSpPr>
            <p:nvPr/>
          </p:nvSpPr>
          <p:spPr bwMode="auto">
            <a:xfrm rot="-5465562">
              <a:off x="727" y="249"/>
              <a:ext cx="47" cy="47"/>
            </a:xfrm>
            <a:prstGeom prst="triangle">
              <a:avLst>
                <a:gd name="adj" fmla="val 10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vert="eaVert" wrap="none" anchor="ctr"/>
            <a:lstStyle/>
            <a:p>
              <a:pPr algn="ctr"/>
              <a:endParaRPr lang="en-US"/>
            </a:p>
          </p:txBody>
        </p:sp>
        <p:sp>
          <p:nvSpPr>
            <p:cNvPr id="312" name="AutoShape 680"/>
            <p:cNvSpPr>
              <a:spLocks noChangeArrowheads="1"/>
            </p:cNvSpPr>
            <p:nvPr/>
          </p:nvSpPr>
          <p:spPr bwMode="auto">
            <a:xfrm rot="-17555511">
              <a:off x="697" y="312"/>
              <a:ext cx="47" cy="47"/>
            </a:xfrm>
            <a:prstGeom prst="triangle">
              <a:avLst>
                <a:gd name="adj" fmla="val 10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rot="10800000" vert="eaVert" wrap="none" anchor="ctr"/>
            <a:lstStyle/>
            <a:p>
              <a:pPr algn="ctr"/>
              <a:endParaRPr lang="en-US"/>
            </a:p>
          </p:txBody>
        </p:sp>
        <p:sp>
          <p:nvSpPr>
            <p:cNvPr id="313" name="Oval 681"/>
            <p:cNvSpPr>
              <a:spLocks noChangeArrowheads="1"/>
            </p:cNvSpPr>
            <p:nvPr/>
          </p:nvSpPr>
          <p:spPr bwMode="auto">
            <a:xfrm>
              <a:off x="864" y="336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4" name="Oval 682"/>
            <p:cNvSpPr>
              <a:spLocks noChangeArrowheads="1"/>
            </p:cNvSpPr>
            <p:nvPr/>
          </p:nvSpPr>
          <p:spPr bwMode="auto">
            <a:xfrm>
              <a:off x="864" y="336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5" name="Oval 683"/>
            <p:cNvSpPr>
              <a:spLocks noChangeArrowheads="1"/>
            </p:cNvSpPr>
            <p:nvPr/>
          </p:nvSpPr>
          <p:spPr bwMode="auto">
            <a:xfrm>
              <a:off x="672" y="273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6" name="Oval 684"/>
            <p:cNvSpPr>
              <a:spLocks noChangeArrowheads="1"/>
            </p:cNvSpPr>
            <p:nvPr/>
          </p:nvSpPr>
          <p:spPr bwMode="auto">
            <a:xfrm>
              <a:off x="624" y="378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" name="Oval 685"/>
            <p:cNvSpPr>
              <a:spLocks noChangeArrowheads="1"/>
            </p:cNvSpPr>
            <p:nvPr/>
          </p:nvSpPr>
          <p:spPr bwMode="auto">
            <a:xfrm>
              <a:off x="768" y="336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8" name="Oval 686"/>
            <p:cNvSpPr>
              <a:spLocks noChangeArrowheads="1"/>
            </p:cNvSpPr>
            <p:nvPr/>
          </p:nvSpPr>
          <p:spPr bwMode="auto">
            <a:xfrm>
              <a:off x="864" y="336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319" name="Oval 687"/>
            <p:cNvSpPr>
              <a:spLocks noChangeArrowheads="1"/>
            </p:cNvSpPr>
            <p:nvPr/>
          </p:nvSpPr>
          <p:spPr bwMode="auto">
            <a:xfrm>
              <a:off x="816" y="288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0" name="Oval 688"/>
            <p:cNvSpPr>
              <a:spLocks noChangeArrowheads="1"/>
            </p:cNvSpPr>
            <p:nvPr/>
          </p:nvSpPr>
          <p:spPr bwMode="auto">
            <a:xfrm>
              <a:off x="717" y="312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1" name="Oval 689"/>
            <p:cNvSpPr>
              <a:spLocks noChangeArrowheads="1"/>
            </p:cNvSpPr>
            <p:nvPr/>
          </p:nvSpPr>
          <p:spPr bwMode="auto">
            <a:xfrm>
              <a:off x="648" y="336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322" name="Oval 690"/>
            <p:cNvSpPr>
              <a:spLocks noChangeArrowheads="1"/>
            </p:cNvSpPr>
            <p:nvPr/>
          </p:nvSpPr>
          <p:spPr bwMode="auto">
            <a:xfrm>
              <a:off x="864" y="240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3" name="Oval 691"/>
            <p:cNvSpPr>
              <a:spLocks noChangeArrowheads="1"/>
            </p:cNvSpPr>
            <p:nvPr/>
          </p:nvSpPr>
          <p:spPr bwMode="auto">
            <a:xfrm>
              <a:off x="810" y="234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4" name="Oval 692"/>
            <p:cNvSpPr>
              <a:spLocks noChangeArrowheads="1"/>
            </p:cNvSpPr>
            <p:nvPr/>
          </p:nvSpPr>
          <p:spPr bwMode="auto">
            <a:xfrm>
              <a:off x="591" y="240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5" name="Oval 693"/>
            <p:cNvSpPr>
              <a:spLocks noChangeArrowheads="1"/>
            </p:cNvSpPr>
            <p:nvPr/>
          </p:nvSpPr>
          <p:spPr bwMode="auto">
            <a:xfrm>
              <a:off x="576" y="288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6" name="Oval 694"/>
            <p:cNvSpPr>
              <a:spLocks noChangeArrowheads="1"/>
            </p:cNvSpPr>
            <p:nvPr/>
          </p:nvSpPr>
          <p:spPr bwMode="auto">
            <a:xfrm>
              <a:off x="666" y="237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" name="Oval 695"/>
            <p:cNvSpPr>
              <a:spLocks noChangeArrowheads="1"/>
            </p:cNvSpPr>
            <p:nvPr/>
          </p:nvSpPr>
          <p:spPr bwMode="auto">
            <a:xfrm>
              <a:off x="597" y="339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8" name="Oval 696"/>
            <p:cNvSpPr>
              <a:spLocks noChangeArrowheads="1"/>
            </p:cNvSpPr>
            <p:nvPr/>
          </p:nvSpPr>
          <p:spPr bwMode="auto">
            <a:xfrm>
              <a:off x="852" y="270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9" name="Oval 697"/>
            <p:cNvSpPr>
              <a:spLocks noChangeArrowheads="1"/>
            </p:cNvSpPr>
            <p:nvPr/>
          </p:nvSpPr>
          <p:spPr bwMode="auto">
            <a:xfrm>
              <a:off x="759" y="375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sp>
        <p:nvSpPr>
          <p:cNvPr id="330" name="Freeform 698"/>
          <p:cNvSpPr>
            <a:spLocks/>
          </p:cNvSpPr>
          <p:nvPr/>
        </p:nvSpPr>
        <p:spPr bwMode="auto">
          <a:xfrm>
            <a:off x="1184275" y="5832475"/>
            <a:ext cx="1789113" cy="123825"/>
          </a:xfrm>
          <a:custGeom>
            <a:avLst/>
            <a:gdLst/>
            <a:ahLst/>
            <a:cxnLst>
              <a:cxn ang="0">
                <a:pos x="0" y="36"/>
              </a:cxn>
              <a:cxn ang="0">
                <a:pos x="93" y="42"/>
              </a:cxn>
              <a:cxn ang="0">
                <a:pos x="141" y="27"/>
              </a:cxn>
              <a:cxn ang="0">
                <a:pos x="192" y="21"/>
              </a:cxn>
              <a:cxn ang="0">
                <a:pos x="237" y="30"/>
              </a:cxn>
              <a:cxn ang="0">
                <a:pos x="303" y="15"/>
              </a:cxn>
              <a:cxn ang="0">
                <a:pos x="348" y="0"/>
              </a:cxn>
              <a:cxn ang="0">
                <a:pos x="411" y="21"/>
              </a:cxn>
              <a:cxn ang="0">
                <a:pos x="486" y="0"/>
              </a:cxn>
              <a:cxn ang="0">
                <a:pos x="567" y="21"/>
              </a:cxn>
              <a:cxn ang="0">
                <a:pos x="603" y="39"/>
              </a:cxn>
              <a:cxn ang="0">
                <a:pos x="678" y="21"/>
              </a:cxn>
              <a:cxn ang="0">
                <a:pos x="765" y="45"/>
              </a:cxn>
              <a:cxn ang="0">
                <a:pos x="798" y="51"/>
              </a:cxn>
              <a:cxn ang="0">
                <a:pos x="843" y="33"/>
              </a:cxn>
              <a:cxn ang="0">
                <a:pos x="888" y="45"/>
              </a:cxn>
              <a:cxn ang="0">
                <a:pos x="945" y="33"/>
              </a:cxn>
              <a:cxn ang="0">
                <a:pos x="945" y="72"/>
              </a:cxn>
              <a:cxn ang="0">
                <a:pos x="0" y="72"/>
              </a:cxn>
              <a:cxn ang="0">
                <a:pos x="0" y="36"/>
              </a:cxn>
            </a:cxnLst>
            <a:rect l="0" t="0" r="r" b="b"/>
            <a:pathLst>
              <a:path w="945" h="72">
                <a:moveTo>
                  <a:pt x="0" y="36"/>
                </a:moveTo>
                <a:lnTo>
                  <a:pt x="93" y="42"/>
                </a:lnTo>
                <a:lnTo>
                  <a:pt x="141" y="27"/>
                </a:lnTo>
                <a:lnTo>
                  <a:pt x="192" y="21"/>
                </a:lnTo>
                <a:lnTo>
                  <a:pt x="237" y="30"/>
                </a:lnTo>
                <a:lnTo>
                  <a:pt x="303" y="15"/>
                </a:lnTo>
                <a:lnTo>
                  <a:pt x="348" y="0"/>
                </a:lnTo>
                <a:lnTo>
                  <a:pt x="411" y="21"/>
                </a:lnTo>
                <a:lnTo>
                  <a:pt x="486" y="0"/>
                </a:lnTo>
                <a:lnTo>
                  <a:pt x="567" y="21"/>
                </a:lnTo>
                <a:lnTo>
                  <a:pt x="603" y="39"/>
                </a:lnTo>
                <a:lnTo>
                  <a:pt x="678" y="21"/>
                </a:lnTo>
                <a:lnTo>
                  <a:pt x="765" y="45"/>
                </a:lnTo>
                <a:lnTo>
                  <a:pt x="798" y="51"/>
                </a:lnTo>
                <a:lnTo>
                  <a:pt x="843" y="33"/>
                </a:lnTo>
                <a:lnTo>
                  <a:pt x="888" y="45"/>
                </a:lnTo>
                <a:lnTo>
                  <a:pt x="945" y="33"/>
                </a:lnTo>
                <a:lnTo>
                  <a:pt x="945" y="72"/>
                </a:lnTo>
                <a:lnTo>
                  <a:pt x="0" y="72"/>
                </a:lnTo>
                <a:lnTo>
                  <a:pt x="0" y="36"/>
                </a:lnTo>
                <a:close/>
              </a:path>
            </a:pathLst>
          </a:custGeom>
          <a:solidFill>
            <a:srgbClr val="808080"/>
          </a:solidFill>
          <a:ln w="6350" cap="flat" cmpd="sng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31" name="Group 706"/>
          <p:cNvGrpSpPr>
            <a:grpSpLocks/>
          </p:cNvGrpSpPr>
          <p:nvPr/>
        </p:nvGrpSpPr>
        <p:grpSpPr bwMode="auto">
          <a:xfrm>
            <a:off x="1182688" y="5956300"/>
            <a:ext cx="1806575" cy="25400"/>
            <a:chOff x="1575" y="3173"/>
            <a:chExt cx="882" cy="14"/>
          </a:xfrm>
        </p:grpSpPr>
        <p:sp>
          <p:nvSpPr>
            <p:cNvPr id="332" name="Line 213"/>
            <p:cNvSpPr>
              <a:spLocks noChangeShapeType="1"/>
            </p:cNvSpPr>
            <p:nvPr/>
          </p:nvSpPr>
          <p:spPr bwMode="auto">
            <a:xfrm>
              <a:off x="1575" y="3186"/>
              <a:ext cx="88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3" name="Oval 214"/>
            <p:cNvSpPr>
              <a:spLocks noChangeArrowheads="1"/>
            </p:cNvSpPr>
            <p:nvPr/>
          </p:nvSpPr>
          <p:spPr bwMode="auto">
            <a:xfrm>
              <a:off x="1603" y="3175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4" name="Oval 215"/>
            <p:cNvSpPr>
              <a:spLocks noChangeArrowheads="1"/>
            </p:cNvSpPr>
            <p:nvPr/>
          </p:nvSpPr>
          <p:spPr bwMode="auto">
            <a:xfrm>
              <a:off x="1693" y="3175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5" name="Oval 216"/>
            <p:cNvSpPr>
              <a:spLocks noChangeArrowheads="1"/>
            </p:cNvSpPr>
            <p:nvPr/>
          </p:nvSpPr>
          <p:spPr bwMode="auto">
            <a:xfrm>
              <a:off x="1798" y="3175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6" name="Oval 217"/>
            <p:cNvSpPr>
              <a:spLocks noChangeArrowheads="1"/>
            </p:cNvSpPr>
            <p:nvPr/>
          </p:nvSpPr>
          <p:spPr bwMode="auto">
            <a:xfrm>
              <a:off x="1903" y="3175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7" name="Oval 218"/>
            <p:cNvSpPr>
              <a:spLocks noChangeArrowheads="1"/>
            </p:cNvSpPr>
            <p:nvPr/>
          </p:nvSpPr>
          <p:spPr bwMode="auto">
            <a:xfrm>
              <a:off x="2002" y="3175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" name="Oval 219"/>
            <p:cNvSpPr>
              <a:spLocks noChangeArrowheads="1"/>
            </p:cNvSpPr>
            <p:nvPr/>
          </p:nvSpPr>
          <p:spPr bwMode="auto">
            <a:xfrm>
              <a:off x="2104" y="3175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339" name="Oval 220"/>
            <p:cNvSpPr>
              <a:spLocks noChangeArrowheads="1"/>
            </p:cNvSpPr>
            <p:nvPr/>
          </p:nvSpPr>
          <p:spPr bwMode="auto">
            <a:xfrm>
              <a:off x="2203" y="3175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0" name="Oval 221"/>
            <p:cNvSpPr>
              <a:spLocks noChangeArrowheads="1"/>
            </p:cNvSpPr>
            <p:nvPr/>
          </p:nvSpPr>
          <p:spPr bwMode="auto">
            <a:xfrm>
              <a:off x="2317" y="3175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341" name="Oval 705"/>
            <p:cNvSpPr>
              <a:spLocks noChangeArrowheads="1"/>
            </p:cNvSpPr>
            <p:nvPr/>
          </p:nvSpPr>
          <p:spPr bwMode="auto">
            <a:xfrm>
              <a:off x="2413" y="3173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grpSp>
        <p:nvGrpSpPr>
          <p:cNvPr id="342" name="Group 836"/>
          <p:cNvGrpSpPr>
            <a:grpSpLocks/>
          </p:cNvGrpSpPr>
          <p:nvPr/>
        </p:nvGrpSpPr>
        <p:grpSpPr bwMode="auto">
          <a:xfrm>
            <a:off x="1268413" y="5799138"/>
            <a:ext cx="1684337" cy="222250"/>
            <a:chOff x="660" y="3046"/>
            <a:chExt cx="1061" cy="140"/>
          </a:xfrm>
        </p:grpSpPr>
        <p:sp>
          <p:nvSpPr>
            <p:cNvPr id="343" name="AutoShape 837"/>
            <p:cNvSpPr>
              <a:spLocks noChangeArrowheads="1"/>
            </p:cNvSpPr>
            <p:nvPr/>
          </p:nvSpPr>
          <p:spPr bwMode="auto">
            <a:xfrm>
              <a:off x="1209" y="3046"/>
              <a:ext cx="14" cy="140"/>
            </a:xfrm>
            <a:prstGeom prst="triangle">
              <a:avLst>
                <a:gd name="adj" fmla="val 5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4" name="AutoShape 838"/>
            <p:cNvSpPr>
              <a:spLocks noChangeArrowheads="1"/>
            </p:cNvSpPr>
            <p:nvPr/>
          </p:nvSpPr>
          <p:spPr bwMode="auto">
            <a:xfrm>
              <a:off x="936" y="3046"/>
              <a:ext cx="14" cy="140"/>
            </a:xfrm>
            <a:prstGeom prst="triangle">
              <a:avLst>
                <a:gd name="adj" fmla="val 5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5" name="AutoShape 839"/>
            <p:cNvSpPr>
              <a:spLocks noChangeArrowheads="1"/>
            </p:cNvSpPr>
            <p:nvPr/>
          </p:nvSpPr>
          <p:spPr bwMode="auto">
            <a:xfrm>
              <a:off x="660" y="3046"/>
              <a:ext cx="14" cy="140"/>
            </a:xfrm>
            <a:prstGeom prst="triangle">
              <a:avLst>
                <a:gd name="adj" fmla="val 5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6" name="AutoShape 840"/>
            <p:cNvSpPr>
              <a:spLocks noChangeArrowheads="1"/>
            </p:cNvSpPr>
            <p:nvPr/>
          </p:nvSpPr>
          <p:spPr bwMode="auto">
            <a:xfrm>
              <a:off x="1476" y="3046"/>
              <a:ext cx="14" cy="140"/>
            </a:xfrm>
            <a:prstGeom prst="triangle">
              <a:avLst>
                <a:gd name="adj" fmla="val 5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7" name="AutoShape 841"/>
            <p:cNvSpPr>
              <a:spLocks noChangeArrowheads="1"/>
            </p:cNvSpPr>
            <p:nvPr/>
          </p:nvSpPr>
          <p:spPr bwMode="auto">
            <a:xfrm>
              <a:off x="1707" y="3046"/>
              <a:ext cx="14" cy="140"/>
            </a:xfrm>
            <a:prstGeom prst="triangle">
              <a:avLst>
                <a:gd name="adj" fmla="val 5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48" name="Rectangle 888"/>
          <p:cNvSpPr>
            <a:spLocks noChangeArrowheads="1"/>
          </p:cNvSpPr>
          <p:nvPr/>
        </p:nvSpPr>
        <p:spPr bwMode="auto">
          <a:xfrm>
            <a:off x="2628900" y="4706938"/>
            <a:ext cx="614363" cy="387350"/>
          </a:xfrm>
          <a:prstGeom prst="rect">
            <a:avLst/>
          </a:prstGeom>
          <a:noFill/>
          <a:ln w="6350">
            <a:noFill/>
            <a:miter lim="800000"/>
            <a:headEnd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9" name="AutoShape 843"/>
          <p:cNvSpPr>
            <a:spLocks noChangeArrowheads="1"/>
          </p:cNvSpPr>
          <p:nvPr/>
        </p:nvSpPr>
        <p:spPr bwMode="auto">
          <a:xfrm rot="851206" flipV="1">
            <a:off x="2438400" y="5783263"/>
            <a:ext cx="250825" cy="252412"/>
          </a:xfrm>
          <a:prstGeom prst="wedgeEllipseCallout">
            <a:avLst>
              <a:gd name="adj1" fmla="val 75616"/>
              <a:gd name="adj2" fmla="val 230269"/>
            </a:avLst>
          </a:prstGeom>
          <a:solidFill>
            <a:schemeClr val="accent1">
              <a:alpha val="50000"/>
            </a:schemeClr>
          </a:solidFill>
          <a:ln w="635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rot="10800000" wrap="none" anchor="ctr"/>
          <a:lstStyle/>
          <a:p>
            <a:pPr algn="ctr"/>
            <a:endParaRPr lang="en-US"/>
          </a:p>
        </p:txBody>
      </p:sp>
      <p:sp>
        <p:nvSpPr>
          <p:cNvPr id="350" name="Oval 845"/>
          <p:cNvSpPr>
            <a:spLocks noChangeArrowheads="1"/>
          </p:cNvSpPr>
          <p:nvPr/>
        </p:nvSpPr>
        <p:spPr bwMode="auto">
          <a:xfrm rot="18577409">
            <a:off x="2710656" y="4883945"/>
            <a:ext cx="504825" cy="500062"/>
          </a:xfrm>
          <a:prstGeom prst="ellipse">
            <a:avLst/>
          </a:prstGeom>
          <a:noFill/>
          <a:ln w="6350">
            <a:solidFill>
              <a:schemeClr val="tx1"/>
            </a:solidFill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1" name="Rectangle 846"/>
          <p:cNvSpPr>
            <a:spLocks noChangeArrowheads="1"/>
          </p:cNvSpPr>
          <p:nvPr/>
        </p:nvSpPr>
        <p:spPr bwMode="auto">
          <a:xfrm flipV="1">
            <a:off x="2711450" y="5064125"/>
            <a:ext cx="500063" cy="103188"/>
          </a:xfrm>
          <a:prstGeom prst="rect">
            <a:avLst/>
          </a:prstGeom>
          <a:solidFill>
            <a:srgbClr val="808080"/>
          </a:solidFill>
          <a:ln w="6350">
            <a:noFill/>
            <a:miter lim="800000"/>
            <a:headEnd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2" name="Line 847"/>
          <p:cNvSpPr>
            <a:spLocks noChangeShapeType="1"/>
          </p:cNvSpPr>
          <p:nvPr/>
        </p:nvSpPr>
        <p:spPr bwMode="auto">
          <a:xfrm>
            <a:off x="2744788" y="5248275"/>
            <a:ext cx="4381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3" name="Oval 848"/>
          <p:cNvSpPr>
            <a:spLocks noChangeArrowheads="1"/>
          </p:cNvSpPr>
          <p:nvPr/>
        </p:nvSpPr>
        <p:spPr bwMode="auto">
          <a:xfrm>
            <a:off x="2760663" y="5170488"/>
            <a:ext cx="74612" cy="74612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354" name="Oval 849"/>
          <p:cNvSpPr>
            <a:spLocks noChangeArrowheads="1"/>
          </p:cNvSpPr>
          <p:nvPr/>
        </p:nvSpPr>
        <p:spPr bwMode="auto">
          <a:xfrm>
            <a:off x="3113088" y="5170488"/>
            <a:ext cx="74612" cy="74612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355" name="AutoShape 850"/>
          <p:cNvSpPr>
            <a:spLocks noChangeArrowheads="1"/>
          </p:cNvSpPr>
          <p:nvPr/>
        </p:nvSpPr>
        <p:spPr bwMode="auto">
          <a:xfrm>
            <a:off x="2922588" y="4986338"/>
            <a:ext cx="79375" cy="352425"/>
          </a:xfrm>
          <a:prstGeom prst="triangle">
            <a:avLst>
              <a:gd name="adj" fmla="val 50000"/>
            </a:avLst>
          </a:prstGeom>
          <a:noFill/>
          <a:ln w="635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56" name="Group 911"/>
          <p:cNvGrpSpPr>
            <a:grpSpLocks/>
          </p:cNvGrpSpPr>
          <p:nvPr/>
        </p:nvGrpSpPr>
        <p:grpSpPr bwMode="auto">
          <a:xfrm>
            <a:off x="3195638" y="5256213"/>
            <a:ext cx="176212" cy="95250"/>
            <a:chOff x="1853" y="3927"/>
            <a:chExt cx="111" cy="60"/>
          </a:xfrm>
        </p:grpSpPr>
        <p:sp>
          <p:nvSpPr>
            <p:cNvPr id="357" name="Line 851"/>
            <p:cNvSpPr>
              <a:spLocks noChangeShapeType="1"/>
            </p:cNvSpPr>
            <p:nvPr/>
          </p:nvSpPr>
          <p:spPr bwMode="auto">
            <a:xfrm>
              <a:off x="1920" y="3927"/>
              <a:ext cx="0" cy="6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" name="Line 852"/>
            <p:cNvSpPr>
              <a:spLocks noChangeShapeType="1"/>
            </p:cNvSpPr>
            <p:nvPr/>
          </p:nvSpPr>
          <p:spPr bwMode="auto">
            <a:xfrm>
              <a:off x="1856" y="3987"/>
              <a:ext cx="108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9" name="Line 853"/>
            <p:cNvSpPr>
              <a:spLocks noChangeShapeType="1"/>
            </p:cNvSpPr>
            <p:nvPr/>
          </p:nvSpPr>
          <p:spPr bwMode="auto">
            <a:xfrm>
              <a:off x="1853" y="3927"/>
              <a:ext cx="108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60" name="Text Box 854"/>
          <p:cNvSpPr txBox="1">
            <a:spLocks noChangeArrowheads="1"/>
          </p:cNvSpPr>
          <p:nvPr/>
        </p:nvSpPr>
        <p:spPr bwMode="auto">
          <a:xfrm>
            <a:off x="3268663" y="5006975"/>
            <a:ext cx="2024062" cy="214313"/>
          </a:xfrm>
          <a:prstGeom prst="rect">
            <a:avLst/>
          </a:prstGeom>
          <a:noFill/>
          <a:ln w="6350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/>
              <a:t>6 mm or as required thick plaster (1:4 ratio)</a:t>
            </a:r>
          </a:p>
        </p:txBody>
      </p:sp>
      <p:sp>
        <p:nvSpPr>
          <p:cNvPr id="361" name="Line 855"/>
          <p:cNvSpPr>
            <a:spLocks noChangeShapeType="1"/>
          </p:cNvSpPr>
          <p:nvPr/>
        </p:nvSpPr>
        <p:spPr bwMode="auto">
          <a:xfrm>
            <a:off x="2620963" y="4994275"/>
            <a:ext cx="0" cy="333375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2" name="Line 856"/>
          <p:cNvSpPr>
            <a:spLocks noChangeShapeType="1"/>
          </p:cNvSpPr>
          <p:nvPr/>
        </p:nvSpPr>
        <p:spPr bwMode="auto">
          <a:xfrm>
            <a:off x="2514600" y="5327650"/>
            <a:ext cx="24765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3" name="Line 857"/>
          <p:cNvSpPr>
            <a:spLocks noChangeShapeType="1"/>
          </p:cNvSpPr>
          <p:nvPr/>
        </p:nvSpPr>
        <p:spPr bwMode="auto">
          <a:xfrm>
            <a:off x="2528888" y="4994275"/>
            <a:ext cx="17145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4" name="Text Box 858"/>
          <p:cNvSpPr txBox="1">
            <a:spLocks noChangeArrowheads="1"/>
          </p:cNvSpPr>
          <p:nvPr/>
        </p:nvSpPr>
        <p:spPr bwMode="auto">
          <a:xfrm>
            <a:off x="2235200" y="5049838"/>
            <a:ext cx="542925" cy="214312"/>
          </a:xfrm>
          <a:prstGeom prst="rect">
            <a:avLst/>
          </a:prstGeom>
          <a:noFill/>
          <a:ln w="6350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/>
              <a:t>37 mm</a:t>
            </a:r>
          </a:p>
        </p:txBody>
      </p:sp>
      <p:sp>
        <p:nvSpPr>
          <p:cNvPr id="365" name="AutoShape 890"/>
          <p:cNvSpPr>
            <a:spLocks noChangeArrowheads="1"/>
          </p:cNvSpPr>
          <p:nvPr/>
        </p:nvSpPr>
        <p:spPr bwMode="auto">
          <a:xfrm rot="18531891">
            <a:off x="3009900" y="4965700"/>
            <a:ext cx="101600" cy="88900"/>
          </a:xfrm>
          <a:prstGeom prst="triangle">
            <a:avLst>
              <a:gd name="adj" fmla="val 100000"/>
            </a:avLst>
          </a:prstGeom>
          <a:noFill/>
          <a:ln w="635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vert="eaVert" wrap="none" anchor="ctr"/>
          <a:lstStyle/>
          <a:p>
            <a:pPr algn="ctr"/>
            <a:endParaRPr lang="en-US"/>
          </a:p>
        </p:txBody>
      </p:sp>
      <p:sp>
        <p:nvSpPr>
          <p:cNvPr id="366" name="AutoShape 892"/>
          <p:cNvSpPr>
            <a:spLocks noChangeArrowheads="1"/>
          </p:cNvSpPr>
          <p:nvPr/>
        </p:nvSpPr>
        <p:spPr bwMode="auto">
          <a:xfrm rot="4044489">
            <a:off x="2868613" y="4932363"/>
            <a:ext cx="101600" cy="88900"/>
          </a:xfrm>
          <a:prstGeom prst="triangle">
            <a:avLst>
              <a:gd name="adj" fmla="val 100000"/>
            </a:avLst>
          </a:prstGeom>
          <a:noFill/>
          <a:ln w="635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rot="10800000" vert="eaVert" wrap="none" anchor="ctr"/>
          <a:lstStyle/>
          <a:p>
            <a:pPr algn="ctr"/>
            <a:endParaRPr lang="en-US"/>
          </a:p>
        </p:txBody>
      </p:sp>
      <p:sp>
        <p:nvSpPr>
          <p:cNvPr id="367" name="Oval 893"/>
          <p:cNvSpPr>
            <a:spLocks noChangeArrowheads="1"/>
          </p:cNvSpPr>
          <p:nvPr/>
        </p:nvSpPr>
        <p:spPr bwMode="auto">
          <a:xfrm>
            <a:off x="3192463" y="4978400"/>
            <a:ext cx="11112" cy="12700"/>
          </a:xfrm>
          <a:prstGeom prst="ellipse">
            <a:avLst/>
          </a:prstGeom>
          <a:solidFill>
            <a:schemeClr val="accent1"/>
          </a:solidFill>
          <a:ln w="6350">
            <a:solidFill>
              <a:schemeClr val="tx1"/>
            </a:solidFill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" name="Oval 895"/>
          <p:cNvSpPr>
            <a:spLocks noChangeArrowheads="1"/>
          </p:cNvSpPr>
          <p:nvPr/>
        </p:nvSpPr>
        <p:spPr bwMode="auto">
          <a:xfrm>
            <a:off x="2827338" y="5027613"/>
            <a:ext cx="12700" cy="14287"/>
          </a:xfrm>
          <a:prstGeom prst="ellipse">
            <a:avLst/>
          </a:prstGeom>
          <a:solidFill>
            <a:schemeClr val="accent1"/>
          </a:solidFill>
          <a:ln w="6350">
            <a:solidFill>
              <a:schemeClr val="tx1"/>
            </a:solidFill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9" name="Oval 896"/>
          <p:cNvSpPr>
            <a:spLocks noChangeArrowheads="1"/>
          </p:cNvSpPr>
          <p:nvPr/>
        </p:nvSpPr>
        <p:spPr bwMode="auto">
          <a:xfrm>
            <a:off x="2736850" y="5068888"/>
            <a:ext cx="11113" cy="12700"/>
          </a:xfrm>
          <a:prstGeom prst="ellipse">
            <a:avLst/>
          </a:prstGeom>
          <a:solidFill>
            <a:schemeClr val="accent1"/>
          </a:solidFill>
          <a:ln w="6350">
            <a:solidFill>
              <a:schemeClr val="tx1"/>
            </a:solidFill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0" name="Oval 897"/>
          <p:cNvSpPr>
            <a:spLocks noChangeArrowheads="1"/>
          </p:cNvSpPr>
          <p:nvPr/>
        </p:nvSpPr>
        <p:spPr bwMode="auto">
          <a:xfrm>
            <a:off x="3009900" y="4978400"/>
            <a:ext cx="11113" cy="12700"/>
          </a:xfrm>
          <a:prstGeom prst="ellipse">
            <a:avLst/>
          </a:prstGeom>
          <a:solidFill>
            <a:schemeClr val="accent1"/>
          </a:solidFill>
          <a:ln w="6350">
            <a:solidFill>
              <a:schemeClr val="tx1"/>
            </a:solidFill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1" name="Oval 899"/>
          <p:cNvSpPr>
            <a:spLocks noChangeArrowheads="1"/>
          </p:cNvSpPr>
          <p:nvPr/>
        </p:nvSpPr>
        <p:spPr bwMode="auto">
          <a:xfrm>
            <a:off x="3152775" y="5032375"/>
            <a:ext cx="12700" cy="12700"/>
          </a:xfrm>
          <a:prstGeom prst="ellipse">
            <a:avLst/>
          </a:prstGeom>
          <a:solidFill>
            <a:schemeClr val="accent1"/>
          </a:solidFill>
          <a:ln w="6350">
            <a:solidFill>
              <a:schemeClr val="tx1"/>
            </a:solidFill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2" name="Oval 900"/>
          <p:cNvSpPr>
            <a:spLocks noChangeArrowheads="1"/>
          </p:cNvSpPr>
          <p:nvPr/>
        </p:nvSpPr>
        <p:spPr bwMode="auto">
          <a:xfrm>
            <a:off x="2913063" y="4926013"/>
            <a:ext cx="11112" cy="12700"/>
          </a:xfrm>
          <a:prstGeom prst="ellipse">
            <a:avLst/>
          </a:prstGeom>
          <a:solidFill>
            <a:schemeClr val="accent1"/>
          </a:solidFill>
          <a:ln w="6350">
            <a:solidFill>
              <a:schemeClr val="tx1"/>
            </a:solidFill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3" name="Oval 901"/>
          <p:cNvSpPr>
            <a:spLocks noChangeArrowheads="1"/>
          </p:cNvSpPr>
          <p:nvPr/>
        </p:nvSpPr>
        <p:spPr bwMode="auto">
          <a:xfrm>
            <a:off x="2782888" y="4978400"/>
            <a:ext cx="11112" cy="12700"/>
          </a:xfrm>
          <a:prstGeom prst="ellipse">
            <a:avLst/>
          </a:prstGeom>
          <a:solidFill>
            <a:schemeClr val="accent1"/>
          </a:solidFill>
          <a:ln w="6350">
            <a:solidFill>
              <a:schemeClr val="tx1"/>
            </a:solidFill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374" name="Oval 909"/>
          <p:cNvSpPr>
            <a:spLocks noChangeArrowheads="1"/>
          </p:cNvSpPr>
          <p:nvPr/>
        </p:nvSpPr>
        <p:spPr bwMode="auto">
          <a:xfrm>
            <a:off x="2992438" y="5062538"/>
            <a:ext cx="12700" cy="12700"/>
          </a:xfrm>
          <a:prstGeom prst="ellipse">
            <a:avLst/>
          </a:prstGeom>
          <a:solidFill>
            <a:schemeClr val="accent1"/>
          </a:solidFill>
          <a:ln w="6350">
            <a:solidFill>
              <a:schemeClr val="tx1"/>
            </a:solidFill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grpSp>
        <p:nvGrpSpPr>
          <p:cNvPr id="375" name="Group 912"/>
          <p:cNvGrpSpPr>
            <a:grpSpLocks/>
          </p:cNvGrpSpPr>
          <p:nvPr/>
        </p:nvGrpSpPr>
        <p:grpSpPr bwMode="auto">
          <a:xfrm>
            <a:off x="3219450" y="5070475"/>
            <a:ext cx="176213" cy="95250"/>
            <a:chOff x="1853" y="3927"/>
            <a:chExt cx="111" cy="60"/>
          </a:xfrm>
        </p:grpSpPr>
        <p:sp>
          <p:nvSpPr>
            <p:cNvPr id="376" name="Line 913"/>
            <p:cNvSpPr>
              <a:spLocks noChangeShapeType="1"/>
            </p:cNvSpPr>
            <p:nvPr/>
          </p:nvSpPr>
          <p:spPr bwMode="auto">
            <a:xfrm>
              <a:off x="1920" y="3927"/>
              <a:ext cx="0" cy="6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7" name="Line 914"/>
            <p:cNvSpPr>
              <a:spLocks noChangeShapeType="1"/>
            </p:cNvSpPr>
            <p:nvPr/>
          </p:nvSpPr>
          <p:spPr bwMode="auto">
            <a:xfrm>
              <a:off x="1856" y="3987"/>
              <a:ext cx="108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" name="Line 915"/>
            <p:cNvSpPr>
              <a:spLocks noChangeShapeType="1"/>
            </p:cNvSpPr>
            <p:nvPr/>
          </p:nvSpPr>
          <p:spPr bwMode="auto">
            <a:xfrm>
              <a:off x="1853" y="3927"/>
              <a:ext cx="108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79" name="Text Box 916"/>
          <p:cNvSpPr txBox="1">
            <a:spLocks noChangeArrowheads="1"/>
          </p:cNvSpPr>
          <p:nvPr/>
        </p:nvSpPr>
        <p:spPr bwMode="auto">
          <a:xfrm>
            <a:off x="3240088" y="5202238"/>
            <a:ext cx="447675" cy="214312"/>
          </a:xfrm>
          <a:prstGeom prst="rect">
            <a:avLst/>
          </a:prstGeom>
          <a:noFill/>
          <a:ln w="6350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/>
              <a:t>5 mm</a:t>
            </a:r>
          </a:p>
        </p:txBody>
      </p:sp>
      <p:sp>
        <p:nvSpPr>
          <p:cNvPr id="380" name="Rectangle 800"/>
          <p:cNvSpPr>
            <a:spLocks noChangeArrowheads="1"/>
          </p:cNvSpPr>
          <p:nvPr/>
        </p:nvSpPr>
        <p:spPr bwMode="auto">
          <a:xfrm>
            <a:off x="1182688" y="7734300"/>
            <a:ext cx="1789112" cy="74613"/>
          </a:xfrm>
          <a:prstGeom prst="rect">
            <a:avLst/>
          </a:prstGeom>
          <a:solidFill>
            <a:srgbClr val="808080"/>
          </a:solidFill>
          <a:ln w="635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1" name="Line 709"/>
          <p:cNvSpPr>
            <a:spLocks noChangeShapeType="1"/>
          </p:cNvSpPr>
          <p:nvPr/>
        </p:nvSpPr>
        <p:spPr bwMode="auto">
          <a:xfrm>
            <a:off x="1184275" y="7246938"/>
            <a:ext cx="1789113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2" name="Freeform 710"/>
          <p:cNvSpPr>
            <a:spLocks/>
          </p:cNvSpPr>
          <p:nvPr/>
        </p:nvSpPr>
        <p:spPr bwMode="auto">
          <a:xfrm>
            <a:off x="2936875" y="7246938"/>
            <a:ext cx="84138" cy="438150"/>
          </a:xfrm>
          <a:custGeom>
            <a:avLst/>
            <a:gdLst/>
            <a:ahLst/>
            <a:cxnLst>
              <a:cxn ang="0">
                <a:pos x="96" y="0"/>
              </a:cxn>
              <a:cxn ang="0">
                <a:pos x="96" y="150"/>
              </a:cxn>
              <a:cxn ang="0">
                <a:pos x="240" y="168"/>
              </a:cxn>
              <a:cxn ang="0">
                <a:pos x="0" y="216"/>
              </a:cxn>
              <a:cxn ang="0">
                <a:pos x="96" y="216"/>
              </a:cxn>
              <a:cxn ang="0">
                <a:pos x="96" y="360"/>
              </a:cxn>
            </a:cxnLst>
            <a:rect l="0" t="0" r="r" b="b"/>
            <a:pathLst>
              <a:path w="240" h="360">
                <a:moveTo>
                  <a:pt x="96" y="0"/>
                </a:moveTo>
                <a:cubicBezTo>
                  <a:pt x="96" y="50"/>
                  <a:pt x="96" y="100"/>
                  <a:pt x="96" y="150"/>
                </a:cubicBezTo>
                <a:lnTo>
                  <a:pt x="240" y="168"/>
                </a:lnTo>
                <a:lnTo>
                  <a:pt x="0" y="216"/>
                </a:lnTo>
                <a:lnTo>
                  <a:pt x="96" y="216"/>
                </a:lnTo>
                <a:lnTo>
                  <a:pt x="96" y="360"/>
                </a:lnTo>
              </a:path>
            </a:pathLst>
          </a:cu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3" name="Freeform 711"/>
          <p:cNvSpPr>
            <a:spLocks/>
          </p:cNvSpPr>
          <p:nvPr/>
        </p:nvSpPr>
        <p:spPr bwMode="auto">
          <a:xfrm>
            <a:off x="1147763" y="7246938"/>
            <a:ext cx="84137" cy="438150"/>
          </a:xfrm>
          <a:custGeom>
            <a:avLst/>
            <a:gdLst/>
            <a:ahLst/>
            <a:cxnLst>
              <a:cxn ang="0">
                <a:pos x="96" y="0"/>
              </a:cxn>
              <a:cxn ang="0">
                <a:pos x="96" y="150"/>
              </a:cxn>
              <a:cxn ang="0">
                <a:pos x="240" y="168"/>
              </a:cxn>
              <a:cxn ang="0">
                <a:pos x="0" y="216"/>
              </a:cxn>
              <a:cxn ang="0">
                <a:pos x="96" y="216"/>
              </a:cxn>
              <a:cxn ang="0">
                <a:pos x="96" y="360"/>
              </a:cxn>
            </a:cxnLst>
            <a:rect l="0" t="0" r="r" b="b"/>
            <a:pathLst>
              <a:path w="240" h="360">
                <a:moveTo>
                  <a:pt x="96" y="0"/>
                </a:moveTo>
                <a:cubicBezTo>
                  <a:pt x="96" y="50"/>
                  <a:pt x="96" y="100"/>
                  <a:pt x="96" y="150"/>
                </a:cubicBezTo>
                <a:lnTo>
                  <a:pt x="240" y="168"/>
                </a:lnTo>
                <a:lnTo>
                  <a:pt x="0" y="216"/>
                </a:lnTo>
                <a:lnTo>
                  <a:pt x="96" y="216"/>
                </a:lnTo>
                <a:lnTo>
                  <a:pt x="96" y="360"/>
                </a:lnTo>
              </a:path>
            </a:pathLst>
          </a:cu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84" name="Freeform 712"/>
          <p:cNvSpPr>
            <a:spLocks/>
          </p:cNvSpPr>
          <p:nvPr/>
        </p:nvSpPr>
        <p:spPr bwMode="auto">
          <a:xfrm>
            <a:off x="1187450" y="7607300"/>
            <a:ext cx="1784350" cy="134938"/>
          </a:xfrm>
          <a:custGeom>
            <a:avLst/>
            <a:gdLst/>
            <a:ahLst/>
            <a:cxnLst>
              <a:cxn ang="0">
                <a:pos x="0" y="36"/>
              </a:cxn>
              <a:cxn ang="0">
                <a:pos x="105" y="39"/>
              </a:cxn>
              <a:cxn ang="0">
                <a:pos x="144" y="24"/>
              </a:cxn>
              <a:cxn ang="0">
                <a:pos x="168" y="18"/>
              </a:cxn>
              <a:cxn ang="0">
                <a:pos x="231" y="30"/>
              </a:cxn>
              <a:cxn ang="0">
                <a:pos x="297" y="18"/>
              </a:cxn>
              <a:cxn ang="0">
                <a:pos x="336" y="0"/>
              </a:cxn>
              <a:cxn ang="0">
                <a:pos x="402" y="18"/>
              </a:cxn>
              <a:cxn ang="0">
                <a:pos x="480" y="0"/>
              </a:cxn>
              <a:cxn ang="0">
                <a:pos x="567" y="18"/>
              </a:cxn>
              <a:cxn ang="0">
                <a:pos x="639" y="33"/>
              </a:cxn>
              <a:cxn ang="0">
                <a:pos x="675" y="21"/>
              </a:cxn>
              <a:cxn ang="0">
                <a:pos x="768" y="45"/>
              </a:cxn>
              <a:cxn ang="0">
                <a:pos x="834" y="33"/>
              </a:cxn>
              <a:cxn ang="0">
                <a:pos x="873" y="45"/>
              </a:cxn>
              <a:cxn ang="0">
                <a:pos x="912" y="42"/>
              </a:cxn>
              <a:cxn ang="0">
                <a:pos x="942" y="33"/>
              </a:cxn>
            </a:cxnLst>
            <a:rect l="0" t="0" r="r" b="b"/>
            <a:pathLst>
              <a:path w="942" h="63">
                <a:moveTo>
                  <a:pt x="0" y="36"/>
                </a:moveTo>
                <a:cubicBezTo>
                  <a:pt x="39" y="42"/>
                  <a:pt x="60" y="41"/>
                  <a:pt x="105" y="39"/>
                </a:cubicBezTo>
                <a:cubicBezTo>
                  <a:pt x="118" y="35"/>
                  <a:pt x="131" y="29"/>
                  <a:pt x="144" y="24"/>
                </a:cubicBezTo>
                <a:cubicBezTo>
                  <a:pt x="152" y="21"/>
                  <a:pt x="168" y="18"/>
                  <a:pt x="168" y="18"/>
                </a:cubicBezTo>
                <a:cubicBezTo>
                  <a:pt x="201" y="20"/>
                  <a:pt x="207" y="18"/>
                  <a:pt x="231" y="30"/>
                </a:cubicBezTo>
                <a:cubicBezTo>
                  <a:pt x="265" y="28"/>
                  <a:pt x="270" y="25"/>
                  <a:pt x="297" y="18"/>
                </a:cubicBezTo>
                <a:cubicBezTo>
                  <a:pt x="313" y="7"/>
                  <a:pt x="319" y="6"/>
                  <a:pt x="336" y="0"/>
                </a:cubicBezTo>
                <a:cubicBezTo>
                  <a:pt x="363" y="3"/>
                  <a:pt x="378" y="10"/>
                  <a:pt x="402" y="18"/>
                </a:cubicBezTo>
                <a:cubicBezTo>
                  <a:pt x="432" y="15"/>
                  <a:pt x="452" y="7"/>
                  <a:pt x="480" y="0"/>
                </a:cubicBezTo>
                <a:cubicBezTo>
                  <a:pt x="514" y="11"/>
                  <a:pt x="528" y="16"/>
                  <a:pt x="567" y="18"/>
                </a:cubicBezTo>
                <a:cubicBezTo>
                  <a:pt x="586" y="47"/>
                  <a:pt x="598" y="35"/>
                  <a:pt x="639" y="33"/>
                </a:cubicBezTo>
                <a:cubicBezTo>
                  <a:pt x="652" y="27"/>
                  <a:pt x="661" y="24"/>
                  <a:pt x="675" y="21"/>
                </a:cubicBezTo>
                <a:cubicBezTo>
                  <a:pt x="706" y="27"/>
                  <a:pt x="737" y="37"/>
                  <a:pt x="768" y="45"/>
                </a:cubicBezTo>
                <a:cubicBezTo>
                  <a:pt x="795" y="63"/>
                  <a:pt x="813" y="47"/>
                  <a:pt x="834" y="33"/>
                </a:cubicBezTo>
                <a:cubicBezTo>
                  <a:pt x="849" y="36"/>
                  <a:pt x="860" y="36"/>
                  <a:pt x="873" y="45"/>
                </a:cubicBezTo>
                <a:cubicBezTo>
                  <a:pt x="886" y="44"/>
                  <a:pt x="899" y="44"/>
                  <a:pt x="912" y="42"/>
                </a:cubicBezTo>
                <a:cubicBezTo>
                  <a:pt x="924" y="40"/>
                  <a:pt x="928" y="33"/>
                  <a:pt x="942" y="33"/>
                </a:cubicBezTo>
              </a:path>
            </a:pathLst>
          </a:custGeom>
          <a:noFill/>
          <a:ln w="6350" cap="flat" cmpd="sng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85" name="Group 713"/>
          <p:cNvGrpSpPr>
            <a:grpSpLocks/>
          </p:cNvGrpSpPr>
          <p:nvPr/>
        </p:nvGrpSpPr>
        <p:grpSpPr bwMode="auto">
          <a:xfrm>
            <a:off x="1198563" y="7202488"/>
            <a:ext cx="614362" cy="385762"/>
            <a:chOff x="567" y="210"/>
            <a:chExt cx="324" cy="180"/>
          </a:xfrm>
        </p:grpSpPr>
        <p:sp>
          <p:nvSpPr>
            <p:cNvPr id="386" name="Rectangle 714"/>
            <p:cNvSpPr>
              <a:spLocks noChangeArrowheads="1"/>
            </p:cNvSpPr>
            <p:nvPr/>
          </p:nvSpPr>
          <p:spPr bwMode="auto">
            <a:xfrm>
              <a:off x="567" y="210"/>
              <a:ext cx="324" cy="180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7" name="AutoShape 715"/>
            <p:cNvSpPr>
              <a:spLocks noChangeArrowheads="1"/>
            </p:cNvSpPr>
            <p:nvPr/>
          </p:nvSpPr>
          <p:spPr bwMode="auto">
            <a:xfrm rot="600000">
              <a:off x="613" y="246"/>
              <a:ext cx="47" cy="47"/>
            </a:xfrm>
            <a:prstGeom prst="triangle">
              <a:avLst>
                <a:gd name="adj" fmla="val 10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388" name="AutoShape 716"/>
            <p:cNvSpPr>
              <a:spLocks noChangeArrowheads="1"/>
            </p:cNvSpPr>
            <p:nvPr/>
          </p:nvSpPr>
          <p:spPr bwMode="auto">
            <a:xfrm rot="-3068109">
              <a:off x="796" y="312"/>
              <a:ext cx="47" cy="47"/>
            </a:xfrm>
            <a:prstGeom prst="triangle">
              <a:avLst>
                <a:gd name="adj" fmla="val 10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vert="eaVert" wrap="none" anchor="ctr"/>
            <a:lstStyle/>
            <a:p>
              <a:pPr algn="ctr"/>
              <a:endParaRPr lang="en-US"/>
            </a:p>
          </p:txBody>
        </p:sp>
        <p:sp>
          <p:nvSpPr>
            <p:cNvPr id="389" name="AutoShape 717"/>
            <p:cNvSpPr>
              <a:spLocks noChangeArrowheads="1"/>
            </p:cNvSpPr>
            <p:nvPr/>
          </p:nvSpPr>
          <p:spPr bwMode="auto">
            <a:xfrm rot="-5465562">
              <a:off x="727" y="249"/>
              <a:ext cx="47" cy="47"/>
            </a:xfrm>
            <a:prstGeom prst="triangle">
              <a:avLst>
                <a:gd name="adj" fmla="val 10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vert="eaVert" wrap="none" anchor="ctr"/>
            <a:lstStyle/>
            <a:p>
              <a:pPr algn="ctr"/>
              <a:endParaRPr lang="en-US"/>
            </a:p>
          </p:txBody>
        </p:sp>
        <p:sp>
          <p:nvSpPr>
            <p:cNvPr id="390" name="AutoShape 718"/>
            <p:cNvSpPr>
              <a:spLocks noChangeArrowheads="1"/>
            </p:cNvSpPr>
            <p:nvPr/>
          </p:nvSpPr>
          <p:spPr bwMode="auto">
            <a:xfrm rot="-17555511">
              <a:off x="697" y="312"/>
              <a:ext cx="47" cy="47"/>
            </a:xfrm>
            <a:prstGeom prst="triangle">
              <a:avLst>
                <a:gd name="adj" fmla="val 10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rot="10800000" vert="eaVert" wrap="none" anchor="ctr"/>
            <a:lstStyle/>
            <a:p>
              <a:pPr algn="ctr"/>
              <a:endParaRPr lang="en-US"/>
            </a:p>
          </p:txBody>
        </p:sp>
        <p:sp>
          <p:nvSpPr>
            <p:cNvPr id="391" name="Oval 719"/>
            <p:cNvSpPr>
              <a:spLocks noChangeArrowheads="1"/>
            </p:cNvSpPr>
            <p:nvPr/>
          </p:nvSpPr>
          <p:spPr bwMode="auto">
            <a:xfrm>
              <a:off x="864" y="336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2" name="Oval 720"/>
            <p:cNvSpPr>
              <a:spLocks noChangeArrowheads="1"/>
            </p:cNvSpPr>
            <p:nvPr/>
          </p:nvSpPr>
          <p:spPr bwMode="auto">
            <a:xfrm>
              <a:off x="864" y="336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3" name="Oval 721"/>
            <p:cNvSpPr>
              <a:spLocks noChangeArrowheads="1"/>
            </p:cNvSpPr>
            <p:nvPr/>
          </p:nvSpPr>
          <p:spPr bwMode="auto">
            <a:xfrm>
              <a:off x="672" y="273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4" name="Oval 722"/>
            <p:cNvSpPr>
              <a:spLocks noChangeArrowheads="1"/>
            </p:cNvSpPr>
            <p:nvPr/>
          </p:nvSpPr>
          <p:spPr bwMode="auto">
            <a:xfrm>
              <a:off x="624" y="378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5" name="Oval 723"/>
            <p:cNvSpPr>
              <a:spLocks noChangeArrowheads="1"/>
            </p:cNvSpPr>
            <p:nvPr/>
          </p:nvSpPr>
          <p:spPr bwMode="auto">
            <a:xfrm>
              <a:off x="768" y="336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6" name="Oval 724"/>
            <p:cNvSpPr>
              <a:spLocks noChangeArrowheads="1"/>
            </p:cNvSpPr>
            <p:nvPr/>
          </p:nvSpPr>
          <p:spPr bwMode="auto">
            <a:xfrm>
              <a:off x="864" y="336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397" name="Oval 725"/>
            <p:cNvSpPr>
              <a:spLocks noChangeArrowheads="1"/>
            </p:cNvSpPr>
            <p:nvPr/>
          </p:nvSpPr>
          <p:spPr bwMode="auto">
            <a:xfrm>
              <a:off x="816" y="288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8" name="Oval 726"/>
            <p:cNvSpPr>
              <a:spLocks noChangeArrowheads="1"/>
            </p:cNvSpPr>
            <p:nvPr/>
          </p:nvSpPr>
          <p:spPr bwMode="auto">
            <a:xfrm>
              <a:off x="717" y="312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" name="Oval 727"/>
            <p:cNvSpPr>
              <a:spLocks noChangeArrowheads="1"/>
            </p:cNvSpPr>
            <p:nvPr/>
          </p:nvSpPr>
          <p:spPr bwMode="auto">
            <a:xfrm>
              <a:off x="648" y="336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400" name="Oval 728"/>
            <p:cNvSpPr>
              <a:spLocks noChangeArrowheads="1"/>
            </p:cNvSpPr>
            <p:nvPr/>
          </p:nvSpPr>
          <p:spPr bwMode="auto">
            <a:xfrm>
              <a:off x="864" y="240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1" name="Oval 729"/>
            <p:cNvSpPr>
              <a:spLocks noChangeArrowheads="1"/>
            </p:cNvSpPr>
            <p:nvPr/>
          </p:nvSpPr>
          <p:spPr bwMode="auto">
            <a:xfrm>
              <a:off x="810" y="234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2" name="Oval 730"/>
            <p:cNvSpPr>
              <a:spLocks noChangeArrowheads="1"/>
            </p:cNvSpPr>
            <p:nvPr/>
          </p:nvSpPr>
          <p:spPr bwMode="auto">
            <a:xfrm>
              <a:off x="591" y="240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3" name="Oval 731"/>
            <p:cNvSpPr>
              <a:spLocks noChangeArrowheads="1"/>
            </p:cNvSpPr>
            <p:nvPr/>
          </p:nvSpPr>
          <p:spPr bwMode="auto">
            <a:xfrm>
              <a:off x="576" y="288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4" name="Oval 732"/>
            <p:cNvSpPr>
              <a:spLocks noChangeArrowheads="1"/>
            </p:cNvSpPr>
            <p:nvPr/>
          </p:nvSpPr>
          <p:spPr bwMode="auto">
            <a:xfrm>
              <a:off x="666" y="237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5" name="Oval 733"/>
            <p:cNvSpPr>
              <a:spLocks noChangeArrowheads="1"/>
            </p:cNvSpPr>
            <p:nvPr/>
          </p:nvSpPr>
          <p:spPr bwMode="auto">
            <a:xfrm>
              <a:off x="597" y="339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6" name="Oval 734"/>
            <p:cNvSpPr>
              <a:spLocks noChangeArrowheads="1"/>
            </p:cNvSpPr>
            <p:nvPr/>
          </p:nvSpPr>
          <p:spPr bwMode="auto">
            <a:xfrm>
              <a:off x="852" y="270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7" name="Oval 735"/>
            <p:cNvSpPr>
              <a:spLocks noChangeArrowheads="1"/>
            </p:cNvSpPr>
            <p:nvPr/>
          </p:nvSpPr>
          <p:spPr bwMode="auto">
            <a:xfrm>
              <a:off x="759" y="375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grpSp>
        <p:nvGrpSpPr>
          <p:cNvPr id="408" name="Group 736"/>
          <p:cNvGrpSpPr>
            <a:grpSpLocks/>
          </p:cNvGrpSpPr>
          <p:nvPr/>
        </p:nvGrpSpPr>
        <p:grpSpPr bwMode="auto">
          <a:xfrm>
            <a:off x="1762125" y="7234238"/>
            <a:ext cx="612775" cy="385762"/>
            <a:chOff x="567" y="210"/>
            <a:chExt cx="324" cy="180"/>
          </a:xfrm>
        </p:grpSpPr>
        <p:sp>
          <p:nvSpPr>
            <p:cNvPr id="409" name="Rectangle 737"/>
            <p:cNvSpPr>
              <a:spLocks noChangeArrowheads="1"/>
            </p:cNvSpPr>
            <p:nvPr/>
          </p:nvSpPr>
          <p:spPr bwMode="auto">
            <a:xfrm>
              <a:off x="567" y="210"/>
              <a:ext cx="324" cy="180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" name="AutoShape 738"/>
            <p:cNvSpPr>
              <a:spLocks noChangeArrowheads="1"/>
            </p:cNvSpPr>
            <p:nvPr/>
          </p:nvSpPr>
          <p:spPr bwMode="auto">
            <a:xfrm rot="600000">
              <a:off x="613" y="246"/>
              <a:ext cx="47" cy="47"/>
            </a:xfrm>
            <a:prstGeom prst="triangle">
              <a:avLst>
                <a:gd name="adj" fmla="val 10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411" name="AutoShape 739"/>
            <p:cNvSpPr>
              <a:spLocks noChangeArrowheads="1"/>
            </p:cNvSpPr>
            <p:nvPr/>
          </p:nvSpPr>
          <p:spPr bwMode="auto">
            <a:xfrm rot="-3068109">
              <a:off x="796" y="312"/>
              <a:ext cx="47" cy="47"/>
            </a:xfrm>
            <a:prstGeom prst="triangle">
              <a:avLst>
                <a:gd name="adj" fmla="val 10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vert="eaVert" wrap="none" anchor="ctr"/>
            <a:lstStyle/>
            <a:p>
              <a:pPr algn="ctr"/>
              <a:endParaRPr lang="en-US"/>
            </a:p>
          </p:txBody>
        </p:sp>
        <p:sp>
          <p:nvSpPr>
            <p:cNvPr id="412" name="AutoShape 740"/>
            <p:cNvSpPr>
              <a:spLocks noChangeArrowheads="1"/>
            </p:cNvSpPr>
            <p:nvPr/>
          </p:nvSpPr>
          <p:spPr bwMode="auto">
            <a:xfrm rot="-5465562">
              <a:off x="727" y="249"/>
              <a:ext cx="47" cy="47"/>
            </a:xfrm>
            <a:prstGeom prst="triangle">
              <a:avLst>
                <a:gd name="adj" fmla="val 10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vert="eaVert" wrap="none" anchor="ctr"/>
            <a:lstStyle/>
            <a:p>
              <a:pPr algn="ctr"/>
              <a:endParaRPr lang="en-US"/>
            </a:p>
          </p:txBody>
        </p:sp>
        <p:sp>
          <p:nvSpPr>
            <p:cNvPr id="413" name="AutoShape 741"/>
            <p:cNvSpPr>
              <a:spLocks noChangeArrowheads="1"/>
            </p:cNvSpPr>
            <p:nvPr/>
          </p:nvSpPr>
          <p:spPr bwMode="auto">
            <a:xfrm rot="-17555511">
              <a:off x="697" y="312"/>
              <a:ext cx="47" cy="47"/>
            </a:xfrm>
            <a:prstGeom prst="triangle">
              <a:avLst>
                <a:gd name="adj" fmla="val 10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rot="10800000" vert="eaVert" wrap="none" anchor="ctr"/>
            <a:lstStyle/>
            <a:p>
              <a:pPr algn="ctr"/>
              <a:endParaRPr lang="en-US"/>
            </a:p>
          </p:txBody>
        </p:sp>
        <p:sp>
          <p:nvSpPr>
            <p:cNvPr id="414" name="Oval 742"/>
            <p:cNvSpPr>
              <a:spLocks noChangeArrowheads="1"/>
            </p:cNvSpPr>
            <p:nvPr/>
          </p:nvSpPr>
          <p:spPr bwMode="auto">
            <a:xfrm>
              <a:off x="864" y="336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" name="Oval 743"/>
            <p:cNvSpPr>
              <a:spLocks noChangeArrowheads="1"/>
            </p:cNvSpPr>
            <p:nvPr/>
          </p:nvSpPr>
          <p:spPr bwMode="auto">
            <a:xfrm>
              <a:off x="864" y="336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6" name="Oval 744"/>
            <p:cNvSpPr>
              <a:spLocks noChangeArrowheads="1"/>
            </p:cNvSpPr>
            <p:nvPr/>
          </p:nvSpPr>
          <p:spPr bwMode="auto">
            <a:xfrm>
              <a:off x="672" y="273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7" name="Oval 745"/>
            <p:cNvSpPr>
              <a:spLocks noChangeArrowheads="1"/>
            </p:cNvSpPr>
            <p:nvPr/>
          </p:nvSpPr>
          <p:spPr bwMode="auto">
            <a:xfrm>
              <a:off x="624" y="378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8" name="Oval 746"/>
            <p:cNvSpPr>
              <a:spLocks noChangeArrowheads="1"/>
            </p:cNvSpPr>
            <p:nvPr/>
          </p:nvSpPr>
          <p:spPr bwMode="auto">
            <a:xfrm>
              <a:off x="768" y="336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9" name="Oval 747"/>
            <p:cNvSpPr>
              <a:spLocks noChangeArrowheads="1"/>
            </p:cNvSpPr>
            <p:nvPr/>
          </p:nvSpPr>
          <p:spPr bwMode="auto">
            <a:xfrm>
              <a:off x="864" y="336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420" name="Oval 748"/>
            <p:cNvSpPr>
              <a:spLocks noChangeArrowheads="1"/>
            </p:cNvSpPr>
            <p:nvPr/>
          </p:nvSpPr>
          <p:spPr bwMode="auto">
            <a:xfrm>
              <a:off x="816" y="288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1" name="Oval 749"/>
            <p:cNvSpPr>
              <a:spLocks noChangeArrowheads="1"/>
            </p:cNvSpPr>
            <p:nvPr/>
          </p:nvSpPr>
          <p:spPr bwMode="auto">
            <a:xfrm>
              <a:off x="717" y="312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2" name="Oval 750"/>
            <p:cNvSpPr>
              <a:spLocks noChangeArrowheads="1"/>
            </p:cNvSpPr>
            <p:nvPr/>
          </p:nvSpPr>
          <p:spPr bwMode="auto">
            <a:xfrm>
              <a:off x="648" y="336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423" name="Oval 751"/>
            <p:cNvSpPr>
              <a:spLocks noChangeArrowheads="1"/>
            </p:cNvSpPr>
            <p:nvPr/>
          </p:nvSpPr>
          <p:spPr bwMode="auto">
            <a:xfrm>
              <a:off x="864" y="240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4" name="Oval 752"/>
            <p:cNvSpPr>
              <a:spLocks noChangeArrowheads="1"/>
            </p:cNvSpPr>
            <p:nvPr/>
          </p:nvSpPr>
          <p:spPr bwMode="auto">
            <a:xfrm>
              <a:off x="810" y="234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5" name="Oval 753"/>
            <p:cNvSpPr>
              <a:spLocks noChangeArrowheads="1"/>
            </p:cNvSpPr>
            <p:nvPr/>
          </p:nvSpPr>
          <p:spPr bwMode="auto">
            <a:xfrm>
              <a:off x="591" y="240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6" name="Oval 754"/>
            <p:cNvSpPr>
              <a:spLocks noChangeArrowheads="1"/>
            </p:cNvSpPr>
            <p:nvPr/>
          </p:nvSpPr>
          <p:spPr bwMode="auto">
            <a:xfrm>
              <a:off x="576" y="288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7" name="Oval 755"/>
            <p:cNvSpPr>
              <a:spLocks noChangeArrowheads="1"/>
            </p:cNvSpPr>
            <p:nvPr/>
          </p:nvSpPr>
          <p:spPr bwMode="auto">
            <a:xfrm>
              <a:off x="666" y="237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8" name="Oval 756"/>
            <p:cNvSpPr>
              <a:spLocks noChangeArrowheads="1"/>
            </p:cNvSpPr>
            <p:nvPr/>
          </p:nvSpPr>
          <p:spPr bwMode="auto">
            <a:xfrm>
              <a:off x="597" y="339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9" name="Oval 757"/>
            <p:cNvSpPr>
              <a:spLocks noChangeArrowheads="1"/>
            </p:cNvSpPr>
            <p:nvPr/>
          </p:nvSpPr>
          <p:spPr bwMode="auto">
            <a:xfrm>
              <a:off x="852" y="270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" name="Oval 758"/>
            <p:cNvSpPr>
              <a:spLocks noChangeArrowheads="1"/>
            </p:cNvSpPr>
            <p:nvPr/>
          </p:nvSpPr>
          <p:spPr bwMode="auto">
            <a:xfrm>
              <a:off x="759" y="375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grpSp>
        <p:nvGrpSpPr>
          <p:cNvPr id="431" name="Group 759"/>
          <p:cNvGrpSpPr>
            <a:grpSpLocks/>
          </p:cNvGrpSpPr>
          <p:nvPr/>
        </p:nvGrpSpPr>
        <p:grpSpPr bwMode="auto">
          <a:xfrm>
            <a:off x="2374900" y="7253288"/>
            <a:ext cx="612775" cy="385762"/>
            <a:chOff x="567" y="210"/>
            <a:chExt cx="324" cy="180"/>
          </a:xfrm>
        </p:grpSpPr>
        <p:sp>
          <p:nvSpPr>
            <p:cNvPr id="432" name="Rectangle 760"/>
            <p:cNvSpPr>
              <a:spLocks noChangeArrowheads="1"/>
            </p:cNvSpPr>
            <p:nvPr/>
          </p:nvSpPr>
          <p:spPr bwMode="auto">
            <a:xfrm>
              <a:off x="567" y="210"/>
              <a:ext cx="324" cy="180"/>
            </a:xfrm>
            <a:prstGeom prst="rect">
              <a:avLst/>
            </a:prstGeom>
            <a:noFill/>
            <a:ln w="6350">
              <a:noFill/>
              <a:miter lim="800000"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3" name="AutoShape 761"/>
            <p:cNvSpPr>
              <a:spLocks noChangeArrowheads="1"/>
            </p:cNvSpPr>
            <p:nvPr/>
          </p:nvSpPr>
          <p:spPr bwMode="auto">
            <a:xfrm rot="600000">
              <a:off x="613" y="246"/>
              <a:ext cx="47" cy="47"/>
            </a:xfrm>
            <a:prstGeom prst="triangle">
              <a:avLst>
                <a:gd name="adj" fmla="val 10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434" name="AutoShape 762"/>
            <p:cNvSpPr>
              <a:spLocks noChangeArrowheads="1"/>
            </p:cNvSpPr>
            <p:nvPr/>
          </p:nvSpPr>
          <p:spPr bwMode="auto">
            <a:xfrm rot="-3068109">
              <a:off x="796" y="312"/>
              <a:ext cx="47" cy="47"/>
            </a:xfrm>
            <a:prstGeom prst="triangle">
              <a:avLst>
                <a:gd name="adj" fmla="val 10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vert="eaVert" wrap="none" anchor="ctr"/>
            <a:lstStyle/>
            <a:p>
              <a:pPr algn="ctr"/>
              <a:endParaRPr lang="en-US"/>
            </a:p>
          </p:txBody>
        </p:sp>
        <p:sp>
          <p:nvSpPr>
            <p:cNvPr id="435" name="AutoShape 763"/>
            <p:cNvSpPr>
              <a:spLocks noChangeArrowheads="1"/>
            </p:cNvSpPr>
            <p:nvPr/>
          </p:nvSpPr>
          <p:spPr bwMode="auto">
            <a:xfrm rot="-5465562">
              <a:off x="727" y="249"/>
              <a:ext cx="47" cy="47"/>
            </a:xfrm>
            <a:prstGeom prst="triangle">
              <a:avLst>
                <a:gd name="adj" fmla="val 10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vert="eaVert" wrap="none" anchor="ctr"/>
            <a:lstStyle/>
            <a:p>
              <a:pPr algn="ctr"/>
              <a:endParaRPr lang="en-US"/>
            </a:p>
          </p:txBody>
        </p:sp>
        <p:sp>
          <p:nvSpPr>
            <p:cNvPr id="436" name="AutoShape 764"/>
            <p:cNvSpPr>
              <a:spLocks noChangeArrowheads="1"/>
            </p:cNvSpPr>
            <p:nvPr/>
          </p:nvSpPr>
          <p:spPr bwMode="auto">
            <a:xfrm rot="-17555511">
              <a:off x="697" y="312"/>
              <a:ext cx="47" cy="47"/>
            </a:xfrm>
            <a:prstGeom prst="triangle">
              <a:avLst>
                <a:gd name="adj" fmla="val 10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rot="10800000" vert="eaVert" wrap="none" anchor="ctr"/>
            <a:lstStyle/>
            <a:p>
              <a:pPr algn="ctr"/>
              <a:endParaRPr lang="en-US"/>
            </a:p>
          </p:txBody>
        </p:sp>
        <p:sp>
          <p:nvSpPr>
            <p:cNvPr id="437" name="Oval 765"/>
            <p:cNvSpPr>
              <a:spLocks noChangeArrowheads="1"/>
            </p:cNvSpPr>
            <p:nvPr/>
          </p:nvSpPr>
          <p:spPr bwMode="auto">
            <a:xfrm>
              <a:off x="864" y="336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8" name="Oval 766"/>
            <p:cNvSpPr>
              <a:spLocks noChangeArrowheads="1"/>
            </p:cNvSpPr>
            <p:nvPr/>
          </p:nvSpPr>
          <p:spPr bwMode="auto">
            <a:xfrm>
              <a:off x="864" y="336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9" name="Oval 767"/>
            <p:cNvSpPr>
              <a:spLocks noChangeArrowheads="1"/>
            </p:cNvSpPr>
            <p:nvPr/>
          </p:nvSpPr>
          <p:spPr bwMode="auto">
            <a:xfrm>
              <a:off x="672" y="273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" name="Oval 768"/>
            <p:cNvSpPr>
              <a:spLocks noChangeArrowheads="1"/>
            </p:cNvSpPr>
            <p:nvPr/>
          </p:nvSpPr>
          <p:spPr bwMode="auto">
            <a:xfrm>
              <a:off x="624" y="378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1" name="Oval 769"/>
            <p:cNvSpPr>
              <a:spLocks noChangeArrowheads="1"/>
            </p:cNvSpPr>
            <p:nvPr/>
          </p:nvSpPr>
          <p:spPr bwMode="auto">
            <a:xfrm>
              <a:off x="768" y="336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2" name="Oval 770"/>
            <p:cNvSpPr>
              <a:spLocks noChangeArrowheads="1"/>
            </p:cNvSpPr>
            <p:nvPr/>
          </p:nvSpPr>
          <p:spPr bwMode="auto">
            <a:xfrm>
              <a:off x="864" y="336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443" name="Oval 771"/>
            <p:cNvSpPr>
              <a:spLocks noChangeArrowheads="1"/>
            </p:cNvSpPr>
            <p:nvPr/>
          </p:nvSpPr>
          <p:spPr bwMode="auto">
            <a:xfrm>
              <a:off x="816" y="288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4" name="Oval 772"/>
            <p:cNvSpPr>
              <a:spLocks noChangeArrowheads="1"/>
            </p:cNvSpPr>
            <p:nvPr/>
          </p:nvSpPr>
          <p:spPr bwMode="auto">
            <a:xfrm>
              <a:off x="717" y="312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5" name="Oval 773"/>
            <p:cNvSpPr>
              <a:spLocks noChangeArrowheads="1"/>
            </p:cNvSpPr>
            <p:nvPr/>
          </p:nvSpPr>
          <p:spPr bwMode="auto">
            <a:xfrm>
              <a:off x="648" y="336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446" name="Oval 774"/>
            <p:cNvSpPr>
              <a:spLocks noChangeArrowheads="1"/>
            </p:cNvSpPr>
            <p:nvPr/>
          </p:nvSpPr>
          <p:spPr bwMode="auto">
            <a:xfrm>
              <a:off x="864" y="240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7" name="Oval 775"/>
            <p:cNvSpPr>
              <a:spLocks noChangeArrowheads="1"/>
            </p:cNvSpPr>
            <p:nvPr/>
          </p:nvSpPr>
          <p:spPr bwMode="auto">
            <a:xfrm>
              <a:off x="810" y="234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8" name="Oval 776"/>
            <p:cNvSpPr>
              <a:spLocks noChangeArrowheads="1"/>
            </p:cNvSpPr>
            <p:nvPr/>
          </p:nvSpPr>
          <p:spPr bwMode="auto">
            <a:xfrm>
              <a:off x="591" y="240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9" name="Oval 777"/>
            <p:cNvSpPr>
              <a:spLocks noChangeArrowheads="1"/>
            </p:cNvSpPr>
            <p:nvPr/>
          </p:nvSpPr>
          <p:spPr bwMode="auto">
            <a:xfrm>
              <a:off x="576" y="288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" name="Oval 778"/>
            <p:cNvSpPr>
              <a:spLocks noChangeArrowheads="1"/>
            </p:cNvSpPr>
            <p:nvPr/>
          </p:nvSpPr>
          <p:spPr bwMode="auto">
            <a:xfrm>
              <a:off x="666" y="237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1" name="Oval 779"/>
            <p:cNvSpPr>
              <a:spLocks noChangeArrowheads="1"/>
            </p:cNvSpPr>
            <p:nvPr/>
          </p:nvSpPr>
          <p:spPr bwMode="auto">
            <a:xfrm>
              <a:off x="597" y="339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2" name="Oval 780"/>
            <p:cNvSpPr>
              <a:spLocks noChangeArrowheads="1"/>
            </p:cNvSpPr>
            <p:nvPr/>
          </p:nvSpPr>
          <p:spPr bwMode="auto">
            <a:xfrm>
              <a:off x="852" y="270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3" name="Oval 781"/>
            <p:cNvSpPr>
              <a:spLocks noChangeArrowheads="1"/>
            </p:cNvSpPr>
            <p:nvPr/>
          </p:nvSpPr>
          <p:spPr bwMode="auto">
            <a:xfrm>
              <a:off x="759" y="375"/>
              <a:ext cx="6" cy="6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sp>
        <p:nvSpPr>
          <p:cNvPr id="454" name="Freeform 782"/>
          <p:cNvSpPr>
            <a:spLocks/>
          </p:cNvSpPr>
          <p:nvPr/>
        </p:nvSpPr>
        <p:spPr bwMode="auto">
          <a:xfrm>
            <a:off x="1182688" y="7607300"/>
            <a:ext cx="1789112" cy="122238"/>
          </a:xfrm>
          <a:custGeom>
            <a:avLst/>
            <a:gdLst/>
            <a:ahLst/>
            <a:cxnLst>
              <a:cxn ang="0">
                <a:pos x="0" y="36"/>
              </a:cxn>
              <a:cxn ang="0">
                <a:pos x="93" y="42"/>
              </a:cxn>
              <a:cxn ang="0">
                <a:pos x="141" y="27"/>
              </a:cxn>
              <a:cxn ang="0">
                <a:pos x="192" y="21"/>
              </a:cxn>
              <a:cxn ang="0">
                <a:pos x="237" y="30"/>
              </a:cxn>
              <a:cxn ang="0">
                <a:pos x="303" y="15"/>
              </a:cxn>
              <a:cxn ang="0">
                <a:pos x="348" y="0"/>
              </a:cxn>
              <a:cxn ang="0">
                <a:pos x="411" y="21"/>
              </a:cxn>
              <a:cxn ang="0">
                <a:pos x="486" y="0"/>
              </a:cxn>
              <a:cxn ang="0">
                <a:pos x="567" y="21"/>
              </a:cxn>
              <a:cxn ang="0">
                <a:pos x="603" y="39"/>
              </a:cxn>
              <a:cxn ang="0">
                <a:pos x="678" y="21"/>
              </a:cxn>
              <a:cxn ang="0">
                <a:pos x="765" y="45"/>
              </a:cxn>
              <a:cxn ang="0">
                <a:pos x="798" y="51"/>
              </a:cxn>
              <a:cxn ang="0">
                <a:pos x="843" y="33"/>
              </a:cxn>
              <a:cxn ang="0">
                <a:pos x="888" y="45"/>
              </a:cxn>
              <a:cxn ang="0">
                <a:pos x="945" y="33"/>
              </a:cxn>
              <a:cxn ang="0">
                <a:pos x="945" y="72"/>
              </a:cxn>
              <a:cxn ang="0">
                <a:pos x="0" y="72"/>
              </a:cxn>
              <a:cxn ang="0">
                <a:pos x="0" y="36"/>
              </a:cxn>
            </a:cxnLst>
            <a:rect l="0" t="0" r="r" b="b"/>
            <a:pathLst>
              <a:path w="945" h="72">
                <a:moveTo>
                  <a:pt x="0" y="36"/>
                </a:moveTo>
                <a:lnTo>
                  <a:pt x="93" y="42"/>
                </a:lnTo>
                <a:lnTo>
                  <a:pt x="141" y="27"/>
                </a:lnTo>
                <a:lnTo>
                  <a:pt x="192" y="21"/>
                </a:lnTo>
                <a:lnTo>
                  <a:pt x="237" y="30"/>
                </a:lnTo>
                <a:lnTo>
                  <a:pt x="303" y="15"/>
                </a:lnTo>
                <a:lnTo>
                  <a:pt x="348" y="0"/>
                </a:lnTo>
                <a:lnTo>
                  <a:pt x="411" y="21"/>
                </a:lnTo>
                <a:lnTo>
                  <a:pt x="486" y="0"/>
                </a:lnTo>
                <a:lnTo>
                  <a:pt x="567" y="21"/>
                </a:lnTo>
                <a:lnTo>
                  <a:pt x="603" y="39"/>
                </a:lnTo>
                <a:lnTo>
                  <a:pt x="678" y="21"/>
                </a:lnTo>
                <a:lnTo>
                  <a:pt x="765" y="45"/>
                </a:lnTo>
                <a:lnTo>
                  <a:pt x="798" y="51"/>
                </a:lnTo>
                <a:lnTo>
                  <a:pt x="843" y="33"/>
                </a:lnTo>
                <a:lnTo>
                  <a:pt x="888" y="45"/>
                </a:lnTo>
                <a:lnTo>
                  <a:pt x="945" y="33"/>
                </a:lnTo>
                <a:lnTo>
                  <a:pt x="945" y="72"/>
                </a:lnTo>
                <a:lnTo>
                  <a:pt x="0" y="72"/>
                </a:lnTo>
                <a:lnTo>
                  <a:pt x="0" y="36"/>
                </a:lnTo>
                <a:close/>
              </a:path>
            </a:pathLst>
          </a:custGeom>
          <a:solidFill>
            <a:srgbClr val="808080"/>
          </a:solidFill>
          <a:ln w="6350" cap="flat" cmpd="sng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55" name="Text Box 788"/>
          <p:cNvSpPr txBox="1">
            <a:spLocks noChangeArrowheads="1"/>
          </p:cNvSpPr>
          <p:nvPr/>
        </p:nvSpPr>
        <p:spPr bwMode="auto">
          <a:xfrm>
            <a:off x="488950" y="7980363"/>
            <a:ext cx="4198938" cy="274637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1" u="sng"/>
              <a:t>Stage - 5</a:t>
            </a:r>
            <a:r>
              <a:rPr lang="en-US" sz="1200"/>
              <a:t> Apply 7 mm thick plaster (1:4 ratio)</a:t>
            </a:r>
          </a:p>
        </p:txBody>
      </p:sp>
      <p:grpSp>
        <p:nvGrpSpPr>
          <p:cNvPr id="456" name="Group 789"/>
          <p:cNvGrpSpPr>
            <a:grpSpLocks/>
          </p:cNvGrpSpPr>
          <p:nvPr/>
        </p:nvGrpSpPr>
        <p:grpSpPr bwMode="auto">
          <a:xfrm>
            <a:off x="1174750" y="7729538"/>
            <a:ext cx="1806575" cy="25400"/>
            <a:chOff x="1575" y="3173"/>
            <a:chExt cx="882" cy="14"/>
          </a:xfrm>
        </p:grpSpPr>
        <p:sp>
          <p:nvSpPr>
            <p:cNvPr id="457" name="Line 790"/>
            <p:cNvSpPr>
              <a:spLocks noChangeShapeType="1"/>
            </p:cNvSpPr>
            <p:nvPr/>
          </p:nvSpPr>
          <p:spPr bwMode="auto">
            <a:xfrm>
              <a:off x="1575" y="3186"/>
              <a:ext cx="88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8" name="Oval 791"/>
            <p:cNvSpPr>
              <a:spLocks noChangeArrowheads="1"/>
            </p:cNvSpPr>
            <p:nvPr/>
          </p:nvSpPr>
          <p:spPr bwMode="auto">
            <a:xfrm>
              <a:off x="1603" y="3175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9" name="Oval 792"/>
            <p:cNvSpPr>
              <a:spLocks noChangeArrowheads="1"/>
            </p:cNvSpPr>
            <p:nvPr/>
          </p:nvSpPr>
          <p:spPr bwMode="auto">
            <a:xfrm>
              <a:off x="1693" y="3175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" name="Oval 793"/>
            <p:cNvSpPr>
              <a:spLocks noChangeArrowheads="1"/>
            </p:cNvSpPr>
            <p:nvPr/>
          </p:nvSpPr>
          <p:spPr bwMode="auto">
            <a:xfrm>
              <a:off x="1798" y="3175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" name="Oval 794"/>
            <p:cNvSpPr>
              <a:spLocks noChangeArrowheads="1"/>
            </p:cNvSpPr>
            <p:nvPr/>
          </p:nvSpPr>
          <p:spPr bwMode="auto">
            <a:xfrm>
              <a:off x="1903" y="3175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2" name="Oval 795"/>
            <p:cNvSpPr>
              <a:spLocks noChangeArrowheads="1"/>
            </p:cNvSpPr>
            <p:nvPr/>
          </p:nvSpPr>
          <p:spPr bwMode="auto">
            <a:xfrm>
              <a:off x="2002" y="3175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3" name="Oval 796"/>
            <p:cNvSpPr>
              <a:spLocks noChangeArrowheads="1"/>
            </p:cNvSpPr>
            <p:nvPr/>
          </p:nvSpPr>
          <p:spPr bwMode="auto">
            <a:xfrm>
              <a:off x="2104" y="3175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464" name="Oval 797"/>
            <p:cNvSpPr>
              <a:spLocks noChangeArrowheads="1"/>
            </p:cNvSpPr>
            <p:nvPr/>
          </p:nvSpPr>
          <p:spPr bwMode="auto">
            <a:xfrm>
              <a:off x="2203" y="3175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5" name="Oval 798"/>
            <p:cNvSpPr>
              <a:spLocks noChangeArrowheads="1"/>
            </p:cNvSpPr>
            <p:nvPr/>
          </p:nvSpPr>
          <p:spPr bwMode="auto">
            <a:xfrm>
              <a:off x="2317" y="3175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466" name="Oval 799"/>
            <p:cNvSpPr>
              <a:spLocks noChangeArrowheads="1"/>
            </p:cNvSpPr>
            <p:nvPr/>
          </p:nvSpPr>
          <p:spPr bwMode="auto">
            <a:xfrm>
              <a:off x="2413" y="3173"/>
              <a:ext cx="12" cy="12"/>
            </a:xfrm>
            <a:prstGeom prst="ellipse">
              <a:avLst/>
            </a:prstGeom>
            <a:solidFill>
              <a:schemeClr val="tx2"/>
            </a:solidFill>
            <a:ln w="12700">
              <a:solidFill>
                <a:schemeClr val="tx1"/>
              </a:solidFill>
              <a:round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pPr algn="ctr"/>
              <a:endParaRPr lang="en-US"/>
            </a:p>
          </p:txBody>
        </p:sp>
      </p:grpSp>
      <p:grpSp>
        <p:nvGrpSpPr>
          <p:cNvPr id="467" name="Group 829"/>
          <p:cNvGrpSpPr>
            <a:grpSpLocks/>
          </p:cNvGrpSpPr>
          <p:nvPr/>
        </p:nvGrpSpPr>
        <p:grpSpPr bwMode="auto">
          <a:xfrm>
            <a:off x="1255713" y="7562850"/>
            <a:ext cx="1684337" cy="222250"/>
            <a:chOff x="660" y="3046"/>
            <a:chExt cx="1061" cy="140"/>
          </a:xfrm>
        </p:grpSpPr>
        <p:sp>
          <p:nvSpPr>
            <p:cNvPr id="468" name="AutoShape 785"/>
            <p:cNvSpPr>
              <a:spLocks noChangeArrowheads="1"/>
            </p:cNvSpPr>
            <p:nvPr/>
          </p:nvSpPr>
          <p:spPr bwMode="auto">
            <a:xfrm>
              <a:off x="1209" y="3046"/>
              <a:ext cx="14" cy="140"/>
            </a:xfrm>
            <a:prstGeom prst="triangle">
              <a:avLst>
                <a:gd name="adj" fmla="val 5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9" name="AutoShape 824"/>
            <p:cNvSpPr>
              <a:spLocks noChangeArrowheads="1"/>
            </p:cNvSpPr>
            <p:nvPr/>
          </p:nvSpPr>
          <p:spPr bwMode="auto">
            <a:xfrm>
              <a:off x="936" y="3046"/>
              <a:ext cx="14" cy="140"/>
            </a:xfrm>
            <a:prstGeom prst="triangle">
              <a:avLst>
                <a:gd name="adj" fmla="val 5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0" name="AutoShape 825"/>
            <p:cNvSpPr>
              <a:spLocks noChangeArrowheads="1"/>
            </p:cNvSpPr>
            <p:nvPr/>
          </p:nvSpPr>
          <p:spPr bwMode="auto">
            <a:xfrm>
              <a:off x="660" y="3046"/>
              <a:ext cx="14" cy="140"/>
            </a:xfrm>
            <a:prstGeom prst="triangle">
              <a:avLst>
                <a:gd name="adj" fmla="val 5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1" name="AutoShape 826"/>
            <p:cNvSpPr>
              <a:spLocks noChangeArrowheads="1"/>
            </p:cNvSpPr>
            <p:nvPr/>
          </p:nvSpPr>
          <p:spPr bwMode="auto">
            <a:xfrm>
              <a:off x="1476" y="3046"/>
              <a:ext cx="14" cy="140"/>
            </a:xfrm>
            <a:prstGeom prst="triangle">
              <a:avLst>
                <a:gd name="adj" fmla="val 5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2" name="AutoShape 828"/>
            <p:cNvSpPr>
              <a:spLocks noChangeArrowheads="1"/>
            </p:cNvSpPr>
            <p:nvPr/>
          </p:nvSpPr>
          <p:spPr bwMode="auto">
            <a:xfrm>
              <a:off x="1707" y="3046"/>
              <a:ext cx="14" cy="140"/>
            </a:xfrm>
            <a:prstGeom prst="triangle">
              <a:avLst>
                <a:gd name="adj" fmla="val 50000"/>
              </a:avLst>
            </a:prstGeom>
            <a:noFill/>
            <a:ln w="6350">
              <a:solidFill>
                <a:schemeClr val="tx1"/>
              </a:solidFill>
              <a:miter lim="800000"/>
              <a:headEnd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73" name="Freeform 953"/>
          <p:cNvSpPr>
            <a:spLocks/>
          </p:cNvSpPr>
          <p:nvPr/>
        </p:nvSpPr>
        <p:spPr bwMode="auto">
          <a:xfrm>
            <a:off x="3130550" y="6972300"/>
            <a:ext cx="495300" cy="219075"/>
          </a:xfrm>
          <a:custGeom>
            <a:avLst/>
            <a:gdLst/>
            <a:ahLst/>
            <a:cxnLst>
              <a:cxn ang="0">
                <a:pos x="132" y="138"/>
              </a:cxn>
              <a:cxn ang="0">
                <a:pos x="66" y="111"/>
              </a:cxn>
              <a:cxn ang="0">
                <a:pos x="21" y="63"/>
              </a:cxn>
              <a:cxn ang="0">
                <a:pos x="0" y="0"/>
              </a:cxn>
              <a:cxn ang="0">
                <a:pos x="312" y="0"/>
              </a:cxn>
              <a:cxn ang="0">
                <a:pos x="300" y="54"/>
              </a:cxn>
              <a:cxn ang="0">
                <a:pos x="267" y="93"/>
              </a:cxn>
              <a:cxn ang="0">
                <a:pos x="210" y="132"/>
              </a:cxn>
              <a:cxn ang="0">
                <a:pos x="132" y="138"/>
              </a:cxn>
            </a:cxnLst>
            <a:rect l="0" t="0" r="r" b="b"/>
            <a:pathLst>
              <a:path w="312" h="138">
                <a:moveTo>
                  <a:pt x="132" y="138"/>
                </a:moveTo>
                <a:lnTo>
                  <a:pt x="66" y="111"/>
                </a:lnTo>
                <a:lnTo>
                  <a:pt x="21" y="63"/>
                </a:lnTo>
                <a:lnTo>
                  <a:pt x="0" y="0"/>
                </a:lnTo>
                <a:lnTo>
                  <a:pt x="312" y="0"/>
                </a:lnTo>
                <a:lnTo>
                  <a:pt x="300" y="54"/>
                </a:lnTo>
                <a:lnTo>
                  <a:pt x="267" y="93"/>
                </a:lnTo>
                <a:lnTo>
                  <a:pt x="210" y="132"/>
                </a:lnTo>
                <a:lnTo>
                  <a:pt x="132" y="138"/>
                </a:lnTo>
                <a:close/>
              </a:path>
            </a:pathLst>
          </a:custGeom>
          <a:solidFill>
            <a:srgbClr val="808080"/>
          </a:solidFill>
          <a:ln w="6350" cap="flat" cmpd="sng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4" name="Oval 919"/>
          <p:cNvSpPr>
            <a:spLocks noChangeArrowheads="1"/>
          </p:cNvSpPr>
          <p:nvPr/>
        </p:nvSpPr>
        <p:spPr bwMode="auto">
          <a:xfrm rot="18577409">
            <a:off x="3124994" y="6690519"/>
            <a:ext cx="504825" cy="500063"/>
          </a:xfrm>
          <a:prstGeom prst="ellipse">
            <a:avLst/>
          </a:prstGeom>
          <a:noFill/>
          <a:ln w="6350">
            <a:solidFill>
              <a:schemeClr val="tx1"/>
            </a:solidFill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5" name="Rectangle 920"/>
          <p:cNvSpPr>
            <a:spLocks noChangeArrowheads="1"/>
          </p:cNvSpPr>
          <p:nvPr/>
        </p:nvSpPr>
        <p:spPr bwMode="auto">
          <a:xfrm flipV="1">
            <a:off x="3130550" y="6870700"/>
            <a:ext cx="500063" cy="103188"/>
          </a:xfrm>
          <a:prstGeom prst="rect">
            <a:avLst/>
          </a:prstGeom>
          <a:solidFill>
            <a:srgbClr val="808080"/>
          </a:solidFill>
          <a:ln w="6350">
            <a:noFill/>
            <a:miter lim="800000"/>
            <a:headEnd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6" name="Line 921"/>
          <p:cNvSpPr>
            <a:spLocks noChangeShapeType="1"/>
          </p:cNvSpPr>
          <p:nvPr/>
        </p:nvSpPr>
        <p:spPr bwMode="auto">
          <a:xfrm>
            <a:off x="3154363" y="7054850"/>
            <a:ext cx="4381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77" name="Oval 922"/>
          <p:cNvSpPr>
            <a:spLocks noChangeArrowheads="1"/>
          </p:cNvSpPr>
          <p:nvPr/>
        </p:nvSpPr>
        <p:spPr bwMode="auto">
          <a:xfrm>
            <a:off x="3175000" y="6977063"/>
            <a:ext cx="74613" cy="74612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78" name="Oval 923"/>
          <p:cNvSpPr>
            <a:spLocks noChangeArrowheads="1"/>
          </p:cNvSpPr>
          <p:nvPr/>
        </p:nvSpPr>
        <p:spPr bwMode="auto">
          <a:xfrm>
            <a:off x="3527425" y="6977063"/>
            <a:ext cx="74613" cy="74612"/>
          </a:xfrm>
          <a:prstGeom prst="ellipse">
            <a:avLst/>
          </a:prstGeom>
          <a:solidFill>
            <a:schemeClr val="tx2"/>
          </a:solidFill>
          <a:ln w="6350">
            <a:solidFill>
              <a:schemeClr val="tx1"/>
            </a:solidFill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79" name="AutoShape 924"/>
          <p:cNvSpPr>
            <a:spLocks noChangeArrowheads="1"/>
          </p:cNvSpPr>
          <p:nvPr/>
        </p:nvSpPr>
        <p:spPr bwMode="auto">
          <a:xfrm>
            <a:off x="3336925" y="6792913"/>
            <a:ext cx="79375" cy="352425"/>
          </a:xfrm>
          <a:prstGeom prst="triangle">
            <a:avLst>
              <a:gd name="adj" fmla="val 50000"/>
            </a:avLst>
          </a:prstGeom>
          <a:noFill/>
          <a:ln w="635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80" name="Group 925"/>
          <p:cNvGrpSpPr>
            <a:grpSpLocks/>
          </p:cNvGrpSpPr>
          <p:nvPr/>
        </p:nvGrpSpPr>
        <p:grpSpPr bwMode="auto">
          <a:xfrm>
            <a:off x="3609975" y="7062788"/>
            <a:ext cx="176213" cy="138112"/>
            <a:chOff x="1853" y="3927"/>
            <a:chExt cx="111" cy="60"/>
          </a:xfrm>
        </p:grpSpPr>
        <p:sp>
          <p:nvSpPr>
            <p:cNvPr id="481" name="Line 926"/>
            <p:cNvSpPr>
              <a:spLocks noChangeShapeType="1"/>
            </p:cNvSpPr>
            <p:nvPr/>
          </p:nvSpPr>
          <p:spPr bwMode="auto">
            <a:xfrm>
              <a:off x="1920" y="3927"/>
              <a:ext cx="0" cy="6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2" name="Line 927"/>
            <p:cNvSpPr>
              <a:spLocks noChangeShapeType="1"/>
            </p:cNvSpPr>
            <p:nvPr/>
          </p:nvSpPr>
          <p:spPr bwMode="auto">
            <a:xfrm>
              <a:off x="1856" y="3987"/>
              <a:ext cx="108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83" name="Line 928"/>
            <p:cNvSpPr>
              <a:spLocks noChangeShapeType="1"/>
            </p:cNvSpPr>
            <p:nvPr/>
          </p:nvSpPr>
          <p:spPr bwMode="auto">
            <a:xfrm>
              <a:off x="1853" y="3927"/>
              <a:ext cx="108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84" name="Line 930"/>
          <p:cNvSpPr>
            <a:spLocks noChangeShapeType="1"/>
          </p:cNvSpPr>
          <p:nvPr/>
        </p:nvSpPr>
        <p:spPr bwMode="auto">
          <a:xfrm>
            <a:off x="3035300" y="6815138"/>
            <a:ext cx="0" cy="319087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5" name="Line 931"/>
          <p:cNvSpPr>
            <a:spLocks noChangeShapeType="1"/>
          </p:cNvSpPr>
          <p:nvPr/>
        </p:nvSpPr>
        <p:spPr bwMode="auto">
          <a:xfrm>
            <a:off x="2928938" y="7134225"/>
            <a:ext cx="24765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6" name="Line 932"/>
          <p:cNvSpPr>
            <a:spLocks noChangeShapeType="1"/>
          </p:cNvSpPr>
          <p:nvPr/>
        </p:nvSpPr>
        <p:spPr bwMode="auto">
          <a:xfrm>
            <a:off x="2943225" y="6810375"/>
            <a:ext cx="17145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87" name="Text Box 933"/>
          <p:cNvSpPr txBox="1">
            <a:spLocks noChangeArrowheads="1"/>
          </p:cNvSpPr>
          <p:nvPr/>
        </p:nvSpPr>
        <p:spPr bwMode="auto">
          <a:xfrm>
            <a:off x="2640013" y="6913563"/>
            <a:ext cx="542925" cy="214312"/>
          </a:xfrm>
          <a:prstGeom prst="rect">
            <a:avLst/>
          </a:prstGeom>
          <a:noFill/>
          <a:ln w="6350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/>
              <a:t>37 mm</a:t>
            </a:r>
          </a:p>
        </p:txBody>
      </p:sp>
      <p:sp>
        <p:nvSpPr>
          <p:cNvPr id="488" name="AutoShape 934"/>
          <p:cNvSpPr>
            <a:spLocks noChangeArrowheads="1"/>
          </p:cNvSpPr>
          <p:nvPr/>
        </p:nvSpPr>
        <p:spPr bwMode="auto">
          <a:xfrm rot="18531891">
            <a:off x="3424238" y="6757988"/>
            <a:ext cx="101600" cy="88900"/>
          </a:xfrm>
          <a:prstGeom prst="triangle">
            <a:avLst>
              <a:gd name="adj" fmla="val 100000"/>
            </a:avLst>
          </a:prstGeom>
          <a:noFill/>
          <a:ln w="635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vert="eaVert" wrap="none" anchor="ctr"/>
          <a:lstStyle/>
          <a:p>
            <a:pPr algn="ctr"/>
            <a:endParaRPr lang="en-US"/>
          </a:p>
        </p:txBody>
      </p:sp>
      <p:sp>
        <p:nvSpPr>
          <p:cNvPr id="489" name="AutoShape 935"/>
          <p:cNvSpPr>
            <a:spLocks noChangeArrowheads="1"/>
          </p:cNvSpPr>
          <p:nvPr/>
        </p:nvSpPr>
        <p:spPr bwMode="auto">
          <a:xfrm rot="4044489">
            <a:off x="3282950" y="6738938"/>
            <a:ext cx="101600" cy="88900"/>
          </a:xfrm>
          <a:prstGeom prst="triangle">
            <a:avLst>
              <a:gd name="adj" fmla="val 100000"/>
            </a:avLst>
          </a:prstGeom>
          <a:noFill/>
          <a:ln w="635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rot="10800000" vert="eaVert" wrap="none" anchor="ctr"/>
          <a:lstStyle/>
          <a:p>
            <a:pPr algn="ctr"/>
            <a:endParaRPr lang="en-US"/>
          </a:p>
        </p:txBody>
      </p:sp>
      <p:sp>
        <p:nvSpPr>
          <p:cNvPr id="490" name="Oval 936"/>
          <p:cNvSpPr>
            <a:spLocks noChangeArrowheads="1"/>
          </p:cNvSpPr>
          <p:nvPr/>
        </p:nvSpPr>
        <p:spPr bwMode="auto">
          <a:xfrm>
            <a:off x="3606800" y="6784975"/>
            <a:ext cx="11113" cy="12700"/>
          </a:xfrm>
          <a:prstGeom prst="ellipse">
            <a:avLst/>
          </a:prstGeom>
          <a:solidFill>
            <a:schemeClr val="accent1"/>
          </a:solidFill>
          <a:ln w="6350">
            <a:solidFill>
              <a:schemeClr val="tx1"/>
            </a:solidFill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1" name="Oval 937"/>
          <p:cNvSpPr>
            <a:spLocks noChangeArrowheads="1"/>
          </p:cNvSpPr>
          <p:nvPr/>
        </p:nvSpPr>
        <p:spPr bwMode="auto">
          <a:xfrm>
            <a:off x="3241675" y="6834188"/>
            <a:ext cx="12700" cy="14287"/>
          </a:xfrm>
          <a:prstGeom prst="ellipse">
            <a:avLst/>
          </a:prstGeom>
          <a:solidFill>
            <a:schemeClr val="accent1"/>
          </a:solidFill>
          <a:ln w="6350">
            <a:solidFill>
              <a:schemeClr val="tx1"/>
            </a:solidFill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2" name="Oval 939"/>
          <p:cNvSpPr>
            <a:spLocks noChangeArrowheads="1"/>
          </p:cNvSpPr>
          <p:nvPr/>
        </p:nvSpPr>
        <p:spPr bwMode="auto">
          <a:xfrm>
            <a:off x="3424238" y="6784975"/>
            <a:ext cx="11112" cy="12700"/>
          </a:xfrm>
          <a:prstGeom prst="ellipse">
            <a:avLst/>
          </a:prstGeom>
          <a:solidFill>
            <a:schemeClr val="accent1"/>
          </a:solidFill>
          <a:ln w="6350">
            <a:solidFill>
              <a:schemeClr val="tx1"/>
            </a:solidFill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3" name="Oval 940"/>
          <p:cNvSpPr>
            <a:spLocks noChangeArrowheads="1"/>
          </p:cNvSpPr>
          <p:nvPr/>
        </p:nvSpPr>
        <p:spPr bwMode="auto">
          <a:xfrm>
            <a:off x="3567113" y="6838950"/>
            <a:ext cx="12700" cy="12700"/>
          </a:xfrm>
          <a:prstGeom prst="ellipse">
            <a:avLst/>
          </a:prstGeom>
          <a:solidFill>
            <a:schemeClr val="accent1"/>
          </a:solidFill>
          <a:ln w="6350">
            <a:solidFill>
              <a:schemeClr val="tx1"/>
            </a:solidFill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4" name="Oval 941"/>
          <p:cNvSpPr>
            <a:spLocks noChangeArrowheads="1"/>
          </p:cNvSpPr>
          <p:nvPr/>
        </p:nvSpPr>
        <p:spPr bwMode="auto">
          <a:xfrm>
            <a:off x="3327400" y="6732588"/>
            <a:ext cx="11113" cy="12700"/>
          </a:xfrm>
          <a:prstGeom prst="ellipse">
            <a:avLst/>
          </a:prstGeom>
          <a:solidFill>
            <a:schemeClr val="accent1"/>
          </a:solidFill>
          <a:ln w="6350">
            <a:solidFill>
              <a:schemeClr val="tx1"/>
            </a:solidFill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5" name="Oval 942"/>
          <p:cNvSpPr>
            <a:spLocks noChangeArrowheads="1"/>
          </p:cNvSpPr>
          <p:nvPr/>
        </p:nvSpPr>
        <p:spPr bwMode="auto">
          <a:xfrm>
            <a:off x="3197225" y="6784975"/>
            <a:ext cx="11113" cy="12700"/>
          </a:xfrm>
          <a:prstGeom prst="ellipse">
            <a:avLst/>
          </a:prstGeom>
          <a:solidFill>
            <a:schemeClr val="accent1"/>
          </a:solidFill>
          <a:ln w="6350">
            <a:solidFill>
              <a:schemeClr val="tx1"/>
            </a:solidFill>
            <a:round/>
            <a:headEnd/>
            <a:tailEnd type="none" w="sm" len="sm"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96" name="Text Box 948"/>
          <p:cNvSpPr txBox="1">
            <a:spLocks noChangeArrowheads="1"/>
          </p:cNvSpPr>
          <p:nvPr/>
        </p:nvSpPr>
        <p:spPr bwMode="auto">
          <a:xfrm>
            <a:off x="3654425" y="7013575"/>
            <a:ext cx="1362075" cy="214313"/>
          </a:xfrm>
          <a:prstGeom prst="rect">
            <a:avLst/>
          </a:prstGeom>
          <a:noFill/>
          <a:ln w="6350">
            <a:noFill/>
            <a:miter lim="800000"/>
            <a:headEnd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800"/>
              <a:t>7 mm thick plster (1: 4 ratio)</a:t>
            </a:r>
          </a:p>
        </p:txBody>
      </p:sp>
      <p:sp>
        <p:nvSpPr>
          <p:cNvPr id="497" name="AutoShape 951"/>
          <p:cNvSpPr>
            <a:spLocks noChangeArrowheads="1"/>
          </p:cNvSpPr>
          <p:nvPr/>
        </p:nvSpPr>
        <p:spPr bwMode="auto">
          <a:xfrm rot="851206" flipV="1">
            <a:off x="2781300" y="7518400"/>
            <a:ext cx="322263" cy="312738"/>
          </a:xfrm>
          <a:prstGeom prst="wedgeEllipseCallout">
            <a:avLst>
              <a:gd name="adj1" fmla="val 66181"/>
              <a:gd name="adj2" fmla="val 181394"/>
            </a:avLst>
          </a:prstGeom>
          <a:solidFill>
            <a:schemeClr val="accent1">
              <a:alpha val="50000"/>
            </a:schemeClr>
          </a:solidFill>
          <a:ln w="6350">
            <a:solidFill>
              <a:schemeClr val="tx1"/>
            </a:solidFill>
            <a:miter lim="800000"/>
            <a:headEnd/>
            <a:tailEnd type="none" w="sm" len="sm"/>
          </a:ln>
          <a:effectLst/>
        </p:spPr>
        <p:txBody>
          <a:bodyPr rot="10800000" wrap="none" anchor="ctr"/>
          <a:lstStyle/>
          <a:p>
            <a:pPr algn="ctr"/>
            <a:endParaRPr lang="en-US"/>
          </a:p>
        </p:txBody>
      </p:sp>
      <p:sp>
        <p:nvSpPr>
          <p:cNvPr id="500" name="Text Box 959"/>
          <p:cNvSpPr txBox="1">
            <a:spLocks noChangeArrowheads="1"/>
          </p:cNvSpPr>
          <p:nvPr/>
        </p:nvSpPr>
        <p:spPr bwMode="auto">
          <a:xfrm>
            <a:off x="0" y="228600"/>
            <a:ext cx="6858000" cy="369332"/>
          </a:xfrm>
          <a:prstGeom prst="rect">
            <a:avLst/>
          </a:prstGeom>
          <a:noFill/>
          <a:ln w="6350">
            <a:noFill/>
            <a:miter lim="800000"/>
            <a:headEnd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u="sng" dirty="0" smtClean="0"/>
              <a:t>REPAIR OF SLABS WITH SPALLING USING FERROCEMENT</a:t>
            </a:r>
            <a:endParaRPr lang="en-US" b="1" u="sng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676400"/>
            <a:ext cx="61722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Such repair with </a:t>
            </a:r>
            <a:r>
              <a:rPr lang="en-US" dirty="0" err="1" smtClean="0"/>
              <a:t>ferrocement</a:t>
            </a:r>
            <a:r>
              <a:rPr lang="en-US" dirty="0" smtClean="0"/>
              <a:t> increases the tensile stress capacity of concrete.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smtClean="0"/>
              <a:t>Therefore, no further micro cracks can occur in concrete under normal loading on the slab.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smtClean="0"/>
              <a:t> As this reduces the possibility of further ingress of air through </a:t>
            </a:r>
            <a:r>
              <a:rPr lang="en-US" dirty="0" err="1" smtClean="0"/>
              <a:t>micropores</a:t>
            </a:r>
            <a:r>
              <a:rPr lang="en-US" dirty="0" smtClean="0"/>
              <a:t> of concrete, the chances of </a:t>
            </a:r>
            <a:r>
              <a:rPr lang="en-US" dirty="0" err="1" smtClean="0"/>
              <a:t>spalling</a:t>
            </a:r>
            <a:r>
              <a:rPr lang="en-US" dirty="0" smtClean="0"/>
              <a:t> of concrete becomes remote.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66800" y="819090"/>
            <a:ext cx="449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WHAT DOES FERROCEMENT REPAIR DO?</a:t>
            </a:r>
            <a:endParaRPr lang="en-US" sz="2000" b="1" u="sng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653</Words>
  <Application>Microsoft Office PowerPoint</Application>
  <PresentationFormat>A4 Paper (210x297 mm)</PresentationFormat>
  <Paragraphs>110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20</cp:revision>
  <dcterms:created xsi:type="dcterms:W3CDTF">2012-09-20T14:07:46Z</dcterms:created>
  <dcterms:modified xsi:type="dcterms:W3CDTF">2012-09-24T17:26:23Z</dcterms:modified>
</cp:coreProperties>
</file>