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  <p:sldId id="264" r:id="rId12"/>
    <p:sldId id="265" r:id="rId13"/>
    <p:sldId id="266" r:id="rId14"/>
    <p:sldId id="269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17" autoAdjust="0"/>
  </p:normalViewPr>
  <p:slideViewPr>
    <p:cSldViewPr>
      <p:cViewPr>
        <p:scale>
          <a:sx n="100" d="100"/>
          <a:sy n="100" d="100"/>
        </p:scale>
        <p:origin x="-5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85122E-BEBC-4FF2-8DBF-8779383A5F75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BB23A9-8F22-481D-8B4B-AEBEA0CE3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98EC0-4938-40D6-9B6E-16007F6D97C6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4BCC98-4934-4A62-B444-E3EBE2EF9A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38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BCC98-4934-4A62-B444-E3EBE2EF9A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10/7/2017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8229600" cy="78310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– PROJECT PLANNING AND CONSTRUCTION MANAGEMENT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371600"/>
            <a:ext cx="7406640" cy="99060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</a:t>
            </a:r>
            <a:endParaRPr lang="en-US" sz="3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9364" y="2079560"/>
            <a:ext cx="3525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WHAT IS A PROJECT?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928268" y="2568934"/>
            <a:ext cx="6987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“A temporary endeavor undertaken to create a unique</a:t>
            </a:r>
          </a:p>
          <a:p>
            <a:r>
              <a:rPr lang="en-US" b="1" dirty="0">
                <a:solidFill>
                  <a:srgbClr val="0070C0"/>
                </a:solidFill>
              </a:rPr>
              <a:t>product or service</a:t>
            </a:r>
            <a:r>
              <a:rPr lang="en-US" b="1" dirty="0" smtClean="0">
                <a:solidFill>
                  <a:srgbClr val="0070C0"/>
                </a:solidFill>
              </a:rPr>
              <a:t>”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definite beginning and end </a:t>
            </a:r>
            <a:r>
              <a:rPr lang="en-US" b="1" dirty="0" smtClean="0">
                <a:solidFill>
                  <a:srgbClr val="0070C0"/>
                </a:solidFill>
              </a:rPr>
              <a:t>with specific </a:t>
            </a:r>
            <a:r>
              <a:rPr lang="en-US" b="1" dirty="0">
                <a:solidFill>
                  <a:srgbClr val="0070C0"/>
                </a:solidFill>
              </a:rPr>
              <a:t>objectives.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8268" y="3884105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different owner</a:t>
            </a:r>
            <a:r>
              <a:rPr lang="en-US" b="1" dirty="0" smtClean="0">
                <a:solidFill>
                  <a:srgbClr val="0070C0"/>
                </a:solidFill>
              </a:rPr>
              <a:t>, designers</a:t>
            </a:r>
            <a:r>
              <a:rPr lang="en-US" b="1" dirty="0">
                <a:solidFill>
                  <a:srgbClr val="0070C0"/>
                </a:solidFill>
              </a:rPr>
              <a:t>, contractors, location (may </a:t>
            </a:r>
            <a:r>
              <a:rPr lang="en-US" b="1" dirty="0" smtClean="0">
                <a:solidFill>
                  <a:srgbClr val="0070C0"/>
                </a:solidFill>
              </a:rPr>
              <a:t>have repetitive </a:t>
            </a:r>
            <a:r>
              <a:rPr lang="en-US" b="1" dirty="0">
                <a:solidFill>
                  <a:srgbClr val="0070C0"/>
                </a:solidFill>
              </a:rPr>
              <a:t>elements from previous projects).</a:t>
            </a:r>
          </a:p>
        </p:txBody>
      </p:sp>
      <p:sp>
        <p:nvSpPr>
          <p:cNvPr id="7" name="Rectangle 6"/>
          <p:cNvSpPr/>
          <p:nvPr/>
        </p:nvSpPr>
        <p:spPr>
          <a:xfrm>
            <a:off x="1891411" y="4752109"/>
            <a:ext cx="6043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dirty="0" smtClean="0">
                <a:solidFill>
                  <a:srgbClr val="0070C0"/>
                </a:solidFill>
              </a:rPr>
              <a:t>Composed </a:t>
            </a:r>
            <a:r>
              <a:rPr lang="en-US" altLang="en-US" b="1" dirty="0">
                <a:solidFill>
                  <a:srgbClr val="0070C0"/>
                </a:solidFill>
              </a:rPr>
              <a:t>of jobs, activities, functions or tasks that are related one to the other in some manner, and all of these should be completed in order to complete the project.</a:t>
            </a:r>
          </a:p>
        </p:txBody>
      </p:sp>
    </p:spTree>
    <p:extLst>
      <p:ext uri="{BB962C8B-B14F-4D97-AF65-F5344CB8AC3E}">
        <p14:creationId xmlns:p14="http://schemas.microsoft.com/office/powerpoint/2010/main" val="67085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Project Stakeholders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295400"/>
            <a:ext cx="5943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b="1" dirty="0" smtClean="0"/>
              <a:t>Project Manager</a:t>
            </a:r>
          </a:p>
          <a:p>
            <a:pPr marL="285750" indent="-285750">
              <a:buFontTx/>
              <a:buChar char="-"/>
            </a:pPr>
            <a:r>
              <a:rPr lang="en-US" sz="2800" b="1" dirty="0" smtClean="0"/>
              <a:t>Customer</a:t>
            </a:r>
          </a:p>
          <a:p>
            <a:pPr marL="285750" indent="-285750">
              <a:buFontTx/>
              <a:buChar char="-"/>
            </a:pPr>
            <a:r>
              <a:rPr lang="en-US" sz="2800" b="1" dirty="0" smtClean="0"/>
              <a:t>Performing Organization</a:t>
            </a:r>
          </a:p>
          <a:p>
            <a:pPr marL="285750" indent="-285750">
              <a:buFontTx/>
              <a:buChar char="-"/>
            </a:pPr>
            <a:r>
              <a:rPr lang="en-US" sz="2800" b="1" dirty="0" smtClean="0"/>
              <a:t>Project Team Member</a:t>
            </a:r>
          </a:p>
          <a:p>
            <a:pPr marL="285750" indent="-285750">
              <a:buFontTx/>
              <a:buChar char="-"/>
            </a:pPr>
            <a:r>
              <a:rPr lang="en-US" sz="2800" b="1" dirty="0" smtClean="0"/>
              <a:t>Sponsor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62544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dirty="0"/>
              <a:t>Contractual Relationships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404" y="990600"/>
            <a:ext cx="8167596" cy="519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72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sz="3000" b="1" dirty="0"/>
              <a:t>Key General Management Skills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219200"/>
            <a:ext cx="4648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Leading</a:t>
            </a:r>
          </a:p>
          <a:p>
            <a:endParaRPr lang="en-US" sz="2600" dirty="0"/>
          </a:p>
          <a:p>
            <a:r>
              <a:rPr lang="en-US" sz="2600" dirty="0" smtClean="0"/>
              <a:t>Communicating</a:t>
            </a:r>
          </a:p>
          <a:p>
            <a:endParaRPr lang="en-US" sz="2600" dirty="0"/>
          </a:p>
          <a:p>
            <a:r>
              <a:rPr lang="en-US" sz="2600" dirty="0" smtClean="0"/>
              <a:t>Negotiating</a:t>
            </a:r>
          </a:p>
          <a:p>
            <a:endParaRPr lang="en-US" sz="2600" dirty="0"/>
          </a:p>
          <a:p>
            <a:r>
              <a:rPr lang="en-US" sz="2600" dirty="0" smtClean="0"/>
              <a:t>Problem Solving</a:t>
            </a:r>
          </a:p>
          <a:p>
            <a:endParaRPr lang="en-US" sz="2600" dirty="0"/>
          </a:p>
          <a:p>
            <a:r>
              <a:rPr lang="en-US" sz="2600" dirty="0" smtClean="0"/>
              <a:t>Influence  the Organization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9218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/>
              <a:t>SOCIAL-ECONOMIC-ENVIRONMENTAL</a:t>
            </a:r>
          </a:p>
          <a:p>
            <a:r>
              <a:rPr lang="en-US" b="1" dirty="0"/>
              <a:t>INFLUENCES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1981200"/>
            <a:ext cx="5486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600" dirty="0" smtClean="0"/>
              <a:t>Standard and Regulations</a:t>
            </a:r>
          </a:p>
          <a:p>
            <a:pPr marL="285750" indent="-285750">
              <a:buFontTx/>
              <a:buChar char="-"/>
            </a:pPr>
            <a:r>
              <a:rPr lang="en-US" sz="2600" dirty="0" smtClean="0"/>
              <a:t>Internationalization</a:t>
            </a:r>
          </a:p>
          <a:p>
            <a:pPr marL="285750" indent="-285750">
              <a:buFontTx/>
              <a:buChar char="-"/>
            </a:pPr>
            <a:r>
              <a:rPr lang="en-US" sz="2600" dirty="0" smtClean="0"/>
              <a:t>Cultural Influences</a:t>
            </a:r>
          </a:p>
          <a:p>
            <a:pPr marL="285750" indent="-285750">
              <a:buFontTx/>
              <a:buChar char="-"/>
            </a:pPr>
            <a:r>
              <a:rPr lang="en-US" sz="2600" dirty="0" smtClean="0"/>
              <a:t>Social – Economic- Environmental Sustainability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Projects are typically part of organization larger than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Government agencies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Corporation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Healthcare institution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Joint ventures,  Partnering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Systems</a:t>
            </a:r>
          </a:p>
          <a:p>
            <a:pPr>
              <a:buFontTx/>
              <a:buChar char="-"/>
            </a:pPr>
            <a:r>
              <a:rPr lang="en-US" sz="2400" dirty="0" smtClean="0"/>
              <a:t> Derive revenue from projects</a:t>
            </a:r>
          </a:p>
          <a:p>
            <a:pPr>
              <a:buFontTx/>
              <a:buChar char="-"/>
            </a:pPr>
            <a:r>
              <a:rPr lang="en-US" sz="2400" dirty="0" smtClean="0"/>
              <a:t> Management by projects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r>
              <a:rPr lang="en-US" sz="2400" dirty="0" smtClean="0"/>
              <a:t>Non-project based organization – manufacturing company, financial service firm (will have departments and other sub-units that operate as project-based organization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Organizational Culture and style</a:t>
            </a:r>
          </a:p>
          <a:p>
            <a:endParaRPr lang="en-US" sz="2400" b="1" dirty="0" smtClean="0"/>
          </a:p>
          <a:p>
            <a:pPr>
              <a:buFontTx/>
              <a:buChar char="-"/>
            </a:pPr>
            <a:r>
              <a:rPr lang="en-US" sz="2400" dirty="0" smtClean="0"/>
              <a:t> Unique and describable culture</a:t>
            </a:r>
          </a:p>
          <a:p>
            <a:pPr>
              <a:buFontTx/>
              <a:buChar char="-"/>
            </a:pPr>
            <a:r>
              <a:rPr lang="en-US" sz="2400" dirty="0" smtClean="0"/>
              <a:t> Reflected in their shared values, norms, belief and expectations</a:t>
            </a:r>
          </a:p>
          <a:p>
            <a:endParaRPr lang="en-US" sz="2400" dirty="0" smtClean="0"/>
          </a:p>
          <a:p>
            <a:r>
              <a:rPr lang="en-US" sz="2400" dirty="0" smtClean="0"/>
              <a:t>(i.e. team proposing high risk will get approval from Aggressive organization)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Organizational Structure</a:t>
            </a:r>
          </a:p>
          <a:p>
            <a:endParaRPr lang="en-US" b="1" dirty="0" smtClean="0"/>
          </a:p>
          <a:p>
            <a:pPr>
              <a:buFontTx/>
              <a:buChar char="-"/>
            </a:pPr>
            <a:r>
              <a:rPr lang="en-US" dirty="0" smtClean="0"/>
              <a:t>Can be characterized as spanning a spectrum from ‘functional’ to ‘</a:t>
            </a:r>
            <a:r>
              <a:rPr lang="en-US" dirty="0" err="1" smtClean="0"/>
              <a:t>projectized</a:t>
            </a:r>
            <a:r>
              <a:rPr lang="en-US" dirty="0" smtClean="0"/>
              <a:t>’, with variety of matrix structure in between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Fig 2.6 Functio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667000"/>
            <a:ext cx="4915586" cy="27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Organizational Structure</a:t>
            </a:r>
          </a:p>
          <a:p>
            <a:endParaRPr lang="en-US" b="1" dirty="0" smtClean="0"/>
          </a:p>
          <a:p>
            <a:r>
              <a:rPr lang="en-US" dirty="0" smtClean="0"/>
              <a:t>Classic Functional Organization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Fig 2.7 Functio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09800"/>
            <a:ext cx="4887007" cy="29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518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Organizational Structure</a:t>
            </a:r>
          </a:p>
          <a:p>
            <a:endParaRPr lang="en-US" b="1" dirty="0" smtClean="0"/>
          </a:p>
          <a:p>
            <a:r>
              <a:rPr lang="en-US" dirty="0" err="1" smtClean="0"/>
              <a:t>Projectized</a:t>
            </a:r>
            <a:r>
              <a:rPr lang="en-US" dirty="0" smtClean="0"/>
              <a:t> Organization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2.8 Projectiz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86000"/>
            <a:ext cx="4858428" cy="28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1400" y="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990600"/>
            <a:ext cx="7406640" cy="609600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INTRODUCTION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6400" y="2667000"/>
            <a:ext cx="725788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Application of Knowledge, skills, tools, and techniques to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project activities in order to meet or exceed stakeholders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expectations from the project 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 Balancing competing demands among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- Scope, time, cost and quality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- Stakeholders with differing needs and expectations</a:t>
            </a: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rgbClr val="0070C0"/>
                </a:solidFill>
              </a:rPr>
              <a:t>Identified requirements ( needs) and unidentified requirements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(expectations)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3218" y="1905000"/>
            <a:ext cx="5710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WHAT IS PROJECT MANAGEMENT?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1238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33401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Matrix Organization</a:t>
            </a:r>
            <a:endParaRPr lang="en-US" dirty="0"/>
          </a:p>
        </p:txBody>
      </p:sp>
      <p:pic>
        <p:nvPicPr>
          <p:cNvPr id="7" name="Picture 6" descr="2.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99" y="990600"/>
            <a:ext cx="3835067" cy="2286000"/>
          </a:xfrm>
          <a:prstGeom prst="rect">
            <a:avLst/>
          </a:prstGeom>
        </p:spPr>
      </p:pic>
      <p:pic>
        <p:nvPicPr>
          <p:cNvPr id="9" name="Picture 8" descr="2.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3352800"/>
            <a:ext cx="4134491" cy="2650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33401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Matrix Organization</a:t>
            </a:r>
            <a:endParaRPr lang="en-US" dirty="0"/>
          </a:p>
        </p:txBody>
      </p:sp>
      <p:pic>
        <p:nvPicPr>
          <p:cNvPr id="8" name="Picture 7" descr="2.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90600"/>
            <a:ext cx="3810000" cy="2312685"/>
          </a:xfrm>
          <a:prstGeom prst="rect">
            <a:avLst/>
          </a:prstGeom>
        </p:spPr>
      </p:pic>
      <p:pic>
        <p:nvPicPr>
          <p:cNvPr id="10" name="Picture 9" descr="2.1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352800"/>
            <a:ext cx="4934639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838200"/>
            <a:ext cx="48006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Organization Planning</a:t>
            </a:r>
          </a:p>
          <a:p>
            <a:endParaRPr lang="en-US" sz="2400" b="1" dirty="0" smtClean="0"/>
          </a:p>
          <a:p>
            <a:r>
              <a:rPr lang="en-US" sz="2400" dirty="0" smtClean="0"/>
              <a:t>Involves </a:t>
            </a:r>
            <a:r>
              <a:rPr lang="en-US" sz="2400" b="1" i="1" dirty="0" smtClean="0"/>
              <a:t>identifying</a:t>
            </a:r>
            <a:r>
              <a:rPr lang="en-US" sz="2400" dirty="0" smtClean="0"/>
              <a:t>, </a:t>
            </a:r>
            <a:r>
              <a:rPr lang="en-US" sz="2400" b="1" i="1" dirty="0" smtClean="0"/>
              <a:t>documenting</a:t>
            </a:r>
            <a:r>
              <a:rPr lang="en-US" sz="2400" dirty="0" smtClean="0"/>
              <a:t> and </a:t>
            </a:r>
            <a:r>
              <a:rPr lang="en-US" sz="2400" b="1" i="1" dirty="0" smtClean="0"/>
              <a:t>assigning</a:t>
            </a:r>
            <a:r>
              <a:rPr lang="en-US" sz="2400" dirty="0" smtClean="0"/>
              <a:t> project roles, responsibilities and reporting relationships to individuals or to group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838200"/>
            <a:ext cx="480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Inputs to Organization Planning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b="1" dirty="0" smtClean="0"/>
              <a:t>Project Interfaces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Organizational Interfaces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Technical Interfaces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Interpersonal Interfaces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2. </a:t>
            </a:r>
            <a:r>
              <a:rPr lang="en-US" b="1" dirty="0" smtClean="0"/>
              <a:t>Staffing Requirements</a:t>
            </a:r>
          </a:p>
          <a:p>
            <a:endParaRPr lang="en-US" dirty="0" smtClean="0"/>
          </a:p>
          <a:p>
            <a:r>
              <a:rPr lang="en-US" dirty="0" smtClean="0"/>
              <a:t>3. </a:t>
            </a:r>
            <a:r>
              <a:rPr lang="en-US" b="1" dirty="0" smtClean="0"/>
              <a:t>Constraints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Organizational structures of the performing organization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Collective bargaining agreements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Preferences of the project management team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Expected staff assignments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838200"/>
            <a:ext cx="6477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Tools and Techniques for Organization Planning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sz="2400" b="1" dirty="0" smtClean="0"/>
              <a:t>Templates</a:t>
            </a:r>
          </a:p>
          <a:p>
            <a:pPr marL="342900" indent="-342900">
              <a:buAutoNum type="arabicPeriod"/>
            </a:pPr>
            <a:endParaRPr lang="en-US" sz="2400" b="1" dirty="0" smtClean="0"/>
          </a:p>
          <a:p>
            <a:pPr marL="342900" indent="-342900">
              <a:buAutoNum type="arabicPeriod"/>
            </a:pPr>
            <a:r>
              <a:rPr lang="en-US" sz="2400" b="1" dirty="0" smtClean="0"/>
              <a:t>Human Resource Practices</a:t>
            </a:r>
          </a:p>
          <a:p>
            <a:pPr marL="342900" indent="-342900">
              <a:buAutoNum type="arabicPeriod"/>
            </a:pPr>
            <a:endParaRPr lang="en-US" sz="2400" b="1" dirty="0" smtClean="0"/>
          </a:p>
          <a:p>
            <a:pPr marL="342900" indent="-342900">
              <a:buAutoNum type="arabicPeriod"/>
            </a:pPr>
            <a:r>
              <a:rPr lang="en-US" sz="2400" b="1" dirty="0" smtClean="0"/>
              <a:t>Organizational Theory</a:t>
            </a:r>
          </a:p>
          <a:p>
            <a:pPr marL="342900" indent="-342900">
              <a:buAutoNum type="arabicPeriod"/>
            </a:pPr>
            <a:endParaRPr lang="en-US" sz="2400" b="1" dirty="0" smtClean="0"/>
          </a:p>
          <a:p>
            <a:pPr marL="342900" indent="-342900">
              <a:buAutoNum type="arabicPeriod"/>
            </a:pPr>
            <a:r>
              <a:rPr lang="en-US" sz="2400" b="1" dirty="0" smtClean="0"/>
              <a:t>Stakeholder Analysis 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Project Organization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548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838200"/>
            <a:ext cx="6858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Output from Organization Planning</a:t>
            </a:r>
          </a:p>
          <a:p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Roles and responsibility assignment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Staffing Management Plan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Organization Chart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Supporting details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4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1400" y="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8600"/>
            <a:ext cx="7406640" cy="533400"/>
          </a:xfrm>
        </p:spPr>
        <p:txBody>
          <a:bodyPr/>
          <a:lstStyle/>
          <a:p>
            <a:pPr algn="ctr"/>
            <a:r>
              <a:rPr lang="en-US" u="sng" dirty="0"/>
              <a:t>PM Knowledge Areas and Processes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89834"/>
            <a:ext cx="6019800" cy="566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1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/>
              <a:t>Relationship To </a:t>
            </a:r>
            <a:r>
              <a:rPr lang="en-US" b="1" dirty="0" smtClean="0"/>
              <a:t>Other Management </a:t>
            </a:r>
            <a:r>
              <a:rPr lang="en-US" b="1" dirty="0"/>
              <a:t>Disciplines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839" y="1609471"/>
            <a:ext cx="4534161" cy="4418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6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dirty="0"/>
              <a:t>Areas of Expertise Required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447800"/>
            <a:ext cx="5258098" cy="3720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30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u="sng" dirty="0"/>
              <a:t>The Project Management Context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371600"/>
            <a:ext cx="6324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600" dirty="0" smtClean="0">
                <a:solidFill>
                  <a:srgbClr val="0070C0"/>
                </a:solidFill>
              </a:rPr>
              <a:t>Project Phases and the Project Life Cycle</a:t>
            </a:r>
          </a:p>
          <a:p>
            <a:endParaRPr lang="en-US" sz="26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smtClean="0">
                <a:solidFill>
                  <a:srgbClr val="0070C0"/>
                </a:solidFill>
              </a:rPr>
              <a:t>Project stakeholders</a:t>
            </a:r>
          </a:p>
          <a:p>
            <a:endParaRPr lang="en-US" sz="26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smtClean="0">
                <a:solidFill>
                  <a:srgbClr val="0070C0"/>
                </a:solidFill>
              </a:rPr>
              <a:t>Organizational Influence</a:t>
            </a:r>
          </a:p>
          <a:p>
            <a:endParaRPr lang="en-US" sz="26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smtClean="0">
                <a:solidFill>
                  <a:srgbClr val="0070C0"/>
                </a:solidFill>
              </a:rPr>
              <a:t>Key General Management Skills</a:t>
            </a:r>
          </a:p>
          <a:p>
            <a:endParaRPr lang="en-US" sz="26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smtClean="0">
                <a:solidFill>
                  <a:srgbClr val="0070C0"/>
                </a:solidFill>
              </a:rPr>
              <a:t>Socioeconomic Influences</a:t>
            </a:r>
            <a:endParaRPr lang="en-US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074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Project Phases and Project Life cycle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969" y="1861919"/>
            <a:ext cx="6716062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026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Representative Construction Project Life Cycle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943" y="1009312"/>
            <a:ext cx="5468113" cy="483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207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559" y="-228600"/>
            <a:ext cx="1752600" cy="7620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CE 401 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620000" cy="5334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Representative Construction Project Life Cycle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990600"/>
            <a:ext cx="7315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Feasibility</a:t>
            </a:r>
            <a:r>
              <a:rPr lang="en-US" sz="2600" dirty="0" smtClean="0"/>
              <a:t> – Project formulation, feasibility studies, and strategy design and approval</a:t>
            </a:r>
          </a:p>
          <a:p>
            <a:endParaRPr lang="en-US" sz="2600" dirty="0" smtClean="0"/>
          </a:p>
          <a:p>
            <a:r>
              <a:rPr lang="en-US" sz="2600" b="1" dirty="0" smtClean="0"/>
              <a:t>Planning and Design </a:t>
            </a:r>
            <a:r>
              <a:rPr lang="en-US" sz="2600" dirty="0" smtClean="0"/>
              <a:t>– base design, cost and schedule, contract terms and conditions and detailed planning. Major contracts are let</a:t>
            </a:r>
          </a:p>
          <a:p>
            <a:endParaRPr lang="en-US" sz="2600" dirty="0" smtClean="0"/>
          </a:p>
          <a:p>
            <a:r>
              <a:rPr lang="en-US" sz="2600" b="1" dirty="0" smtClean="0"/>
              <a:t>Production</a:t>
            </a:r>
            <a:r>
              <a:rPr lang="en-US" sz="2600" dirty="0" smtClean="0"/>
              <a:t> – manufacturing, delivery, civil works, installation and testing. The facility is substantially complete at the end of this phase</a:t>
            </a:r>
          </a:p>
          <a:p>
            <a:endParaRPr lang="en-US" sz="2600" dirty="0" smtClean="0"/>
          </a:p>
          <a:p>
            <a:r>
              <a:rPr lang="en-US" sz="2600" b="1" dirty="0" smtClean="0"/>
              <a:t>Turnover and start-up </a:t>
            </a:r>
            <a:r>
              <a:rPr lang="en-US" sz="2600" dirty="0" smtClean="0"/>
              <a:t>– final testing and maintenance. The facility is in full operation at the end of this phase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28180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227</TotalTime>
  <Words>604</Words>
  <Application>Microsoft Office PowerPoint</Application>
  <PresentationFormat>On-screen Show (4:3)</PresentationFormat>
  <Paragraphs>178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CE 401 – PROJECT PLANNING AND CONSTRUCTION MANAGEMENT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  <vt:lpstr>CE 401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401 – Construction Management</dc:title>
  <dc:creator>Rupak Mutsuddy</dc:creator>
  <cp:lastModifiedBy>Rupak Mutsuddy</cp:lastModifiedBy>
  <cp:revision>23</cp:revision>
  <dcterms:created xsi:type="dcterms:W3CDTF">2006-08-16T00:00:00Z</dcterms:created>
  <dcterms:modified xsi:type="dcterms:W3CDTF">2017-10-07T09:34:27Z</dcterms:modified>
</cp:coreProperties>
</file>