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67" r:id="rId4"/>
    <p:sldId id="268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1"/>
            <a:ext cx="8305800" cy="1295400"/>
          </a:xfrm>
        </p:spPr>
        <p:txBody>
          <a:bodyPr>
            <a:normAutofit/>
          </a:bodyPr>
          <a:lstStyle/>
          <a:p>
            <a:r>
              <a:rPr lang="en-US" sz="3600" b="1" u="sng" dirty="0" smtClean="0"/>
              <a:t>Requirements for an Ideal Rail Section:</a:t>
            </a:r>
            <a:endParaRPr lang="en-US" sz="36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600200"/>
            <a:ext cx="8305800" cy="4800600"/>
          </a:xfrm>
        </p:spPr>
        <p:txBody>
          <a:bodyPr>
            <a:normAutofit/>
          </a:bodyPr>
          <a:lstStyle/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The rail should have most </a:t>
            </a:r>
            <a:r>
              <a:rPr lang="en-US" u="sng" dirty="0" smtClean="0">
                <a:solidFill>
                  <a:schemeClr val="tx1"/>
                </a:solidFill>
              </a:rPr>
              <a:t>economical section</a:t>
            </a:r>
            <a:r>
              <a:rPr lang="en-US" dirty="0" smtClean="0">
                <a:solidFill>
                  <a:schemeClr val="tx1"/>
                </a:solidFill>
              </a:rPr>
              <a:t>, consistent with strength, stiffness and durability</a:t>
            </a:r>
          </a:p>
          <a:p>
            <a:pPr lvl="1" algn="l"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</a:endParaRP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The rail should have </a:t>
            </a:r>
            <a:r>
              <a:rPr lang="en-US" u="sng" dirty="0" smtClean="0">
                <a:solidFill>
                  <a:schemeClr val="tx1"/>
                </a:solidFill>
              </a:rPr>
              <a:t>balanced distribution of metal </a:t>
            </a:r>
            <a:r>
              <a:rPr lang="en-US" dirty="0" smtClean="0">
                <a:solidFill>
                  <a:schemeClr val="tx1"/>
                </a:solidFill>
              </a:rPr>
              <a:t>in its various components</a:t>
            </a:r>
          </a:p>
          <a:p>
            <a:pPr lvl="1" algn="l"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</a:endParaRP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The centre of gravity (</a:t>
            </a:r>
            <a:r>
              <a:rPr lang="en-US" dirty="0" err="1" smtClean="0">
                <a:solidFill>
                  <a:schemeClr val="tx1"/>
                </a:solidFill>
              </a:rPr>
              <a:t>c.g</a:t>
            </a:r>
            <a:r>
              <a:rPr lang="en-US" dirty="0" smtClean="0">
                <a:solidFill>
                  <a:schemeClr val="tx1"/>
                </a:solidFill>
              </a:rPr>
              <a:t>.) of rail section should preferably be </a:t>
            </a:r>
            <a:r>
              <a:rPr lang="en-US" u="sng" dirty="0" smtClean="0">
                <a:solidFill>
                  <a:schemeClr val="tx1"/>
                </a:solidFill>
              </a:rPr>
              <a:t>very near to the centre of height</a:t>
            </a:r>
            <a:r>
              <a:rPr lang="en-US" dirty="0" smtClean="0">
                <a:solidFill>
                  <a:schemeClr val="tx1"/>
                </a:solidFill>
              </a:rPr>
              <a:t> of rail so that maximum tensile and compressive stresses are equal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305800" cy="152399"/>
          </a:xfrm>
        </p:spPr>
        <p:txBody>
          <a:bodyPr>
            <a:noAutofit/>
          </a:bodyPr>
          <a:lstStyle/>
          <a:p>
            <a:r>
              <a:rPr lang="en-US" sz="4000" b="1" u="sng" dirty="0" smtClean="0"/>
              <a:t/>
            </a:r>
            <a:br>
              <a:rPr lang="en-US" sz="4000" b="1" u="sng" dirty="0" smtClean="0"/>
            </a:br>
            <a:r>
              <a:rPr lang="en-US" sz="4000" b="1" u="sng" dirty="0" smtClean="0"/>
              <a:t>Mode of Distresses of Rail:</a:t>
            </a:r>
            <a:endParaRPr lang="en-US" sz="4000" b="1" u="sng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" y="4114800"/>
            <a:ext cx="8305800" cy="2514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/>
              <a:t>Due to ends wear-</a:t>
            </a:r>
            <a:endParaRPr lang="en-US" sz="4400" dirty="0" smtClean="0"/>
          </a:p>
          <a:p>
            <a:pPr lvl="1">
              <a:buFont typeface="Wingdings" pitchFamily="2" charset="2"/>
              <a:buChar char="Ø"/>
            </a:pPr>
            <a:r>
              <a:rPr lang="en-US" sz="2800" dirty="0" smtClean="0"/>
              <a:t>Joint fittings become loose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/>
              <a:t>Settlement of ballast occur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/>
              <a:t>Sleepers at joints are depressed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/>
              <a:t>Contact surface between rail &amp; sleepers are worn out</a:t>
            </a: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838200"/>
            <a:ext cx="83058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</a:t>
            </a:r>
            <a:r>
              <a:rPr kumimoji="0" lang="en-US" sz="32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Wear of rails (cont.)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57200" y="2362200"/>
            <a:ext cx="83058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en-US" sz="2800" dirty="0" smtClean="0"/>
              <a:t>At expansion gaps, wheels of train have to take a jump.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en-US" sz="2800" dirty="0" smtClean="0"/>
              <a:t>The jumps impart a blow at the ends of rails.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en-US" sz="2800" dirty="0" smtClean="0"/>
              <a:t>Due to successive blows, the ends of rails get battered.</a:t>
            </a:r>
            <a:endParaRPr lang="en-US" sz="16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457200" y="1524000"/>
            <a:ext cx="83058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b)Wear</a:t>
            </a:r>
            <a:r>
              <a:rPr kumimoji="0" lang="en-US" sz="2800" b="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at ends of rail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305800" cy="152399"/>
          </a:xfrm>
        </p:spPr>
        <p:txBody>
          <a:bodyPr>
            <a:noAutofit/>
          </a:bodyPr>
          <a:lstStyle/>
          <a:p>
            <a:r>
              <a:rPr lang="en-US" sz="4000" b="1" u="sng" dirty="0" smtClean="0"/>
              <a:t/>
            </a:r>
            <a:br>
              <a:rPr lang="en-US" sz="4000" b="1" u="sng" dirty="0" smtClean="0"/>
            </a:br>
            <a:r>
              <a:rPr lang="en-US" sz="4000" b="1" u="sng" dirty="0" smtClean="0"/>
              <a:t>Mode of Distresses of Rail:</a:t>
            </a:r>
            <a:endParaRPr lang="en-US" sz="4000" b="1" u="sng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" y="3505200"/>
            <a:ext cx="8305800" cy="3352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/>
              <a:t>Causes are-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u="sng" dirty="0" smtClean="0"/>
              <a:t>Centrifugal force</a:t>
            </a:r>
            <a:r>
              <a:rPr lang="en-US" sz="2800" dirty="0" smtClean="0"/>
              <a:t> causes </a:t>
            </a:r>
            <a:r>
              <a:rPr lang="en-US" sz="2800" u="sng" dirty="0" smtClean="0"/>
              <a:t>grinding action</a:t>
            </a:r>
            <a:r>
              <a:rPr lang="en-US" sz="2800" dirty="0" smtClean="0"/>
              <a:t> of wheel flanges on the inner side of the </a:t>
            </a:r>
            <a:r>
              <a:rPr lang="en-US" sz="2800" u="sng" dirty="0" smtClean="0"/>
              <a:t>outer rail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/>
              <a:t>Train cannot bend at </a:t>
            </a:r>
            <a:r>
              <a:rPr lang="en-US" sz="2800" dirty="0" smtClean="0"/>
              <a:t>curves; hence </a:t>
            </a:r>
            <a:r>
              <a:rPr lang="en-US" sz="2800" dirty="0" smtClean="0"/>
              <a:t>causes biting of the inner side of the outer rail by wheel flanges</a:t>
            </a:r>
          </a:p>
          <a:p>
            <a:pPr lvl="1">
              <a:buFont typeface="Wingdings" pitchFamily="2" charset="2"/>
              <a:buChar char="Ø"/>
            </a:pPr>
            <a:r>
              <a:rPr kumimoji="0" lang="en-US" sz="28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Wear</a:t>
            </a:r>
            <a:r>
              <a:rPr kumimoji="0" lang="en-US" sz="28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on inner side of inner rail by slipping action of wheels on curves</a:t>
            </a:r>
            <a:endParaRPr kumimoji="0" lang="en-US" sz="2800" b="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838200"/>
            <a:ext cx="83058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</a:t>
            </a:r>
            <a:r>
              <a:rPr kumimoji="0" lang="en-US" sz="32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Wear of rails (cont.)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57200" y="2362200"/>
            <a:ext cx="83058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en-US" sz="2800" dirty="0" smtClean="0"/>
              <a:t>The most destructive type of wear.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en-US" sz="2800" dirty="0" smtClean="0"/>
              <a:t>Occurs when tracks are laid on curves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6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457200" y="1524000"/>
            <a:ext cx="83058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u="sng" dirty="0" smtClean="0"/>
              <a:t>c</a:t>
            </a:r>
            <a:r>
              <a:rPr kumimoji="0" 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)Wear</a:t>
            </a:r>
            <a:r>
              <a:rPr kumimoji="0" lang="en-US" sz="2800" b="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at sides of the head of rail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305800" cy="152399"/>
          </a:xfrm>
        </p:spPr>
        <p:txBody>
          <a:bodyPr>
            <a:noAutofit/>
          </a:bodyPr>
          <a:lstStyle/>
          <a:p>
            <a:r>
              <a:rPr lang="en-US" sz="4000" b="1" u="sng" dirty="0" smtClean="0"/>
              <a:t/>
            </a:r>
            <a:br>
              <a:rPr lang="en-US" sz="4000" b="1" u="sng" dirty="0" smtClean="0"/>
            </a:br>
            <a:r>
              <a:rPr lang="en-US" sz="4000" b="1" u="sng" dirty="0" smtClean="0"/>
              <a:t>Mode of Distresses of Rail:</a:t>
            </a:r>
            <a:endParaRPr lang="en-US" sz="4000" b="1" u="sng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" y="1676400"/>
            <a:ext cx="8305800" cy="518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/>
              <a:t>Methods of reducing wear of rails are-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Font typeface="Wingdings" pitchFamily="2" charset="2"/>
              <a:buChar char="Ø"/>
            </a:pPr>
            <a:r>
              <a:rPr kumimoji="0" lang="en-US" sz="28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Using</a:t>
            </a:r>
            <a:r>
              <a:rPr kumimoji="0" lang="en-US" sz="28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special alloy steel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baseline="0" dirty="0" smtClean="0"/>
              <a:t>Use</a:t>
            </a:r>
            <a:r>
              <a:rPr lang="en-US" sz="2800" dirty="0" smtClean="0"/>
              <a:t> of heavier rail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/>
              <a:t>Reduction of expansion gap</a:t>
            </a:r>
          </a:p>
          <a:p>
            <a:pPr lvl="1">
              <a:buFont typeface="Wingdings" pitchFamily="2" charset="2"/>
              <a:buChar char="Ø"/>
            </a:pPr>
            <a:r>
              <a:rPr kumimoji="0" lang="en-US" sz="28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Exchange</a:t>
            </a:r>
            <a:r>
              <a:rPr kumimoji="0" lang="en-US" sz="28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inner and outer rails on curves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baseline="0" dirty="0" smtClean="0"/>
              <a:t>Introducing</a:t>
            </a:r>
            <a:r>
              <a:rPr lang="en-US" sz="2800" dirty="0" smtClean="0"/>
              <a:t> parallel check rails (usually worn out rails are used as check rails)</a:t>
            </a:r>
          </a:p>
          <a:p>
            <a:pPr lvl="1">
              <a:buFont typeface="Wingdings" pitchFamily="2" charset="2"/>
              <a:buChar char="Ø"/>
            </a:pPr>
            <a:r>
              <a:rPr kumimoji="0" lang="en-US" sz="28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Lubrication</a:t>
            </a:r>
            <a:r>
              <a:rPr kumimoji="0" lang="en-US" sz="28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gauge faces of outer rails in curves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baseline="0" dirty="0" smtClean="0"/>
              <a:t>Providing</a:t>
            </a:r>
            <a:r>
              <a:rPr lang="en-US" sz="2800" dirty="0" smtClean="0"/>
              <a:t> super-elevation</a:t>
            </a:r>
          </a:p>
          <a:p>
            <a:pPr lvl="1">
              <a:buFont typeface="Wingdings" pitchFamily="2" charset="2"/>
              <a:buChar char="Ø"/>
            </a:pPr>
            <a:r>
              <a:rPr kumimoji="0" lang="en-US" sz="28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Conning</a:t>
            </a:r>
            <a:r>
              <a:rPr kumimoji="0" lang="en-US" sz="28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wheel &amp; Tilting of rail</a:t>
            </a:r>
            <a:endParaRPr kumimoji="0" lang="en-US" sz="2800" b="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838200"/>
            <a:ext cx="83058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</a:t>
            </a:r>
            <a:r>
              <a:rPr kumimoji="0" lang="en-US" sz="32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Wear of rails (cont.)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1"/>
            <a:ext cx="8305800" cy="1295400"/>
          </a:xfrm>
        </p:spPr>
        <p:txBody>
          <a:bodyPr>
            <a:normAutofit/>
          </a:bodyPr>
          <a:lstStyle/>
          <a:p>
            <a:r>
              <a:rPr lang="en-US" sz="3600" b="1" u="sng" dirty="0" smtClean="0"/>
              <a:t>Requirements/Design Considerations for the components of an Ideal Rail Section:</a:t>
            </a:r>
            <a:endParaRPr lang="en-US" sz="36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743200"/>
            <a:ext cx="8305800" cy="3429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The head of Rail  should have adequate depth to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Allow for vertical wear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Reduce the contact stress between the rail and the wheel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Reduce Metal Flow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Provide desired lateral stiffness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1752601"/>
            <a:ext cx="80010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en-US" sz="36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Head:</a:t>
            </a:r>
            <a:endParaRPr kumimoji="0" lang="en-US" sz="36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1"/>
            <a:ext cx="8305800" cy="1295400"/>
          </a:xfrm>
        </p:spPr>
        <p:txBody>
          <a:bodyPr>
            <a:normAutofit/>
          </a:bodyPr>
          <a:lstStyle/>
          <a:p>
            <a:r>
              <a:rPr lang="en-US" sz="3600" b="1" u="sng" dirty="0" smtClean="0"/>
              <a:t>Requirements/Design Considerations for the components of an Ideal Rail Section:</a:t>
            </a:r>
            <a:endParaRPr lang="en-US" sz="36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743200"/>
            <a:ext cx="8305800" cy="3429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The web of Rail  should be sufficiently thick so as to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Withstand the stresses due to the loads coming on rail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1752601"/>
            <a:ext cx="80010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en-US" sz="36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Web:</a:t>
            </a:r>
            <a:endParaRPr kumimoji="0" lang="en-US" sz="36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1"/>
            <a:ext cx="8305800" cy="1295400"/>
          </a:xfrm>
        </p:spPr>
        <p:txBody>
          <a:bodyPr>
            <a:normAutofit/>
          </a:bodyPr>
          <a:lstStyle/>
          <a:p>
            <a:r>
              <a:rPr lang="en-US" sz="3600" b="1" u="sng" dirty="0" smtClean="0"/>
              <a:t>Requirements/Design Considerations for the components of an Ideal Rail Section:</a:t>
            </a:r>
            <a:endParaRPr lang="en-US" sz="36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743200"/>
            <a:ext cx="8305800" cy="3429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The foot of Rail  should be sufficiently thick and wide enough to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Withstand vertical and horizontal forces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Prevent overturning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Spread the load on large area of sleeper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1752601"/>
            <a:ext cx="80010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en-US" sz="3600" b="1" u="sng" dirty="0" smtClean="0">
                <a:latin typeface="+mj-lt"/>
                <a:ea typeface="+mj-ea"/>
                <a:cs typeface="+mj-cs"/>
              </a:rPr>
              <a:t>Foot</a:t>
            </a:r>
            <a:r>
              <a:rPr kumimoji="0" lang="en-US" sz="36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en-US" sz="36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1"/>
            <a:ext cx="8305800" cy="152399"/>
          </a:xfrm>
        </p:spPr>
        <p:txBody>
          <a:bodyPr>
            <a:normAutofit fontScale="90000"/>
          </a:bodyPr>
          <a:lstStyle/>
          <a:p>
            <a:r>
              <a:rPr lang="en-US" sz="3600" b="1" u="sng" dirty="0" smtClean="0"/>
              <a:t/>
            </a:r>
            <a:br>
              <a:rPr lang="en-US" sz="3600" b="1" u="sng" dirty="0" smtClean="0"/>
            </a:br>
            <a:r>
              <a:rPr lang="en-US" sz="3600" b="1" u="sng" dirty="0" smtClean="0"/>
              <a:t>Weight of Rail and its Relation to Axle Load:</a:t>
            </a:r>
            <a:endParaRPr lang="en-US" sz="36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362200"/>
            <a:ext cx="8305800" cy="37338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Factors influencing the weight of rail and its cross-sections are: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Heaviest axle load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Gauge of track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Maximum permissible speed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Type and spacing of sleepers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Depth of ballast cushion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Nature of traffic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914400"/>
            <a:ext cx="8001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</a:t>
            </a:r>
            <a:r>
              <a:rPr kumimoji="0" lang="en-US" sz="260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rail is defined by its weight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600" baseline="0" dirty="0" smtClean="0">
                <a:latin typeface="+mj-lt"/>
                <a:ea typeface="+mj-ea"/>
                <a:cs typeface="+mj-cs"/>
              </a:rPr>
              <a:t>45</a:t>
            </a:r>
            <a:r>
              <a:rPr lang="en-US" sz="2600" dirty="0" smtClean="0">
                <a:latin typeface="+mj-lt"/>
                <a:ea typeface="+mj-ea"/>
                <a:cs typeface="+mj-cs"/>
              </a:rPr>
              <a:t> kg rail means the weight of rail/meter length is 45 kg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90</a:t>
            </a:r>
            <a:r>
              <a:rPr kumimoji="0" lang="en-US" sz="260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lb rail means the weight of rail/yard length is 90 lb</a:t>
            </a:r>
            <a:endParaRPr kumimoji="0" lang="en-US" sz="2600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81000" y="5943600"/>
            <a:ext cx="83058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Maximum Axle load (ton) = 560 X wt. of rail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1"/>
            <a:ext cx="8305800" cy="152399"/>
          </a:xfrm>
        </p:spPr>
        <p:txBody>
          <a:bodyPr>
            <a:normAutofit fontScale="90000"/>
          </a:bodyPr>
          <a:lstStyle/>
          <a:p>
            <a:r>
              <a:rPr lang="en-US" sz="3600" b="1" u="sng" dirty="0" smtClean="0"/>
              <a:t/>
            </a:r>
            <a:br>
              <a:rPr lang="en-US" sz="3600" b="1" u="sng" dirty="0" smtClean="0"/>
            </a:br>
            <a:r>
              <a:rPr lang="en-US" sz="3600" b="1" u="sng" dirty="0" smtClean="0"/>
              <a:t>Length of Rail:</a:t>
            </a:r>
            <a:endParaRPr lang="en-US" sz="36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362200"/>
            <a:ext cx="8305800" cy="37338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Present tendency is to adopt a rail of more length. The primary advantages of longer rail are: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Eliminates joints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Require less number of rail fastenings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Low construction &amp; Maintenance costs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Smooth running of trains and comfort to passengers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914400"/>
            <a:ext cx="8001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600" baseline="0" dirty="0" smtClean="0">
                <a:latin typeface="+mj-lt"/>
                <a:ea typeface="+mj-ea"/>
                <a:cs typeface="+mj-cs"/>
              </a:rPr>
              <a:t>Bangladesh,</a:t>
            </a:r>
            <a:r>
              <a:rPr lang="en-US" sz="2600" dirty="0" smtClean="0">
                <a:latin typeface="+mj-lt"/>
                <a:ea typeface="+mj-ea"/>
                <a:cs typeface="+mj-cs"/>
              </a:rPr>
              <a:t> India, </a:t>
            </a:r>
            <a:r>
              <a:rPr lang="en-US" sz="2600" dirty="0" err="1" smtClean="0">
                <a:latin typeface="+mj-lt"/>
                <a:ea typeface="+mj-ea"/>
                <a:cs typeface="+mj-cs"/>
              </a:rPr>
              <a:t>Srilanka</a:t>
            </a:r>
            <a:r>
              <a:rPr lang="en-US" sz="2600" dirty="0" smtClean="0">
                <a:latin typeface="+mj-lt"/>
                <a:ea typeface="+mj-ea"/>
                <a:cs typeface="+mj-cs"/>
              </a:rPr>
              <a:t> have adopted standard rail lengths of-</a:t>
            </a:r>
          </a:p>
          <a:p>
            <a:pPr lvl="4">
              <a:spcBef>
                <a:spcPct val="0"/>
              </a:spcBef>
              <a:buFont typeface="Arial" pitchFamily="34" charset="0"/>
              <a:buChar char="•"/>
            </a:pPr>
            <a:r>
              <a:rPr lang="en-US" sz="2600" baseline="0" dirty="0" smtClean="0">
                <a:latin typeface="+mj-lt"/>
                <a:ea typeface="+mj-ea"/>
                <a:cs typeface="+mj-cs"/>
              </a:rPr>
              <a:t>12.80 m for B.G</a:t>
            </a:r>
          </a:p>
          <a:p>
            <a:pPr lvl="4">
              <a:spcBef>
                <a:spcPct val="0"/>
              </a:spcBef>
              <a:buFont typeface="Arial" pitchFamily="34" charset="0"/>
              <a:buChar char="•"/>
            </a:pPr>
            <a:r>
              <a:rPr kumimoji="0" lang="en-US" sz="260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11.89 m for M.G</a:t>
            </a:r>
            <a:endParaRPr kumimoji="0" lang="en-US" sz="2600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1"/>
            <a:ext cx="8305800" cy="152399"/>
          </a:xfrm>
        </p:spPr>
        <p:txBody>
          <a:bodyPr>
            <a:normAutofit fontScale="90000"/>
          </a:bodyPr>
          <a:lstStyle/>
          <a:p>
            <a:r>
              <a:rPr lang="en-US" sz="3600" b="1" u="sng" dirty="0" smtClean="0"/>
              <a:t/>
            </a:r>
            <a:br>
              <a:rPr lang="en-US" sz="3600" b="1" u="sng" dirty="0" smtClean="0"/>
            </a:br>
            <a:r>
              <a:rPr lang="en-US" sz="3600" b="1" u="sng" dirty="0" smtClean="0"/>
              <a:t>Length of Rail:</a:t>
            </a:r>
            <a:endParaRPr lang="en-US" sz="36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305800" cy="27432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The length of rail is, however, restricted due to the following factors: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Difficulties in manufacturing longer rails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Transport, lifting &amp; handling 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Bigger expansion joint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Heavy internal thermal stress at fittings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" y="4038600"/>
            <a:ext cx="8305800" cy="259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/>
              <a:t>Now a days, Welded rails are used specially for high speed tracks. Requirements of welded rails are-</a:t>
            </a:r>
            <a:endParaRPr lang="en-US" sz="4400" dirty="0" smtClean="0"/>
          </a:p>
          <a:p>
            <a:pPr lvl="1">
              <a:buFont typeface="Wingdings" pitchFamily="2" charset="2"/>
              <a:buChar char="Ø"/>
            </a:pPr>
            <a:r>
              <a:rPr lang="en-US" sz="2800" dirty="0" smtClean="0"/>
              <a:t>High performance elastic fasteners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/>
              <a:t>Heavy concrete sleepers</a:t>
            </a:r>
          </a:p>
          <a:p>
            <a:pPr lvl="1"/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305800" cy="152399"/>
          </a:xfrm>
        </p:spPr>
        <p:txBody>
          <a:bodyPr>
            <a:noAutofit/>
          </a:bodyPr>
          <a:lstStyle/>
          <a:p>
            <a:r>
              <a:rPr lang="en-US" sz="4000" b="1" u="sng" dirty="0" smtClean="0"/>
              <a:t/>
            </a:r>
            <a:br>
              <a:rPr lang="en-US" sz="4000" b="1" u="sng" dirty="0" smtClean="0"/>
            </a:br>
            <a:r>
              <a:rPr lang="en-US" sz="4000" b="1" u="sng" dirty="0" smtClean="0"/>
              <a:t>Mode of Distresses of Rail:</a:t>
            </a:r>
            <a:endParaRPr lang="en-US" sz="40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76400"/>
            <a:ext cx="8305800" cy="31242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The rail head gets worn out in course of time due to: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Friction between rail and moving wheel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Impact due to acceleration, deceleration and braking of wheels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Abrasion by rail-wheel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The effects of weathering like temperature, moisture change etc.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" y="4724400"/>
            <a:ext cx="8305800" cy="190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/>
              <a:t>Eventually the results of wear of rails are-</a:t>
            </a:r>
            <a:endParaRPr lang="en-US" sz="4400" dirty="0" smtClean="0"/>
          </a:p>
          <a:p>
            <a:pPr lvl="1">
              <a:buFont typeface="Wingdings" pitchFamily="2" charset="2"/>
              <a:buChar char="Ø"/>
            </a:pPr>
            <a:r>
              <a:rPr lang="en-US" sz="2800" dirty="0" smtClean="0"/>
              <a:t>Loss of weight of rail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/>
              <a:t>Reduced fatigue strength of rail</a:t>
            </a:r>
          </a:p>
          <a:p>
            <a:pPr lvl="1"/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838200"/>
            <a:ext cx="83058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</a:t>
            </a:r>
            <a:r>
              <a:rPr kumimoji="0" lang="en-US" sz="32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Wear of rails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305800" cy="152399"/>
          </a:xfrm>
        </p:spPr>
        <p:txBody>
          <a:bodyPr>
            <a:noAutofit/>
          </a:bodyPr>
          <a:lstStyle/>
          <a:p>
            <a:r>
              <a:rPr lang="en-US" sz="4000" b="1" u="sng" dirty="0" smtClean="0"/>
              <a:t/>
            </a:r>
            <a:br>
              <a:rPr lang="en-US" sz="4000" b="1" u="sng" dirty="0" smtClean="0"/>
            </a:br>
            <a:r>
              <a:rPr lang="en-US" sz="4000" b="1" u="sng" dirty="0" smtClean="0"/>
              <a:t>Mode of Distresses of Rail:</a:t>
            </a:r>
            <a:endParaRPr lang="en-US" sz="40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00200"/>
            <a:ext cx="8305800" cy="160020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Depending upon the location-</a:t>
            </a:r>
          </a:p>
          <a:p>
            <a:pPr lvl="1" algn="l"/>
            <a:r>
              <a:rPr lang="en-US" dirty="0" smtClean="0">
                <a:solidFill>
                  <a:schemeClr val="tx1"/>
                </a:solidFill>
              </a:rPr>
              <a:t>a)Wear on top of rail head (vertical wear)</a:t>
            </a:r>
          </a:p>
          <a:p>
            <a:pPr lvl="1" algn="l"/>
            <a:r>
              <a:rPr lang="en-US" dirty="0" smtClean="0">
                <a:solidFill>
                  <a:schemeClr val="tx1"/>
                </a:solidFill>
              </a:rPr>
              <a:t>b)Wear on ends of rail (ends wear)</a:t>
            </a:r>
          </a:p>
          <a:p>
            <a:pPr lvl="1" algn="l"/>
            <a:r>
              <a:rPr lang="en-US" dirty="0" smtClean="0">
                <a:solidFill>
                  <a:schemeClr val="tx1"/>
                </a:solidFill>
              </a:rPr>
              <a:t>c)Wear on sides of rail head (lateral wear)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" y="3124200"/>
            <a:ext cx="8305800" cy="35052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/>
              <a:t>a)Causes of vertical wear-</a:t>
            </a:r>
            <a:endParaRPr lang="en-US" sz="4400" dirty="0" smtClean="0"/>
          </a:p>
          <a:p>
            <a:pPr lvl="1">
              <a:buFont typeface="Wingdings" pitchFamily="2" charset="2"/>
              <a:buChar char="Ø"/>
            </a:pPr>
            <a:r>
              <a:rPr lang="en-US" sz="2800" dirty="0" smtClean="0"/>
              <a:t>Abrasion of wheel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/>
              <a:t>Stress concentration by wheel loads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/>
              <a:t>Impact of heavy loads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/>
              <a:t>Wheel burns (slipping of wheels)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/>
              <a:t>Grinding actions of sand particles between rail &amp; wheel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/>
              <a:t>Corrosion of rail metal (near sea)</a:t>
            </a: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838200"/>
            <a:ext cx="83058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</a:t>
            </a:r>
            <a:r>
              <a:rPr kumimoji="0" lang="en-US" sz="32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Wear of rails (cont.)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712</Words>
  <Application>Microsoft Office PowerPoint</Application>
  <PresentationFormat>On-screen Show (4:3)</PresentationFormat>
  <Paragraphs>107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Requirements for an Ideal Rail Section:</vt:lpstr>
      <vt:lpstr>Requirements/Design Considerations for the components of an Ideal Rail Section:</vt:lpstr>
      <vt:lpstr>Requirements/Design Considerations for the components of an Ideal Rail Section:</vt:lpstr>
      <vt:lpstr>Requirements/Design Considerations for the components of an Ideal Rail Section:</vt:lpstr>
      <vt:lpstr> Weight of Rail and its Relation to Axle Load:</vt:lpstr>
      <vt:lpstr> Length of Rail:</vt:lpstr>
      <vt:lpstr> Length of Rail:</vt:lpstr>
      <vt:lpstr> Mode of Distresses of Rail:</vt:lpstr>
      <vt:lpstr> Mode of Distresses of Rail:</vt:lpstr>
      <vt:lpstr> Mode of Distresses of Rail:</vt:lpstr>
      <vt:lpstr> Mode of Distresses of Rail:</vt:lpstr>
      <vt:lpstr> Mode of Distresses of Rail: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of Road based &amp; horse/engine driven travel system:</dc:title>
  <dc:creator>CIVILHEAD</dc:creator>
  <cp:lastModifiedBy>CIVILHEAD</cp:lastModifiedBy>
  <cp:revision>5</cp:revision>
  <dcterms:created xsi:type="dcterms:W3CDTF">2006-08-16T00:00:00Z</dcterms:created>
  <dcterms:modified xsi:type="dcterms:W3CDTF">2016-12-10T03:04:51Z</dcterms:modified>
</cp:coreProperties>
</file>