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77" r:id="rId8"/>
    <p:sldId id="264" r:id="rId9"/>
    <p:sldId id="267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Wheels%20and%20Bogies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75315"/>
            <a:ext cx="8513947" cy="6377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305800" cy="19812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rail heads are sometimes found not straight but corrugated (with a wavy surface). Roaring sound is created when trains pass over such corrugated rails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3429000"/>
            <a:ext cx="83058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smtClean="0"/>
              <a:t>Corrugation occurs at-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0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At the points of starting and stopping of trains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ballasts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made of broken bricks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At</a:t>
            </a:r>
            <a:r>
              <a:rPr lang="en-US" sz="2800" dirty="0" smtClean="0"/>
              <a:t> steep gradient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electrified section of a railway track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At</a:t>
            </a:r>
            <a:r>
              <a:rPr lang="en-US" sz="2800" dirty="0" smtClean="0"/>
              <a:t> long tunnel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Corrugation of Rails/Roaring Rails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371600"/>
            <a:ext cx="83058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The phenomena is very complex. However </a:t>
            </a:r>
            <a:r>
              <a:rPr lang="en-US" sz="2800" i="1" u="sng" dirty="0" smtClean="0"/>
              <a:t>possible causes</a:t>
            </a:r>
            <a:r>
              <a:rPr lang="en-US" sz="2800" dirty="0" smtClean="0"/>
              <a:t> of commencement and development of corrugation of rails are-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5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Soft formation and uneven support condition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Sudden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application of brakes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Slipping</a:t>
            </a:r>
            <a:r>
              <a:rPr lang="en-US" sz="2800" dirty="0" smtClean="0"/>
              <a:t> of driving wheels and engines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Excessive</a:t>
            </a:r>
            <a:r>
              <a:rPr lang="en-US" sz="2800" dirty="0" smtClean="0"/>
              <a:t> slack or excessive tight gauge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High</a:t>
            </a:r>
            <a:r>
              <a:rPr lang="en-US" sz="2800" dirty="0" smtClean="0"/>
              <a:t> speed of trains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Presence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high humidity and dust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Use</a:t>
            </a:r>
            <a:r>
              <a:rPr lang="en-US" sz="2800" dirty="0" smtClean="0"/>
              <a:t> of steel having high nitrogen content and high tensile strength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5334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Corrugation of Rails (cont..)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371600"/>
            <a:ext cx="83058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i="1" u="sng" dirty="0" smtClean="0"/>
              <a:t>Effects </a:t>
            </a:r>
            <a:r>
              <a:rPr lang="en-US" sz="2800" dirty="0" smtClean="0"/>
              <a:t>of corrugation of rails are-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5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Discomfort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passengers due to uneven rail top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Discomfort due to heavy roaring sound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leads to overall deterioration of the railway track, loosening of the fastenings, disturbance in ballast bed etc.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aseline="0" dirty="0" smtClean="0"/>
              <a:t>It</a:t>
            </a:r>
            <a:r>
              <a:rPr lang="en-US" sz="2800" dirty="0" smtClean="0"/>
              <a:t> also affects the rolling stocks and accelerate their depreciation process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5334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Corrugation of Rails (cont..)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371600"/>
            <a:ext cx="83058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800" i="1" u="sng" dirty="0" smtClean="0"/>
              <a:t>Remedy</a:t>
            </a:r>
            <a:r>
              <a:rPr lang="en-US" sz="2800" dirty="0" smtClean="0"/>
              <a:t> of corrugation of rails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5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remedy at present is to grind the corrugated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rails by special machines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aseline="0" dirty="0" smtClean="0"/>
              <a:t>A</a:t>
            </a:r>
            <a:r>
              <a:rPr lang="en-US" sz="2800" dirty="0" smtClean="0"/>
              <a:t> purpose built </a:t>
            </a:r>
            <a:r>
              <a:rPr lang="en-US" sz="2800" b="1" dirty="0" smtClean="0"/>
              <a:t>rail-grinding-train</a:t>
            </a:r>
            <a:r>
              <a:rPr lang="en-US" sz="2800" dirty="0" smtClean="0"/>
              <a:t> is repeatedly run on the affected section at a specified speed until the corrugation disappears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It’s not a permanent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solution and it reduces the fatigue strength of rail section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5334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Corrugation of Rails (</a:t>
            </a:r>
            <a:r>
              <a:rPr lang="en-US" sz="3200" b="1" u="sng" dirty="0" smtClean="0">
                <a:latin typeface="+mj-lt"/>
                <a:ea typeface="+mj-ea"/>
                <a:cs typeface="+mj-cs"/>
              </a:rPr>
              <a:t>cont..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305800" cy="1371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Corrosion of rails means rusting or loss of material.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2819400"/>
            <a:ext cx="8305800" cy="381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smtClean="0"/>
              <a:t>Corrosion occurs -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presence of damp conditions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aseline="0" dirty="0" smtClean="0"/>
              <a:t>Usually</a:t>
            </a:r>
            <a:r>
              <a:rPr lang="en-US" sz="2800" dirty="0" smtClean="0"/>
              <a:t> seen in swampy/water logged areas, sea front, active industrial areas, wet tunnels etc.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Corrosion of Rails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447800"/>
            <a:ext cx="83058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smtClean="0"/>
              <a:t>Effects of Corrosion of rails -</a:t>
            </a: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Reduction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area of rail section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aseline="0" dirty="0" smtClean="0"/>
              <a:t>Lowering</a:t>
            </a:r>
            <a:r>
              <a:rPr lang="en-US" sz="2800" dirty="0" smtClean="0"/>
              <a:t> of fatigue strength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3200" u="sng" dirty="0" smtClean="0"/>
              <a:t>Corrosion Prevention Measures -</a:t>
            </a:r>
          </a:p>
          <a:p>
            <a:pPr lvl="0">
              <a:spcBef>
                <a:spcPct val="20000"/>
              </a:spcBef>
              <a:defRPr/>
            </a:pPr>
            <a:endParaRPr lang="en-US" sz="10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Use of high quality rail (special steel/alloy steel) where corrosion is likely to occur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Periodic surface treatment by using non-corrosive paint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Corrosion of Rails (cont...)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610600" cy="22860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Vertically bent rails at the end are called hogged rails.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Hogging occurs due to wear of rails on ends.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It causes deterioration in the running quality of the track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3200" b="1" u="sng" dirty="0" smtClean="0">
                <a:latin typeface="+mj-lt"/>
                <a:ea typeface="+mj-ea"/>
                <a:cs typeface="+mj-cs"/>
              </a:rPr>
              <a:t>4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Hogged Rails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hogged ra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579" y="3886200"/>
            <a:ext cx="7171021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447800"/>
            <a:ext cx="83058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smtClean="0"/>
              <a:t>Methods to rectify hogged rails -</a:t>
            </a: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Removing and replacing by new rails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End portions of rails are cut-off and fresh holes are provided for fish-plates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Welding the worn ends of the rails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Using de-hogged machine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3200" b="1" u="sng" dirty="0" smtClean="0"/>
              <a:t> 4. Hogged Rails 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(cont...)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3200" b="1" u="sng" dirty="0" smtClean="0"/>
              <a:t> 5. Buckling of Rails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buckling of rail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524000"/>
            <a:ext cx="7900711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447800"/>
            <a:ext cx="83058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3200" dirty="0" smtClean="0"/>
              <a:t>Buckling occurs when </a:t>
            </a:r>
            <a:r>
              <a:rPr lang="en-US" sz="2800" dirty="0" smtClean="0"/>
              <a:t>track goes out of alignment </a:t>
            </a:r>
            <a:r>
              <a:rPr lang="en-US" sz="2800" i="1" u="sng" dirty="0" smtClean="0"/>
              <a:t>specially at curves </a:t>
            </a:r>
            <a:r>
              <a:rPr lang="en-US" sz="2800" dirty="0" smtClean="0"/>
              <a:t>where </a:t>
            </a:r>
            <a:r>
              <a:rPr lang="en-US" sz="2800" i="1" u="sng" dirty="0" smtClean="0"/>
              <a:t>expansion is prevented</a:t>
            </a:r>
            <a:r>
              <a:rPr lang="en-US" sz="2800" dirty="0" smtClean="0"/>
              <a:t>. Prevention of expansion may causes due to</a:t>
            </a:r>
            <a:r>
              <a:rPr lang="en-US" sz="3200" dirty="0" smtClean="0"/>
              <a:t> -</a:t>
            </a: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0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Insufficient expansion gap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excessive tightness of the joints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Trapping of solid materials inside the expansion gap</a:t>
            </a:r>
          </a:p>
          <a:p>
            <a:pPr lvl="2">
              <a:lnSpc>
                <a:spcPct val="150000"/>
              </a:lnSpc>
            </a:pPr>
            <a:endParaRPr lang="en-US" sz="28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3200" b="1" u="sng" dirty="0" smtClean="0"/>
              <a:t> 5. Buckling of Rails 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(cont...)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305800" cy="762001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Check Rail:</a:t>
            </a:r>
            <a:endParaRPr lang="en-US" sz="3600" b="1" u="sng" dirty="0"/>
          </a:p>
        </p:txBody>
      </p:sp>
      <p:pic>
        <p:nvPicPr>
          <p:cNvPr id="6" name="Picture 5" descr="check ra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14400"/>
            <a:ext cx="7776972" cy="548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 (cont..):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04800" y="1447800"/>
            <a:ext cx="84582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1"/>
            <a:r>
              <a:rPr lang="en-US" sz="3200" dirty="0" smtClean="0"/>
              <a:t>Buckling of rails are often responsible for the </a:t>
            </a:r>
            <a:r>
              <a:rPr lang="en-US" sz="3200" i="1" u="sng" dirty="0" smtClean="0"/>
              <a:t>derailments</a:t>
            </a:r>
            <a:r>
              <a:rPr lang="en-US" sz="3200" dirty="0" smtClean="0"/>
              <a:t> of the trains. </a:t>
            </a:r>
            <a:r>
              <a:rPr lang="en-US" sz="3200" i="1" u="sng" dirty="0" smtClean="0"/>
              <a:t>Preventive measures </a:t>
            </a:r>
            <a:r>
              <a:rPr lang="en-US" sz="3200" dirty="0" smtClean="0"/>
              <a:t>to avoid buckling are as follows:</a:t>
            </a:r>
          </a:p>
          <a:p>
            <a:pPr lvl="1"/>
            <a:endParaRPr lang="en-US" sz="10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Sufficient expansion gap should be provided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Joints should not be tightly jointed to the extent which may prevent expansion and contraction of the rails. 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Number of welded rails should not be too large. 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Contact surfaces between rails and fishplates should be lubricated.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3200" b="1" u="sng" dirty="0" smtClean="0"/>
              <a:t> 5. Buckling of Rails 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(cont...)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305800" cy="762001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Coning of wheels: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8305800" cy="2590800"/>
          </a:xfrm>
        </p:spPr>
        <p:txBody>
          <a:bodyPr>
            <a:normAutofit lnSpcReduction="10000"/>
          </a:bodyPr>
          <a:lstStyle/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If flanges of wheel are made flat, it can easily move laterally while running due to wind force and centrifugal force at bend.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It will result in unwanted friction and successive hitting at the sides of the rail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That’s why wheel flanges are never made flat</a:t>
            </a:r>
          </a:p>
        </p:txBody>
      </p:sp>
      <p:pic>
        <p:nvPicPr>
          <p:cNvPr id="4" name="Picture 3" descr="flat wheel on rai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799" y="3276601"/>
            <a:ext cx="4651169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305800" cy="685799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Coning of wheels: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"/>
            <a:ext cx="8305800" cy="19050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 order to induce central tendency they are in shape of a cone with a slope of 1 in 20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Coning of wheel reduces side friction and helps in even distribution of load on rail</a:t>
            </a:r>
          </a:p>
        </p:txBody>
      </p:sp>
      <p:pic>
        <p:nvPicPr>
          <p:cNvPr id="4" name="Picture 3" descr="coning of while w.o. tilting rai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743200"/>
            <a:ext cx="3792001" cy="3861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305800" cy="685799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Coning of wheels: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85800"/>
            <a:ext cx="8458200" cy="1905000"/>
          </a:xfrm>
        </p:spPr>
        <p:txBody>
          <a:bodyPr>
            <a:normAutofit lnSpcReduction="10000"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Disadvantages: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Stress concentration causes wear on rail quickly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Horizontal component causes the rail to turn outwardly, hence the gauge is widened.</a:t>
            </a:r>
          </a:p>
        </p:txBody>
      </p:sp>
      <p:pic>
        <p:nvPicPr>
          <p:cNvPr id="4" name="Picture 3" descr="coning of while w.o. tilting rai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667000"/>
            <a:ext cx="3792001" cy="3861324"/>
          </a:xfrm>
          <a:prstGeom prst="rect">
            <a:avLst/>
          </a:prstGeom>
        </p:spPr>
      </p:pic>
      <p:pic>
        <p:nvPicPr>
          <p:cNvPr id="5" name="Picture 4" descr="flat wheel on ra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2743200"/>
            <a:ext cx="4651169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305800" cy="762001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Tilting of Rail:</a:t>
            </a:r>
            <a:endParaRPr lang="en-US" sz="3600" b="1" u="sng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381000" y="762000"/>
            <a:ext cx="8458200" cy="990600"/>
          </a:xfrm>
        </p:spPr>
        <p:txBody>
          <a:bodyPr>
            <a:normAutofit/>
          </a:bodyPr>
          <a:lstStyle/>
          <a:p>
            <a:pPr lvl="1" algn="l"/>
            <a:r>
              <a:rPr lang="en-US" dirty="0" smtClean="0">
                <a:solidFill>
                  <a:schemeClr val="tx1"/>
                </a:solidFill>
              </a:rPr>
              <a:t>To minimize the disadvantages of conning of wheels, tilting of rails is done.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6200" y="2057400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Rails are not laid flat but they are tilted inwards</a:t>
            </a: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Most commonly it is done by using inclined base plates</a:t>
            </a: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slope of base-plate is 1 in 20 which is also the slope of wheel flange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58036" t="21127" r="3571" b="26760"/>
          <a:stretch>
            <a:fillRect/>
          </a:stretch>
        </p:blipFill>
        <p:spPr bwMode="auto">
          <a:xfrm>
            <a:off x="5486400" y="2590800"/>
            <a:ext cx="3429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305800" cy="762001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Coning of wheels &amp; Tilting of Rail:</a:t>
            </a:r>
            <a:endParaRPr lang="en-US" sz="3600" b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8421341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Advantages of Coning of Wheel &amp; Tilting of Rails: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458200" cy="5105400"/>
          </a:xfrm>
        </p:spPr>
        <p:txBody>
          <a:bodyPr>
            <a:normAutofit/>
          </a:bodyPr>
          <a:lstStyle/>
          <a:p>
            <a:pPr lvl="1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Increase the contact area between rail and wheel</a:t>
            </a:r>
          </a:p>
          <a:p>
            <a:pPr lvl="1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Ensure uniform wear of the head of rail</a:t>
            </a:r>
          </a:p>
          <a:p>
            <a:pPr lvl="1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Induce central tendency &amp; thereby reduces side friction</a:t>
            </a:r>
          </a:p>
          <a:p>
            <a:pPr lvl="1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Maintains the gauge properly</a:t>
            </a:r>
          </a:p>
          <a:p>
            <a:pPr lvl="1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Even distribution of load on rail</a:t>
            </a:r>
          </a:p>
          <a:p>
            <a:pPr lvl="1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Eliminates slipping action of wheel on curves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686800" cy="10668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Interaction of Wheels &amp; Bogies with Rails:</a:t>
            </a:r>
            <a:endParaRPr lang="en-US" sz="3600" b="1" u="sng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2895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</a:rPr>
              <a:t>Web link:</a:t>
            </a:r>
            <a:r>
              <a:rPr lang="en-US" dirty="0" smtClean="0"/>
              <a:t> </a:t>
            </a:r>
            <a:r>
              <a:rPr lang="en-US" dirty="0" smtClean="0">
                <a:hlinkClick r:id="rId2" action="ppaction://hlinkfile"/>
              </a:rPr>
              <a:t>http://www.railway-technical.com/whlbog.shtml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707</Words>
  <Application>Microsoft Office PowerPoint</Application>
  <PresentationFormat>On-screen Show (4:3)</PresentationFormat>
  <Paragraphs>110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Check Rail:</vt:lpstr>
      <vt:lpstr>Coning of wheels:</vt:lpstr>
      <vt:lpstr>Coning of wheels:</vt:lpstr>
      <vt:lpstr>Coning of wheels:</vt:lpstr>
      <vt:lpstr>Tilting of Rail:</vt:lpstr>
      <vt:lpstr>Coning of wheels &amp; Tilting of Rail:</vt:lpstr>
      <vt:lpstr>Advantages of Coning of Wheel &amp; Tilting of Rails:</vt:lpstr>
      <vt:lpstr>Interaction of Wheels &amp; Bogies with Rails:</vt:lpstr>
      <vt:lpstr> Mode of Distresses of Rail (cont..):</vt:lpstr>
      <vt:lpstr> Mode of Distresses of Rail (cont..):</vt:lpstr>
      <vt:lpstr> Mode of Distresses of Rail (cont..):</vt:lpstr>
      <vt:lpstr> Mode of Distresses of Rail (cont..):</vt:lpstr>
      <vt:lpstr> Mode of Distresses of Rail (cont..):</vt:lpstr>
      <vt:lpstr> Mode of Distresses of Rail (cont..):</vt:lpstr>
      <vt:lpstr> Mode of Distresses of Rail (cont..):</vt:lpstr>
      <vt:lpstr> Mode of Distresses of Rail (cont..):</vt:lpstr>
      <vt:lpstr> Mode of Distresses of Rail (cont..):</vt:lpstr>
      <vt:lpstr> Mode of Distresses of Rail (cont..):</vt:lpstr>
      <vt:lpstr> Mode of Distresses of Rail (cont..):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of Road based &amp; horse/engine driven travel system:</dc:title>
  <dc:creator>CIVILHEAD</dc:creator>
  <cp:lastModifiedBy>CIVILHEAD</cp:lastModifiedBy>
  <cp:revision>14</cp:revision>
  <dcterms:created xsi:type="dcterms:W3CDTF">2006-08-16T00:00:00Z</dcterms:created>
  <dcterms:modified xsi:type="dcterms:W3CDTF">2016-04-05T03:46:58Z</dcterms:modified>
</cp:coreProperties>
</file>