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6" r:id="rId2"/>
    <p:sldId id="257" r:id="rId3"/>
    <p:sldId id="258" r:id="rId4"/>
    <p:sldId id="272" r:id="rId5"/>
    <p:sldId id="259" r:id="rId6"/>
    <p:sldId id="273" r:id="rId7"/>
    <p:sldId id="260" r:id="rId8"/>
    <p:sldId id="261" r:id="rId9"/>
    <p:sldId id="262" r:id="rId10"/>
    <p:sldId id="263" r:id="rId11"/>
    <p:sldId id="264" r:id="rId12"/>
    <p:sldId id="277" r:id="rId13"/>
    <p:sldId id="265" r:id="rId14"/>
    <p:sldId id="266" r:id="rId15"/>
    <p:sldId id="267" r:id="rId16"/>
    <p:sldId id="268" r:id="rId17"/>
    <p:sldId id="269" r:id="rId18"/>
    <p:sldId id="270" r:id="rId19"/>
    <p:sldId id="271"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482A4-4190-4BB1-A1F2-EB844577D4C3}" type="datetimeFigureOut">
              <a:rPr lang="en-US" smtClean="0"/>
              <a:pPr/>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F017B-D8D1-4CE9-9A8B-FE8B5F7981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482A4-4190-4BB1-A1F2-EB844577D4C3}" type="datetimeFigureOut">
              <a:rPr lang="en-US" smtClean="0"/>
              <a:pPr/>
              <a:t>12/17/2011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F017B-D8D1-4CE9-9A8B-FE8B5F7981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1470025"/>
          </a:xfrm>
        </p:spPr>
        <p:txBody>
          <a:bodyPr>
            <a:noAutofit/>
          </a:bodyPr>
          <a:lstStyle/>
          <a:p>
            <a:r>
              <a:rPr lang="en-US" sz="6000" dirty="0" smtClean="0">
                <a:solidFill>
                  <a:srgbClr val="FF0000"/>
                </a:solidFill>
              </a:rPr>
              <a:t>Bangladesh Transport Review</a:t>
            </a:r>
            <a:endParaRPr lang="en-US" sz="6000" dirty="0">
              <a:solidFill>
                <a:srgbClr val="FF0000"/>
              </a:solidFill>
            </a:endParaRPr>
          </a:p>
        </p:txBody>
      </p:sp>
      <p:sp>
        <p:nvSpPr>
          <p:cNvPr id="5" name="Subtitle 2"/>
          <p:cNvSpPr txBox="1">
            <a:spLocks noGrp="1"/>
          </p:cNvSpPr>
          <p:nvPr>
            <p:ph type="subTitle" idx="1"/>
          </p:nvPr>
        </p:nvSpPr>
        <p:spPr>
          <a:prstGeom prst="rect">
            <a:avLst/>
          </a:prstGeom>
        </p:spPr>
        <p:txBody>
          <a:bodyPr>
            <a:norm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fontAlgn="auto">
              <a:spcBef>
                <a:spcPct val="20000"/>
              </a:spcBef>
              <a:spcAft>
                <a:spcPts val="0"/>
              </a:spcAft>
              <a:buClr>
                <a:schemeClr val="tx1">
                  <a:shade val="95000"/>
                </a:schemeClr>
              </a:buClr>
              <a:buSzPct val="65000"/>
              <a:buFont typeface="Wingdings 2"/>
              <a:buNone/>
              <a:defRPr/>
            </a:pPr>
            <a:r>
              <a:rPr lang="en-US" sz="2800" b="1" dirty="0" err="1">
                <a:solidFill>
                  <a:srgbClr val="C00000"/>
                </a:solidFill>
                <a:effectLst>
                  <a:outerShdw blurRad="38100" dist="38100" dir="2700000" algn="tl">
                    <a:srgbClr val="000000">
                      <a:alpha val="43137"/>
                    </a:srgbClr>
                  </a:outerShdw>
                </a:effectLst>
                <a:latin typeface="+mn-lt"/>
                <a:cs typeface="+mn-cs"/>
              </a:rPr>
              <a:t>Moazzem</a:t>
            </a:r>
            <a:r>
              <a:rPr lang="en-US" sz="2800" b="1" dirty="0">
                <a:solidFill>
                  <a:srgbClr val="C00000"/>
                </a:solidFill>
                <a:effectLst>
                  <a:outerShdw blurRad="38100" dist="38100" dir="2700000" algn="tl">
                    <a:srgbClr val="000000">
                      <a:alpha val="43137"/>
                    </a:srgbClr>
                  </a:outerShdw>
                </a:effectLst>
                <a:latin typeface="+mn-lt"/>
                <a:cs typeface="+mn-cs"/>
              </a:rPr>
              <a:t> Hossain, PhD</a:t>
            </a:r>
          </a:p>
          <a:p>
            <a:pPr fontAlgn="auto">
              <a:spcBef>
                <a:spcPct val="20000"/>
              </a:spcBef>
              <a:spcAft>
                <a:spcPts val="0"/>
              </a:spcAft>
              <a:buClr>
                <a:schemeClr val="tx1">
                  <a:shade val="95000"/>
                </a:schemeClr>
              </a:buClr>
              <a:buSzPct val="65000"/>
              <a:buFont typeface="Wingdings 2"/>
              <a:buNone/>
              <a:defRPr/>
            </a:pPr>
            <a:r>
              <a:rPr lang="en-US" sz="2600" dirty="0">
                <a:solidFill>
                  <a:srgbClr val="C00000"/>
                </a:solidFill>
                <a:latin typeface="+mn-lt"/>
                <a:cs typeface="+mn-cs"/>
              </a:rPr>
              <a:t>Professor,</a:t>
            </a:r>
          </a:p>
          <a:p>
            <a:pPr fontAlgn="auto">
              <a:spcBef>
                <a:spcPct val="20000"/>
              </a:spcBef>
              <a:spcAft>
                <a:spcPts val="0"/>
              </a:spcAft>
              <a:buClr>
                <a:schemeClr val="tx1">
                  <a:shade val="95000"/>
                </a:schemeClr>
              </a:buClr>
              <a:buSzPct val="65000"/>
              <a:buFont typeface="Wingdings 2"/>
              <a:buNone/>
              <a:defRPr/>
            </a:pPr>
            <a:r>
              <a:rPr lang="en-US" sz="2600" dirty="0">
                <a:solidFill>
                  <a:srgbClr val="C00000"/>
                </a:solidFill>
                <a:latin typeface="+mn-lt"/>
                <a:cs typeface="+mn-cs"/>
              </a:rPr>
              <a:t>Civil Engineering Department, BUET.</a:t>
            </a:r>
          </a:p>
          <a:p>
            <a:pPr algn="ctr" fontAlgn="auto">
              <a:spcBef>
                <a:spcPct val="20000"/>
              </a:spcBef>
              <a:spcAft>
                <a:spcPts val="0"/>
              </a:spcAft>
              <a:buClr>
                <a:schemeClr val="tx1">
                  <a:shade val="95000"/>
                </a:schemeClr>
              </a:buClr>
              <a:buSzPct val="65000"/>
              <a:buFont typeface="Wingdings 2"/>
              <a:buNone/>
              <a:defRPr/>
            </a:pPr>
            <a:endParaRPr lang="en-US" sz="2800" dirty="0">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sector</a:t>
            </a:r>
          </a:p>
        </p:txBody>
      </p:sp>
      <p:pic>
        <p:nvPicPr>
          <p:cNvPr id="5" name="Picture 4"/>
          <p:cNvPicPr/>
          <p:nvPr/>
        </p:nvPicPr>
        <p:blipFill>
          <a:blip r:embed="rId2"/>
          <a:srcRect/>
          <a:stretch>
            <a:fillRect/>
          </a:stretch>
        </p:blipFill>
        <p:spPr bwMode="auto">
          <a:xfrm>
            <a:off x="1500187" y="-686488"/>
            <a:ext cx="6143625" cy="8230976"/>
          </a:xfrm>
          <a:prstGeom prst="rect">
            <a:avLst/>
          </a:prstGeom>
          <a:noFill/>
          <a:ln w="9525">
            <a:noFill/>
            <a:miter lim="800000"/>
            <a:headEnd/>
            <a:tailEnd/>
          </a:ln>
        </p:spPr>
      </p:pic>
      <p:sp>
        <p:nvSpPr>
          <p:cNvPr id="6" name="TextBox 5"/>
          <p:cNvSpPr txBox="1"/>
          <p:nvPr/>
        </p:nvSpPr>
        <p:spPr>
          <a:xfrm>
            <a:off x="7696200" y="1447800"/>
            <a:ext cx="1295400" cy="3970318"/>
          </a:xfrm>
          <a:prstGeom prst="rect">
            <a:avLst/>
          </a:prstGeom>
          <a:noFill/>
        </p:spPr>
        <p:txBody>
          <a:bodyPr wrap="square" rtlCol="0">
            <a:spAutoFit/>
          </a:bodyPr>
          <a:lstStyle/>
          <a:p>
            <a:r>
              <a:rPr lang="en-US" dirty="0" smtClean="0"/>
              <a:t>SSD-stopping sight distance</a:t>
            </a:r>
          </a:p>
          <a:p>
            <a:endParaRPr lang="en-US" dirty="0"/>
          </a:p>
          <a:p>
            <a:r>
              <a:rPr lang="en-US" dirty="0" smtClean="0"/>
              <a:t>ISD- Intersection sight distance</a:t>
            </a:r>
          </a:p>
          <a:p>
            <a:endParaRPr lang="en-US" dirty="0" smtClean="0"/>
          </a:p>
          <a:p>
            <a:r>
              <a:rPr lang="en-US" dirty="0" smtClean="0"/>
              <a:t>OSD- Overtaking sight distance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sector</a:t>
            </a:r>
          </a:p>
        </p:txBody>
      </p:sp>
      <p:pic>
        <p:nvPicPr>
          <p:cNvPr id="4" name="Picture 3"/>
          <p:cNvPicPr/>
          <p:nvPr/>
        </p:nvPicPr>
        <p:blipFill>
          <a:blip r:embed="rId2"/>
          <a:srcRect/>
          <a:stretch>
            <a:fillRect/>
          </a:stretch>
        </p:blipFill>
        <p:spPr bwMode="auto">
          <a:xfrm>
            <a:off x="304800" y="914400"/>
            <a:ext cx="8229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sector</a:t>
            </a:r>
          </a:p>
        </p:txBody>
      </p:sp>
      <p:pic>
        <p:nvPicPr>
          <p:cNvPr id="57346" name="Picture 2"/>
          <p:cNvPicPr>
            <a:picLocks noChangeAspect="1" noChangeArrowheads="1"/>
          </p:cNvPicPr>
          <p:nvPr/>
        </p:nvPicPr>
        <p:blipFill>
          <a:blip r:embed="rId2"/>
          <a:srcRect/>
          <a:stretch>
            <a:fillRect/>
          </a:stretch>
        </p:blipFill>
        <p:spPr bwMode="auto">
          <a:xfrm>
            <a:off x="152400" y="276225"/>
            <a:ext cx="8839200" cy="630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sector</a:t>
            </a:r>
          </a:p>
        </p:txBody>
      </p:sp>
      <p:pic>
        <p:nvPicPr>
          <p:cNvPr id="5" name="Picture 4"/>
          <p:cNvPicPr/>
          <p:nvPr/>
        </p:nvPicPr>
        <p:blipFill>
          <a:blip r:embed="rId2"/>
          <a:srcRect/>
          <a:stretch>
            <a:fillRect/>
          </a:stretch>
        </p:blipFill>
        <p:spPr bwMode="auto">
          <a:xfrm>
            <a:off x="1143000" y="980247"/>
            <a:ext cx="7091363" cy="5877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a:t>
            </a:r>
            <a:r>
              <a:rPr lang="en-US" sz="3200" b="1" dirty="0" smtClean="0">
                <a:solidFill>
                  <a:srgbClr val="C00000"/>
                </a:solidFill>
                <a:effectLst>
                  <a:outerShdw blurRad="38100" dist="38100" dir="2700000" algn="tl">
                    <a:srgbClr val="000000">
                      <a:alpha val="43137"/>
                    </a:srgbClr>
                  </a:outerShdw>
                </a:effectLst>
              </a:rPr>
              <a:t>sector: LGED</a:t>
            </a:r>
            <a:endParaRPr lang="en-US" sz="3200" b="1" dirty="0">
              <a:solidFill>
                <a:srgbClr val="C00000"/>
              </a:solidFill>
              <a:effectLst>
                <a:outerShdw blurRad="38100" dist="38100" dir="2700000" algn="tl">
                  <a:srgbClr val="000000">
                    <a:alpha val="43137"/>
                  </a:srgbClr>
                </a:outerShdw>
              </a:effectLst>
            </a:endParaRPr>
          </a:p>
        </p:txBody>
      </p:sp>
      <p:pic>
        <p:nvPicPr>
          <p:cNvPr id="4" name="Picture 3"/>
          <p:cNvPicPr/>
          <p:nvPr/>
        </p:nvPicPr>
        <p:blipFill>
          <a:blip r:embed="rId2"/>
          <a:srcRect/>
          <a:stretch>
            <a:fillRect/>
          </a:stretch>
        </p:blipFill>
        <p:spPr bwMode="auto">
          <a:xfrm>
            <a:off x="609600" y="838200"/>
            <a:ext cx="7391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smtClean="0">
                <a:solidFill>
                  <a:srgbClr val="C00000"/>
                </a:solidFill>
                <a:effectLst>
                  <a:outerShdw blurRad="38100" dist="38100" dir="2700000" algn="tl">
                    <a:srgbClr val="000000">
                      <a:alpha val="43137"/>
                    </a:srgbClr>
                  </a:outerShdw>
                </a:effectLst>
              </a:rPr>
              <a:t>Bangladesh railway</a:t>
            </a:r>
            <a:endParaRPr lang="en-US" sz="3200" b="1" dirty="0">
              <a:solidFill>
                <a:srgbClr val="C00000"/>
              </a:solidFill>
              <a:effectLst>
                <a:outerShdw blurRad="38100" dist="38100" dir="2700000" algn="tl">
                  <a:srgbClr val="000000">
                    <a:alpha val="43137"/>
                  </a:srgbClr>
                </a:outerShdw>
              </a:effectLst>
            </a:endParaRPr>
          </a:p>
        </p:txBody>
      </p:sp>
      <p:pic>
        <p:nvPicPr>
          <p:cNvPr id="5" name="Picture 4"/>
          <p:cNvPicPr/>
          <p:nvPr/>
        </p:nvPicPr>
        <p:blipFill>
          <a:blip r:embed="rId2"/>
          <a:srcRect/>
          <a:stretch>
            <a:fillRect/>
          </a:stretch>
        </p:blipFill>
        <p:spPr bwMode="auto">
          <a:xfrm>
            <a:off x="304800" y="762000"/>
            <a:ext cx="8229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smtClean="0">
                <a:solidFill>
                  <a:srgbClr val="C00000"/>
                </a:solidFill>
                <a:effectLst>
                  <a:outerShdw blurRad="38100" dist="38100" dir="2700000" algn="tl">
                    <a:srgbClr val="000000">
                      <a:alpha val="43137"/>
                    </a:srgbClr>
                  </a:outerShdw>
                </a:effectLst>
              </a:rPr>
              <a:t>Bangladesh railway</a:t>
            </a:r>
            <a:endParaRPr lang="en-US" sz="3200" b="1" dirty="0">
              <a:solidFill>
                <a:srgbClr val="C00000"/>
              </a:solidFill>
              <a:effectLst>
                <a:outerShdw blurRad="38100" dist="38100" dir="2700000" algn="tl">
                  <a:srgbClr val="000000">
                    <a:alpha val="43137"/>
                  </a:srgbClr>
                </a:outerShdw>
              </a:effectLst>
            </a:endParaRPr>
          </a:p>
        </p:txBody>
      </p:sp>
      <p:pic>
        <p:nvPicPr>
          <p:cNvPr id="4" name="Picture 3"/>
          <p:cNvPicPr/>
          <p:nvPr/>
        </p:nvPicPr>
        <p:blipFill>
          <a:blip r:embed="rId2"/>
          <a:srcRect/>
          <a:stretch>
            <a:fillRect/>
          </a:stretch>
        </p:blipFill>
        <p:spPr bwMode="auto">
          <a:xfrm>
            <a:off x="1276350" y="-731295"/>
            <a:ext cx="6591300" cy="8320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smtClean="0">
                <a:solidFill>
                  <a:srgbClr val="C00000"/>
                </a:solidFill>
                <a:effectLst>
                  <a:outerShdw blurRad="38100" dist="38100" dir="2700000" algn="tl">
                    <a:srgbClr val="000000">
                      <a:alpha val="43137"/>
                    </a:srgbClr>
                  </a:outerShdw>
                </a:effectLst>
              </a:rPr>
              <a:t>Bangladesh railway</a:t>
            </a:r>
            <a:endParaRPr lang="en-US" sz="3200" b="1" dirty="0">
              <a:solidFill>
                <a:srgbClr val="C0000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nvGraphicFramePr>
        <p:xfrm>
          <a:off x="1219200" y="1371600"/>
          <a:ext cx="6248400" cy="2396599"/>
        </p:xfrm>
        <a:graphic>
          <a:graphicData uri="http://schemas.openxmlformats.org/drawingml/2006/table">
            <a:tbl>
              <a:tblPr/>
              <a:tblGrid>
                <a:gridCol w="1232418"/>
                <a:gridCol w="690493"/>
                <a:gridCol w="690493"/>
                <a:gridCol w="735064"/>
                <a:gridCol w="735064"/>
                <a:gridCol w="636726"/>
                <a:gridCol w="764071"/>
                <a:gridCol w="764071"/>
              </a:tblGrid>
              <a:tr h="283029">
                <a:tc rowSpan="2">
                  <a:txBody>
                    <a:bodyPr/>
                    <a:lstStyle/>
                    <a:p>
                      <a:pPr marL="0" marR="0">
                        <a:lnSpc>
                          <a:spcPct val="115000"/>
                        </a:lnSpc>
                        <a:spcBef>
                          <a:spcPts val="0"/>
                        </a:spcBef>
                        <a:spcAft>
                          <a:spcPts val="1000"/>
                        </a:spcAft>
                      </a:pPr>
                      <a:r>
                        <a:rPr lang="en-GB" sz="1400" b="0" dirty="0">
                          <a:latin typeface="Calibri"/>
                          <a:ea typeface="Calibri"/>
                          <a:cs typeface="Times New Roman"/>
                        </a:rPr>
                        <a:t>Item</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GB" sz="1400" b="0">
                          <a:latin typeface="Calibri"/>
                          <a:ea typeface="Calibri"/>
                          <a:cs typeface="Times New Roman"/>
                        </a:rPr>
                        <a:t>East Zone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1000"/>
                        </a:spcAft>
                      </a:pPr>
                      <a:r>
                        <a:rPr lang="en-GB" sz="1400" b="0">
                          <a:latin typeface="Calibri"/>
                          <a:ea typeface="Calibri"/>
                          <a:cs typeface="Times New Roman"/>
                        </a:rPr>
                        <a:t>West Zone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66057">
                <a:tc vMerge="1">
                  <a:txBody>
                    <a:bodyPr/>
                    <a:lstStyle/>
                    <a:p>
                      <a:endParaRPr lang="en-US"/>
                    </a:p>
                  </a:txBody>
                  <a:tcPr/>
                </a:tc>
                <a:tc>
                  <a:txBody>
                    <a:bodyPr/>
                    <a:lstStyle/>
                    <a:p>
                      <a:pPr marL="0" marR="0" algn="ctr">
                        <a:lnSpc>
                          <a:spcPct val="115000"/>
                        </a:lnSpc>
                        <a:spcBef>
                          <a:spcPts val="0"/>
                        </a:spcBef>
                        <a:spcAft>
                          <a:spcPts val="1000"/>
                        </a:spcAft>
                      </a:pPr>
                      <a:r>
                        <a:rPr lang="en-GB" sz="1400" b="0" dirty="0">
                          <a:latin typeface="Calibri"/>
                          <a:ea typeface="Calibri"/>
                          <a:cs typeface="Times New Roman"/>
                        </a:rPr>
                        <a:t>Metre Gauge</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Dual Gauge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Total</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Metre Gauge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Broad Gauge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Dual Gauge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Total</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057">
                <a:tc>
                  <a:txBody>
                    <a:bodyPr/>
                    <a:lstStyle/>
                    <a:p>
                      <a:pPr marL="0" marR="0">
                        <a:lnSpc>
                          <a:spcPct val="115000"/>
                        </a:lnSpc>
                        <a:spcBef>
                          <a:spcPts val="0"/>
                        </a:spcBef>
                        <a:spcAft>
                          <a:spcPts val="1000"/>
                        </a:spcAft>
                      </a:pPr>
                      <a:r>
                        <a:rPr lang="en-GB" sz="1400" b="0">
                          <a:latin typeface="Calibri"/>
                          <a:ea typeface="Calibri"/>
                          <a:cs typeface="Times New Roman"/>
                        </a:rPr>
                        <a:t>Route under operation</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1283.04</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83.60</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1366.64</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501.64</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507.10</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280.55</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1289.29</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marL="0" marR="0">
                        <a:lnSpc>
                          <a:spcPct val="115000"/>
                        </a:lnSpc>
                        <a:spcBef>
                          <a:spcPts val="0"/>
                        </a:spcBef>
                        <a:spcAft>
                          <a:spcPts val="1000"/>
                        </a:spcAft>
                      </a:pPr>
                      <a:r>
                        <a:rPr lang="en-GB" sz="1400" b="0">
                          <a:latin typeface="Calibri"/>
                          <a:ea typeface="Calibri"/>
                          <a:cs typeface="Times New Roman"/>
                        </a:rPr>
                        <a:t>Closure of route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24.14</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24.14</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29.51</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175.09</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204.60</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marL="0" marR="0">
                        <a:lnSpc>
                          <a:spcPct val="115000"/>
                        </a:lnSpc>
                        <a:spcBef>
                          <a:spcPts val="0"/>
                        </a:spcBef>
                        <a:spcAft>
                          <a:spcPts val="1000"/>
                        </a:spcAft>
                      </a:pPr>
                      <a:r>
                        <a:rPr lang="en-GB" sz="1400" b="0">
                          <a:latin typeface="Calibri"/>
                          <a:ea typeface="Calibri"/>
                          <a:cs typeface="Times New Roman"/>
                        </a:rPr>
                        <a:t>Total route</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1307.18</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83.60</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1390.78</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531.15</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682.19</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a:latin typeface="Calibri"/>
                          <a:ea typeface="Calibri"/>
                          <a:cs typeface="Times New Roman"/>
                        </a:rPr>
                        <a:t>280.55</a:t>
                      </a:r>
                      <a:endParaRPr lang="en-US" sz="14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b="0" dirty="0">
                          <a:latin typeface="Calibri"/>
                          <a:ea typeface="Calibri"/>
                          <a:cs typeface="Times New Roman"/>
                        </a:rPr>
                        <a:t>1493.89</a:t>
                      </a:r>
                      <a:endParaRPr lang="en-US" sz="14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2362200" y="1066800"/>
            <a:ext cx="371928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bmk="_Toc225498954">
                <a:ln>
                  <a:noFill/>
                </a:ln>
                <a:solidFill>
                  <a:schemeClr val="tx1"/>
                </a:solidFill>
                <a:effectLst/>
                <a:latin typeface="Calibri" pitchFamily="34" charset="0"/>
                <a:ea typeface="Calibri" pitchFamily="34" charset="0"/>
                <a:cs typeface="Times New Roman" pitchFamily="18" charset="0"/>
              </a:rPr>
              <a:t>Table 2‑1 : Bangladesh Railway Routes Network in </a:t>
            </a:r>
            <a:r>
              <a:rPr kumimoji="0" lang="en-US" sz="1100" b="1" i="0" u="none" strike="noStrike" cap="none" normalizeH="0" baseline="0" dirty="0" err="1" smtClean="0" bmk="_Toc225498954">
                <a:ln>
                  <a:noFill/>
                </a:ln>
                <a:solidFill>
                  <a:schemeClr val="tx1"/>
                </a:solidFill>
                <a:effectLst/>
                <a:latin typeface="Calibri" pitchFamily="34" charset="0"/>
                <a:ea typeface="Calibri" pitchFamily="34" charset="0"/>
                <a:cs typeface="Times New Roman" pitchFamily="18" charset="0"/>
              </a:rPr>
              <a:t>kilometre</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8" name="Table 7"/>
          <p:cNvGraphicFramePr>
            <a:graphicFrameLocks noGrp="1"/>
          </p:cNvGraphicFramePr>
          <p:nvPr/>
        </p:nvGraphicFramePr>
        <p:xfrm>
          <a:off x="1219200" y="4114800"/>
          <a:ext cx="6400800" cy="2362200"/>
        </p:xfrm>
        <a:graphic>
          <a:graphicData uri="http://schemas.openxmlformats.org/drawingml/2006/table">
            <a:tbl>
              <a:tblPr/>
              <a:tblGrid>
                <a:gridCol w="2133600"/>
                <a:gridCol w="1066800"/>
                <a:gridCol w="1066800"/>
                <a:gridCol w="1066800"/>
                <a:gridCol w="1066800"/>
              </a:tblGrid>
              <a:tr h="944880">
                <a:tc>
                  <a:txBody>
                    <a:bodyPr/>
                    <a:lstStyle/>
                    <a:p>
                      <a:pPr marL="0" marR="0" algn="just">
                        <a:lnSpc>
                          <a:spcPct val="115000"/>
                        </a:lnSpc>
                        <a:spcBef>
                          <a:spcPts val="0"/>
                        </a:spcBef>
                        <a:spcAft>
                          <a:spcPts val="1000"/>
                        </a:spcAft>
                      </a:pPr>
                      <a:r>
                        <a:rPr lang="en-GB" sz="1400" dirty="0">
                          <a:latin typeface="Calibri"/>
                          <a:ea typeface="Calibri"/>
                          <a:cs typeface="Times New Roman"/>
                        </a:rPr>
                        <a:t>Item</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dirty="0">
                          <a:latin typeface="Calibri"/>
                          <a:ea typeface="Calibri"/>
                          <a:cs typeface="Times New Roman"/>
                        </a:rPr>
                        <a:t>Metre Gauge</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Broad Gauge</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Dual Gauge</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Total</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just">
                        <a:lnSpc>
                          <a:spcPct val="115000"/>
                        </a:lnSpc>
                        <a:spcBef>
                          <a:spcPts val="0"/>
                        </a:spcBef>
                        <a:spcAft>
                          <a:spcPts val="1000"/>
                        </a:spcAft>
                      </a:pPr>
                      <a:r>
                        <a:rPr lang="en-GB" sz="1400">
                          <a:latin typeface="Calibri"/>
                          <a:ea typeface="Calibri"/>
                          <a:cs typeface="Times New Roman"/>
                        </a:rPr>
                        <a:t>Route under operation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dirty="0">
                          <a:latin typeface="Calibri"/>
                          <a:ea typeface="Calibri"/>
                          <a:cs typeface="Times New Roman"/>
                        </a:rPr>
                        <a:t>1,784.68</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dirty="0">
                          <a:latin typeface="Calibri"/>
                          <a:ea typeface="Calibri"/>
                          <a:cs typeface="Times New Roman"/>
                        </a:rPr>
                        <a:t>507.10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364.15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2,655.93</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just">
                        <a:lnSpc>
                          <a:spcPct val="115000"/>
                        </a:lnSpc>
                        <a:spcBef>
                          <a:spcPts val="0"/>
                        </a:spcBef>
                        <a:spcAft>
                          <a:spcPts val="1000"/>
                        </a:spcAft>
                      </a:pPr>
                      <a:r>
                        <a:rPr lang="en-GB" sz="1400">
                          <a:latin typeface="Calibri"/>
                          <a:ea typeface="Calibri"/>
                          <a:cs typeface="Times New Roman"/>
                        </a:rPr>
                        <a:t>Closure of route</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53.65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dirty="0">
                          <a:latin typeface="Calibri"/>
                          <a:ea typeface="Calibri"/>
                          <a:cs typeface="Times New Roman"/>
                        </a:rPr>
                        <a:t>175.09</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dirty="0">
                          <a:latin typeface="Calibri"/>
                          <a:ea typeface="Calibri"/>
                          <a:cs typeface="Times New Roman"/>
                        </a:rPr>
                        <a:t>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228.74</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just">
                        <a:lnSpc>
                          <a:spcPct val="115000"/>
                        </a:lnSpc>
                        <a:spcBef>
                          <a:spcPts val="0"/>
                        </a:spcBef>
                        <a:spcAft>
                          <a:spcPts val="1000"/>
                        </a:spcAft>
                      </a:pPr>
                      <a:r>
                        <a:rPr lang="en-GB" sz="1400">
                          <a:latin typeface="Calibri"/>
                          <a:ea typeface="Calibri"/>
                          <a:cs typeface="Times New Roman"/>
                        </a:rPr>
                        <a:t>Total route</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1,838.33</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a:latin typeface="Calibri"/>
                          <a:ea typeface="Calibri"/>
                          <a:cs typeface="Times New Roman"/>
                        </a:rPr>
                        <a:t>682.19</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dirty="0">
                          <a:latin typeface="Calibri"/>
                          <a:ea typeface="Calibri"/>
                          <a:cs typeface="Times New Roman"/>
                        </a:rPr>
                        <a:t>364.15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GB" sz="1400" dirty="0">
                          <a:latin typeface="Calibri"/>
                          <a:ea typeface="Calibri"/>
                          <a:cs typeface="Times New Roman"/>
                        </a:rPr>
                        <a:t>2,884.67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smtClean="0">
                <a:solidFill>
                  <a:srgbClr val="C00000"/>
                </a:solidFill>
                <a:effectLst>
                  <a:outerShdw blurRad="38100" dist="38100" dir="2700000" algn="tl">
                    <a:srgbClr val="000000">
                      <a:alpha val="43137"/>
                    </a:srgbClr>
                  </a:outerShdw>
                </a:effectLst>
              </a:rPr>
              <a:t>Bangladesh railway</a:t>
            </a:r>
            <a:endParaRPr lang="en-US" sz="3200" b="1" dirty="0">
              <a:solidFill>
                <a:srgbClr val="C00000"/>
              </a:solidFill>
              <a:effectLst>
                <a:outerShdw blurRad="38100" dist="38100" dir="2700000" algn="tl">
                  <a:srgbClr val="000000">
                    <a:alpha val="43137"/>
                  </a:srgbClr>
                </a:outerShdw>
              </a:effectLst>
            </a:endParaRPr>
          </a:p>
        </p:txBody>
      </p:sp>
      <p:graphicFrame>
        <p:nvGraphicFramePr>
          <p:cNvPr id="27649" name="Object 1"/>
          <p:cNvGraphicFramePr>
            <a:graphicFrameLocks noChangeAspect="1"/>
          </p:cNvGraphicFramePr>
          <p:nvPr/>
        </p:nvGraphicFramePr>
        <p:xfrm>
          <a:off x="1219200" y="609600"/>
          <a:ext cx="5240338" cy="6564313"/>
        </p:xfrm>
        <a:graphic>
          <a:graphicData uri="http://schemas.openxmlformats.org/presentationml/2006/ole">
            <p:oleObj spid="_x0000_s27649" name="Document" r:id="rId3" imgW="6713791" imgH="8221015" progId="Word.Documen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smtClean="0">
                <a:solidFill>
                  <a:srgbClr val="C00000"/>
                </a:solidFill>
                <a:effectLst>
                  <a:outerShdw blurRad="38100" dist="38100" dir="2700000" algn="tl">
                    <a:srgbClr val="000000">
                      <a:alpha val="43137"/>
                    </a:srgbClr>
                  </a:outerShdw>
                </a:effectLst>
              </a:rPr>
              <a:t>Bangladesh railway</a:t>
            </a:r>
            <a:endParaRPr lang="en-US" sz="32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838200" y="990600"/>
            <a:ext cx="7620000" cy="5078313"/>
          </a:xfrm>
          <a:prstGeom prst="rect">
            <a:avLst/>
          </a:prstGeom>
          <a:noFill/>
        </p:spPr>
        <p:txBody>
          <a:bodyPr wrap="square" rtlCol="0">
            <a:spAutoFit/>
          </a:bodyPr>
          <a:lstStyle/>
          <a:p>
            <a:r>
              <a:rPr lang="en-GB" dirty="0"/>
              <a:t>An analysis of railway traffic, the commodity carried, their volume and origin-destination revealed that most passenger and freight movement takes place on a limited number of key corridors. In order to enable BR to carry the anticipated traffic in the future, the Railway Master Plan focussed its attention on the major corridors where almost 90% of all traffic movement takes place.   These eight major corridors are: </a:t>
            </a:r>
            <a:endParaRPr lang="en-GB" dirty="0" smtClean="0"/>
          </a:p>
          <a:p>
            <a:endParaRPr lang="en-US" dirty="0"/>
          </a:p>
          <a:p>
            <a:pPr lvl="0"/>
            <a:r>
              <a:rPr lang="en-GB" dirty="0"/>
              <a:t>Corridor   1: Dhaka – Chittagong –- Cox’s </a:t>
            </a:r>
            <a:r>
              <a:rPr lang="en-GB" dirty="0" err="1"/>
              <a:t>Bazar</a:t>
            </a:r>
            <a:endParaRPr lang="en-US" dirty="0"/>
          </a:p>
          <a:p>
            <a:pPr lvl="0"/>
            <a:r>
              <a:rPr lang="en-GB" dirty="0"/>
              <a:t>Corridor   2: </a:t>
            </a:r>
            <a:r>
              <a:rPr lang="en-GB" dirty="0" err="1"/>
              <a:t>Chilahati</a:t>
            </a:r>
            <a:r>
              <a:rPr lang="en-GB" dirty="0"/>
              <a:t> – Khulna – </a:t>
            </a:r>
            <a:r>
              <a:rPr lang="en-GB" dirty="0" err="1"/>
              <a:t>Mongla</a:t>
            </a:r>
            <a:endParaRPr lang="en-US" dirty="0"/>
          </a:p>
          <a:p>
            <a:pPr lvl="0"/>
            <a:r>
              <a:rPr lang="en-GB" dirty="0"/>
              <a:t>Corridor   3: Dhaka – </a:t>
            </a:r>
            <a:r>
              <a:rPr lang="en-GB" dirty="0" err="1"/>
              <a:t>Darsana</a:t>
            </a:r>
            <a:r>
              <a:rPr lang="en-GB" dirty="0"/>
              <a:t>/</a:t>
            </a:r>
            <a:r>
              <a:rPr lang="en-GB" dirty="0" err="1"/>
              <a:t>Benapole</a:t>
            </a:r>
            <a:endParaRPr lang="en-US" dirty="0"/>
          </a:p>
          <a:p>
            <a:pPr lvl="0"/>
            <a:r>
              <a:rPr lang="en-GB" dirty="0"/>
              <a:t>Corridor   4: Dhaka – JMB – </a:t>
            </a:r>
            <a:r>
              <a:rPr lang="en-GB" dirty="0" err="1"/>
              <a:t>Rajshahi</a:t>
            </a:r>
            <a:r>
              <a:rPr lang="en-GB" dirty="0"/>
              <a:t> – </a:t>
            </a:r>
            <a:r>
              <a:rPr lang="en-GB" dirty="0" err="1"/>
              <a:t>Rohanpur</a:t>
            </a:r>
            <a:endParaRPr lang="en-US" dirty="0"/>
          </a:p>
          <a:p>
            <a:pPr lvl="0"/>
            <a:r>
              <a:rPr lang="en-GB" dirty="0"/>
              <a:t>Corridor   5: Dhaka – </a:t>
            </a:r>
            <a:r>
              <a:rPr lang="en-GB" dirty="0" err="1"/>
              <a:t>Sylhet</a:t>
            </a:r>
            <a:r>
              <a:rPr lang="en-GB" dirty="0"/>
              <a:t>/</a:t>
            </a:r>
            <a:r>
              <a:rPr lang="en-GB" dirty="0" err="1"/>
              <a:t>Shahbazpur</a:t>
            </a:r>
            <a:endParaRPr lang="en-US" dirty="0"/>
          </a:p>
          <a:p>
            <a:pPr lvl="0"/>
            <a:r>
              <a:rPr lang="en-GB" dirty="0"/>
              <a:t>Corridor 6A: Dhaka – JMB – </a:t>
            </a:r>
            <a:r>
              <a:rPr lang="en-GB" dirty="0" err="1"/>
              <a:t>Ishwardi</a:t>
            </a:r>
            <a:r>
              <a:rPr lang="en-GB" dirty="0"/>
              <a:t> – </a:t>
            </a:r>
            <a:r>
              <a:rPr lang="en-GB" dirty="0" err="1"/>
              <a:t>Chilahati</a:t>
            </a:r>
            <a:endParaRPr lang="en-US" dirty="0"/>
          </a:p>
          <a:p>
            <a:r>
              <a:rPr lang="en-GB" dirty="0"/>
              <a:t>  6B: Dhaka – JMB – </a:t>
            </a:r>
            <a:r>
              <a:rPr lang="en-GB" dirty="0" err="1"/>
              <a:t>Sirajganj</a:t>
            </a:r>
            <a:r>
              <a:rPr lang="en-GB" dirty="0"/>
              <a:t>/</a:t>
            </a:r>
            <a:r>
              <a:rPr lang="en-GB" dirty="0" err="1"/>
              <a:t>Roypur</a:t>
            </a:r>
            <a:r>
              <a:rPr lang="en-GB" dirty="0"/>
              <a:t>  – </a:t>
            </a:r>
            <a:r>
              <a:rPr lang="en-GB" dirty="0" err="1"/>
              <a:t>Burimari</a:t>
            </a:r>
            <a:endParaRPr lang="en-US" dirty="0"/>
          </a:p>
          <a:p>
            <a:pPr lvl="0"/>
            <a:r>
              <a:rPr lang="en-GB" dirty="0"/>
              <a:t>Corridor 7A: Dhaka – </a:t>
            </a:r>
            <a:r>
              <a:rPr lang="en-GB" dirty="0" err="1"/>
              <a:t>Mawa</a:t>
            </a:r>
            <a:r>
              <a:rPr lang="en-GB" dirty="0"/>
              <a:t> – Khulna – </a:t>
            </a:r>
            <a:r>
              <a:rPr lang="en-GB" dirty="0" err="1"/>
              <a:t>Mongla</a:t>
            </a:r>
            <a:endParaRPr lang="en-US" dirty="0"/>
          </a:p>
          <a:p>
            <a:r>
              <a:rPr lang="en-GB" dirty="0"/>
              <a:t>  7B: Dhaka – </a:t>
            </a:r>
            <a:r>
              <a:rPr lang="en-GB" dirty="0" err="1"/>
              <a:t>Mawa</a:t>
            </a:r>
            <a:r>
              <a:rPr lang="en-GB" dirty="0"/>
              <a:t> – </a:t>
            </a:r>
            <a:r>
              <a:rPr lang="en-GB" dirty="0" err="1"/>
              <a:t>Jesore</a:t>
            </a:r>
            <a:r>
              <a:rPr lang="en-GB" dirty="0"/>
              <a:t> – </a:t>
            </a:r>
            <a:r>
              <a:rPr lang="en-GB" dirty="0" err="1"/>
              <a:t>Benapole</a:t>
            </a:r>
            <a:endParaRPr lang="en-US" dirty="0"/>
          </a:p>
          <a:p>
            <a:pPr lvl="0"/>
            <a:r>
              <a:rPr lang="en-US" dirty="0"/>
              <a:t>Corridor 8: Dhaka – </a:t>
            </a:r>
            <a:r>
              <a:rPr lang="en-US" dirty="0" err="1"/>
              <a:t>Mymensingh</a:t>
            </a:r>
            <a:r>
              <a:rPr lang="en-US" dirty="0"/>
              <a:t> – </a:t>
            </a:r>
            <a:r>
              <a:rPr lang="en-US" dirty="0" err="1"/>
              <a:t>Jamalpur</a:t>
            </a:r>
            <a:r>
              <a:rPr lang="en-US" dirty="0"/>
              <a:t> – </a:t>
            </a:r>
            <a:r>
              <a:rPr lang="en-US" dirty="0" err="1"/>
              <a:t>Tarakandi</a:t>
            </a:r>
            <a:r>
              <a:rPr lang="en-US" dirty="0"/>
              <a:t>- JMB</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5410200" cy="990600"/>
          </a:xfrm>
        </p:spPr>
        <p:txBody>
          <a:bodyPr>
            <a:noAutofit/>
          </a:bodyPr>
          <a:lstStyle/>
          <a:p>
            <a:r>
              <a:rPr lang="en-US" sz="6000" dirty="0" smtClean="0">
                <a:solidFill>
                  <a:srgbClr val="FF0000"/>
                </a:solidFill>
              </a:rPr>
              <a:t>Summary</a:t>
            </a:r>
            <a:endParaRPr lang="en-US" sz="6000" dirty="0">
              <a:solidFill>
                <a:srgbClr val="FF0000"/>
              </a:solidFill>
            </a:endParaRPr>
          </a:p>
        </p:txBody>
      </p:sp>
      <p:sp>
        <p:nvSpPr>
          <p:cNvPr id="5" name="Subtitle 2"/>
          <p:cNvSpPr txBox="1">
            <a:spLocks noGrp="1"/>
          </p:cNvSpPr>
          <p:nvPr>
            <p:ph type="subTitle" idx="1"/>
          </p:nvPr>
        </p:nvSpPr>
        <p:spPr>
          <a:xfrm>
            <a:off x="609600" y="1066800"/>
            <a:ext cx="8305800" cy="5410200"/>
          </a:xfrm>
          <a:prstGeom prst="rect">
            <a:avLst/>
          </a:prstGeom>
        </p:spPr>
        <p:txBody>
          <a:bodyPr>
            <a:norm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Historical development</a:t>
            </a:r>
          </a:p>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Road sector</a:t>
            </a:r>
          </a:p>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	</a:t>
            </a:r>
            <a:r>
              <a:rPr lang="en-US" sz="2800" b="1" dirty="0" err="1" smtClean="0">
                <a:solidFill>
                  <a:srgbClr val="C00000"/>
                </a:solidFill>
                <a:effectLst>
                  <a:outerShdw blurRad="38100" dist="38100" dir="2700000" algn="tl">
                    <a:srgbClr val="000000">
                      <a:alpha val="43137"/>
                    </a:srgbClr>
                  </a:outerShdw>
                </a:effectLst>
                <a:latin typeface="+mn-lt"/>
                <a:cs typeface="+mn-cs"/>
              </a:rPr>
              <a:t>Organisation</a:t>
            </a:r>
            <a:r>
              <a:rPr lang="en-US" sz="2800" b="1" dirty="0" smtClean="0">
                <a:solidFill>
                  <a:srgbClr val="C00000"/>
                </a:solidFill>
                <a:effectLst>
                  <a:outerShdw blurRad="38100" dist="38100" dir="2700000" algn="tl">
                    <a:srgbClr val="000000">
                      <a:alpha val="43137"/>
                    </a:srgbClr>
                  </a:outerShdw>
                </a:effectLst>
                <a:latin typeface="+mn-lt"/>
                <a:cs typeface="+mn-cs"/>
              </a:rPr>
              <a:t> Involved</a:t>
            </a:r>
          </a:p>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	Standards and Design</a:t>
            </a:r>
          </a:p>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	Vehicles and Users</a:t>
            </a:r>
          </a:p>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Railway sector</a:t>
            </a:r>
          </a:p>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Waterway sector</a:t>
            </a:r>
          </a:p>
          <a:p>
            <a:pPr fontAlgn="auto">
              <a:spcBef>
                <a:spcPct val="20000"/>
              </a:spcBef>
              <a:spcAft>
                <a:spcPts val="0"/>
              </a:spcAft>
              <a:buClr>
                <a:schemeClr val="tx1">
                  <a:shade val="95000"/>
                </a:schemeClr>
              </a:buClr>
              <a:buSzPct val="65000"/>
              <a:buFont typeface="Wingdings 2"/>
              <a:buNone/>
              <a:defRPr/>
            </a:pPr>
            <a:r>
              <a:rPr lang="en-US" sz="2800" b="1" dirty="0" smtClean="0">
                <a:solidFill>
                  <a:srgbClr val="C00000"/>
                </a:solidFill>
                <a:effectLst>
                  <a:outerShdw blurRad="38100" dist="38100" dir="2700000" algn="tl">
                    <a:srgbClr val="000000">
                      <a:alpha val="43137"/>
                    </a:srgbClr>
                  </a:outerShdw>
                </a:effectLst>
                <a:latin typeface="+mn-lt"/>
                <a:cs typeface="+mn-cs"/>
              </a:rPr>
              <a:t>Airway sector</a:t>
            </a:r>
          </a:p>
          <a:p>
            <a:pPr fontAlgn="auto">
              <a:spcBef>
                <a:spcPct val="20000"/>
              </a:spcBef>
              <a:spcAft>
                <a:spcPts val="0"/>
              </a:spcAft>
              <a:buClr>
                <a:schemeClr val="tx1">
                  <a:shade val="95000"/>
                </a:schemeClr>
              </a:buClr>
              <a:buSzPct val="65000"/>
              <a:buFont typeface="Wingdings 2"/>
              <a:buNone/>
              <a:defRPr/>
            </a:pPr>
            <a:endParaRPr lang="en-US" sz="2600" dirty="0">
              <a:solidFill>
                <a:srgbClr val="C00000"/>
              </a:solidFill>
              <a:latin typeface="+mn-lt"/>
              <a:cs typeface="+mn-cs"/>
            </a:endParaRPr>
          </a:p>
          <a:p>
            <a:pPr algn="ctr" fontAlgn="auto">
              <a:spcBef>
                <a:spcPct val="20000"/>
              </a:spcBef>
              <a:spcAft>
                <a:spcPts val="0"/>
              </a:spcAft>
              <a:buClr>
                <a:schemeClr val="tx1">
                  <a:shade val="95000"/>
                </a:schemeClr>
              </a:buClr>
              <a:buSzPct val="65000"/>
              <a:buFont typeface="Wingdings 2"/>
              <a:buNone/>
              <a:defRPr/>
            </a:pPr>
            <a:endParaRPr lang="en-US" sz="2800" dirty="0">
              <a:latin typeface="+mn-lt"/>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990600"/>
          </a:xfrm>
        </p:spPr>
        <p:txBody>
          <a:bodyPr>
            <a:noAutofit/>
          </a:bodyPr>
          <a:lstStyle/>
          <a:p>
            <a:pPr fontAlgn="auto">
              <a:spcBef>
                <a:spcPct val="20000"/>
              </a:spcBef>
              <a:spcAft>
                <a:spcPts val="0"/>
              </a:spcAft>
              <a:defRPr/>
            </a:pPr>
            <a:r>
              <a:rPr lang="en-US" sz="6000" b="1" dirty="0" smtClean="0">
                <a:solidFill>
                  <a:srgbClr val="C00000"/>
                </a:solidFill>
                <a:effectLst>
                  <a:outerShdw blurRad="38100" dist="38100" dir="2700000" algn="tl">
                    <a:srgbClr val="000000">
                      <a:alpha val="43137"/>
                    </a:srgbClr>
                  </a:outerShdw>
                </a:effectLst>
              </a:rPr>
              <a:t>water sector: Players</a:t>
            </a:r>
            <a:endParaRPr lang="en-US" sz="60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304800" y="1219200"/>
            <a:ext cx="8458200" cy="3785652"/>
          </a:xfrm>
          <a:prstGeom prst="rect">
            <a:avLst/>
          </a:prstGeom>
          <a:noFill/>
        </p:spPr>
        <p:txBody>
          <a:bodyPr wrap="square" rtlCol="0">
            <a:spAutoFit/>
          </a:bodyPr>
          <a:lstStyle/>
          <a:p>
            <a:r>
              <a:rPr lang="en-US" sz="2400" b="1" dirty="0" smtClean="0"/>
              <a:t>Chittagong </a:t>
            </a:r>
            <a:r>
              <a:rPr lang="en-US" sz="2400" b="1" dirty="0"/>
              <a:t>Port Authority (CPA)</a:t>
            </a:r>
            <a:endParaRPr lang="en-US" sz="2400" dirty="0"/>
          </a:p>
          <a:p>
            <a:r>
              <a:rPr lang="en-US" sz="2400" b="1" dirty="0"/>
              <a:t> </a:t>
            </a:r>
            <a:endParaRPr lang="en-US" sz="2400" dirty="0"/>
          </a:p>
          <a:p>
            <a:r>
              <a:rPr lang="en-US" sz="2400" b="1" dirty="0" err="1"/>
              <a:t>Mongla</a:t>
            </a:r>
            <a:r>
              <a:rPr lang="en-US" sz="2400" b="1" dirty="0"/>
              <a:t> Port Authority (MPA)</a:t>
            </a:r>
            <a:endParaRPr lang="en-US" sz="2400" dirty="0"/>
          </a:p>
          <a:p>
            <a:r>
              <a:rPr lang="en-US" sz="2400" b="1" dirty="0"/>
              <a:t> </a:t>
            </a:r>
            <a:endParaRPr lang="en-US" sz="2400" dirty="0"/>
          </a:p>
          <a:p>
            <a:r>
              <a:rPr lang="en-US" sz="2400" b="1" dirty="0"/>
              <a:t>Bangladesh Shipping Corporation (BSC)</a:t>
            </a:r>
            <a:endParaRPr lang="en-US" sz="2400" dirty="0"/>
          </a:p>
          <a:p>
            <a:r>
              <a:rPr lang="en-US" sz="2400" b="1" dirty="0"/>
              <a:t> </a:t>
            </a:r>
            <a:endParaRPr lang="en-US" sz="2400" dirty="0"/>
          </a:p>
          <a:p>
            <a:r>
              <a:rPr lang="en-US" sz="2400" b="1" dirty="0"/>
              <a:t>Bangladesh Inland Water Transport Corporation (BIWTC)</a:t>
            </a:r>
            <a:endParaRPr lang="en-US" sz="2400" dirty="0"/>
          </a:p>
          <a:p>
            <a:pPr>
              <a:buFont typeface="Wingdings" pitchFamily="2" charset="2"/>
              <a:buChar char="q"/>
            </a:pPr>
            <a:endParaRPr lang="en-US" sz="2400" dirty="0" smtClean="0"/>
          </a:p>
          <a:p>
            <a:r>
              <a:rPr lang="en-US" sz="2400" b="1" dirty="0"/>
              <a:t>Department of Shipping</a:t>
            </a:r>
            <a:endParaRPr lang="en-US" sz="2400" dirty="0"/>
          </a:p>
          <a:p>
            <a:pPr>
              <a:buFont typeface="Wingdings" pitchFamily="2" charset="2"/>
              <a:buChar char="q"/>
            </a:pP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990600"/>
          </a:xfrm>
        </p:spPr>
        <p:txBody>
          <a:bodyPr>
            <a:noAutofit/>
          </a:bodyPr>
          <a:lstStyle/>
          <a:p>
            <a:r>
              <a:rPr lang="en-US" sz="2400" b="1" dirty="0" smtClean="0">
                <a:solidFill>
                  <a:srgbClr val="C00000"/>
                </a:solidFill>
              </a:rPr>
              <a:t>Bangladesh Inland Water Transport Corporation (BIWTC)</a:t>
            </a:r>
            <a:endParaRPr lang="en-US" sz="2400" dirty="0">
              <a:solidFill>
                <a:srgbClr val="C00000"/>
              </a:solidFill>
            </a:endParaRPr>
          </a:p>
        </p:txBody>
      </p:sp>
      <p:sp>
        <p:nvSpPr>
          <p:cNvPr id="4" name="TextBox 3"/>
          <p:cNvSpPr txBox="1"/>
          <p:nvPr/>
        </p:nvSpPr>
        <p:spPr>
          <a:xfrm>
            <a:off x="304800" y="1219200"/>
            <a:ext cx="8458200" cy="4062651"/>
          </a:xfrm>
          <a:prstGeom prst="rect">
            <a:avLst/>
          </a:prstGeom>
          <a:noFill/>
        </p:spPr>
        <p:txBody>
          <a:bodyPr wrap="square" rtlCol="0">
            <a:spAutoFit/>
          </a:bodyPr>
          <a:lstStyle/>
          <a:p>
            <a:r>
              <a:rPr lang="en-US" b="1" dirty="0"/>
              <a:t>Historically, Bangladesh was used to utilizing its vast network of rivers for communication purpose. A number of river ports had been evolved over the years. Important ones are Dhaka, </a:t>
            </a:r>
            <a:r>
              <a:rPr lang="en-US" b="1" dirty="0" err="1"/>
              <a:t>Narayanganj</a:t>
            </a:r>
            <a:r>
              <a:rPr lang="en-US" b="1" dirty="0"/>
              <a:t>, Barisal, </a:t>
            </a:r>
            <a:r>
              <a:rPr lang="en-US" b="1" dirty="0" err="1"/>
              <a:t>Chandpur</a:t>
            </a:r>
            <a:r>
              <a:rPr lang="en-US" b="1" dirty="0"/>
              <a:t>, </a:t>
            </a:r>
            <a:r>
              <a:rPr lang="en-US" b="1" dirty="0" err="1"/>
              <a:t>Akhaura</a:t>
            </a:r>
            <a:r>
              <a:rPr lang="en-US" b="1" dirty="0"/>
              <a:t>, etc. In past, navigable river route was about 9000km which has been dried out to about 3500km in recent times mainly due to various river water diversion measures undertaken by India in recent time.</a:t>
            </a:r>
            <a:endParaRPr lang="en-US" dirty="0"/>
          </a:p>
          <a:p>
            <a:r>
              <a:rPr lang="en-US" b="1" dirty="0"/>
              <a:t> </a:t>
            </a:r>
            <a:endParaRPr lang="en-US" dirty="0"/>
          </a:p>
          <a:p>
            <a:r>
              <a:rPr lang="en-US" b="1" dirty="0"/>
              <a:t>Major cities like Dhaka, Chittagong, Khulna, </a:t>
            </a:r>
            <a:r>
              <a:rPr lang="en-US" b="1" dirty="0" err="1"/>
              <a:t>Narayanganj</a:t>
            </a:r>
            <a:r>
              <a:rPr lang="en-US" b="1" dirty="0"/>
              <a:t> and Barisal are connected by water transport network. Due to inadequate investment over the years this mode lost its image through poorer service design and lack of proper infrastructure. Modernization of infrastructure such as inland freight and passenger terminals and use of IT can improve the image and efficiency of the sector. Integration of road and rail with this mode can be very useful in improving overall transport sector efficiency.</a:t>
            </a:r>
            <a:endParaRPr lang="en-US" dirty="0"/>
          </a:p>
          <a:p>
            <a:pPr>
              <a:buFont typeface="Wingdings" pitchFamily="2" charset="2"/>
              <a:buChar char="q"/>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990600"/>
          </a:xfrm>
        </p:spPr>
        <p:txBody>
          <a:bodyPr>
            <a:noAutofit/>
          </a:bodyPr>
          <a:lstStyle/>
          <a:p>
            <a:r>
              <a:rPr lang="en-US" sz="2400" b="1" dirty="0" smtClean="0">
                <a:solidFill>
                  <a:srgbClr val="C00000"/>
                </a:solidFill>
              </a:rPr>
              <a:t>Air Sector</a:t>
            </a:r>
            <a:endParaRPr lang="en-US" sz="2400" dirty="0">
              <a:solidFill>
                <a:srgbClr val="C00000"/>
              </a:solidFill>
            </a:endParaRPr>
          </a:p>
        </p:txBody>
      </p:sp>
      <p:sp>
        <p:nvSpPr>
          <p:cNvPr id="4" name="TextBox 3"/>
          <p:cNvSpPr txBox="1"/>
          <p:nvPr/>
        </p:nvSpPr>
        <p:spPr>
          <a:xfrm>
            <a:off x="304800" y="1219200"/>
            <a:ext cx="8458200" cy="2585323"/>
          </a:xfrm>
          <a:prstGeom prst="rect">
            <a:avLst/>
          </a:prstGeom>
          <a:noFill/>
        </p:spPr>
        <p:txBody>
          <a:bodyPr wrap="square" rtlCol="0">
            <a:spAutoFit/>
          </a:bodyPr>
          <a:lstStyle/>
          <a:p>
            <a:r>
              <a:rPr lang="en-US" b="1" dirty="0"/>
              <a:t>Air </a:t>
            </a:r>
            <a:r>
              <a:rPr lang="en-US" b="1" dirty="0" smtClean="0"/>
              <a:t>Transport Civil </a:t>
            </a:r>
            <a:r>
              <a:rPr lang="en-US" b="1" dirty="0"/>
              <a:t>Aviation Authority (CAA)</a:t>
            </a:r>
            <a:endParaRPr lang="en-US" dirty="0"/>
          </a:p>
          <a:p>
            <a:r>
              <a:rPr lang="en-US" b="1" dirty="0"/>
              <a:t> </a:t>
            </a:r>
            <a:endParaRPr lang="en-US" dirty="0"/>
          </a:p>
          <a:p>
            <a:r>
              <a:rPr lang="en-US" dirty="0"/>
              <a:t>It is </a:t>
            </a:r>
            <a:r>
              <a:rPr lang="en-US" dirty="0" smtClean="0"/>
              <a:t>now maintaining </a:t>
            </a:r>
            <a:r>
              <a:rPr lang="en-US" dirty="0"/>
              <a:t>3 international airports and 5 domestic airports. Apart from this, 1 domestic </a:t>
            </a:r>
            <a:r>
              <a:rPr lang="en-US" dirty="0" smtClean="0"/>
              <a:t>airport and </a:t>
            </a:r>
            <a:r>
              <a:rPr lang="en-US" dirty="0"/>
              <a:t>5 STOL ports have been built for the convenience of airlines. Out of the 14 operative and </a:t>
            </a:r>
            <a:r>
              <a:rPr lang="en-US" dirty="0" smtClean="0"/>
              <a:t>13 non-operative </a:t>
            </a:r>
            <a:r>
              <a:rPr lang="en-US" dirty="0"/>
              <a:t>airports and STOL ports</a:t>
            </a:r>
          </a:p>
          <a:p>
            <a:r>
              <a:rPr lang="en-US" dirty="0"/>
              <a:t> </a:t>
            </a:r>
          </a:p>
          <a:p>
            <a:r>
              <a:rPr lang="en-US" b="1" dirty="0" err="1"/>
              <a:t>Biman</a:t>
            </a:r>
            <a:r>
              <a:rPr lang="en-US" b="1" dirty="0"/>
              <a:t> Bangladesh Airlines </a:t>
            </a:r>
            <a:r>
              <a:rPr lang="en-US" b="1" dirty="0" smtClean="0"/>
              <a:t>Limited</a:t>
            </a:r>
          </a:p>
          <a:p>
            <a:endParaRPr lang="en-US" b="1" dirty="0"/>
          </a:p>
          <a:p>
            <a:r>
              <a:rPr lang="en-US" b="1" dirty="0" smtClean="0"/>
              <a:t>Other Private Airlines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990600"/>
          </a:xfrm>
        </p:spPr>
        <p:txBody>
          <a:bodyPr>
            <a:noAutofit/>
          </a:bodyPr>
          <a:lstStyle/>
          <a:p>
            <a:pPr fontAlgn="auto">
              <a:spcBef>
                <a:spcPct val="20000"/>
              </a:spcBef>
              <a:spcAft>
                <a:spcPts val="0"/>
              </a:spcAft>
              <a:defRPr/>
            </a:pPr>
            <a:r>
              <a:rPr lang="en-US" sz="6000" b="1" dirty="0">
                <a:solidFill>
                  <a:srgbClr val="C00000"/>
                </a:solidFill>
                <a:effectLst>
                  <a:outerShdw blurRad="38100" dist="38100" dir="2700000" algn="tl">
                    <a:srgbClr val="000000">
                      <a:alpha val="43137"/>
                    </a:srgbClr>
                  </a:outerShdw>
                </a:effectLst>
              </a:rPr>
              <a:t>Historical development</a:t>
            </a:r>
          </a:p>
        </p:txBody>
      </p:sp>
      <p:sp>
        <p:nvSpPr>
          <p:cNvPr id="5" name="Subtitle 2"/>
          <p:cNvSpPr txBox="1">
            <a:spLocks noGrp="1"/>
          </p:cNvSpPr>
          <p:nvPr>
            <p:ph type="subTitle" idx="1"/>
          </p:nvPr>
        </p:nvSpPr>
        <p:spPr>
          <a:xfrm>
            <a:off x="609600" y="1066800"/>
            <a:ext cx="8305800" cy="5410200"/>
          </a:xfrm>
          <a:prstGeom prst="rect">
            <a:avLst/>
          </a:prstGeom>
        </p:spPr>
        <p:txBody>
          <a:bodyPr>
            <a:norm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fontAlgn="auto">
              <a:spcBef>
                <a:spcPct val="20000"/>
              </a:spcBef>
              <a:spcAft>
                <a:spcPts val="0"/>
              </a:spcAft>
              <a:buClr>
                <a:schemeClr val="tx1">
                  <a:shade val="95000"/>
                </a:schemeClr>
              </a:buClr>
              <a:buSzPct val="65000"/>
              <a:buFont typeface="Wingdings" pitchFamily="2" charset="2"/>
              <a:buChar char="v"/>
              <a:defRPr/>
            </a:pPr>
            <a:r>
              <a:rPr lang="en-US" sz="2800" b="1" dirty="0" smtClean="0">
                <a:solidFill>
                  <a:srgbClr val="C00000"/>
                </a:solidFill>
                <a:effectLst>
                  <a:outerShdw blurRad="38100" dist="38100" dir="2700000" algn="tl">
                    <a:srgbClr val="000000">
                      <a:alpha val="43137"/>
                    </a:srgbClr>
                  </a:outerShdw>
                </a:effectLst>
                <a:latin typeface="+mn-lt"/>
                <a:cs typeface="+mn-cs"/>
              </a:rPr>
              <a:t>Before British Colonial Period</a:t>
            </a:r>
          </a:p>
          <a:p>
            <a:pPr fontAlgn="auto">
              <a:spcBef>
                <a:spcPct val="20000"/>
              </a:spcBef>
              <a:spcAft>
                <a:spcPts val="0"/>
              </a:spcAft>
              <a:buClr>
                <a:schemeClr val="tx1">
                  <a:shade val="95000"/>
                </a:schemeClr>
              </a:buClr>
              <a:buSzPct val="65000"/>
              <a:buFont typeface="Wingdings" pitchFamily="2" charset="2"/>
              <a:buChar char="v"/>
              <a:defRPr/>
            </a:pPr>
            <a:r>
              <a:rPr lang="en-US" sz="2800" b="1" dirty="0" smtClean="0">
                <a:solidFill>
                  <a:srgbClr val="C00000"/>
                </a:solidFill>
                <a:effectLst>
                  <a:outerShdw blurRad="38100" dist="38100" dir="2700000" algn="tl">
                    <a:srgbClr val="000000">
                      <a:alpha val="43137"/>
                    </a:srgbClr>
                  </a:outerShdw>
                </a:effectLst>
                <a:latin typeface="+mn-lt"/>
                <a:cs typeface="+mn-cs"/>
              </a:rPr>
              <a:t>During Colonial Period</a:t>
            </a:r>
          </a:p>
          <a:p>
            <a:pPr fontAlgn="auto">
              <a:spcBef>
                <a:spcPct val="20000"/>
              </a:spcBef>
              <a:spcAft>
                <a:spcPts val="0"/>
              </a:spcAft>
              <a:buClr>
                <a:schemeClr val="tx1">
                  <a:shade val="95000"/>
                </a:schemeClr>
              </a:buClr>
              <a:buSzPct val="65000"/>
              <a:buFont typeface="Wingdings" pitchFamily="2" charset="2"/>
              <a:buChar char="v"/>
              <a:defRPr/>
            </a:pPr>
            <a:r>
              <a:rPr lang="en-US" sz="2800" b="1" dirty="0" smtClean="0">
                <a:solidFill>
                  <a:srgbClr val="C00000"/>
                </a:solidFill>
                <a:effectLst>
                  <a:outerShdw blurRad="38100" dist="38100" dir="2700000" algn="tl">
                    <a:srgbClr val="000000">
                      <a:alpha val="43137"/>
                    </a:srgbClr>
                  </a:outerShdw>
                </a:effectLst>
                <a:latin typeface="+mn-lt"/>
                <a:cs typeface="+mn-cs"/>
              </a:rPr>
              <a:t>During Pakistan era</a:t>
            </a:r>
          </a:p>
          <a:p>
            <a:pPr fontAlgn="auto">
              <a:spcBef>
                <a:spcPct val="20000"/>
              </a:spcBef>
              <a:spcAft>
                <a:spcPts val="0"/>
              </a:spcAft>
              <a:buClr>
                <a:schemeClr val="tx1">
                  <a:shade val="95000"/>
                </a:schemeClr>
              </a:buClr>
              <a:buSzPct val="65000"/>
              <a:buFont typeface="Wingdings" pitchFamily="2" charset="2"/>
              <a:buChar char="v"/>
              <a:defRPr/>
            </a:pPr>
            <a:r>
              <a:rPr lang="en-US" sz="2800" b="1" dirty="0" smtClean="0">
                <a:solidFill>
                  <a:srgbClr val="C00000"/>
                </a:solidFill>
                <a:effectLst>
                  <a:outerShdw blurRad="38100" dist="38100" dir="2700000" algn="tl">
                    <a:srgbClr val="000000">
                      <a:alpha val="43137"/>
                    </a:srgbClr>
                  </a:outerShdw>
                </a:effectLst>
                <a:latin typeface="+mn-lt"/>
                <a:cs typeface="+mn-cs"/>
              </a:rPr>
              <a:t>After Liberation in 1971</a:t>
            </a:r>
          </a:p>
          <a:p>
            <a:pPr fontAlgn="auto">
              <a:spcBef>
                <a:spcPct val="20000"/>
              </a:spcBef>
              <a:spcAft>
                <a:spcPts val="0"/>
              </a:spcAft>
              <a:buClr>
                <a:schemeClr val="tx1">
                  <a:shade val="95000"/>
                </a:schemeClr>
              </a:buClr>
              <a:buSzPct val="65000"/>
              <a:buFont typeface="Wingdings" pitchFamily="2" charset="2"/>
              <a:buChar char="v"/>
              <a:defRPr/>
            </a:pPr>
            <a:r>
              <a:rPr lang="en-US" sz="2800" b="1" dirty="0" smtClean="0">
                <a:solidFill>
                  <a:srgbClr val="C00000"/>
                </a:solidFill>
                <a:effectLst>
                  <a:outerShdw blurRad="38100" dist="38100" dir="2700000" algn="tl">
                    <a:srgbClr val="000000">
                      <a:alpha val="43137"/>
                    </a:srgbClr>
                  </a:outerShdw>
                </a:effectLst>
                <a:latin typeface="+mn-lt"/>
                <a:cs typeface="+mn-cs"/>
              </a:rPr>
              <a:t>Flow of aid fund after 1975</a:t>
            </a:r>
          </a:p>
          <a:p>
            <a:pPr fontAlgn="auto">
              <a:spcBef>
                <a:spcPct val="20000"/>
              </a:spcBef>
              <a:spcAft>
                <a:spcPts val="0"/>
              </a:spcAft>
              <a:buClr>
                <a:schemeClr val="tx1">
                  <a:shade val="95000"/>
                </a:schemeClr>
              </a:buClr>
              <a:buSzPct val="65000"/>
              <a:buFont typeface="Wingdings" pitchFamily="2" charset="2"/>
              <a:buChar char="v"/>
              <a:defRPr/>
            </a:pPr>
            <a:r>
              <a:rPr lang="en-US" sz="2800" b="1" dirty="0" smtClean="0">
                <a:solidFill>
                  <a:srgbClr val="C00000"/>
                </a:solidFill>
                <a:effectLst>
                  <a:outerShdw blurRad="38100" dist="38100" dir="2700000" algn="tl">
                    <a:srgbClr val="000000">
                      <a:alpha val="43137"/>
                    </a:srgbClr>
                  </a:outerShdw>
                </a:effectLst>
                <a:latin typeface="+mn-lt"/>
                <a:cs typeface="+mn-cs"/>
              </a:rPr>
              <a:t>Sporadic, Piecemeal and politically biased transport development</a:t>
            </a:r>
          </a:p>
          <a:p>
            <a:pPr fontAlgn="auto">
              <a:spcBef>
                <a:spcPct val="20000"/>
              </a:spcBef>
              <a:spcAft>
                <a:spcPts val="0"/>
              </a:spcAft>
              <a:buClr>
                <a:schemeClr val="tx1">
                  <a:shade val="95000"/>
                </a:schemeClr>
              </a:buClr>
              <a:buSzPct val="65000"/>
              <a:buFont typeface="Wingdings 2"/>
              <a:buNone/>
              <a:defRPr/>
            </a:pPr>
            <a:endParaRPr lang="en-US" sz="2600" dirty="0">
              <a:solidFill>
                <a:srgbClr val="C00000"/>
              </a:solidFill>
              <a:latin typeface="+mn-lt"/>
              <a:cs typeface="+mn-cs"/>
            </a:endParaRPr>
          </a:p>
          <a:p>
            <a:pPr algn="ctr" fontAlgn="auto">
              <a:spcBef>
                <a:spcPct val="20000"/>
              </a:spcBef>
              <a:spcAft>
                <a:spcPts val="0"/>
              </a:spcAft>
              <a:buClr>
                <a:schemeClr val="tx1">
                  <a:shade val="95000"/>
                </a:schemeClr>
              </a:buClr>
              <a:buSzPct val="65000"/>
              <a:buFont typeface="Wingdings 2"/>
              <a:buNone/>
              <a:defRPr/>
            </a:pPr>
            <a:endParaRPr lang="en-US" sz="2800" dirty="0">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990600"/>
          </a:xfrm>
        </p:spPr>
        <p:txBody>
          <a:bodyPr>
            <a:noAutofit/>
          </a:bodyPr>
          <a:lstStyle/>
          <a:p>
            <a:pPr fontAlgn="auto">
              <a:spcBef>
                <a:spcPct val="20000"/>
              </a:spcBef>
              <a:spcAft>
                <a:spcPts val="0"/>
              </a:spcAft>
              <a:defRPr/>
            </a:pPr>
            <a:r>
              <a:rPr lang="en-US" sz="6000" b="1" dirty="0">
                <a:solidFill>
                  <a:srgbClr val="C00000"/>
                </a:solidFill>
                <a:effectLst>
                  <a:outerShdw blurRad="38100" dist="38100" dir="2700000" algn="tl">
                    <a:srgbClr val="000000">
                      <a:alpha val="43137"/>
                    </a:srgbClr>
                  </a:outerShdw>
                </a:effectLst>
              </a:rPr>
              <a:t>Road </a:t>
            </a:r>
            <a:r>
              <a:rPr lang="en-US" sz="6000" b="1" dirty="0" smtClean="0">
                <a:solidFill>
                  <a:srgbClr val="C00000"/>
                </a:solidFill>
                <a:effectLst>
                  <a:outerShdw blurRad="38100" dist="38100" dir="2700000" algn="tl">
                    <a:srgbClr val="000000">
                      <a:alpha val="43137"/>
                    </a:srgbClr>
                  </a:outerShdw>
                </a:effectLst>
              </a:rPr>
              <a:t>sector: Players</a:t>
            </a:r>
            <a:endParaRPr lang="en-US" sz="60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304800" y="1219200"/>
            <a:ext cx="8458200" cy="5262979"/>
          </a:xfrm>
          <a:prstGeom prst="rect">
            <a:avLst/>
          </a:prstGeom>
          <a:noFill/>
        </p:spPr>
        <p:txBody>
          <a:bodyPr wrap="square" rtlCol="0">
            <a:spAutoFit/>
          </a:bodyPr>
          <a:lstStyle/>
          <a:p>
            <a:pPr>
              <a:buFont typeface="Wingdings" pitchFamily="2" charset="2"/>
              <a:buChar char="q"/>
            </a:pPr>
            <a:r>
              <a:rPr lang="en-US" sz="2400" b="1" dirty="0"/>
              <a:t>Roads and Highways Department (</a:t>
            </a:r>
            <a:r>
              <a:rPr lang="en-US" sz="2400" b="1" dirty="0" smtClean="0"/>
              <a:t>RHD)</a:t>
            </a:r>
          </a:p>
          <a:p>
            <a:pPr>
              <a:buFont typeface="Wingdings" pitchFamily="2" charset="2"/>
              <a:buChar char="q"/>
            </a:pPr>
            <a:endParaRPr lang="en-US" sz="2400" dirty="0"/>
          </a:p>
          <a:p>
            <a:pPr>
              <a:buFont typeface="Wingdings" pitchFamily="2" charset="2"/>
              <a:buChar char="q"/>
            </a:pPr>
            <a:r>
              <a:rPr lang="en-US" sz="2400" b="1" dirty="0"/>
              <a:t>Local Government Engineering Department (LGED):</a:t>
            </a:r>
            <a:endParaRPr lang="en-US" sz="2400" dirty="0"/>
          </a:p>
          <a:p>
            <a:r>
              <a:rPr lang="en-US" sz="2400" b="1" dirty="0"/>
              <a:t> </a:t>
            </a:r>
            <a:endParaRPr lang="en-US" sz="2400" dirty="0"/>
          </a:p>
          <a:p>
            <a:pPr>
              <a:buFont typeface="Wingdings" pitchFamily="2" charset="2"/>
              <a:buChar char="q"/>
            </a:pPr>
            <a:r>
              <a:rPr lang="en-US" sz="2400" b="1" dirty="0"/>
              <a:t>Bangladesh Road Transport Authority (BRTA)</a:t>
            </a:r>
            <a:endParaRPr lang="en-US" sz="2400" dirty="0"/>
          </a:p>
          <a:p>
            <a:r>
              <a:rPr lang="en-US" sz="2400" b="1" dirty="0"/>
              <a:t> </a:t>
            </a:r>
            <a:endParaRPr lang="en-US" sz="2400" dirty="0"/>
          </a:p>
          <a:p>
            <a:pPr>
              <a:buFont typeface="Wingdings" pitchFamily="2" charset="2"/>
              <a:buChar char="q"/>
            </a:pPr>
            <a:r>
              <a:rPr lang="en-US" sz="2400" b="1" dirty="0" err="1"/>
              <a:t>Jamuna</a:t>
            </a:r>
            <a:r>
              <a:rPr lang="en-US" sz="2400" b="1" dirty="0"/>
              <a:t> Multipurpose Bridge Authority (JMBA)</a:t>
            </a:r>
            <a:endParaRPr lang="en-US" sz="2400" dirty="0"/>
          </a:p>
          <a:p>
            <a:r>
              <a:rPr lang="en-US" sz="2400" b="1" dirty="0"/>
              <a:t> </a:t>
            </a:r>
            <a:endParaRPr lang="en-US" sz="2400" dirty="0"/>
          </a:p>
          <a:p>
            <a:pPr>
              <a:buFont typeface="Wingdings" pitchFamily="2" charset="2"/>
              <a:buChar char="q"/>
            </a:pPr>
            <a:r>
              <a:rPr lang="en-US" sz="2400" b="1" dirty="0"/>
              <a:t>Dhaka Transport Co-ordination Board (DTCB)</a:t>
            </a:r>
            <a:endParaRPr lang="en-US" sz="2400" dirty="0"/>
          </a:p>
          <a:p>
            <a:r>
              <a:rPr lang="en-US" sz="2400" b="1" dirty="0"/>
              <a:t> </a:t>
            </a:r>
            <a:endParaRPr lang="en-US" sz="2400" dirty="0"/>
          </a:p>
          <a:p>
            <a:pPr>
              <a:buFont typeface="Wingdings" pitchFamily="2" charset="2"/>
              <a:buChar char="q"/>
            </a:pPr>
            <a:r>
              <a:rPr lang="en-US" sz="2400" b="1" dirty="0"/>
              <a:t>Bangladesh Road Transport Corporation (BRTC</a:t>
            </a:r>
            <a:r>
              <a:rPr lang="en-US" sz="2400" b="1" dirty="0" smtClean="0"/>
              <a:t>)</a:t>
            </a:r>
          </a:p>
          <a:p>
            <a:pPr>
              <a:buFont typeface="Wingdings" pitchFamily="2" charset="2"/>
              <a:buChar char="q"/>
            </a:pPr>
            <a:r>
              <a:rPr lang="en-US" sz="2400" b="1" dirty="0"/>
              <a:t>Bangladesh Land Port Authority (BLPA)</a:t>
            </a:r>
            <a:endParaRPr lang="en-US" sz="2400" dirty="0"/>
          </a:p>
          <a:p>
            <a:pPr>
              <a:buFont typeface="Wingdings" pitchFamily="2" charset="2"/>
              <a:buChar char="q"/>
            </a:pPr>
            <a:endParaRPr lang="en-US" sz="2400" dirty="0"/>
          </a:p>
          <a:p>
            <a:pPr>
              <a:buFont typeface="Wingdings" pitchFamily="2" charset="2"/>
              <a:buChar char="q"/>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990600"/>
          </a:xfrm>
        </p:spPr>
        <p:txBody>
          <a:bodyPr>
            <a:noAutofit/>
          </a:bodyPr>
          <a:lstStyle/>
          <a:p>
            <a:pPr fontAlgn="auto">
              <a:spcBef>
                <a:spcPct val="20000"/>
              </a:spcBef>
              <a:spcAft>
                <a:spcPts val="0"/>
              </a:spcAft>
              <a:defRPr/>
            </a:pPr>
            <a:r>
              <a:rPr lang="en-US" sz="6000" b="1" dirty="0">
                <a:solidFill>
                  <a:srgbClr val="C00000"/>
                </a:solidFill>
                <a:effectLst>
                  <a:outerShdw blurRad="38100" dist="38100" dir="2700000" algn="tl">
                    <a:srgbClr val="000000">
                      <a:alpha val="43137"/>
                    </a:srgbClr>
                  </a:outerShdw>
                </a:effectLst>
              </a:rPr>
              <a:t>Road sector</a:t>
            </a:r>
          </a:p>
        </p:txBody>
      </p:sp>
      <p:pic>
        <p:nvPicPr>
          <p:cNvPr id="7" name="Picture 6"/>
          <p:cNvPicPr/>
          <p:nvPr/>
        </p:nvPicPr>
        <p:blipFill>
          <a:blip r:embed="rId2"/>
          <a:srcRect/>
          <a:stretch>
            <a:fillRect/>
          </a:stretch>
        </p:blipFill>
        <p:spPr bwMode="auto">
          <a:xfrm>
            <a:off x="1417320" y="-827810"/>
            <a:ext cx="6309360" cy="851362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915400" cy="990600"/>
          </a:xfrm>
        </p:spPr>
        <p:txBody>
          <a:bodyPr>
            <a:noAutofit/>
          </a:bodyPr>
          <a:lstStyle/>
          <a:p>
            <a:pPr fontAlgn="auto">
              <a:spcBef>
                <a:spcPct val="20000"/>
              </a:spcBef>
              <a:spcAft>
                <a:spcPts val="0"/>
              </a:spcAft>
              <a:defRPr/>
            </a:pPr>
            <a:r>
              <a:rPr lang="en-US" sz="6000" b="1" dirty="0">
                <a:solidFill>
                  <a:srgbClr val="C00000"/>
                </a:solidFill>
                <a:effectLst>
                  <a:outerShdw blurRad="38100" dist="38100" dir="2700000" algn="tl">
                    <a:srgbClr val="000000">
                      <a:alpha val="43137"/>
                    </a:srgbClr>
                  </a:outerShdw>
                </a:effectLst>
              </a:rPr>
              <a:t>Road sector</a:t>
            </a:r>
          </a:p>
        </p:txBody>
      </p:sp>
      <p:pic>
        <p:nvPicPr>
          <p:cNvPr id="6" name="Picture 5"/>
          <p:cNvPicPr/>
          <p:nvPr/>
        </p:nvPicPr>
        <p:blipFill>
          <a:blip r:embed="rId2"/>
          <a:srcRect/>
          <a:stretch>
            <a:fillRect/>
          </a:stretch>
        </p:blipFill>
        <p:spPr bwMode="auto">
          <a:xfrm>
            <a:off x="457200" y="838200"/>
            <a:ext cx="8305800" cy="601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sector</a:t>
            </a:r>
          </a:p>
        </p:txBody>
      </p:sp>
      <p:sp>
        <p:nvSpPr>
          <p:cNvPr id="4" name="TextBox 3"/>
          <p:cNvSpPr txBox="1"/>
          <p:nvPr/>
        </p:nvSpPr>
        <p:spPr>
          <a:xfrm>
            <a:off x="0" y="609600"/>
            <a:ext cx="8991600" cy="7294305"/>
          </a:xfrm>
          <a:prstGeom prst="rect">
            <a:avLst/>
          </a:prstGeom>
          <a:noFill/>
        </p:spPr>
        <p:txBody>
          <a:bodyPr wrap="square" rtlCol="0">
            <a:spAutoFit/>
          </a:bodyPr>
          <a:lstStyle/>
          <a:p>
            <a:r>
              <a:rPr lang="en-US" b="1" i="1" dirty="0"/>
              <a:t>Three types of RHD road are </a:t>
            </a:r>
            <a:r>
              <a:rPr lang="en-US" b="1" i="1" dirty="0" err="1"/>
              <a:t>recognised</a:t>
            </a:r>
            <a:r>
              <a:rPr lang="en-US" b="1" i="1" dirty="0"/>
              <a:t>:</a:t>
            </a:r>
            <a:endParaRPr lang="en-US" dirty="0"/>
          </a:p>
          <a:p>
            <a:r>
              <a:rPr lang="en-US" b="1" dirty="0"/>
              <a:t>National Highways:</a:t>
            </a:r>
            <a:endParaRPr lang="en-US" dirty="0"/>
          </a:p>
          <a:p>
            <a:r>
              <a:rPr lang="en-US" dirty="0"/>
              <a:t>National highways connect the capital with Divisional HQs or sea ports or land ports.</a:t>
            </a:r>
          </a:p>
          <a:p>
            <a:r>
              <a:rPr lang="en-US" dirty="0"/>
              <a:t>National highways connect the capital with international borders. A National Highway must branch of from another National Highway, National Highways cannot connect between </a:t>
            </a:r>
            <a:r>
              <a:rPr lang="en-US" dirty="0" smtClean="0"/>
              <a:t>Regional Highways </a:t>
            </a:r>
            <a:r>
              <a:rPr lang="en-US" dirty="0"/>
              <a:t>or </a:t>
            </a:r>
            <a:r>
              <a:rPr lang="en-US" dirty="0" err="1"/>
              <a:t>Zilla</a:t>
            </a:r>
            <a:r>
              <a:rPr lang="en-US" dirty="0"/>
              <a:t> Roads. N1 - N8 Major national routes. N101 - N809 National routes of lesser importance, where the first number is the major national route and the second digit (</a:t>
            </a:r>
            <a:r>
              <a:rPr lang="en-US" dirty="0" smtClean="0"/>
              <a:t>chronological order</a:t>
            </a:r>
            <a:r>
              <a:rPr lang="en-US" dirty="0"/>
              <a:t>) designates a serial number</a:t>
            </a:r>
            <a:r>
              <a:rPr lang="en-US" dirty="0" smtClean="0"/>
              <a:t>.</a:t>
            </a:r>
          </a:p>
          <a:p>
            <a:endParaRPr lang="en-US" dirty="0"/>
          </a:p>
          <a:p>
            <a:r>
              <a:rPr lang="en-US" b="1" dirty="0"/>
              <a:t>Regional Highways:</a:t>
            </a:r>
            <a:endParaRPr lang="en-US" dirty="0"/>
          </a:p>
          <a:p>
            <a:r>
              <a:rPr lang="en-US" dirty="0"/>
              <a:t>Regional highways connect the National highway network with District HQs or main river and land ports not connected by National Highways. Regional highways connect District HQs. Regional Highways must branch of from National or Regional Highways, Regional Highways cannot connect between </a:t>
            </a:r>
            <a:r>
              <a:rPr lang="en-US" dirty="0" err="1"/>
              <a:t>Zilla</a:t>
            </a:r>
            <a:r>
              <a:rPr lang="en-US" dirty="0"/>
              <a:t> Roads. R101 - R899 Where the first number is the national road number from which is branches of and the second two digits (chronological order) designates a serial number</a:t>
            </a:r>
            <a:r>
              <a:rPr lang="en-US" dirty="0" smtClean="0"/>
              <a:t>.</a:t>
            </a:r>
            <a:endParaRPr lang="en-US" dirty="0"/>
          </a:p>
          <a:p>
            <a:r>
              <a:rPr lang="en-US" b="1" dirty="0" err="1"/>
              <a:t>Zilla</a:t>
            </a:r>
            <a:r>
              <a:rPr lang="en-US" b="1" dirty="0"/>
              <a:t> Roads:</a:t>
            </a:r>
            <a:endParaRPr lang="en-US" dirty="0"/>
          </a:p>
          <a:p>
            <a:r>
              <a:rPr lang="en-US" dirty="0" err="1"/>
              <a:t>Zilla</a:t>
            </a:r>
            <a:r>
              <a:rPr lang="en-US" dirty="0"/>
              <a:t> roads connect </a:t>
            </a:r>
            <a:r>
              <a:rPr lang="en-US" dirty="0" err="1"/>
              <a:t>Upazilla</a:t>
            </a:r>
            <a:r>
              <a:rPr lang="en-US" dirty="0"/>
              <a:t> HQs with the National/Regional road network (single shortest route</a:t>
            </a:r>
            <a:r>
              <a:rPr lang="en-US" dirty="0" smtClean="0"/>
              <a:t>). </a:t>
            </a:r>
            <a:r>
              <a:rPr lang="en-US" dirty="0" err="1" smtClean="0"/>
              <a:t>Zilla</a:t>
            </a:r>
            <a:r>
              <a:rPr lang="en-US" dirty="0" smtClean="0"/>
              <a:t> </a:t>
            </a:r>
            <a:r>
              <a:rPr lang="en-US" dirty="0"/>
              <a:t>roads connect </a:t>
            </a:r>
            <a:r>
              <a:rPr lang="en-US" dirty="0" err="1"/>
              <a:t>Upazilla</a:t>
            </a:r>
            <a:r>
              <a:rPr lang="en-US" dirty="0"/>
              <a:t> HQs. </a:t>
            </a:r>
            <a:r>
              <a:rPr lang="en-US" dirty="0" err="1"/>
              <a:t>Zilla</a:t>
            </a:r>
            <a:r>
              <a:rPr lang="en-US" dirty="0"/>
              <a:t> roads branches of from National or Regional Highways </a:t>
            </a:r>
            <a:r>
              <a:rPr lang="en-US" dirty="0" smtClean="0"/>
              <a:t>or other </a:t>
            </a:r>
            <a:r>
              <a:rPr lang="en-US" dirty="0" err="1"/>
              <a:t>Zilla</a:t>
            </a:r>
            <a:r>
              <a:rPr lang="en-US" dirty="0"/>
              <a:t> roads. Z1001 - Z8999 Where the first number is the </a:t>
            </a:r>
            <a:r>
              <a:rPr lang="en-US" dirty="0" smtClean="0"/>
              <a:t>national/regional </a:t>
            </a:r>
            <a:r>
              <a:rPr lang="en-US" dirty="0"/>
              <a:t>road </a:t>
            </a:r>
            <a:r>
              <a:rPr lang="en-US" dirty="0" smtClean="0"/>
              <a:t>number from </a:t>
            </a:r>
            <a:r>
              <a:rPr lang="en-US" dirty="0"/>
              <a:t>which is branches of and the next three digits (chronological order) designates the feeder road (</a:t>
            </a:r>
            <a:r>
              <a:rPr lang="en-US" dirty="0" smtClean="0"/>
              <a:t>serial number</a:t>
            </a:r>
            <a:r>
              <a:rPr lang="en-US" dirty="0"/>
              <a:t>).</a:t>
            </a:r>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sector</a:t>
            </a:r>
          </a:p>
        </p:txBody>
      </p:sp>
      <p:sp>
        <p:nvSpPr>
          <p:cNvPr id="4" name="TextBox 3"/>
          <p:cNvSpPr txBox="1"/>
          <p:nvPr/>
        </p:nvSpPr>
        <p:spPr>
          <a:xfrm>
            <a:off x="0" y="609600"/>
            <a:ext cx="8991600" cy="7848302"/>
          </a:xfrm>
          <a:prstGeom prst="rect">
            <a:avLst/>
          </a:prstGeom>
          <a:noFill/>
        </p:spPr>
        <p:txBody>
          <a:bodyPr wrap="square" rtlCol="0">
            <a:spAutoFit/>
          </a:bodyPr>
          <a:lstStyle/>
          <a:p>
            <a:r>
              <a:rPr lang="en-US" b="1" dirty="0"/>
              <a:t>Link Number</a:t>
            </a:r>
            <a:endParaRPr lang="en-US" dirty="0"/>
          </a:p>
          <a:p>
            <a:r>
              <a:rPr lang="en-US" dirty="0"/>
              <a:t>A Link is the part of a road between two intersections on that road (of RHD roads).</a:t>
            </a:r>
          </a:p>
          <a:p>
            <a:r>
              <a:rPr lang="en-US" dirty="0"/>
              <a:t>Links are used exclusively for traffic purposes and not in connection with other types of</a:t>
            </a:r>
          </a:p>
          <a:p>
            <a:r>
              <a:rPr lang="en-US" dirty="0"/>
              <a:t>data collection (except traffic counts) or in connection with locating maintenance works.</a:t>
            </a:r>
          </a:p>
          <a:p>
            <a:endParaRPr lang="en-US" dirty="0" smtClean="0"/>
          </a:p>
          <a:p>
            <a:r>
              <a:rPr lang="en-US" b="1" dirty="0" smtClean="0"/>
              <a:t>Link Numbering</a:t>
            </a:r>
            <a:r>
              <a:rPr lang="en-US" dirty="0"/>
              <a:t> </a:t>
            </a:r>
          </a:p>
          <a:p>
            <a:r>
              <a:rPr lang="en-US" dirty="0"/>
              <a:t> </a:t>
            </a:r>
            <a:r>
              <a:rPr lang="en-US" b="1" dirty="0" smtClean="0"/>
              <a:t>Rule </a:t>
            </a:r>
            <a:r>
              <a:rPr lang="en-US" b="1" dirty="0"/>
              <a:t>1. </a:t>
            </a:r>
            <a:r>
              <a:rPr lang="en-US" dirty="0"/>
              <a:t>The Number of Main Carriageway lanes is constant</a:t>
            </a:r>
          </a:p>
          <a:p>
            <a:r>
              <a:rPr lang="en-US" dirty="0"/>
              <a:t> </a:t>
            </a:r>
            <a:r>
              <a:rPr lang="en-US" b="1" dirty="0" smtClean="0"/>
              <a:t>Rule </a:t>
            </a:r>
            <a:r>
              <a:rPr lang="en-US" b="1" dirty="0"/>
              <a:t>2. </a:t>
            </a:r>
            <a:r>
              <a:rPr lang="en-US" dirty="0"/>
              <a:t>The Link is either one way or two way traffic flow</a:t>
            </a:r>
          </a:p>
          <a:p>
            <a:r>
              <a:rPr lang="en-US" dirty="0"/>
              <a:t> </a:t>
            </a:r>
            <a:r>
              <a:rPr lang="en-US" b="1" dirty="0" smtClean="0"/>
              <a:t>Rule </a:t>
            </a:r>
            <a:r>
              <a:rPr lang="en-US" b="1" dirty="0"/>
              <a:t>3. </a:t>
            </a:r>
            <a:r>
              <a:rPr lang="en-US" dirty="0"/>
              <a:t>Ramps and roundabouts are to be treated as single links unless </a:t>
            </a:r>
            <a:r>
              <a:rPr lang="en-US" dirty="0" smtClean="0"/>
              <a:t>the number </a:t>
            </a:r>
            <a:r>
              <a:rPr lang="en-US" dirty="0"/>
              <a:t>of main carriageway lanes change, or the traffic flow change. </a:t>
            </a:r>
            <a:r>
              <a:rPr lang="en-US" dirty="0" smtClean="0"/>
              <a:t>In these </a:t>
            </a:r>
            <a:r>
              <a:rPr lang="en-US" dirty="0"/>
              <a:t>cases the ramp or roundabout must be split and apportioned </a:t>
            </a:r>
            <a:r>
              <a:rPr lang="en-US" dirty="0" smtClean="0"/>
              <a:t>to more </a:t>
            </a:r>
            <a:r>
              <a:rPr lang="en-US" dirty="0"/>
              <a:t>than one Link.</a:t>
            </a:r>
          </a:p>
          <a:p>
            <a:r>
              <a:rPr lang="en-US" dirty="0"/>
              <a:t> </a:t>
            </a:r>
            <a:r>
              <a:rPr lang="en-US" b="1" dirty="0" smtClean="0"/>
              <a:t>Rule </a:t>
            </a:r>
            <a:r>
              <a:rPr lang="en-US" b="1" dirty="0"/>
              <a:t>4. </a:t>
            </a:r>
            <a:r>
              <a:rPr lang="en-US" dirty="0"/>
              <a:t>A link must start a Connecting LRP </a:t>
            </a:r>
            <a:r>
              <a:rPr lang="en-US" dirty="0" smtClean="0"/>
              <a:t>(Location Reference Point) but </a:t>
            </a:r>
            <a:r>
              <a:rPr lang="en-US" dirty="0"/>
              <a:t>might end at a Connecting </a:t>
            </a:r>
            <a:r>
              <a:rPr lang="en-US" dirty="0" smtClean="0"/>
              <a:t>LRP or </a:t>
            </a:r>
            <a:r>
              <a:rPr lang="en-US" dirty="0"/>
              <a:t>an End LRP, except in the special case of a roundabout where the</a:t>
            </a:r>
          </a:p>
          <a:p>
            <a:r>
              <a:rPr lang="en-US" dirty="0"/>
              <a:t>Link starts and ends at the same Connecting LRP. The link must </a:t>
            </a:r>
            <a:r>
              <a:rPr lang="en-US" dirty="0" smtClean="0"/>
              <a:t>be either </a:t>
            </a:r>
            <a:r>
              <a:rPr lang="en-US" dirty="0"/>
              <a:t>split or extended in accordance with Rules 1. to 3.</a:t>
            </a:r>
          </a:p>
          <a:p>
            <a:r>
              <a:rPr lang="en-US" dirty="0"/>
              <a:t> </a:t>
            </a:r>
            <a:r>
              <a:rPr lang="en-US" b="1" dirty="0" smtClean="0"/>
              <a:t>Rule </a:t>
            </a:r>
            <a:r>
              <a:rPr lang="en-US" b="1" dirty="0"/>
              <a:t>5. </a:t>
            </a:r>
            <a:r>
              <a:rPr lang="en-US" dirty="0"/>
              <a:t>If the length of a Link (between two LRPs) is less than </a:t>
            </a:r>
            <a:r>
              <a:rPr lang="en-US" dirty="0" smtClean="0"/>
              <a:t>approximately 200 </a:t>
            </a:r>
            <a:r>
              <a:rPr lang="en-US" dirty="0"/>
              <a:t>meters, then the Link is not to be considered a separate Link but </a:t>
            </a:r>
            <a:r>
              <a:rPr lang="en-US" dirty="0" smtClean="0"/>
              <a:t>to be </a:t>
            </a:r>
            <a:r>
              <a:rPr lang="en-US" dirty="0"/>
              <a:t>included in the shorter of the Links either before or after. Each Link is given a serial number starting with 1, 2, 3 etc. from the beginning of the road and increasing in the direction (increasing </a:t>
            </a:r>
            <a:r>
              <a:rPr lang="en-US" dirty="0" err="1"/>
              <a:t>chainage</a:t>
            </a:r>
            <a:r>
              <a:rPr lang="en-US" dirty="0"/>
              <a:t>) of the road. A unique serial number is given to each Link within each Road</a:t>
            </a:r>
            <a:r>
              <a:rPr lang="en-US" dirty="0" smtClean="0"/>
              <a:t>.</a:t>
            </a:r>
            <a:r>
              <a:rPr lang="en-US" dirty="0"/>
              <a:t> </a:t>
            </a:r>
          </a:p>
          <a:p>
            <a:r>
              <a:rPr lang="en-US" dirty="0"/>
              <a:t>For example:</a:t>
            </a:r>
          </a:p>
          <a:p>
            <a:r>
              <a:rPr lang="en-US" dirty="0"/>
              <a:t>N1.1, N1.2, N1.3 etc</a:t>
            </a:r>
          </a:p>
          <a:p>
            <a:r>
              <a:rPr lang="en-US" dirty="0"/>
              <a:t>R101.1, R101.2, R101.3 etc</a:t>
            </a:r>
          </a:p>
          <a:p>
            <a:r>
              <a:rPr lang="en-US" dirty="0"/>
              <a:t>Z3015.1, Z3015.2, Z3015.3 etc.</a:t>
            </a:r>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6248400" cy="685800"/>
          </a:xfrm>
        </p:spPr>
        <p:txBody>
          <a:bodyPr>
            <a:noAutofit/>
          </a:bodyPr>
          <a:lstStyle/>
          <a:p>
            <a:pPr fontAlgn="auto">
              <a:spcBef>
                <a:spcPct val="20000"/>
              </a:spcBef>
              <a:spcAft>
                <a:spcPts val="0"/>
              </a:spcAft>
              <a:defRPr/>
            </a:pPr>
            <a:r>
              <a:rPr lang="en-US" sz="3200" b="1" dirty="0">
                <a:solidFill>
                  <a:srgbClr val="C00000"/>
                </a:solidFill>
                <a:effectLst>
                  <a:outerShdw blurRad="38100" dist="38100" dir="2700000" algn="tl">
                    <a:srgbClr val="000000">
                      <a:alpha val="43137"/>
                    </a:srgbClr>
                  </a:outerShdw>
                </a:effectLst>
              </a:rPr>
              <a:t>Road sector</a:t>
            </a:r>
          </a:p>
        </p:txBody>
      </p:sp>
      <p:pic>
        <p:nvPicPr>
          <p:cNvPr id="5" name="Picture 4"/>
          <p:cNvPicPr/>
          <p:nvPr/>
        </p:nvPicPr>
        <p:blipFill>
          <a:blip r:embed="rId2"/>
          <a:srcRect/>
          <a:stretch>
            <a:fillRect/>
          </a:stretch>
        </p:blipFill>
        <p:spPr bwMode="auto">
          <a:xfrm>
            <a:off x="1538287" y="-173147"/>
            <a:ext cx="6067425" cy="7204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764</Words>
  <Application>Microsoft Office PowerPoint</Application>
  <PresentationFormat>On-screen Show (4:3)</PresentationFormat>
  <Paragraphs>169</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Document</vt:lpstr>
      <vt:lpstr>Bangladesh Transport Review</vt:lpstr>
      <vt:lpstr>Summary</vt:lpstr>
      <vt:lpstr>Historical development</vt:lpstr>
      <vt:lpstr>Road sector: Players</vt:lpstr>
      <vt:lpstr>Road sector</vt:lpstr>
      <vt:lpstr>Road sector</vt:lpstr>
      <vt:lpstr>Road sector</vt:lpstr>
      <vt:lpstr>Road sector</vt:lpstr>
      <vt:lpstr>Road sector</vt:lpstr>
      <vt:lpstr>Road sector</vt:lpstr>
      <vt:lpstr>Road sector</vt:lpstr>
      <vt:lpstr>Road sector</vt:lpstr>
      <vt:lpstr>Road sector</vt:lpstr>
      <vt:lpstr>Road sector: LGED</vt:lpstr>
      <vt:lpstr>Bangladesh railway</vt:lpstr>
      <vt:lpstr>Bangladesh railway</vt:lpstr>
      <vt:lpstr>Bangladesh railway</vt:lpstr>
      <vt:lpstr>Bangladesh railway</vt:lpstr>
      <vt:lpstr>Bangladesh railway</vt:lpstr>
      <vt:lpstr>water sector: Players</vt:lpstr>
      <vt:lpstr>Bangladesh Inland Water Transport Corporation (BIWTC)</vt:lpstr>
      <vt:lpstr>Air Sector</vt:lpstr>
    </vt:vector>
  </TitlesOfParts>
  <Company>BUET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Bangladesh Transport Review</dc:title>
  <dc:creator>CE</dc:creator>
  <cp:lastModifiedBy>CE</cp:lastModifiedBy>
  <cp:revision>19</cp:revision>
  <dcterms:created xsi:type="dcterms:W3CDTF">2011-12-17T04:40:46Z</dcterms:created>
  <dcterms:modified xsi:type="dcterms:W3CDTF">2011-12-17T05:58:57Z</dcterms:modified>
</cp:coreProperties>
</file>