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6" r:id="rId2"/>
    <p:sldId id="297" r:id="rId3"/>
    <p:sldId id="298" r:id="rId4"/>
    <p:sldId id="299" r:id="rId5"/>
    <p:sldId id="316" r:id="rId6"/>
    <p:sldId id="300" r:id="rId7"/>
    <p:sldId id="317" r:id="rId8"/>
    <p:sldId id="305" r:id="rId9"/>
    <p:sldId id="306" r:id="rId10"/>
    <p:sldId id="314" r:id="rId11"/>
    <p:sldId id="318" r:id="rId12"/>
    <p:sldId id="307" r:id="rId13"/>
    <p:sldId id="315" r:id="rId14"/>
    <p:sldId id="308" r:id="rId15"/>
    <p:sldId id="312" r:id="rId16"/>
    <p:sldId id="313" r:id="rId1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74" autoAdjust="0"/>
    <p:restoredTop sz="85790" autoAdjust="0"/>
  </p:normalViewPr>
  <p:slideViewPr>
    <p:cSldViewPr>
      <p:cViewPr>
        <p:scale>
          <a:sx n="50" d="100"/>
          <a:sy n="50" d="100"/>
        </p:scale>
        <p:origin x="-2094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862" y="-10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4EBEAC-9156-41C3-9029-4911E2491E4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4CC9C-048E-4BF0-A9B2-3E41C1505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4462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C7EDF6F-D145-413E-A5AA-DBD7BCEBB074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FC5F309-698E-44DB-86D9-8CAB08E8DE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898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A8807-72DA-4E48-ABFA-B6D180EC1E6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9.bin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15.jpe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4.wmf"/><Relationship Id="rId4" Type="http://schemas.microsoft.com/office/2007/relationships/hdphoto" Target="../media/hdphoto2.wdp"/><Relationship Id="rId9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1470025"/>
          </a:xfrm>
        </p:spPr>
        <p:txBody>
          <a:bodyPr>
            <a:noAutofit/>
          </a:bodyPr>
          <a:lstStyle/>
          <a:p>
            <a:r>
              <a:rPr lang="en-US" b="1" u="sng" dirty="0" smtClean="0">
                <a:latin typeface="Lucida Bright" pitchFamily="18" charset="0"/>
                <a:cs typeface="Arial" pitchFamily="34" charset="0"/>
              </a:rPr>
              <a:t/>
            </a:r>
            <a:br>
              <a:rPr lang="en-US" b="1" u="sng" dirty="0" smtClean="0">
                <a:latin typeface="Lucida Bright" pitchFamily="18" charset="0"/>
                <a:cs typeface="Arial" pitchFamily="34" charset="0"/>
              </a:rPr>
            </a:br>
            <a:r>
              <a:rPr lang="en-US" b="1" u="sng" dirty="0" smtClean="0">
                <a:latin typeface="Lucida Bright" pitchFamily="18" charset="0"/>
                <a:cs typeface="Arial" pitchFamily="34" charset="0"/>
              </a:rPr>
              <a:t>CE 206: Engineering Computation Sessional</a:t>
            </a:r>
            <a:endParaRPr lang="en-US" b="1" u="sng" dirty="0">
              <a:latin typeface="Lucida Bright" pitchFamily="18" charset="0"/>
              <a:cs typeface="Arial" pitchFamily="34" charset="0"/>
            </a:endParaRPr>
          </a:p>
        </p:txBody>
      </p:sp>
      <p:sp>
        <p:nvSpPr>
          <p:cNvPr id="4" name="Subtitle 6"/>
          <p:cNvSpPr txBox="1">
            <a:spLocks/>
          </p:cNvSpPr>
          <p:nvPr/>
        </p:nvSpPr>
        <p:spPr>
          <a:xfrm>
            <a:off x="381000" y="3124200"/>
            <a:ext cx="85344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44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cs typeface="Arial" pitchFamily="34" charset="0"/>
              </a:rPr>
              <a:t>Fourier Analysis</a:t>
            </a:r>
            <a:endParaRPr kumimoji="0" lang="en-US" sz="44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 Antiqu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12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6790" y="2767548"/>
            <a:ext cx="8915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Solution:</a:t>
            </a:r>
          </a:p>
          <a:p>
            <a:r>
              <a:rPr lang="en-US" sz="2000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Sampling frequency = (1/0.02s) = 50Hz</a:t>
            </a:r>
          </a:p>
          <a:p>
            <a:r>
              <a:rPr lang="en-US" sz="2000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Total sample length = 8/50 = 0.16s</a:t>
            </a:r>
          </a:p>
          <a:p>
            <a:r>
              <a:rPr lang="en-US" sz="2000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The </a:t>
            </a:r>
            <a:r>
              <a:rPr lang="en-US" sz="2000" b="1" u="sng" dirty="0" err="1" smtClean="0">
                <a:latin typeface="Book Antiqua" panose="02040602050305030304" pitchFamily="18" charset="0"/>
                <a:cs typeface="Courier New" panose="02070309020205020404" pitchFamily="49" charset="0"/>
              </a:rPr>
              <a:t>Nyquist</a:t>
            </a:r>
            <a:r>
              <a:rPr lang="en-US" sz="2000" b="1" u="sng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 frequency </a:t>
            </a:r>
            <a:r>
              <a:rPr lang="en-US" sz="2000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= 0.5*50 = 25Hz</a:t>
            </a:r>
          </a:p>
          <a:p>
            <a:r>
              <a:rPr lang="en-US" sz="2000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(The highest frequency that can be measured in a signal is called the </a:t>
            </a:r>
            <a:r>
              <a:rPr lang="en-US" sz="2000" b="1" dirty="0" err="1" smtClean="0">
                <a:latin typeface="Book Antiqua" panose="02040602050305030304" pitchFamily="18" charset="0"/>
                <a:cs typeface="Courier New" panose="02070309020205020404" pitchFamily="49" charset="0"/>
              </a:rPr>
              <a:t>Nyquist</a:t>
            </a:r>
            <a:r>
              <a:rPr lang="en-US" sz="2000" b="1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 frequency</a:t>
            </a:r>
            <a:r>
              <a:rPr lang="en-US" sz="2000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 and is half the sampling frequency)</a:t>
            </a:r>
          </a:p>
          <a:p>
            <a:endParaRPr lang="en-US" sz="2000" dirty="0">
              <a:latin typeface="Book Antiqua" panose="02040602050305030304" pitchFamily="18" charset="0"/>
              <a:cs typeface="Courier New" panose="02070309020205020404" pitchFamily="49" charset="0"/>
            </a:endParaRPr>
          </a:p>
          <a:p>
            <a:r>
              <a:rPr lang="en-US" sz="2000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Lowest detectable frequency = 1/0.16s = 6.25Hz</a:t>
            </a:r>
          </a:p>
          <a:p>
            <a:endParaRPr lang="en-US" sz="2000" dirty="0">
              <a:latin typeface="Book Antiqua" panose="02040602050305030304" pitchFamily="18" charset="0"/>
              <a:cs typeface="Courier New" panose="02070309020205020404" pitchFamily="49" charset="0"/>
            </a:endParaRPr>
          </a:p>
          <a:p>
            <a:r>
              <a:rPr lang="en-US" sz="2000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Therefore, the analysis should be able to detect signals with periods from 1/25 = 0.04 </a:t>
            </a:r>
            <a:r>
              <a:rPr lang="en-US" sz="2000" dirty="0" err="1" smtClean="0">
                <a:latin typeface="Book Antiqua" panose="02040602050305030304" pitchFamily="18" charset="0"/>
                <a:cs typeface="Courier New" panose="02070309020205020404" pitchFamily="49" charset="0"/>
              </a:rPr>
              <a:t>upto</a:t>
            </a:r>
            <a:r>
              <a:rPr lang="en-US" sz="2000" dirty="0" smtClean="0">
                <a:latin typeface="Book Antiqua" panose="02040602050305030304" pitchFamily="18" charset="0"/>
                <a:cs typeface="Courier New" panose="02070309020205020404" pitchFamily="49" charset="0"/>
              </a:rPr>
              <a:t> 1/6.25 = 0.16s.</a:t>
            </a:r>
            <a:endParaRPr lang="en-US" sz="2000" dirty="0" smtClean="0">
              <a:latin typeface="Book Antiqua" panose="02040602050305030304" pitchFamily="18" charset="0"/>
              <a:cs typeface="Courier New" panose="02070309020205020404" pitchFamily="49" charset="0"/>
            </a:endParaRPr>
          </a:p>
          <a:p>
            <a:endParaRPr lang="en-US" sz="2000" dirty="0">
              <a:latin typeface="Book Antiqua" panose="02040602050305030304" pitchFamily="18" charset="0"/>
              <a:cs typeface="Courier New" panose="02070309020205020404" pitchFamily="49" charset="0"/>
            </a:endParaRPr>
          </a:p>
        </p:txBody>
      </p:sp>
      <p:grpSp>
        <p:nvGrpSpPr>
          <p:cNvPr id="6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7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11" name="Straight Connector 10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Example Problem: DFT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81000" y="838200"/>
            <a:ext cx="8534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ok Antiqua" panose="02040602050305030304" pitchFamily="18" charset="0"/>
              </a:rPr>
              <a:t>Apply MATLAB’s </a:t>
            </a:r>
            <a:r>
              <a:rPr lang="en-US" sz="2200" dirty="0" err="1" smtClean="0">
                <a:latin typeface="Book Antiqua" panose="02040602050305030304" pitchFamily="18" charset="0"/>
              </a:rPr>
              <a:t>fft</a:t>
            </a:r>
            <a:r>
              <a:rPr lang="en-US" sz="2200" dirty="0" smtClean="0">
                <a:latin typeface="Book Antiqua" panose="02040602050305030304" pitchFamily="18" charset="0"/>
              </a:rPr>
              <a:t> function to determine the DFT for a simple sinusoid:</a:t>
            </a:r>
          </a:p>
          <a:p>
            <a:pPr algn="ctr"/>
            <a:r>
              <a:rPr lang="en-US" altLang="en-US" sz="2200" b="1" i="1" dirty="0">
                <a:latin typeface="Book Antiqua" panose="02040602050305030304" pitchFamily="18" charset="0"/>
              </a:rPr>
              <a:t>f</a:t>
            </a:r>
            <a:r>
              <a:rPr lang="en-US" altLang="en-US" sz="2200" b="1" dirty="0">
                <a:latin typeface="Book Antiqua" panose="02040602050305030304" pitchFamily="18" charset="0"/>
              </a:rPr>
              <a:t>(</a:t>
            </a:r>
            <a:r>
              <a:rPr lang="en-US" altLang="en-US" sz="2200" b="1" i="1" dirty="0">
                <a:latin typeface="Book Antiqua" panose="02040602050305030304" pitchFamily="18" charset="0"/>
              </a:rPr>
              <a:t>t</a:t>
            </a:r>
            <a:r>
              <a:rPr lang="en-US" altLang="en-US" sz="2200" b="1" dirty="0">
                <a:latin typeface="Book Antiqua" panose="02040602050305030304" pitchFamily="18" charset="0"/>
              </a:rPr>
              <a:t>) = 5 + cos(2</a:t>
            </a:r>
            <a:r>
              <a:rPr lang="en-US" altLang="en-US" sz="2200" b="1" dirty="0">
                <a:latin typeface="Book Antiqua" panose="02040602050305030304" pitchFamily="18" charset="0"/>
                <a:sym typeface="Symbol" pitchFamily="18" charset="2"/>
              </a:rPr>
              <a:t>(12.5)</a:t>
            </a:r>
            <a:r>
              <a:rPr lang="en-US" altLang="en-US" sz="2200" b="1" i="1" dirty="0">
                <a:latin typeface="Book Antiqua" panose="02040602050305030304" pitchFamily="18" charset="0"/>
                <a:sym typeface="Symbol" pitchFamily="18" charset="2"/>
              </a:rPr>
              <a:t>t</a:t>
            </a:r>
            <a:r>
              <a:rPr lang="en-US" altLang="en-US" sz="2200" b="1" dirty="0">
                <a:latin typeface="Book Antiqua" panose="02040602050305030304" pitchFamily="18" charset="0"/>
                <a:sym typeface="Symbol" pitchFamily="18" charset="2"/>
              </a:rPr>
              <a:t>)</a:t>
            </a:r>
            <a:r>
              <a:rPr lang="en-US" altLang="en-US" sz="2200" b="1" dirty="0">
                <a:latin typeface="Book Antiqua" panose="02040602050305030304" pitchFamily="18" charset="0"/>
              </a:rPr>
              <a:t> + sin(2</a:t>
            </a:r>
            <a:r>
              <a:rPr lang="en-US" altLang="en-US" sz="2200" b="1" dirty="0">
                <a:latin typeface="Book Antiqua" panose="02040602050305030304" pitchFamily="18" charset="0"/>
                <a:sym typeface="Symbol" pitchFamily="18" charset="2"/>
              </a:rPr>
              <a:t>(18.75)</a:t>
            </a:r>
            <a:r>
              <a:rPr lang="en-US" altLang="en-US" sz="2200" b="1" i="1" dirty="0">
                <a:latin typeface="Book Antiqua" panose="02040602050305030304" pitchFamily="18" charset="0"/>
                <a:sym typeface="Symbol" pitchFamily="18" charset="2"/>
              </a:rPr>
              <a:t>t</a:t>
            </a:r>
            <a:r>
              <a:rPr lang="en-US" altLang="en-US" sz="2200" b="1" dirty="0">
                <a:latin typeface="Book Antiqua" panose="02040602050305030304" pitchFamily="18" charset="0"/>
                <a:sym typeface="Symbol" pitchFamily="18" charset="2"/>
              </a:rPr>
              <a:t>)</a:t>
            </a:r>
            <a:endParaRPr lang="en-US" altLang="en-US" sz="2200" b="1" dirty="0">
              <a:latin typeface="Book Antiqua" panose="02040602050305030304" pitchFamily="18" charset="0"/>
            </a:endParaRPr>
          </a:p>
          <a:p>
            <a:r>
              <a:rPr lang="en-US" sz="2200" dirty="0" smtClean="0">
                <a:latin typeface="Book Antiqua" panose="02040602050305030304" pitchFamily="18" charset="0"/>
              </a:rPr>
              <a:t>Generate 8 </a:t>
            </a:r>
            <a:r>
              <a:rPr lang="en-US" sz="2200" dirty="0" err="1" smtClean="0">
                <a:latin typeface="Book Antiqua" panose="02040602050305030304" pitchFamily="18" charset="0"/>
              </a:rPr>
              <a:t>equispaced</a:t>
            </a:r>
            <a:r>
              <a:rPr lang="en-US" sz="2200" dirty="0" smtClean="0">
                <a:latin typeface="Book Antiqua" panose="02040602050305030304" pitchFamily="18" charset="0"/>
              </a:rPr>
              <a:t> points with </a:t>
            </a:r>
            <a:r>
              <a:rPr lang="el-GR" sz="2200" dirty="0" smtClean="0">
                <a:latin typeface="Book Antiqua" panose="02040602050305030304" pitchFamily="18" charset="0"/>
              </a:rPr>
              <a:t>Δ</a:t>
            </a:r>
            <a:r>
              <a:rPr lang="en-US" sz="2200" dirty="0" smtClean="0">
                <a:latin typeface="Book Antiqua" panose="02040602050305030304" pitchFamily="18" charset="0"/>
              </a:rPr>
              <a:t>t = 0.02 s. Plot the results versus frequency</a:t>
            </a:r>
            <a:endParaRPr lang="en-US" sz="2200" dirty="0">
              <a:latin typeface="Book Antiqua" panose="0204060205030503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196790" y="2623304"/>
            <a:ext cx="864241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25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914400"/>
            <a:ext cx="8001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clc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  clear all; close all;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n=8; 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dt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=0.02; fs=1/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dt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 T=0.16;</a:t>
            </a:r>
          </a:p>
          <a:p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tspan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=(0:n-1)/fs;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y=5+cos(2*pi*12.5*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tspan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)+sin(2*pi*18.75*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tspan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subplot(3,1,1);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plot(tspan,y,'-ok','linewidth',2,'MarkerFaceColor','black');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title('(a) f(t) versus time (s)');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%%%%%%%%%%%%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Y=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fft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(y)/n;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Y'</a:t>
            </a:r>
          </a:p>
        </p:txBody>
      </p:sp>
      <p:grpSp>
        <p:nvGrpSpPr>
          <p:cNvPr id="6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7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11" name="Straight Connector 10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Example Problem: DFT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5410200" y="3586877"/>
            <a:ext cx="3048000" cy="258532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nn-NO" b="1" dirty="0">
                <a:latin typeface="Courier New" panose="02070309020205020404" pitchFamily="49" charset="0"/>
                <a:cs typeface="Courier New" panose="02070309020205020404" pitchFamily="49" charset="0"/>
              </a:rPr>
              <a:t>ans =</a:t>
            </a:r>
          </a:p>
          <a:p>
            <a:r>
              <a:rPr lang="nn-NO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nn-NO" b="1" dirty="0">
                <a:latin typeface="Courier New" panose="02070309020205020404" pitchFamily="49" charset="0"/>
                <a:cs typeface="Courier New" panose="02070309020205020404" pitchFamily="49" charset="0"/>
              </a:rPr>
              <a:t>5.0000          </a:t>
            </a:r>
          </a:p>
          <a:p>
            <a:r>
              <a:rPr lang="nn-NO" b="1" dirty="0">
                <a:latin typeface="Courier New" panose="02070309020205020404" pitchFamily="49" charset="0"/>
                <a:cs typeface="Courier New" panose="02070309020205020404" pitchFamily="49" charset="0"/>
              </a:rPr>
              <a:t>   0.0000 - 0.0000i</a:t>
            </a:r>
          </a:p>
          <a:p>
            <a:r>
              <a:rPr lang="nn-NO" b="1" dirty="0">
                <a:latin typeface="Courier New" panose="02070309020205020404" pitchFamily="49" charset="0"/>
                <a:cs typeface="Courier New" panose="02070309020205020404" pitchFamily="49" charset="0"/>
              </a:rPr>
              <a:t>   0.5000          </a:t>
            </a:r>
          </a:p>
          <a:p>
            <a:r>
              <a:rPr lang="nn-NO" b="1" dirty="0">
                <a:latin typeface="Courier New" panose="02070309020205020404" pitchFamily="49" charset="0"/>
                <a:cs typeface="Courier New" panose="02070309020205020404" pitchFamily="49" charset="0"/>
              </a:rPr>
              <a:t>  -0.0000 + 0.5000i</a:t>
            </a:r>
          </a:p>
          <a:p>
            <a:r>
              <a:rPr lang="nn-NO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0          </a:t>
            </a:r>
          </a:p>
          <a:p>
            <a:r>
              <a:rPr lang="nn-NO" b="1" dirty="0">
                <a:latin typeface="Courier New" panose="02070309020205020404" pitchFamily="49" charset="0"/>
                <a:cs typeface="Courier New" panose="02070309020205020404" pitchFamily="49" charset="0"/>
              </a:rPr>
              <a:t>  -0.0000 - 0.5000i</a:t>
            </a:r>
          </a:p>
          <a:p>
            <a:r>
              <a:rPr lang="nn-NO" b="1" dirty="0">
                <a:latin typeface="Courier New" panose="02070309020205020404" pitchFamily="49" charset="0"/>
                <a:cs typeface="Courier New" panose="02070309020205020404" pitchFamily="49" charset="0"/>
              </a:rPr>
              <a:t>   0.5000          </a:t>
            </a:r>
          </a:p>
          <a:p>
            <a:r>
              <a:rPr lang="nn-NO" b="1" dirty="0">
                <a:latin typeface="Courier New" panose="02070309020205020404" pitchFamily="49" charset="0"/>
                <a:cs typeface="Courier New" panose="02070309020205020404" pitchFamily="49" charset="0"/>
              </a:rPr>
              <a:t>   0.0000 + 0.0000i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550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Example Problem: DFT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0" y="1841500"/>
            <a:ext cx="184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66255" y="914400"/>
            <a:ext cx="890154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figure(1)</a:t>
            </a:r>
          </a:p>
          <a:p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nyquist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=fs/2; 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fmin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=1/T; </a:t>
            </a:r>
            <a:endParaRPr lang="en-US" sz="20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f=</a:t>
            </a:r>
            <a:r>
              <a:rPr lang="en-US" sz="20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linspace</a:t>
            </a:r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fmin,nyquist,n</a:t>
            </a:r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/2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Y(1)=[]; YP=Y(1:n/2);</a:t>
            </a:r>
          </a:p>
          <a:p>
            <a:endParaRPr lang="en-US" sz="20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subplot(3,1,2); </a:t>
            </a: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stem(</a:t>
            </a:r>
            <a:r>
              <a:rPr lang="en-US" sz="20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f,real</a:t>
            </a:r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(YP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),'linewidth',2,'MarkerFaceColor','blue');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grid; title('(b) Real component versus frequency')</a:t>
            </a:r>
          </a:p>
          <a:p>
            <a:endParaRPr lang="en-US" sz="20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subplot(3,1,3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 </a:t>
            </a:r>
            <a:endParaRPr lang="en-US" sz="20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stem(</a:t>
            </a:r>
            <a:r>
              <a:rPr lang="en-US" sz="20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f,imag</a:t>
            </a:r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(YP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),'linewidth',2,'MarkerFaceColor','blue');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grid; title('(c) Imaginary component versus frequency')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Example Problem: DFT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0" y="1841500"/>
            <a:ext cx="184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51" y="1066800"/>
            <a:ext cx="740649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1846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Power Spectrum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0" y="1841500"/>
            <a:ext cx="184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590800"/>
            <a:ext cx="5930158" cy="3180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0362" y="5077361"/>
            <a:ext cx="80778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figure(2)</a:t>
            </a:r>
          </a:p>
          <a:p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Pyy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=abs(YP).^2;</a:t>
            </a: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stem(f,Pyy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,'linewidth',2,'MarkerFaceColor','blue');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title ('Power Spectrum</a:t>
            </a:r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'); </a:t>
            </a:r>
            <a:r>
              <a:rPr lang="en-US" sz="20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('Frequency (Hz)');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1000" y="838200"/>
            <a:ext cx="8534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ok Antiqua" panose="02040602050305030304" pitchFamily="18" charset="0"/>
              </a:rPr>
              <a:t>Provides another useful way to discern the underlying harmonics of seemingly random signals.</a:t>
            </a:r>
          </a:p>
          <a:p>
            <a:r>
              <a:rPr lang="en-US" sz="2200" dirty="0" smtClean="0">
                <a:latin typeface="Book Antiqua" panose="02040602050305030304" pitchFamily="18" charset="0"/>
              </a:rPr>
              <a:t>In terms of DFT, a power spectrum consists of a plot of power associated with each frequency component (</a:t>
            </a:r>
            <a:r>
              <a:rPr lang="en-US" sz="2200" i="1" dirty="0" err="1" smtClean="0">
                <a:latin typeface="Book Antiqua" panose="02040602050305030304" pitchFamily="18" charset="0"/>
              </a:rPr>
              <a:t>P</a:t>
            </a:r>
            <a:r>
              <a:rPr lang="en-US" sz="2200" i="1" baseline="-25000" dirty="0" err="1" smtClean="0">
                <a:latin typeface="Book Antiqua" panose="02040602050305030304" pitchFamily="18" charset="0"/>
              </a:rPr>
              <a:t>k</a:t>
            </a:r>
            <a:r>
              <a:rPr lang="en-US" sz="2200" dirty="0" smtClean="0">
                <a:latin typeface="Book Antiqua" panose="02040602050305030304" pitchFamily="18" charset="0"/>
              </a:rPr>
              <a:t>) versus frequency.</a:t>
            </a:r>
            <a:endParaRPr lang="en-US" sz="2200" dirty="0">
              <a:latin typeface="Book Antiqua" panose="0204060205030503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007994"/>
              </p:ext>
            </p:extLst>
          </p:nvPr>
        </p:nvGraphicFramePr>
        <p:xfrm>
          <a:off x="609600" y="3838193"/>
          <a:ext cx="140277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Equation" r:id="rId5" imgW="571320" imgH="279360" progId="Equation.3">
                  <p:embed/>
                </p:oleObj>
              </mc:Choice>
              <mc:Fallback>
                <p:oleObj name="Equation" r:id="rId5" imgW="571320" imgH="279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" y="3838193"/>
                        <a:ext cx="1402773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81000" y="2582051"/>
            <a:ext cx="2362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Power = sum of square of Fourier coefficients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Brace 10"/>
          <p:cNvSpPr/>
          <p:nvPr/>
        </p:nvSpPr>
        <p:spPr>
          <a:xfrm>
            <a:off x="4419600" y="3886200"/>
            <a:ext cx="234890" cy="1371600"/>
          </a:xfrm>
          <a:prstGeom prst="rightBrac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"/>
          <p:cNvGrpSpPr/>
          <p:nvPr/>
        </p:nvGrpSpPr>
        <p:grpSpPr>
          <a:xfrm>
            <a:off x="0" y="117765"/>
            <a:ext cx="9112190" cy="6725456"/>
            <a:chOff x="0" y="117765"/>
            <a:chExt cx="911219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TextBox 3"/>
            <p:cNvSpPr txBox="1"/>
            <p:nvPr/>
          </p:nvSpPr>
          <p:spPr>
            <a:xfrm>
              <a:off x="0" y="117765"/>
              <a:ext cx="91121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Example Problem: Wolf Sunspot Number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8" name="Picture 4" descr="fig16-13Cropp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245" y="2284750"/>
            <a:ext cx="4397816" cy="1887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2401" y="838200"/>
            <a:ext cx="8749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ok Antiqua" panose="02040602050305030304" pitchFamily="18" charset="0"/>
              </a:rPr>
              <a:t>The data for year-wise sunspot number are contained in the MATLAB file </a:t>
            </a:r>
            <a:r>
              <a:rPr lang="en-US" sz="2200" b="1" dirty="0" smtClean="0">
                <a:latin typeface="Book Antiqua" panose="02040602050305030304" pitchFamily="18" charset="0"/>
              </a:rPr>
              <a:t>sunspot.dat</a:t>
            </a:r>
            <a:r>
              <a:rPr lang="en-US" sz="2200" dirty="0" smtClean="0">
                <a:latin typeface="Book Antiqua" panose="02040602050305030304" pitchFamily="18" charset="0"/>
              </a:rPr>
              <a:t>. Perform Fourier analysis on the time series data and determine the cycle length. Compare it to J.R. Wolf’s estimate of cycle length (~11.1 years). </a:t>
            </a:r>
            <a:endParaRPr lang="en-US" sz="2200" dirty="0">
              <a:latin typeface="Book Antiqua" panose="0204060205030503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2302157"/>
            <a:ext cx="6934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clear all; close all;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load sunspot.dat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year=sunspot(:,1); </a:t>
            </a:r>
            <a:endParaRPr lang="en-US" sz="20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number=sunspot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(:,2);</a:t>
            </a:r>
          </a:p>
          <a:p>
            <a:endParaRPr lang="en-US" sz="20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n=length(number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a=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polyfit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(year, number,1);</a:t>
            </a:r>
          </a:p>
          <a:p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lineartrend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polyval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a,year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ft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=number-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lineartrend</a:t>
            </a:r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2000" b="1" dirty="0" smtClean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F=</a:t>
            </a:r>
            <a:r>
              <a:rPr lang="en-US" sz="20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fft</a:t>
            </a:r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ft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fs=1; f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=(0:n/2)*fs/n;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pow=abs(F(1:n/2+1)).^2;</a:t>
            </a:r>
          </a:p>
          <a:p>
            <a:endParaRPr lang="en-US" sz="2000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54490" y="4172480"/>
            <a:ext cx="25769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Removing the upward linear trend of the data</a:t>
            </a:r>
            <a:endParaRPr lang="en-US" sz="22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739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08010" y="76200"/>
            <a:ext cx="9112190" cy="6767021"/>
            <a:chOff x="108010" y="76200"/>
            <a:chExt cx="9112190" cy="6767021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TextBox 3"/>
            <p:cNvSpPr txBox="1"/>
            <p:nvPr/>
          </p:nvSpPr>
          <p:spPr>
            <a:xfrm>
              <a:off x="108010" y="76200"/>
              <a:ext cx="91121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Book Antiqua" pitchFamily="18" charset="0"/>
                </a:rPr>
                <a:t>Example Problem: Wolf Sunspot Number</a:t>
              </a:r>
            </a:p>
          </p:txBody>
        </p:sp>
        <p:cxnSp>
          <p:nvCxnSpPr>
            <p:cNvPr id="5" name="Straight Connector 4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25" y="2438400"/>
            <a:ext cx="8171239" cy="386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35521" y="990599"/>
            <a:ext cx="84850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sz="2000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plot(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f,pow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('Frequency (cycles/year)'); </a:t>
            </a:r>
            <a:r>
              <a:rPr lang="en-US" sz="2000" b="1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ylabel</a:t>
            </a:r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('power')</a:t>
            </a:r>
          </a:p>
          <a:p>
            <a:r>
              <a:rPr lang="en-US" sz="2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title('Power versus frequency')</a:t>
            </a:r>
          </a:p>
        </p:txBody>
      </p:sp>
    </p:spTree>
    <p:extLst>
      <p:ext uri="{BB962C8B-B14F-4D97-AF65-F5344CB8AC3E}">
        <p14:creationId xmlns:p14="http://schemas.microsoft.com/office/powerpoint/2010/main" val="3516303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latin typeface="Book Antiqua" panose="02040602050305030304" pitchFamily="18" charset="0"/>
                  </a:rPr>
                  <a:t>CE 206: </a:t>
                </a:r>
                <a:r>
                  <a:rPr lang="en-US" sz="1400" i="1" dirty="0" err="1" smtClean="0"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latin typeface="Book Antiqua" pitchFamily="18" charset="0"/>
                  </a:rPr>
                  <a:t> Ahmed</a:t>
                </a:r>
                <a:endParaRPr lang="en-US" sz="1400" i="1" dirty="0"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anose="02040602050305030304" pitchFamily="18" charset="0"/>
                </a:rPr>
                <a:t>Periodic Functions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90500" y="901700"/>
            <a:ext cx="86868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Book Antiqua" panose="02040602050305030304" pitchFamily="18" charset="0"/>
              </a:rPr>
              <a:t>A periodic function is one for which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1710" y="1841500"/>
            <a:ext cx="18473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>
              <a:latin typeface="Book Antiqua" panose="0204060205030503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375414" y="1270000"/>
            <a:ext cx="183736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n-US" sz="2400" i="1" dirty="0">
                <a:latin typeface="Book Antiqua" panose="02040602050305030304" pitchFamily="18" charset="0"/>
              </a:rPr>
              <a:t>f</a:t>
            </a:r>
            <a:r>
              <a:rPr lang="en-US" sz="2400" dirty="0">
                <a:latin typeface="Book Antiqua" panose="02040602050305030304" pitchFamily="18" charset="0"/>
              </a:rPr>
              <a:t>(</a:t>
            </a:r>
            <a:r>
              <a:rPr lang="en-US" sz="2400" i="1" dirty="0">
                <a:latin typeface="Book Antiqua" panose="02040602050305030304" pitchFamily="18" charset="0"/>
              </a:rPr>
              <a:t>t</a:t>
            </a:r>
            <a:r>
              <a:rPr lang="en-US" sz="2400" dirty="0">
                <a:latin typeface="Book Antiqua" panose="02040602050305030304" pitchFamily="18" charset="0"/>
              </a:rPr>
              <a:t>) = </a:t>
            </a:r>
            <a:r>
              <a:rPr lang="en-US" sz="2400" i="1" dirty="0">
                <a:latin typeface="Book Antiqua" panose="02040602050305030304" pitchFamily="18" charset="0"/>
              </a:rPr>
              <a:t>f</a:t>
            </a:r>
            <a:r>
              <a:rPr lang="en-US" sz="2400" dirty="0">
                <a:latin typeface="Book Antiqua" panose="02040602050305030304" pitchFamily="18" charset="0"/>
              </a:rPr>
              <a:t>(</a:t>
            </a:r>
            <a:r>
              <a:rPr lang="en-US" sz="2400" i="1" dirty="0">
                <a:latin typeface="Book Antiqua" panose="02040602050305030304" pitchFamily="18" charset="0"/>
              </a:rPr>
              <a:t>t</a:t>
            </a:r>
            <a:r>
              <a:rPr lang="en-US" sz="2400" dirty="0">
                <a:latin typeface="Book Antiqua" panose="02040602050305030304" pitchFamily="18" charset="0"/>
              </a:rPr>
              <a:t> + </a:t>
            </a:r>
            <a:r>
              <a:rPr lang="en-US" sz="2400" i="1" dirty="0">
                <a:latin typeface="Book Antiqua" panose="02040602050305030304" pitchFamily="18" charset="0"/>
              </a:rPr>
              <a:t>T</a:t>
            </a:r>
            <a:r>
              <a:rPr lang="en-US" sz="2400" dirty="0">
                <a:latin typeface="Book Antiqua" panose="02040602050305030304" pitchFamily="18" charset="0"/>
              </a:rPr>
              <a:t>)</a:t>
            </a:r>
          </a:p>
        </p:txBody>
      </p:sp>
      <p:pic>
        <p:nvPicPr>
          <p:cNvPr id="13" name="Picture 7" descr="Fig1601n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6597" y="2311400"/>
            <a:ext cx="5119687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28600" y="1778000"/>
            <a:ext cx="8686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Tx/>
              <a:buNone/>
            </a:pPr>
            <a:r>
              <a:rPr lang="en-US" sz="2400" dirty="0">
                <a:latin typeface="Book Antiqua" panose="02040602050305030304" pitchFamily="18" charset="0"/>
              </a:rPr>
              <a:t>where </a:t>
            </a:r>
            <a:r>
              <a:rPr lang="en-US" sz="2400" i="1" dirty="0">
                <a:latin typeface="Book Antiqua" panose="02040602050305030304" pitchFamily="18" charset="0"/>
              </a:rPr>
              <a:t>T</a:t>
            </a:r>
            <a:r>
              <a:rPr lang="en-US" sz="2400" dirty="0">
                <a:latin typeface="Book Antiqua" panose="02040602050305030304" pitchFamily="18" charset="0"/>
              </a:rPr>
              <a:t> = the period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anose="02040602050305030304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anose="02040602050305030304" pitchFamily="18" charset="0"/>
                </a:rPr>
                <a:t>Sinusoids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1710" y="1841500"/>
            <a:ext cx="18473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>
              <a:latin typeface="Book Antiqua" panose="02040602050305030304" pitchFamily="18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847818" y="850900"/>
            <a:ext cx="344677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n-US" sz="2400" i="1" dirty="0">
                <a:latin typeface="Book Antiqua" panose="02040602050305030304" pitchFamily="18" charset="0"/>
              </a:rPr>
              <a:t>f</a:t>
            </a:r>
            <a:r>
              <a:rPr lang="en-US" sz="2400" dirty="0">
                <a:latin typeface="Book Antiqua" panose="02040602050305030304" pitchFamily="18" charset="0"/>
              </a:rPr>
              <a:t>(</a:t>
            </a:r>
            <a:r>
              <a:rPr lang="en-US" sz="2400" i="1" dirty="0">
                <a:latin typeface="Book Antiqua" panose="02040602050305030304" pitchFamily="18" charset="0"/>
              </a:rPr>
              <a:t>t</a:t>
            </a:r>
            <a:r>
              <a:rPr lang="en-US" sz="2400" dirty="0">
                <a:latin typeface="Book Antiqua" panose="02040602050305030304" pitchFamily="18" charset="0"/>
              </a:rPr>
              <a:t>) = </a:t>
            </a:r>
            <a:r>
              <a:rPr lang="en-US" sz="2400" i="1" dirty="0">
                <a:latin typeface="Book Antiqua" panose="02040602050305030304" pitchFamily="18" charset="0"/>
              </a:rPr>
              <a:t>A</a:t>
            </a:r>
            <a:r>
              <a:rPr lang="en-US" sz="2400" baseline="-25000" dirty="0">
                <a:latin typeface="Book Antiqua" panose="02040602050305030304" pitchFamily="18" charset="0"/>
              </a:rPr>
              <a:t>0</a:t>
            </a:r>
            <a:r>
              <a:rPr lang="en-US" sz="2400" dirty="0">
                <a:latin typeface="Book Antiqua" panose="02040602050305030304" pitchFamily="18" charset="0"/>
              </a:rPr>
              <a:t> + </a:t>
            </a:r>
            <a:r>
              <a:rPr lang="en-US" sz="2400" i="1" dirty="0">
                <a:latin typeface="Book Antiqua" panose="02040602050305030304" pitchFamily="18" charset="0"/>
              </a:rPr>
              <a:t>C</a:t>
            </a:r>
            <a:r>
              <a:rPr lang="en-US" sz="2400" baseline="-25000" dirty="0">
                <a:latin typeface="Book Antiqua" panose="02040602050305030304" pitchFamily="18" charset="0"/>
              </a:rPr>
              <a:t>1</a:t>
            </a:r>
            <a:r>
              <a:rPr lang="en-US" sz="2400" dirty="0">
                <a:latin typeface="Book Antiqua" panose="02040602050305030304" pitchFamily="18" charset="0"/>
              </a:rPr>
              <a:t>cos(</a:t>
            </a:r>
            <a:r>
              <a:rPr lang="en-US" sz="2400" i="1" dirty="0">
                <a:latin typeface="Book Antiqua" panose="02040602050305030304" pitchFamily="18" charset="0"/>
                <a:sym typeface="Symbol" pitchFamily="18" charset="2"/>
              </a:rPr>
              <a:t></a:t>
            </a:r>
            <a:r>
              <a:rPr lang="en-US" sz="2400" baseline="-25000" dirty="0">
                <a:latin typeface="Book Antiqua" panose="02040602050305030304" pitchFamily="18" charset="0"/>
                <a:sym typeface="Symbol" pitchFamily="18" charset="2"/>
              </a:rPr>
              <a:t>0</a:t>
            </a:r>
            <a:r>
              <a:rPr lang="en-US" sz="2400" i="1" dirty="0">
                <a:latin typeface="Book Antiqua" panose="02040602050305030304" pitchFamily="18" charset="0"/>
              </a:rPr>
              <a:t>t</a:t>
            </a:r>
            <a:r>
              <a:rPr lang="en-US" sz="2400" dirty="0">
                <a:latin typeface="Book Antiqua" panose="02040602050305030304" pitchFamily="18" charset="0"/>
              </a:rPr>
              <a:t> + </a:t>
            </a:r>
            <a:r>
              <a:rPr lang="en-US" sz="2400" i="1" dirty="0">
                <a:latin typeface="Book Antiqua" panose="02040602050305030304" pitchFamily="18" charset="0"/>
                <a:sym typeface="Symbol" pitchFamily="18" charset="2"/>
              </a:rPr>
              <a:t></a:t>
            </a:r>
            <a:r>
              <a:rPr lang="en-US" sz="2400" dirty="0">
                <a:latin typeface="Book Antiqua" panose="02040602050305030304" pitchFamily="18" charset="0"/>
              </a:rPr>
              <a:t>)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604963" y="1622425"/>
            <a:ext cx="1417663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buFontTx/>
              <a:buNone/>
            </a:pPr>
            <a:r>
              <a:rPr lang="en-US" sz="2400">
                <a:latin typeface="Book Antiqua" panose="02040602050305030304" pitchFamily="18" charset="0"/>
              </a:rPr>
              <a:t>Mean</a:t>
            </a:r>
          </a:p>
          <a:p>
            <a:pPr marL="342900" indent="-342900" algn="ctr">
              <a:buFontTx/>
              <a:buNone/>
            </a:pPr>
            <a:r>
              <a:rPr lang="en-US" sz="2400">
                <a:latin typeface="Book Antiqua" panose="02040602050305030304" pitchFamily="18" charset="0"/>
              </a:rPr>
              <a:t>value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166708" y="1841500"/>
            <a:ext cx="168187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n-US" sz="2400" dirty="0">
                <a:latin typeface="Book Antiqua" panose="02040602050305030304" pitchFamily="18" charset="0"/>
              </a:rPr>
              <a:t>Amplitude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936613" y="1622425"/>
            <a:ext cx="155042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n-US" sz="2400">
                <a:latin typeface="Book Antiqua" panose="02040602050305030304" pitchFamily="18" charset="0"/>
              </a:rPr>
              <a:t>Angular</a:t>
            </a:r>
          </a:p>
          <a:p>
            <a:pPr marL="342900" indent="-342900" algn="ctr">
              <a:buFontTx/>
              <a:buNone/>
            </a:pPr>
            <a:r>
              <a:rPr lang="en-US" sz="2400">
                <a:latin typeface="Book Antiqua" panose="02040602050305030304" pitchFamily="18" charset="0"/>
              </a:rPr>
              <a:t>frequency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6596714" y="1622425"/>
            <a:ext cx="981359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r>
              <a:rPr lang="en-US" sz="2400">
                <a:latin typeface="Book Antiqua" panose="02040602050305030304" pitchFamily="18" charset="0"/>
              </a:rPr>
              <a:t>Phase</a:t>
            </a:r>
          </a:p>
          <a:p>
            <a:pPr marL="342900" indent="-342900" algn="ctr">
              <a:buFontTx/>
              <a:buNone/>
            </a:pPr>
            <a:r>
              <a:rPr lang="en-US" sz="2400">
                <a:latin typeface="Book Antiqua" panose="02040602050305030304" pitchFamily="18" charset="0"/>
              </a:rPr>
              <a:t>shift</a:t>
            </a:r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 flipV="1">
            <a:off x="2952593" y="1292979"/>
            <a:ext cx="857250" cy="47204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Book Antiqua" panose="02040602050305030304" pitchFamily="18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 flipV="1">
            <a:off x="4179888" y="1220231"/>
            <a:ext cx="214312" cy="59110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Book Antiqua" panose="02040602050305030304" pitchFamily="18" charset="0"/>
            </a:endParaRPr>
          </a:p>
        </p:txBody>
      </p:sp>
      <p:sp>
        <p:nvSpPr>
          <p:cNvPr id="22" name="Line 10"/>
          <p:cNvSpPr>
            <a:spLocks noChangeShapeType="1"/>
          </p:cNvSpPr>
          <p:nvPr/>
        </p:nvSpPr>
        <p:spPr bwMode="auto">
          <a:xfrm flipH="1" flipV="1">
            <a:off x="5257799" y="1220231"/>
            <a:ext cx="442913" cy="46093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Book Antiqua" panose="02040602050305030304" pitchFamily="18" charset="0"/>
            </a:endParaRPr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 flipH="1" flipV="1">
            <a:off x="6096000" y="1220230"/>
            <a:ext cx="792163" cy="4244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Book Antiqua" panose="02040602050305030304" pitchFamily="18" charset="0"/>
            </a:endParaRPr>
          </a:p>
        </p:txBody>
      </p:sp>
      <p:pic>
        <p:nvPicPr>
          <p:cNvPr id="24" name="Picture 12" descr="Fig1602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4963" y="2674938"/>
            <a:ext cx="5929312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latin typeface="Book Antiqua" panose="02040602050305030304" pitchFamily="18" charset="0"/>
                  </a:rPr>
                  <a:t>CE 206: </a:t>
                </a:r>
                <a:r>
                  <a:rPr lang="en-US" sz="1400" i="1" dirty="0" err="1" smtClean="0"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latin typeface="Book Antiqua" pitchFamily="18" charset="0"/>
                  </a:rPr>
                  <a:t> Ahmed</a:t>
                </a:r>
                <a:endParaRPr lang="en-US" sz="1400" i="1" dirty="0"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anose="02040602050305030304" pitchFamily="18" charset="0"/>
                </a:rPr>
                <a:t>Alternative Expressions of Sinusoids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1710" y="1600200"/>
            <a:ext cx="18473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>
              <a:latin typeface="Book Antiqua" panose="02040602050305030304" pitchFamily="18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890016" y="1066800"/>
            <a:ext cx="53639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800" i="1" dirty="0">
                <a:latin typeface="Book Antiqua" panose="02040602050305030304" pitchFamily="18" charset="0"/>
              </a:rPr>
              <a:t>f</a:t>
            </a:r>
            <a:r>
              <a:rPr lang="en-US" altLang="en-US" sz="2800" dirty="0">
                <a:latin typeface="Book Antiqua" panose="02040602050305030304" pitchFamily="18" charset="0"/>
              </a:rPr>
              <a:t>(</a:t>
            </a:r>
            <a:r>
              <a:rPr lang="en-US" altLang="en-US" sz="2800" i="1" dirty="0">
                <a:latin typeface="Book Antiqua" panose="02040602050305030304" pitchFamily="18" charset="0"/>
              </a:rPr>
              <a:t>t</a:t>
            </a:r>
            <a:r>
              <a:rPr lang="en-US" altLang="en-US" sz="2800" dirty="0">
                <a:latin typeface="Book Antiqua" panose="02040602050305030304" pitchFamily="18" charset="0"/>
              </a:rPr>
              <a:t>) = </a:t>
            </a:r>
            <a:r>
              <a:rPr lang="en-US" altLang="en-US" sz="2800" i="1" dirty="0">
                <a:latin typeface="Book Antiqua" panose="02040602050305030304" pitchFamily="18" charset="0"/>
              </a:rPr>
              <a:t>A</a:t>
            </a:r>
            <a:r>
              <a:rPr lang="en-US" altLang="en-US" sz="2800" baseline="-25000" dirty="0">
                <a:latin typeface="Book Antiqua" panose="02040602050305030304" pitchFamily="18" charset="0"/>
              </a:rPr>
              <a:t>0</a:t>
            </a:r>
            <a:r>
              <a:rPr lang="en-US" altLang="en-US" sz="2800" dirty="0">
                <a:latin typeface="Book Antiqua" panose="02040602050305030304" pitchFamily="18" charset="0"/>
              </a:rPr>
              <a:t> + </a:t>
            </a:r>
            <a:r>
              <a:rPr lang="en-US" altLang="en-US" sz="2800" i="1" dirty="0">
                <a:latin typeface="Book Antiqua" panose="02040602050305030304" pitchFamily="18" charset="0"/>
              </a:rPr>
              <a:t>A</a:t>
            </a:r>
            <a:r>
              <a:rPr lang="en-US" altLang="en-US" sz="2800" baseline="-25000" dirty="0">
                <a:latin typeface="Book Antiqua" panose="02040602050305030304" pitchFamily="18" charset="0"/>
              </a:rPr>
              <a:t>1</a:t>
            </a:r>
            <a:r>
              <a:rPr lang="en-US" altLang="en-US" sz="2800" dirty="0">
                <a:latin typeface="Book Antiqua" panose="02040602050305030304" pitchFamily="18" charset="0"/>
              </a:rPr>
              <a:t>cos(</a:t>
            </a:r>
            <a:r>
              <a:rPr lang="en-US" altLang="en-US" sz="2800" i="1" dirty="0">
                <a:latin typeface="Book Antiqua" panose="02040602050305030304" pitchFamily="18" charset="0"/>
                <a:sym typeface="Symbol" pitchFamily="18" charset="2"/>
              </a:rPr>
              <a:t></a:t>
            </a:r>
            <a:r>
              <a:rPr lang="en-US" altLang="en-US" sz="2800" baseline="-25000" dirty="0">
                <a:latin typeface="Book Antiqua" panose="02040602050305030304" pitchFamily="18" charset="0"/>
                <a:sym typeface="Symbol" pitchFamily="18" charset="2"/>
              </a:rPr>
              <a:t>0</a:t>
            </a:r>
            <a:r>
              <a:rPr lang="en-US" altLang="en-US" sz="2800" i="1" dirty="0">
                <a:latin typeface="Book Antiqua" panose="02040602050305030304" pitchFamily="18" charset="0"/>
              </a:rPr>
              <a:t>t</a:t>
            </a:r>
            <a:r>
              <a:rPr lang="en-US" altLang="en-US" sz="2800" dirty="0">
                <a:latin typeface="Book Antiqua" panose="02040602050305030304" pitchFamily="18" charset="0"/>
              </a:rPr>
              <a:t>) + </a:t>
            </a:r>
            <a:r>
              <a:rPr lang="en-US" altLang="en-US" sz="2800" i="1" dirty="0">
                <a:latin typeface="Book Antiqua" panose="02040602050305030304" pitchFamily="18" charset="0"/>
              </a:rPr>
              <a:t>B</a:t>
            </a:r>
            <a:r>
              <a:rPr lang="en-US" altLang="en-US" sz="2800" baseline="-25000" dirty="0">
                <a:latin typeface="Book Antiqua" panose="02040602050305030304" pitchFamily="18" charset="0"/>
              </a:rPr>
              <a:t>1</a:t>
            </a:r>
            <a:r>
              <a:rPr lang="en-US" altLang="en-US" sz="2800" dirty="0">
                <a:latin typeface="Book Antiqua" panose="02040602050305030304" pitchFamily="18" charset="0"/>
              </a:rPr>
              <a:t>sin(</a:t>
            </a:r>
            <a:r>
              <a:rPr lang="en-US" altLang="en-US" sz="2800" i="1" dirty="0">
                <a:latin typeface="Book Antiqua" panose="02040602050305030304" pitchFamily="18" charset="0"/>
                <a:sym typeface="Symbol" pitchFamily="18" charset="2"/>
              </a:rPr>
              <a:t></a:t>
            </a:r>
            <a:r>
              <a:rPr lang="en-US" altLang="en-US" sz="2800" baseline="-25000" dirty="0">
                <a:latin typeface="Book Antiqua" panose="02040602050305030304" pitchFamily="18" charset="0"/>
                <a:sym typeface="Symbol" pitchFamily="18" charset="2"/>
              </a:rPr>
              <a:t>0</a:t>
            </a:r>
            <a:r>
              <a:rPr lang="en-US" altLang="en-US" sz="2800" i="1" dirty="0">
                <a:latin typeface="Book Antiqua" panose="02040602050305030304" pitchFamily="18" charset="0"/>
              </a:rPr>
              <a:t>t</a:t>
            </a:r>
            <a:r>
              <a:rPr lang="en-US" altLang="en-US" sz="2800" dirty="0">
                <a:latin typeface="Book Antiqua" panose="02040602050305030304" pitchFamily="18" charset="0"/>
              </a:rPr>
              <a:t>)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4639639" y="5595937"/>
            <a:ext cx="38715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600" i="1">
                <a:latin typeface="Book Antiqua" panose="02040602050305030304" pitchFamily="18" charset="0"/>
                <a:sym typeface="Symbol" pitchFamily="18" charset="2"/>
              </a:rPr>
              <a:t> = </a:t>
            </a:r>
            <a:r>
              <a:rPr lang="en-US" altLang="en-US" sz="3600">
                <a:latin typeface="Book Antiqua" panose="02040602050305030304" pitchFamily="18" charset="0"/>
                <a:sym typeface="Symbol" pitchFamily="18" charset="2"/>
              </a:rPr>
              <a:t>arctan(-</a:t>
            </a:r>
            <a:r>
              <a:rPr lang="en-US" altLang="en-US" sz="3600" i="1">
                <a:latin typeface="Book Antiqua" panose="02040602050305030304" pitchFamily="18" charset="0"/>
                <a:sym typeface="Symbol" pitchFamily="18" charset="2"/>
              </a:rPr>
              <a:t>B</a:t>
            </a:r>
            <a:r>
              <a:rPr lang="en-US" altLang="en-US" sz="3600" baseline="-25000">
                <a:latin typeface="Book Antiqua" panose="02040602050305030304" pitchFamily="18" charset="0"/>
                <a:sym typeface="Symbol" pitchFamily="18" charset="2"/>
              </a:rPr>
              <a:t>1</a:t>
            </a:r>
            <a:r>
              <a:rPr lang="en-US" altLang="en-US" sz="3600">
                <a:latin typeface="Book Antiqua" panose="02040602050305030304" pitchFamily="18" charset="0"/>
                <a:sym typeface="Symbol" pitchFamily="18" charset="2"/>
              </a:rPr>
              <a:t>/</a:t>
            </a:r>
            <a:r>
              <a:rPr lang="en-US" altLang="en-US" sz="3600" i="1">
                <a:latin typeface="Book Antiqua" panose="02040602050305030304" pitchFamily="18" charset="0"/>
                <a:sym typeface="Symbol" pitchFamily="18" charset="2"/>
              </a:rPr>
              <a:t>A</a:t>
            </a:r>
            <a:r>
              <a:rPr lang="en-US" altLang="en-US" sz="3600" baseline="-25000">
                <a:latin typeface="Book Antiqua" panose="02040602050305030304" pitchFamily="18" charset="0"/>
                <a:sym typeface="Symbol" pitchFamily="18" charset="2"/>
              </a:rPr>
              <a:t>1</a:t>
            </a:r>
            <a:r>
              <a:rPr lang="en-US" altLang="en-US" sz="3600">
                <a:latin typeface="Book Antiqua" panose="02040602050305030304" pitchFamily="18" charset="0"/>
                <a:sym typeface="Symbol" pitchFamily="18" charset="2"/>
              </a:rPr>
              <a:t>)</a:t>
            </a:r>
          </a:p>
        </p:txBody>
      </p:sp>
      <p:pic>
        <p:nvPicPr>
          <p:cNvPr id="13" name="Picture 18" descr="Fig1602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263" y="2084388"/>
            <a:ext cx="49434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9"/>
          <p:cNvSpPr txBox="1">
            <a:spLocks noChangeArrowheads="1"/>
          </p:cNvSpPr>
          <p:nvPr/>
        </p:nvSpPr>
        <p:spPr>
          <a:xfrm>
            <a:off x="322263" y="4803775"/>
            <a:ext cx="5278437" cy="5334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The two forms are related by</a:t>
            </a:r>
          </a:p>
        </p:txBody>
      </p:sp>
      <p:grpSp>
        <p:nvGrpSpPr>
          <p:cNvPr id="15" name="Group 33"/>
          <p:cNvGrpSpPr>
            <a:grpSpLocks/>
          </p:cNvGrpSpPr>
          <p:nvPr/>
        </p:nvGrpSpPr>
        <p:grpSpPr bwMode="auto">
          <a:xfrm>
            <a:off x="1057275" y="5562600"/>
            <a:ext cx="2678113" cy="666750"/>
            <a:chOff x="219" y="1926"/>
            <a:chExt cx="1687" cy="420"/>
          </a:xfrm>
        </p:grpSpPr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219" y="1976"/>
              <a:ext cx="60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42900" indent="-3429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20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20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20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20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2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2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2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2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20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i="1">
                  <a:latin typeface="Book Antiqua" panose="02040602050305030304" pitchFamily="18" charset="0"/>
                  <a:sym typeface="Symbol" pitchFamily="18" charset="2"/>
                </a:rPr>
                <a:t>C</a:t>
              </a:r>
              <a:r>
                <a:rPr lang="en-US" altLang="en-US" baseline="-25000">
                  <a:latin typeface="Book Antiqua" panose="02040602050305030304" pitchFamily="18" charset="0"/>
                  <a:sym typeface="Symbol" pitchFamily="18" charset="2"/>
                </a:rPr>
                <a:t>1</a:t>
              </a:r>
              <a:r>
                <a:rPr lang="en-US" altLang="en-US" i="1">
                  <a:latin typeface="Book Antiqua" panose="02040602050305030304" pitchFamily="18" charset="0"/>
                  <a:sym typeface="Symbol" pitchFamily="18" charset="2"/>
                </a:rPr>
                <a:t> =</a:t>
              </a:r>
              <a:endParaRPr lang="en-US" altLang="en-US">
                <a:latin typeface="Book Antiqua" panose="02040602050305030304" pitchFamily="18" charset="0"/>
              </a:endParaRPr>
            </a:p>
          </p:txBody>
        </p:sp>
        <p:grpSp>
          <p:nvGrpSpPr>
            <p:cNvPr id="17" name="Group 32"/>
            <p:cNvGrpSpPr>
              <a:grpSpLocks/>
            </p:cNvGrpSpPr>
            <p:nvPr/>
          </p:nvGrpSpPr>
          <p:grpSpPr bwMode="auto">
            <a:xfrm>
              <a:off x="860" y="1926"/>
              <a:ext cx="1046" cy="420"/>
              <a:chOff x="2617" y="1954"/>
              <a:chExt cx="1046" cy="420"/>
            </a:xfrm>
          </p:grpSpPr>
          <p:sp>
            <p:nvSpPr>
              <p:cNvPr id="18" name="Freeform 25"/>
              <p:cNvSpPr>
                <a:spLocks/>
              </p:cNvSpPr>
              <p:nvPr/>
            </p:nvSpPr>
            <p:spPr bwMode="auto">
              <a:xfrm>
                <a:off x="2617" y="1963"/>
                <a:ext cx="1046" cy="411"/>
              </a:xfrm>
              <a:custGeom>
                <a:avLst/>
                <a:gdLst>
                  <a:gd name="T0" fmla="*/ 0 w 1046"/>
                  <a:gd name="T1" fmla="*/ 274 h 411"/>
                  <a:gd name="T2" fmla="*/ 38 w 1046"/>
                  <a:gd name="T3" fmla="*/ 246 h 411"/>
                  <a:gd name="T4" fmla="*/ 95 w 1046"/>
                  <a:gd name="T5" fmla="*/ 373 h 411"/>
                  <a:gd name="T6" fmla="*/ 161 w 1046"/>
                  <a:gd name="T7" fmla="*/ 0 h 411"/>
                  <a:gd name="T8" fmla="*/ 1046 w 1046"/>
                  <a:gd name="T9" fmla="*/ 0 h 411"/>
                  <a:gd name="T10" fmla="*/ 1046 w 1046"/>
                  <a:gd name="T11" fmla="*/ 14 h 411"/>
                  <a:gd name="T12" fmla="*/ 171 w 1046"/>
                  <a:gd name="T13" fmla="*/ 14 h 411"/>
                  <a:gd name="T14" fmla="*/ 105 w 1046"/>
                  <a:gd name="T15" fmla="*/ 411 h 411"/>
                  <a:gd name="T16" fmla="*/ 90 w 1046"/>
                  <a:gd name="T17" fmla="*/ 411 h 411"/>
                  <a:gd name="T18" fmla="*/ 24 w 1046"/>
                  <a:gd name="T19" fmla="*/ 269 h 411"/>
                  <a:gd name="T20" fmla="*/ 10 w 1046"/>
                  <a:gd name="T21" fmla="*/ 283 h 411"/>
                  <a:gd name="T22" fmla="*/ 0 w 1046"/>
                  <a:gd name="T23" fmla="*/ 274 h 4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46"/>
                  <a:gd name="T37" fmla="*/ 0 h 411"/>
                  <a:gd name="T38" fmla="*/ 1046 w 1046"/>
                  <a:gd name="T39" fmla="*/ 411 h 4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46" h="411">
                    <a:moveTo>
                      <a:pt x="0" y="274"/>
                    </a:moveTo>
                    <a:lnTo>
                      <a:pt x="38" y="246"/>
                    </a:lnTo>
                    <a:lnTo>
                      <a:pt x="95" y="373"/>
                    </a:lnTo>
                    <a:lnTo>
                      <a:pt x="161" y="0"/>
                    </a:lnTo>
                    <a:lnTo>
                      <a:pt x="1046" y="0"/>
                    </a:lnTo>
                    <a:lnTo>
                      <a:pt x="1046" y="14"/>
                    </a:lnTo>
                    <a:lnTo>
                      <a:pt x="171" y="14"/>
                    </a:lnTo>
                    <a:lnTo>
                      <a:pt x="105" y="411"/>
                    </a:lnTo>
                    <a:lnTo>
                      <a:pt x="90" y="411"/>
                    </a:lnTo>
                    <a:lnTo>
                      <a:pt x="24" y="269"/>
                    </a:lnTo>
                    <a:lnTo>
                      <a:pt x="10" y="283"/>
                    </a:lnTo>
                    <a:lnTo>
                      <a:pt x="0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pitchFamily="20" charset="-128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pitchFamily="20" charset="-128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pitchFamily="20" charset="-128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pitchFamily="20" charset="-128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ＭＳ Ｐゴシック" pitchFamily="2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ＭＳ Ｐゴシック" pitchFamily="2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ＭＳ Ｐゴシック" pitchFamily="2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ＭＳ Ｐゴシック" pitchFamily="2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ＭＳ Ｐゴシック" pitchFamily="20" charset="-128"/>
                  </a:defRPr>
                </a:lvl9pPr>
              </a:lstStyle>
              <a:p>
                <a:pPr eaLnBrk="1" hangingPunct="1"/>
                <a:endParaRPr lang="en-US" altLang="en-US">
                  <a:latin typeface="Book Antiqua" panose="02040602050305030304" pitchFamily="18" charset="0"/>
                </a:endParaRPr>
              </a:p>
            </p:txBody>
          </p:sp>
          <p:grpSp>
            <p:nvGrpSpPr>
              <p:cNvPr id="19" name="Group 31"/>
              <p:cNvGrpSpPr>
                <a:grpSpLocks/>
              </p:cNvGrpSpPr>
              <p:nvPr/>
            </p:nvGrpSpPr>
            <p:grpSpPr bwMode="auto">
              <a:xfrm>
                <a:off x="2790" y="1954"/>
                <a:ext cx="841" cy="403"/>
                <a:chOff x="4521" y="2047"/>
                <a:chExt cx="841" cy="403"/>
              </a:xfrm>
            </p:grpSpPr>
            <p:sp>
              <p:nvSpPr>
                <p:cNvPr id="20" name="Rectangle 26"/>
                <p:cNvSpPr>
                  <a:spLocks noChangeArrowheads="1"/>
                </p:cNvSpPr>
                <p:nvPr/>
              </p:nvSpPr>
              <p:spPr bwMode="auto">
                <a:xfrm>
                  <a:off x="4702" y="2047"/>
                  <a:ext cx="92" cy="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marL="342900" indent="-3429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9pPr>
                </a:lstStyle>
                <a:p>
                  <a:pPr eaLnBrk="1" hangingPunct="1">
                    <a:buFontTx/>
                    <a:buNone/>
                  </a:pPr>
                  <a:r>
                    <a:rPr lang="en-US" altLang="en-US" sz="2300">
                      <a:latin typeface="Book Antiqua" panose="02040602050305030304" pitchFamily="18" charset="0"/>
                    </a:rPr>
                    <a:t>2</a:t>
                  </a:r>
                  <a:endParaRPr lang="en-US" altLang="en-US">
                    <a:latin typeface="Book Antiqua" panose="02040602050305030304" pitchFamily="18" charset="0"/>
                  </a:endParaRPr>
                </a:p>
              </p:txBody>
            </p:sp>
            <p:sp>
              <p:nvSpPr>
                <p:cNvPr id="21" name="Rectangle 28"/>
                <p:cNvSpPr>
                  <a:spLocks noChangeArrowheads="1"/>
                </p:cNvSpPr>
                <p:nvPr/>
              </p:nvSpPr>
              <p:spPr bwMode="auto">
                <a:xfrm>
                  <a:off x="4521" y="2130"/>
                  <a:ext cx="828" cy="3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marL="342900" indent="-3429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9pPr>
                </a:lstStyle>
                <a:p>
                  <a:pPr algn="r" eaLnBrk="1" hangingPunct="1">
                    <a:buFontTx/>
                    <a:buNone/>
                  </a:pPr>
                  <a:r>
                    <a:rPr lang="en-US" altLang="en-US" sz="3300" i="1" dirty="0">
                      <a:latin typeface="Book Antiqua" panose="02040602050305030304" pitchFamily="18" charset="0"/>
                    </a:rPr>
                    <a:t>A</a:t>
                  </a:r>
                  <a:r>
                    <a:rPr lang="en-US" altLang="en-US" sz="3300" baseline="-25000" dirty="0">
                      <a:latin typeface="Book Antiqua" panose="02040602050305030304" pitchFamily="18" charset="0"/>
                    </a:rPr>
                    <a:t>1</a:t>
                  </a:r>
                  <a:r>
                    <a:rPr lang="en-US" altLang="en-US" sz="3300" i="1" dirty="0">
                      <a:latin typeface="Book Antiqua" panose="02040602050305030304" pitchFamily="18" charset="0"/>
                    </a:rPr>
                    <a:t> + B</a:t>
                  </a:r>
                  <a:r>
                    <a:rPr lang="en-US" altLang="en-US" sz="3300" baseline="-25000" dirty="0">
                      <a:latin typeface="Book Antiqua" panose="02040602050305030304" pitchFamily="18" charset="0"/>
                    </a:rPr>
                    <a:t>1</a:t>
                  </a:r>
                  <a:endParaRPr lang="en-US" altLang="en-US" baseline="-25000" dirty="0">
                    <a:latin typeface="Book Antiqua" panose="02040602050305030304" pitchFamily="18" charset="0"/>
                  </a:endParaRPr>
                </a:p>
              </p:txBody>
            </p:sp>
            <p:sp>
              <p:nvSpPr>
                <p:cNvPr id="22" name="Rectangle 30"/>
                <p:cNvSpPr>
                  <a:spLocks noChangeArrowheads="1"/>
                </p:cNvSpPr>
                <p:nvPr/>
              </p:nvSpPr>
              <p:spPr bwMode="auto">
                <a:xfrm>
                  <a:off x="5270" y="2048"/>
                  <a:ext cx="92" cy="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marL="342900" indent="-3429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1pPr>
                  <a:lvl2pPr marL="742950" indent="-28575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2pPr>
                  <a:lvl3pPr marL="1143000" indent="-2286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3pPr>
                  <a:lvl4pPr marL="1600200" indent="-2286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4pPr>
                  <a:lvl5pPr marL="2057400" indent="-228600" eaLnBrk="0" hangingPunct="0"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  <a:ea typeface="ＭＳ Ｐゴシック" pitchFamily="20" charset="-128"/>
                    </a:defRPr>
                  </a:lvl9pPr>
                </a:lstStyle>
                <a:p>
                  <a:pPr eaLnBrk="1" hangingPunct="1">
                    <a:buFontTx/>
                    <a:buNone/>
                  </a:pPr>
                  <a:r>
                    <a:rPr lang="en-US" altLang="en-US" sz="2300">
                      <a:latin typeface="Book Antiqua" panose="02040602050305030304" pitchFamily="18" charset="0"/>
                    </a:rPr>
                    <a:t>2</a:t>
                  </a:r>
                  <a:endParaRPr lang="en-US" altLang="en-US">
                    <a:latin typeface="Book Antiqua" panose="02040602050305030304" pitchFamily="18" charset="0"/>
                  </a:endParaRPr>
                </a:p>
              </p:txBody>
            </p:sp>
          </p:grpSp>
        </p:grpSp>
      </p:grpSp>
      <p:sp>
        <p:nvSpPr>
          <p:cNvPr id="23" name="Freeform 35"/>
          <p:cNvSpPr>
            <a:spLocks/>
          </p:cNvSpPr>
          <p:nvPr/>
        </p:nvSpPr>
        <p:spPr bwMode="auto">
          <a:xfrm>
            <a:off x="2441575" y="2022475"/>
            <a:ext cx="3400425" cy="1287463"/>
          </a:xfrm>
          <a:custGeom>
            <a:avLst/>
            <a:gdLst>
              <a:gd name="T0" fmla="*/ 0 w 2142"/>
              <a:gd name="T1" fmla="*/ 414338 h 811"/>
              <a:gd name="T2" fmla="*/ 254000 w 2142"/>
              <a:gd name="T3" fmla="*/ 817563 h 811"/>
              <a:gd name="T4" fmla="*/ 412750 w 2142"/>
              <a:gd name="T5" fmla="*/ 1049338 h 811"/>
              <a:gd name="T6" fmla="*/ 546100 w 2142"/>
              <a:gd name="T7" fmla="*/ 1198563 h 811"/>
              <a:gd name="T8" fmla="*/ 714375 w 2142"/>
              <a:gd name="T9" fmla="*/ 1284288 h 811"/>
              <a:gd name="T10" fmla="*/ 871537 w 2142"/>
              <a:gd name="T11" fmla="*/ 1212850 h 811"/>
              <a:gd name="T12" fmla="*/ 1073150 w 2142"/>
              <a:gd name="T13" fmla="*/ 947738 h 811"/>
              <a:gd name="T14" fmla="*/ 1368425 w 2142"/>
              <a:gd name="T15" fmla="*/ 474663 h 811"/>
              <a:gd name="T16" fmla="*/ 1600200 w 2142"/>
              <a:gd name="T17" fmla="*/ 138113 h 811"/>
              <a:gd name="T18" fmla="*/ 1778000 w 2142"/>
              <a:gd name="T19" fmla="*/ 7938 h 811"/>
              <a:gd name="T20" fmla="*/ 1990725 w 2142"/>
              <a:gd name="T21" fmla="*/ 188913 h 811"/>
              <a:gd name="T22" fmla="*/ 2236787 w 2142"/>
              <a:gd name="T23" fmla="*/ 560388 h 811"/>
              <a:gd name="T24" fmla="*/ 2441575 w 2142"/>
              <a:gd name="T25" fmla="*/ 884238 h 811"/>
              <a:gd name="T26" fmla="*/ 2667000 w 2142"/>
              <a:gd name="T27" fmla="*/ 1192213 h 811"/>
              <a:gd name="T28" fmla="*/ 2813049 w 2142"/>
              <a:gd name="T29" fmla="*/ 1284288 h 811"/>
              <a:gd name="T30" fmla="*/ 2973387 w 2142"/>
              <a:gd name="T31" fmla="*/ 1212850 h 811"/>
              <a:gd name="T32" fmla="*/ 3151187 w 2142"/>
              <a:gd name="T33" fmla="*/ 998538 h 811"/>
              <a:gd name="T34" fmla="*/ 3306763 w 2142"/>
              <a:gd name="T35" fmla="*/ 725488 h 811"/>
              <a:gd name="T36" fmla="*/ 3400425 w 2142"/>
              <a:gd name="T37" fmla="*/ 547688 h 8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142"/>
              <a:gd name="T58" fmla="*/ 0 h 811"/>
              <a:gd name="T59" fmla="*/ 2142 w 2142"/>
              <a:gd name="T60" fmla="*/ 811 h 8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142" h="811">
                <a:moveTo>
                  <a:pt x="0" y="261"/>
                </a:moveTo>
                <a:cubicBezTo>
                  <a:pt x="27" y="303"/>
                  <a:pt x="117" y="448"/>
                  <a:pt x="160" y="515"/>
                </a:cubicBezTo>
                <a:cubicBezTo>
                  <a:pt x="203" y="582"/>
                  <a:pt x="229" y="621"/>
                  <a:pt x="260" y="661"/>
                </a:cubicBezTo>
                <a:cubicBezTo>
                  <a:pt x="291" y="701"/>
                  <a:pt x="312" y="730"/>
                  <a:pt x="344" y="755"/>
                </a:cubicBezTo>
                <a:cubicBezTo>
                  <a:pt x="376" y="780"/>
                  <a:pt x="416" y="808"/>
                  <a:pt x="450" y="809"/>
                </a:cubicBezTo>
                <a:cubicBezTo>
                  <a:pt x="484" y="810"/>
                  <a:pt x="511" y="799"/>
                  <a:pt x="549" y="764"/>
                </a:cubicBezTo>
                <a:cubicBezTo>
                  <a:pt x="587" y="729"/>
                  <a:pt x="624" y="674"/>
                  <a:pt x="676" y="597"/>
                </a:cubicBezTo>
                <a:cubicBezTo>
                  <a:pt x="728" y="520"/>
                  <a:pt x="807" y="384"/>
                  <a:pt x="862" y="299"/>
                </a:cubicBezTo>
                <a:cubicBezTo>
                  <a:pt x="917" y="214"/>
                  <a:pt x="965" y="136"/>
                  <a:pt x="1008" y="87"/>
                </a:cubicBezTo>
                <a:cubicBezTo>
                  <a:pt x="1051" y="38"/>
                  <a:pt x="1079" y="0"/>
                  <a:pt x="1120" y="5"/>
                </a:cubicBezTo>
                <a:cubicBezTo>
                  <a:pt x="1161" y="10"/>
                  <a:pt x="1206" y="61"/>
                  <a:pt x="1254" y="119"/>
                </a:cubicBezTo>
                <a:cubicBezTo>
                  <a:pt x="1302" y="177"/>
                  <a:pt x="1362" y="280"/>
                  <a:pt x="1409" y="353"/>
                </a:cubicBezTo>
                <a:cubicBezTo>
                  <a:pt x="1456" y="426"/>
                  <a:pt x="1493" y="491"/>
                  <a:pt x="1538" y="557"/>
                </a:cubicBezTo>
                <a:cubicBezTo>
                  <a:pt x="1583" y="623"/>
                  <a:pt x="1641" y="709"/>
                  <a:pt x="1680" y="751"/>
                </a:cubicBezTo>
                <a:cubicBezTo>
                  <a:pt x="1719" y="793"/>
                  <a:pt x="1740" y="807"/>
                  <a:pt x="1772" y="809"/>
                </a:cubicBezTo>
                <a:cubicBezTo>
                  <a:pt x="1804" y="811"/>
                  <a:pt x="1838" y="794"/>
                  <a:pt x="1873" y="764"/>
                </a:cubicBezTo>
                <a:cubicBezTo>
                  <a:pt x="1908" y="734"/>
                  <a:pt x="1950" y="680"/>
                  <a:pt x="1985" y="629"/>
                </a:cubicBezTo>
                <a:cubicBezTo>
                  <a:pt x="2020" y="578"/>
                  <a:pt x="2057" y="504"/>
                  <a:pt x="2083" y="457"/>
                </a:cubicBezTo>
                <a:cubicBezTo>
                  <a:pt x="2109" y="410"/>
                  <a:pt x="2130" y="368"/>
                  <a:pt x="2142" y="345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20" charset="-128"/>
              </a:defRPr>
            </a:lvl9pPr>
          </a:lstStyle>
          <a:p>
            <a:pPr eaLnBrk="1" hangingPunct="1"/>
            <a:endParaRPr lang="en-US" altLang="en-US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Time vs. Frequency Domains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0" y="1841500"/>
            <a:ext cx="184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/>
          </a:p>
        </p:txBody>
      </p:sp>
      <p:pic>
        <p:nvPicPr>
          <p:cNvPr id="10" name="Picture 5" descr="fig16-06Croppe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17600"/>
            <a:ext cx="4469607" cy="519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334000" y="1098550"/>
            <a:ext cx="3505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ok Antiqua" panose="02040602050305030304" pitchFamily="18" charset="0"/>
              </a:rPr>
              <a:t>Frequency domain provides an alternative perspective for characterizing the behavior of oscillating functions</a:t>
            </a:r>
            <a:endParaRPr lang="en-US" sz="22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169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271821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Fourier Series approx. and transform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0" y="1841500"/>
            <a:ext cx="184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/>
          </a:p>
        </p:txBody>
      </p:sp>
      <p:pic>
        <p:nvPicPr>
          <p:cNvPr id="10" name="Picture 7" descr="fig16-04Cropp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96962"/>
            <a:ext cx="34671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fig16-08Cropp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96219"/>
            <a:ext cx="4180599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271821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Fourier Series and Fourier Transform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0" y="1841500"/>
            <a:ext cx="184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09994" y="1073150"/>
            <a:ext cx="38810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Book Antiqua" panose="02040602050305030304" pitchFamily="18" charset="0"/>
              </a:rPr>
              <a:t>Continuous Fourier Series:</a:t>
            </a:r>
            <a:endParaRPr lang="en-US" sz="2200" b="1" dirty="0">
              <a:latin typeface="Book Antiqua" panose="0204060205030503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882662"/>
              </p:ext>
            </p:extLst>
          </p:nvPr>
        </p:nvGraphicFramePr>
        <p:xfrm>
          <a:off x="76200" y="1699974"/>
          <a:ext cx="5748941" cy="967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3" imgW="2565360" imgH="431640" progId="Equation.3">
                  <p:embed/>
                </p:oleObj>
              </mc:Choice>
              <mc:Fallback>
                <p:oleObj name="Equation" r:id="rId3" imgW="2565360" imgH="431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1699974"/>
                        <a:ext cx="5748941" cy="9670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836073"/>
              </p:ext>
            </p:extLst>
          </p:nvPr>
        </p:nvGraphicFramePr>
        <p:xfrm>
          <a:off x="1081520" y="3352800"/>
          <a:ext cx="3452346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5" imgW="1625400" imgH="393480" progId="Equation.3">
                  <p:embed/>
                </p:oleObj>
              </mc:Choice>
              <mc:Fallback>
                <p:oleObj name="Equation" r:id="rId5" imgW="162540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520" y="3352800"/>
                        <a:ext cx="3452346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505504"/>
              </p:ext>
            </p:extLst>
          </p:nvPr>
        </p:nvGraphicFramePr>
        <p:xfrm>
          <a:off x="1143000" y="4343400"/>
          <a:ext cx="337071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Equation" r:id="rId7" imgW="1587240" imgH="393480" progId="Equation.3">
                  <p:embed/>
                </p:oleObj>
              </mc:Choice>
              <mc:Fallback>
                <p:oleObj name="Equation" r:id="rId7" imgW="158724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343400"/>
                        <a:ext cx="3370717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29045" y="2693313"/>
            <a:ext cx="3505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ok Antiqua" panose="02040602050305030304" pitchFamily="18" charset="0"/>
              </a:rPr>
              <a:t>Coefficients:</a:t>
            </a:r>
            <a:endParaRPr lang="en-US" sz="2200" dirty="0">
              <a:latin typeface="Book Antiqua" panose="02040602050305030304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5867400" y="1497687"/>
            <a:ext cx="0" cy="38168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53200" y="1054100"/>
            <a:ext cx="23483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Book Antiqua" panose="02040602050305030304" pitchFamily="18" charset="0"/>
              </a:rPr>
              <a:t>Compact form:</a:t>
            </a:r>
            <a:endParaRPr lang="en-US" sz="2200" b="1" dirty="0">
              <a:latin typeface="Book Antiqua" panose="02040602050305030304" pitchFamily="18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587625"/>
              </p:ext>
            </p:extLst>
          </p:nvPr>
        </p:nvGraphicFramePr>
        <p:xfrm>
          <a:off x="6243279" y="1676400"/>
          <a:ext cx="2367321" cy="94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Equation" r:id="rId9" imgW="1079280" imgH="431640" progId="Equation.3">
                  <p:embed/>
                </p:oleObj>
              </mc:Choice>
              <mc:Fallback>
                <p:oleObj name="Equation" r:id="rId9" imgW="1079280" imgH="431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3279" y="1676400"/>
                        <a:ext cx="2367321" cy="94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534150" y="2738676"/>
            <a:ext cx="1752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ok Antiqua" panose="02040602050305030304" pitchFamily="18" charset="0"/>
              </a:rPr>
              <a:t>Coefficients:</a:t>
            </a:r>
            <a:endParaRPr lang="en-US" sz="2200" dirty="0">
              <a:latin typeface="Book Antiqua" panose="02040602050305030304" pitchFamily="18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468248"/>
              </p:ext>
            </p:extLst>
          </p:nvPr>
        </p:nvGraphicFramePr>
        <p:xfrm>
          <a:off x="5943600" y="3352800"/>
          <a:ext cx="307498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Equation" r:id="rId11" imgW="1447560" imgH="393480" progId="Equation.3">
                  <p:embed/>
                </p:oleObj>
              </mc:Choice>
              <mc:Fallback>
                <p:oleObj name="Equation" r:id="rId11" imgW="144756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352800"/>
                        <a:ext cx="3074987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0451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Discrete Fourier Transform (DFT)</a:t>
              </a:r>
              <a:endParaRPr lang="en-US" sz="3600" b="1" dirty="0">
                <a:latin typeface="Book Antiqua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0" y="1841500"/>
            <a:ext cx="184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/>
          </a:p>
        </p:txBody>
      </p:sp>
      <p:pic>
        <p:nvPicPr>
          <p:cNvPr id="10" name="Picture 4" descr="fig16-09Croppe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25" y="3352800"/>
            <a:ext cx="57435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81000" y="914400"/>
            <a:ext cx="844434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ok Antiqua" panose="02040602050305030304" pitchFamily="18" charset="0"/>
              </a:rPr>
              <a:t>In engineering, data are often collected in or converted to discrete format.  </a:t>
            </a:r>
          </a:p>
          <a:p>
            <a:endParaRPr lang="en-US" sz="2200" dirty="0" smtClean="0">
              <a:latin typeface="Book Antiqua" panose="02040602050305030304" pitchFamily="18" charset="0"/>
            </a:endParaRPr>
          </a:p>
          <a:p>
            <a:r>
              <a:rPr lang="en-US" sz="2200" dirty="0" smtClean="0">
                <a:latin typeface="Book Antiqua" panose="02040602050305030304" pitchFamily="18" charset="0"/>
              </a:rPr>
              <a:t>Discrete </a:t>
            </a:r>
            <a:r>
              <a:rPr lang="en-US" sz="2200" dirty="0" smtClean="0">
                <a:latin typeface="Book Antiqua" panose="02040602050305030304" pitchFamily="18" charset="0"/>
              </a:rPr>
              <a:t>Fourier transform:</a:t>
            </a:r>
          </a:p>
          <a:p>
            <a:endParaRPr lang="en-US" sz="2200" dirty="0">
              <a:latin typeface="Book Antiqua" panose="02040602050305030304" pitchFamily="18" charset="0"/>
            </a:endParaRPr>
          </a:p>
          <a:p>
            <a:r>
              <a:rPr lang="en-US" sz="2200" dirty="0" smtClean="0">
                <a:latin typeface="Book Antiqua" panose="02040602050305030304" pitchFamily="18" charset="0"/>
              </a:rPr>
              <a:t>Inverse Fourier transform:</a:t>
            </a:r>
            <a:endParaRPr lang="en-US" sz="2200" dirty="0">
              <a:latin typeface="Book Antiqua" panose="0204060205030503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79400"/>
              </p:ext>
            </p:extLst>
          </p:nvPr>
        </p:nvGraphicFramePr>
        <p:xfrm>
          <a:off x="4038600" y="1676400"/>
          <a:ext cx="1970314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Equation" r:id="rId5" imgW="1015920" imgH="444240" progId="Equation.3">
                  <p:embed/>
                </p:oleObj>
              </mc:Choice>
              <mc:Fallback>
                <p:oleObj name="Equation" r:id="rId5" imgW="1015920" imgH="4442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38600" y="1676400"/>
                        <a:ext cx="1970314" cy="86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80210" y="1905000"/>
            <a:ext cx="2635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for  </a:t>
            </a:r>
            <a:r>
              <a:rPr lang="en-US" i="1" dirty="0" smtClean="0">
                <a:latin typeface="Book Antiqua" panose="02040602050305030304" pitchFamily="18" charset="0"/>
              </a:rPr>
              <a:t>k</a:t>
            </a:r>
            <a:r>
              <a:rPr lang="en-US" dirty="0" smtClean="0">
                <a:latin typeface="Book Antiqua" panose="02040602050305030304" pitchFamily="18" charset="0"/>
              </a:rPr>
              <a:t> = 0 to </a:t>
            </a:r>
            <a:r>
              <a:rPr lang="en-US" i="1" dirty="0" smtClean="0">
                <a:latin typeface="Book Antiqua" panose="02040602050305030304" pitchFamily="18" charset="0"/>
              </a:rPr>
              <a:t>n</a:t>
            </a:r>
            <a:r>
              <a:rPr lang="en-US" dirty="0" smtClean="0">
                <a:latin typeface="Book Antiqua" panose="02040602050305030304" pitchFamily="18" charset="0"/>
              </a:rPr>
              <a:t>-1</a:t>
            </a:r>
            <a:endParaRPr lang="en-US" dirty="0">
              <a:latin typeface="Book Antiqua" panose="02040602050305030304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230451"/>
              </p:ext>
            </p:extLst>
          </p:nvPr>
        </p:nvGraphicFramePr>
        <p:xfrm>
          <a:off x="4005263" y="2438400"/>
          <a:ext cx="21177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Equation" r:id="rId7" imgW="1091880" imgH="431640" progId="Equation.3">
                  <p:embed/>
                </p:oleObj>
              </mc:Choice>
              <mc:Fallback>
                <p:oleObj name="Equation" r:id="rId7" imgW="1091880" imgH="431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5263" y="2438400"/>
                        <a:ext cx="21177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324600" y="2602468"/>
            <a:ext cx="1949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ook Antiqua" panose="02040602050305030304" pitchFamily="18" charset="0"/>
              </a:rPr>
              <a:t>for  </a:t>
            </a:r>
            <a:r>
              <a:rPr lang="en-US" i="1" dirty="0" smtClean="0">
                <a:latin typeface="Book Antiqua" panose="02040602050305030304" pitchFamily="18" charset="0"/>
              </a:rPr>
              <a:t>j</a:t>
            </a:r>
            <a:r>
              <a:rPr lang="en-US" dirty="0" smtClean="0">
                <a:latin typeface="Book Antiqua" panose="02040602050305030304" pitchFamily="18" charset="0"/>
              </a:rPr>
              <a:t> = 0 to </a:t>
            </a:r>
            <a:r>
              <a:rPr lang="en-US" i="1" dirty="0" smtClean="0">
                <a:latin typeface="Book Antiqua" panose="02040602050305030304" pitchFamily="18" charset="0"/>
              </a:rPr>
              <a:t>n</a:t>
            </a:r>
            <a:r>
              <a:rPr lang="en-US" dirty="0" smtClean="0">
                <a:latin typeface="Book Antiqua" panose="02040602050305030304" pitchFamily="18" charset="0"/>
              </a:rPr>
              <a:t>-1</a:t>
            </a:r>
            <a:endParaRPr lang="en-US" dirty="0">
              <a:latin typeface="Book Antiqua" panose="02040602050305030304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395429"/>
              </p:ext>
            </p:extLst>
          </p:nvPr>
        </p:nvGraphicFramePr>
        <p:xfrm>
          <a:off x="533400" y="3371850"/>
          <a:ext cx="1084263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Equation" r:id="rId9" imgW="558720" imgH="393480" progId="Equation.3">
                  <p:embed/>
                </p:oleObj>
              </mc:Choice>
              <mc:Fallback>
                <p:oleObj name="Equation" r:id="rId9" imgW="55872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371850"/>
                        <a:ext cx="1084263" cy="763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96790" y="117765"/>
            <a:ext cx="8915400" cy="6725456"/>
            <a:chOff x="196790" y="117765"/>
            <a:chExt cx="8915400" cy="6725456"/>
          </a:xfrm>
        </p:grpSpPr>
        <p:grpSp>
          <p:nvGrpSpPr>
            <p:cNvPr id="3" name="Group 4"/>
            <p:cNvGrpSpPr/>
            <p:nvPr/>
          </p:nvGrpSpPr>
          <p:grpSpPr>
            <a:xfrm>
              <a:off x="196790" y="6535444"/>
              <a:ext cx="8915400" cy="307777"/>
              <a:chOff x="196790" y="6535444"/>
              <a:chExt cx="8915400" cy="30777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96790" y="6535444"/>
                <a:ext cx="891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CE 206: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Engg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. Computation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sessional</a:t>
                </a:r>
                <a:r>
                  <a:rPr 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						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Dr. </a:t>
                </a:r>
                <a:r>
                  <a:rPr lang="en-US" sz="1400" i="1" dirty="0" err="1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Tanvir</a:t>
                </a:r>
                <a:r>
                  <a:rPr lang="en-US" sz="1400" i="1" dirty="0" smtClean="0">
                    <a:solidFill>
                      <a:schemeClr val="bg1">
                        <a:lumMod val="50000"/>
                      </a:schemeClr>
                    </a:solidFill>
                    <a:latin typeface="Book Antiqua" pitchFamily="18" charset="0"/>
                  </a:rPr>
                  <a:t> Ahmed</a:t>
                </a:r>
                <a:endParaRPr lang="en-US" sz="1400" i="1" dirty="0">
                  <a:solidFill>
                    <a:schemeClr val="bg1">
                      <a:lumMod val="50000"/>
                    </a:schemeClr>
                  </a:solidFill>
                  <a:latin typeface="Book Antiqua" pitchFamily="18" charset="0"/>
                </a:endParaRPr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228600" y="6553200"/>
                <a:ext cx="86106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304800" y="117765"/>
              <a:ext cx="853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Book Antiqua" pitchFamily="18" charset="0"/>
                </a:rPr>
                <a:t>MATLAB built-in function: </a:t>
              </a:r>
              <a:r>
                <a:rPr lang="en-US" sz="3600" b="1" dirty="0" err="1" smtClean="0">
                  <a:solidFill>
                    <a:srgbClr val="0000FF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fft</a:t>
              </a:r>
              <a:endParaRPr lang="en-US" sz="36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290945" y="762000"/>
              <a:ext cx="861060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72000" y="1841500"/>
            <a:ext cx="1841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FontTx/>
              <a:buNone/>
            </a:pPr>
            <a:endParaRPr lang="en-US"/>
          </a:p>
        </p:txBody>
      </p:sp>
      <p:pic>
        <p:nvPicPr>
          <p:cNvPr id="10" name="Picture 4" descr="fig16-10Cropp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1" y="990601"/>
            <a:ext cx="3958802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558145" y="1028701"/>
            <a:ext cx="4343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ok Antiqua" panose="02040602050305030304" pitchFamily="18" charset="0"/>
              </a:rPr>
              <a:t>DFT is computationally burdensome.</a:t>
            </a:r>
          </a:p>
          <a:p>
            <a:endParaRPr lang="en-US" sz="2200" dirty="0">
              <a:latin typeface="Book Antiqua" panose="02040602050305030304" pitchFamily="18" charset="0"/>
            </a:endParaRPr>
          </a:p>
          <a:p>
            <a:r>
              <a:rPr lang="en-US" sz="2200" dirty="0" smtClean="0">
                <a:latin typeface="Book Antiqua" panose="02040602050305030304" pitchFamily="18" charset="0"/>
              </a:rPr>
              <a:t>A Fast Fourier Transform (FFT) algorithm has been developed to compute the DFT in an economical fashion.</a:t>
            </a:r>
          </a:p>
          <a:p>
            <a:endParaRPr lang="en-US" sz="2200" dirty="0">
              <a:latin typeface="Book Antiqua" panose="02040602050305030304" pitchFamily="18" charset="0"/>
            </a:endParaRPr>
          </a:p>
          <a:p>
            <a:r>
              <a:rPr lang="en-US" sz="2200" dirty="0" smtClean="0">
                <a:latin typeface="Book Antiqua" panose="02040602050305030304" pitchFamily="18" charset="0"/>
              </a:rPr>
              <a:t>MATLAB has a built-in function to compute FFT</a:t>
            </a:r>
            <a:endParaRPr lang="en-US" sz="2200" dirty="0">
              <a:latin typeface="Book Antiqua" panose="0204060205030503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56150" y="4536398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 = </a:t>
            </a:r>
            <a:r>
              <a:rPr lang="en-US" sz="28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fft</a:t>
            </a:r>
            <a:r>
              <a:rPr lang="en-US" sz="28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800" b="1" dirty="0" err="1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f,n</a:t>
            </a:r>
            <a:r>
              <a:rPr lang="en-US" sz="2800" b="1" dirty="0" smtClean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sz="2800" b="1" dirty="0">
              <a:solidFill>
                <a:srgbClr val="0000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2749" y="5562600"/>
            <a:ext cx="84887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ok Antiqua" panose="02040602050305030304" pitchFamily="18" charset="0"/>
              </a:rPr>
              <a:t>F = a vector containing the DFT</a:t>
            </a:r>
          </a:p>
          <a:p>
            <a:r>
              <a:rPr lang="en-US" sz="2200" dirty="0" smtClean="0">
                <a:latin typeface="Book Antiqua" panose="02040602050305030304" pitchFamily="18" charset="0"/>
              </a:rPr>
              <a:t>F = a vector containing the signal/ discrete measurements</a:t>
            </a:r>
            <a:endParaRPr lang="en-US" sz="22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4715</TotalTime>
  <Words>804</Words>
  <Application>Microsoft Office PowerPoint</Application>
  <PresentationFormat>On-screen Show (4:3)</PresentationFormat>
  <Paragraphs>141</Paragraphs>
  <Slides>16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Microsoft Equation 3.0</vt:lpstr>
      <vt:lpstr> CE 206: Engineering Computation Sessional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Dr. Tanvir Ahmed</cp:lastModifiedBy>
  <cp:revision>338</cp:revision>
  <dcterms:created xsi:type="dcterms:W3CDTF">2006-08-16T00:00:00Z</dcterms:created>
  <dcterms:modified xsi:type="dcterms:W3CDTF">2015-02-13T18:29:48Z</dcterms:modified>
</cp:coreProperties>
</file>