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2" r:id="rId5"/>
    <p:sldId id="259" r:id="rId6"/>
    <p:sldId id="260" r:id="rId7"/>
    <p:sldId id="261" r:id="rId8"/>
    <p:sldId id="265" r:id="rId9"/>
    <p:sldId id="271" r:id="rId10"/>
    <p:sldId id="266" r:id="rId11"/>
    <p:sldId id="267" r:id="rId12"/>
    <p:sldId id="270" r:id="rId13"/>
    <p:sldId id="272" r:id="rId14"/>
    <p:sldId id="263" r:id="rId15"/>
    <p:sldId id="273" r:id="rId16"/>
    <p:sldId id="269" r:id="rId17"/>
    <p:sldId id="268" r:id="rId18"/>
    <p:sldId id="264"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44E0F-5309-4474-BD90-753229A65ADB}" type="datetimeFigureOut">
              <a:rPr lang="en-US" smtClean="0"/>
              <a:t>6/17/2019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7C408-2F02-4471-87E3-2DF85219675D}" type="slidenum">
              <a:rPr lang="en-US" smtClean="0"/>
              <a:t>‹#›</a:t>
            </a:fld>
            <a:endParaRPr lang="en-US"/>
          </a:p>
        </p:txBody>
      </p:sp>
    </p:spTree>
    <p:extLst>
      <p:ext uri="{BB962C8B-B14F-4D97-AF65-F5344CB8AC3E}">
        <p14:creationId xmlns:p14="http://schemas.microsoft.com/office/powerpoint/2010/main" val="45776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D7C408-2F02-4471-87E3-2DF85219675D}" type="slidenum">
              <a:rPr lang="en-US" smtClean="0"/>
              <a:t>9</a:t>
            </a:fld>
            <a:endParaRPr lang="en-US"/>
          </a:p>
        </p:txBody>
      </p:sp>
    </p:spTree>
    <p:extLst>
      <p:ext uri="{BB962C8B-B14F-4D97-AF65-F5344CB8AC3E}">
        <p14:creationId xmlns:p14="http://schemas.microsoft.com/office/powerpoint/2010/main" val="229529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6/17/2019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6/17/2019</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6/17/2019</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6/17/2019</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6/17/2019</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6/17/2019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mote sensing"/>
          <p:cNvPicPr>
            <a:picLocks noChangeAspect="1" noChangeArrowheads="1"/>
          </p:cNvPicPr>
          <p:nvPr/>
        </p:nvPicPr>
        <p:blipFill>
          <a:blip r:embed="rId2"/>
          <a:srcRect/>
          <a:stretch>
            <a:fillRect/>
          </a:stretch>
        </p:blipFill>
        <p:spPr bwMode="auto">
          <a:xfrm>
            <a:off x="152400" y="0"/>
            <a:ext cx="8610600" cy="5029200"/>
          </a:xfrm>
          <a:prstGeom prst="rect">
            <a:avLst/>
          </a:prstGeom>
          <a:noFill/>
        </p:spPr>
      </p:pic>
      <p:sp>
        <p:nvSpPr>
          <p:cNvPr id="4" name="TextBox 3"/>
          <p:cNvSpPr txBox="1"/>
          <p:nvPr/>
        </p:nvSpPr>
        <p:spPr>
          <a:xfrm>
            <a:off x="2895600" y="0"/>
            <a:ext cx="4419600" cy="584775"/>
          </a:xfrm>
          <a:prstGeom prst="rect">
            <a:avLst/>
          </a:prstGeom>
          <a:noFill/>
        </p:spPr>
        <p:txBody>
          <a:bodyPr wrap="square" rtlCol="0">
            <a:spAutoFit/>
          </a:bodyPr>
          <a:lstStyle/>
          <a:p>
            <a:r>
              <a:rPr lang="en-US" sz="3200" dirty="0" smtClean="0">
                <a:solidFill>
                  <a:srgbClr val="FF0000"/>
                </a:solidFill>
              </a:rPr>
              <a:t>REMOTE SENSING</a:t>
            </a:r>
            <a:endParaRPr lang="en-US" sz="3200" dirty="0">
              <a:solidFill>
                <a:srgbClr val="FF0000"/>
              </a:solidFill>
            </a:endParaRPr>
          </a:p>
        </p:txBody>
      </p:sp>
      <p:sp>
        <p:nvSpPr>
          <p:cNvPr id="3" name="TextBox 2"/>
          <p:cNvSpPr txBox="1"/>
          <p:nvPr/>
        </p:nvSpPr>
        <p:spPr>
          <a:xfrm>
            <a:off x="1524000" y="4803591"/>
            <a:ext cx="5562600" cy="2054409"/>
          </a:xfrm>
          <a:prstGeom prst="rect">
            <a:avLst/>
          </a:prstGeom>
          <a:noFill/>
        </p:spPr>
        <p:txBody>
          <a:bodyPr wrap="square" rtlCol="0">
            <a:spAutoFit/>
          </a:bodyPr>
          <a:lstStyle/>
          <a:p>
            <a:pPr>
              <a:lnSpc>
                <a:spcPct val="150000"/>
              </a:lnSpc>
            </a:pPr>
            <a:endParaRPr lang="en-US" sz="1600" i="1" dirty="0" smtClean="0">
              <a:solidFill>
                <a:schemeClr val="bg1"/>
              </a:solidFill>
            </a:endParaRPr>
          </a:p>
          <a:p>
            <a:pPr algn="ctr">
              <a:lnSpc>
                <a:spcPct val="150000"/>
              </a:lnSpc>
            </a:pPr>
            <a:r>
              <a:rPr lang="en-US" sz="1600" b="1" i="1" dirty="0" smtClean="0">
                <a:solidFill>
                  <a:srgbClr val="002060"/>
                </a:solidFill>
              </a:rPr>
              <a:t>Md. Ashraful Imran</a:t>
            </a:r>
          </a:p>
          <a:p>
            <a:pPr algn="ctr">
              <a:lnSpc>
                <a:spcPct val="150000"/>
              </a:lnSpc>
            </a:pPr>
            <a:r>
              <a:rPr lang="en-US" sz="1400" i="1" dirty="0" smtClean="0">
                <a:solidFill>
                  <a:srgbClr val="002060"/>
                </a:solidFill>
              </a:rPr>
              <a:t>Lecturer</a:t>
            </a:r>
          </a:p>
          <a:p>
            <a:pPr algn="ctr">
              <a:lnSpc>
                <a:spcPct val="150000"/>
              </a:lnSpc>
            </a:pPr>
            <a:r>
              <a:rPr lang="en-US" sz="1300" i="1" dirty="0" smtClean="0">
                <a:solidFill>
                  <a:srgbClr val="002060"/>
                </a:solidFill>
              </a:rPr>
              <a:t>Department of Civil Engineering</a:t>
            </a:r>
          </a:p>
          <a:p>
            <a:pPr algn="ctr">
              <a:lnSpc>
                <a:spcPct val="150000"/>
              </a:lnSpc>
            </a:pPr>
            <a:r>
              <a:rPr lang="en-US" sz="1300" i="1" dirty="0" smtClean="0">
                <a:solidFill>
                  <a:srgbClr val="002060"/>
                </a:solidFill>
              </a:rPr>
              <a:t>Rajshahi University of Engineering &amp; Technology (RUET)</a:t>
            </a:r>
          </a:p>
          <a:p>
            <a:pPr algn="ctr">
              <a:lnSpc>
                <a:spcPct val="150000"/>
              </a:lnSpc>
            </a:pPr>
            <a:r>
              <a:rPr lang="en-US" sz="1300" i="1" dirty="0" smtClean="0">
                <a:solidFill>
                  <a:srgbClr val="002060"/>
                </a:solidFill>
              </a:rPr>
              <a:t>Rajshahi-6204, Bangladesh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Image result for wavelength region and their application in remote sens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Image result for wavelength region and their application in remote sens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0" name="Picture 8" descr="Image result for wavelength region and their application in remote sensing"/>
          <p:cNvPicPr>
            <a:picLocks noChangeAspect="1" noChangeArrowheads="1"/>
          </p:cNvPicPr>
          <p:nvPr/>
        </p:nvPicPr>
        <p:blipFill>
          <a:blip r:embed="rId2"/>
          <a:srcRect/>
          <a:stretch>
            <a:fillRect/>
          </a:stretch>
        </p:blipFill>
        <p:spPr bwMode="auto">
          <a:xfrm>
            <a:off x="914400" y="1600200"/>
            <a:ext cx="7194846" cy="4191000"/>
          </a:xfrm>
          <a:prstGeom prst="rect">
            <a:avLst/>
          </a:prstGeom>
          <a:noFill/>
        </p:spPr>
      </p:pic>
      <p:sp>
        <p:nvSpPr>
          <p:cNvPr id="6" name="TextBox 5"/>
          <p:cNvSpPr txBox="1"/>
          <p:nvPr/>
        </p:nvSpPr>
        <p:spPr>
          <a:xfrm>
            <a:off x="1828800" y="228600"/>
            <a:ext cx="5029200" cy="830997"/>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Wavelength region and their application in remote sensing</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cdn.biologydiscussion.com/wp-content/uploads/2016/05/image-33.png"/>
          <p:cNvPicPr>
            <a:picLocks noChangeAspect="1" noChangeArrowheads="1"/>
          </p:cNvPicPr>
          <p:nvPr/>
        </p:nvPicPr>
        <p:blipFill>
          <a:blip r:embed="rId2"/>
          <a:srcRect/>
          <a:stretch>
            <a:fillRect/>
          </a:stretch>
        </p:blipFill>
        <p:spPr bwMode="auto">
          <a:xfrm>
            <a:off x="457200" y="1345546"/>
            <a:ext cx="7620000" cy="5283854"/>
          </a:xfrm>
          <a:prstGeom prst="rect">
            <a:avLst/>
          </a:prstGeom>
          <a:noFill/>
        </p:spPr>
      </p:pic>
      <p:sp>
        <p:nvSpPr>
          <p:cNvPr id="3" name="TextBox 2"/>
          <p:cNvSpPr txBox="1"/>
          <p:nvPr/>
        </p:nvSpPr>
        <p:spPr>
          <a:xfrm>
            <a:off x="1828800" y="228600"/>
            <a:ext cx="5029200" cy="830997"/>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Wavelength region and their application in remote sensing</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8600"/>
            <a:ext cx="51816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Application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pic>
        <p:nvPicPr>
          <p:cNvPr id="6" name="Picture 5"/>
          <p:cNvPicPr>
            <a:picLocks noChangeAspect="1"/>
          </p:cNvPicPr>
          <p:nvPr/>
        </p:nvPicPr>
        <p:blipFill>
          <a:blip r:embed="rId2"/>
          <a:stretch>
            <a:fillRect/>
          </a:stretch>
        </p:blipFill>
        <p:spPr>
          <a:xfrm>
            <a:off x="228599" y="2057400"/>
            <a:ext cx="3544979" cy="3581400"/>
          </a:xfrm>
          <a:prstGeom prst="rect">
            <a:avLst/>
          </a:prstGeom>
        </p:spPr>
      </p:pic>
      <p:pic>
        <p:nvPicPr>
          <p:cNvPr id="8" name="Picture 2" descr="Image result for applications of remote sen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57400"/>
            <a:ext cx="4968495" cy="37316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8600" y="1219200"/>
            <a:ext cx="3429000" cy="400110"/>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Application in Agriculture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219200"/>
            <a:ext cx="3962400" cy="400110"/>
          </a:xfrm>
          <a:prstGeom prst="rect">
            <a:avLst/>
          </a:prstGeom>
          <a:noFill/>
        </p:spPr>
        <p:txBody>
          <a:bodyPr wrap="square" rtlCol="0">
            <a:spAutoFit/>
          </a:bodyPr>
          <a:lstStyle/>
          <a:p>
            <a:pPr marL="342900" indent="-342900">
              <a:buFont typeface="Wingdings" panose="05000000000000000000" pitchFamily="2" charset="2"/>
              <a:buChar char="q"/>
            </a:pPr>
            <a:r>
              <a:rPr lang="en-US" sz="2000" dirty="0">
                <a:cs typeface="Times New Roman" panose="02020603050405020304" pitchFamily="18" charset="0"/>
              </a:rPr>
              <a:t>Urbanization &amp; Transportation</a:t>
            </a:r>
          </a:p>
        </p:txBody>
      </p:sp>
      <p:sp>
        <p:nvSpPr>
          <p:cNvPr id="4" name="TextBox 3"/>
          <p:cNvSpPr txBox="1"/>
          <p:nvPr/>
        </p:nvSpPr>
        <p:spPr>
          <a:xfrm>
            <a:off x="2133600" y="228600"/>
            <a:ext cx="51816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Application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sp>
        <p:nvSpPr>
          <p:cNvPr id="5" name="コンテンツ プレースホルダー 2"/>
          <p:cNvSpPr txBox="1">
            <a:spLocks/>
          </p:cNvSpPr>
          <p:nvPr/>
        </p:nvSpPr>
        <p:spPr>
          <a:xfrm>
            <a:off x="152401" y="1905000"/>
            <a:ext cx="4495799" cy="2209799"/>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000" dirty="0">
                <a:cs typeface="Times New Roman" panose="02020603050405020304" pitchFamily="18" charset="0"/>
              </a:rPr>
              <a:t>Urban planning</a:t>
            </a:r>
          </a:p>
          <a:p>
            <a:r>
              <a:rPr lang="en-US" sz="2000" dirty="0">
                <a:cs typeface="Times New Roman" panose="02020603050405020304" pitchFamily="18" charset="0"/>
              </a:rPr>
              <a:t>Roads network and transportation planning</a:t>
            </a:r>
          </a:p>
          <a:p>
            <a:r>
              <a:rPr lang="en-US" sz="2000" dirty="0">
                <a:cs typeface="Times New Roman" panose="02020603050405020304" pitchFamily="18" charset="0"/>
              </a:rPr>
              <a:t>City expansion</a:t>
            </a:r>
          </a:p>
          <a:p>
            <a:r>
              <a:rPr lang="en-US" sz="2000" dirty="0">
                <a:cs typeface="Times New Roman" panose="02020603050405020304" pitchFamily="18" charset="0"/>
              </a:rPr>
              <a:t>City boundaries by </a:t>
            </a:r>
            <a:r>
              <a:rPr lang="en-US" sz="2000" dirty="0" smtClean="0">
                <a:cs typeface="Times New Roman" panose="02020603050405020304" pitchFamily="18" charset="0"/>
              </a:rPr>
              <a:t>time</a:t>
            </a:r>
          </a:p>
          <a:p>
            <a:pPr marL="0" indent="0">
              <a:buNone/>
            </a:pPr>
            <a:endParaRPr lang="en-US" sz="2000" dirty="0" smtClean="0">
              <a:cs typeface="Times New Roman" panose="02020603050405020304" pitchFamily="18" charset="0"/>
            </a:endParaRPr>
          </a:p>
          <a:p>
            <a:pPr marL="0" indent="0">
              <a:buFont typeface="Wingdings"/>
              <a:buNone/>
            </a:pPr>
            <a:endParaRPr lang="en-ZA" sz="2000" dirty="0">
              <a:cs typeface="Times New Roman" panose="02020603050405020304" pitchFamily="18" charset="0"/>
            </a:endParaRPr>
          </a:p>
        </p:txBody>
      </p:sp>
      <p:sp>
        <p:nvSpPr>
          <p:cNvPr id="6" name="正方形/長方形 4"/>
          <p:cNvSpPr/>
          <p:nvPr/>
        </p:nvSpPr>
        <p:spPr>
          <a:xfrm>
            <a:off x="4648200" y="1426182"/>
            <a:ext cx="3600400" cy="234309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正方形/長方形 5"/>
          <p:cNvSpPr/>
          <p:nvPr/>
        </p:nvSpPr>
        <p:spPr>
          <a:xfrm>
            <a:off x="4648200" y="3886200"/>
            <a:ext cx="3600400" cy="2438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173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Image result for applications of remote sensing"/>
          <p:cNvSpPr>
            <a:spLocks noChangeAspect="1" noChangeArrowheads="1"/>
          </p:cNvSpPr>
          <p:nvPr/>
        </p:nvSpPr>
        <p:spPr bwMode="auto">
          <a:xfrm>
            <a:off x="155575" y="-1333500"/>
            <a:ext cx="590550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133600" y="228600"/>
            <a:ext cx="51816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Application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sp>
        <p:nvSpPr>
          <p:cNvPr id="6" name="コンテンツ プレースホルダー 2"/>
          <p:cNvSpPr txBox="1">
            <a:spLocks/>
          </p:cNvSpPr>
          <p:nvPr/>
        </p:nvSpPr>
        <p:spPr>
          <a:xfrm>
            <a:off x="155575" y="1447800"/>
            <a:ext cx="3455012" cy="4088777"/>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endParaRPr lang="en-US" dirty="0">
              <a:cs typeface="Times New Roman" panose="02020603050405020304" pitchFamily="18" charset="0"/>
            </a:endParaRPr>
          </a:p>
          <a:p>
            <a:r>
              <a:rPr lang="en-US" sz="1900" dirty="0">
                <a:cs typeface="Times New Roman" panose="02020603050405020304" pitchFamily="18" charset="0"/>
              </a:rPr>
              <a:t>Forestry: </a:t>
            </a:r>
            <a:r>
              <a:rPr lang="en-US" sz="1900" dirty="0" smtClean="0">
                <a:cs typeface="Times New Roman" panose="02020603050405020304" pitchFamily="18" charset="0"/>
              </a:rPr>
              <a:t>Monitoring </a:t>
            </a:r>
            <a:r>
              <a:rPr lang="en-US" sz="1900" dirty="0">
                <a:cs typeface="Times New Roman" panose="02020603050405020304" pitchFamily="18" charset="0"/>
              </a:rPr>
              <a:t>u</a:t>
            </a:r>
            <a:r>
              <a:rPr lang="en-US" sz="1900" dirty="0" smtClean="0">
                <a:cs typeface="Times New Roman" panose="02020603050405020304" pitchFamily="18" charset="0"/>
              </a:rPr>
              <a:t>rban forestry, forest </a:t>
            </a:r>
            <a:r>
              <a:rPr lang="en-US" sz="1900" dirty="0">
                <a:cs typeface="Times New Roman" panose="02020603050405020304" pitchFamily="18" charset="0"/>
              </a:rPr>
              <a:t>deforestation</a:t>
            </a:r>
          </a:p>
          <a:p>
            <a:r>
              <a:rPr lang="en-US" sz="1900" dirty="0">
                <a:cs typeface="Times New Roman" panose="02020603050405020304" pitchFamily="18" charset="0"/>
              </a:rPr>
              <a:t>Water source management</a:t>
            </a:r>
          </a:p>
          <a:p>
            <a:r>
              <a:rPr lang="en-US" sz="1900" dirty="0">
                <a:cs typeface="Times New Roman" panose="02020603050405020304" pitchFamily="18" charset="0"/>
              </a:rPr>
              <a:t>Habitat analysis</a:t>
            </a:r>
          </a:p>
          <a:p>
            <a:r>
              <a:rPr lang="en-US" sz="1900" dirty="0">
                <a:cs typeface="Times New Roman" panose="02020603050405020304" pitchFamily="18" charset="0"/>
              </a:rPr>
              <a:t>Environmental </a:t>
            </a:r>
            <a:r>
              <a:rPr lang="en-US" sz="1900" dirty="0" smtClean="0">
                <a:cs typeface="Times New Roman" panose="02020603050405020304" pitchFamily="18" charset="0"/>
              </a:rPr>
              <a:t>assessment</a:t>
            </a:r>
            <a:endParaRPr lang="en-US" sz="1900" dirty="0">
              <a:cs typeface="Times New Roman" panose="02020603050405020304" pitchFamily="18" charset="0"/>
            </a:endParaRPr>
          </a:p>
          <a:p>
            <a:r>
              <a:rPr lang="en-US" sz="1900" dirty="0">
                <a:cs typeface="Times New Roman" panose="02020603050405020304" pitchFamily="18" charset="0"/>
              </a:rPr>
              <a:t>Impervious surface mapping</a:t>
            </a:r>
          </a:p>
          <a:p>
            <a:r>
              <a:rPr lang="en-US" sz="1900" dirty="0">
                <a:cs typeface="Times New Roman" panose="02020603050405020304" pitchFamily="18" charset="0"/>
              </a:rPr>
              <a:t>Hydrology</a:t>
            </a:r>
          </a:p>
          <a:p>
            <a:r>
              <a:rPr lang="en-US" sz="1900" dirty="0">
                <a:cs typeface="Times New Roman" panose="02020603050405020304" pitchFamily="18" charset="0"/>
              </a:rPr>
              <a:t>Mineral province</a:t>
            </a:r>
          </a:p>
          <a:p>
            <a:r>
              <a:rPr lang="en-US" sz="1900" dirty="0">
                <a:cs typeface="Times New Roman" panose="02020603050405020304" pitchFamily="18" charset="0"/>
              </a:rPr>
              <a:t>Geomorphology</a:t>
            </a:r>
          </a:p>
          <a:p>
            <a:pPr marL="0" indent="0">
              <a:buFont typeface="Wingdings"/>
              <a:buNone/>
            </a:pPr>
            <a:endParaRPr lang="en-US" dirty="0" smtClean="0">
              <a:latin typeface="Times New Roman" panose="02020603050405020304" pitchFamily="18" charset="0"/>
              <a:cs typeface="Times New Roman" panose="02020603050405020304" pitchFamily="18" charset="0"/>
            </a:endParaRPr>
          </a:p>
          <a:p>
            <a:pPr marL="0" indent="0">
              <a:buFont typeface="Wingdings"/>
              <a:buNone/>
            </a:pPr>
            <a:endParaRPr lang="en-ZA" dirty="0">
              <a:latin typeface="Times New Roman" panose="02020603050405020304" pitchFamily="18" charset="0"/>
              <a:cs typeface="Times New Roman" panose="02020603050405020304" pitchFamily="18" charset="0"/>
            </a:endParaRPr>
          </a:p>
        </p:txBody>
      </p:sp>
      <p:pic>
        <p:nvPicPr>
          <p:cNvPr id="3074" name="Picture 2" descr="Image result for application of remote sensing in for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587" y="1877524"/>
            <a:ext cx="5124284" cy="3824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5575" y="1213483"/>
            <a:ext cx="3570208" cy="369332"/>
          </a:xfrm>
          <a:prstGeom prst="rect">
            <a:avLst/>
          </a:prstGeom>
        </p:spPr>
        <p:txBody>
          <a:bodyPr wrap="none">
            <a:spAutoFit/>
          </a:bodyPr>
          <a:lstStyle/>
          <a:p>
            <a:pPr>
              <a:buFont typeface="Wingdings" panose="05000000000000000000" pitchFamily="2" charset="2"/>
              <a:buChar char="q"/>
            </a:pPr>
            <a:r>
              <a:rPr lang="en-US" dirty="0" smtClean="0">
                <a:cs typeface="Times New Roman" panose="02020603050405020304" pitchFamily="18" charset="0"/>
              </a:rPr>
              <a:t> Natural </a:t>
            </a:r>
            <a:r>
              <a:rPr lang="en-US" dirty="0">
                <a:cs typeface="Times New Roman" panose="02020603050405020304" pitchFamily="18" charset="0"/>
              </a:rPr>
              <a:t>resource Management</a:t>
            </a:r>
          </a:p>
        </p:txBody>
      </p:sp>
    </p:spTree>
    <p:extLst>
      <p:ext uri="{BB962C8B-B14F-4D97-AF65-F5344CB8AC3E}">
        <p14:creationId xmlns:p14="http://schemas.microsoft.com/office/powerpoint/2010/main" val="1418916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891886" y="990600"/>
            <a:ext cx="6934200" cy="4724400"/>
            <a:chOff x="1920" y="1296"/>
            <a:chExt cx="1800" cy="1428"/>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1296"/>
              <a:ext cx="1800"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968"/>
              <a:ext cx="1800"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 name="タイトル 1"/>
          <p:cNvSpPr txBox="1">
            <a:spLocks/>
          </p:cNvSpPr>
          <p:nvPr/>
        </p:nvSpPr>
        <p:spPr>
          <a:xfrm>
            <a:off x="34636" y="356347"/>
            <a:ext cx="5791200" cy="838200"/>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marL="342900" indent="-342900" algn="ctr">
              <a:buFont typeface="Wingdings" panose="05000000000000000000" pitchFamily="2" charset="2"/>
              <a:buChar char="q"/>
            </a:pPr>
            <a:r>
              <a:rPr lang="nl-NL" altLang="en-US" sz="2400" dirty="0" smtClean="0">
                <a:solidFill>
                  <a:schemeClr val="tx1"/>
                </a:solidFill>
                <a:latin typeface="+mn-lt"/>
                <a:cs typeface="Times New Roman" panose="02020603050405020304" pitchFamily="18" charset="0"/>
              </a:rPr>
              <a:t> Satellite image of deforestation</a:t>
            </a:r>
            <a:endParaRPr lang="en-ZA" sz="2400" dirty="0">
              <a:solidFill>
                <a:schemeClr val="tx1"/>
              </a:solidFill>
              <a:latin typeface="+mn-lt"/>
              <a:cs typeface="Times New Roman" panose="02020603050405020304" pitchFamily="18" charset="0"/>
            </a:endParaRPr>
          </a:p>
        </p:txBody>
      </p:sp>
      <p:sp>
        <p:nvSpPr>
          <p:cNvPr id="6" name="Text Box 7"/>
          <p:cNvSpPr txBox="1">
            <a:spLocks noChangeArrowheads="1"/>
          </p:cNvSpPr>
          <p:nvPr/>
        </p:nvSpPr>
        <p:spPr bwMode="auto">
          <a:xfrm>
            <a:off x="1162050" y="5943600"/>
            <a:ext cx="706755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0"/>
              </a:spcBef>
              <a:spcAft>
                <a:spcPct val="0"/>
              </a:spcAft>
              <a:buFontTx/>
              <a:buNone/>
            </a:pPr>
            <a:r>
              <a:rPr lang="nl-NL" altLang="en-US" sz="2400" b="0" dirty="0">
                <a:cs typeface="Times New Roman" panose="02020603050405020304" pitchFamily="18" charset="0"/>
              </a:rPr>
              <a:t>Comparison of an aerial photograph (bottom) with a radar image (top) of deforestation </a:t>
            </a:r>
            <a:r>
              <a:rPr lang="nl-NL" altLang="en-US" sz="2400" b="0" dirty="0" smtClean="0">
                <a:cs typeface="Times New Roman" panose="02020603050405020304" pitchFamily="18" charset="0"/>
              </a:rPr>
              <a:t>along </a:t>
            </a:r>
            <a:r>
              <a:rPr lang="nl-NL" altLang="en-US" sz="2400" b="0" dirty="0">
                <a:cs typeface="Times New Roman" panose="02020603050405020304" pitchFamily="18" charset="0"/>
              </a:rPr>
              <a:t>a road</a:t>
            </a:r>
            <a:endParaRPr lang="nl-NL" altLang="en-US" b="0" dirty="0">
              <a:cs typeface="Times New Roman" panose="02020603050405020304" pitchFamily="18" charset="0"/>
            </a:endParaRPr>
          </a:p>
        </p:txBody>
      </p:sp>
    </p:spTree>
    <p:extLst>
      <p:ext uri="{BB962C8B-B14F-4D97-AF65-F5344CB8AC3E}">
        <p14:creationId xmlns:p14="http://schemas.microsoft.com/office/powerpoint/2010/main" val="1705007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228600"/>
            <a:ext cx="51816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Application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sp>
        <p:nvSpPr>
          <p:cNvPr id="4" name="Rectangle 3"/>
          <p:cNvSpPr/>
          <p:nvPr/>
        </p:nvSpPr>
        <p:spPr>
          <a:xfrm>
            <a:off x="155575" y="683338"/>
            <a:ext cx="1721946" cy="461665"/>
          </a:xfrm>
          <a:prstGeom prst="rect">
            <a:avLst/>
          </a:prstGeom>
        </p:spPr>
        <p:txBody>
          <a:bodyPr wrap="none">
            <a:spAutoFit/>
          </a:bodyPr>
          <a:lstStyle/>
          <a:p>
            <a:pPr>
              <a:buFont typeface="Wingdings" panose="05000000000000000000" pitchFamily="2" charset="2"/>
              <a:buChar char="q"/>
            </a:pPr>
            <a:r>
              <a:rPr lang="en-US" dirty="0" smtClean="0">
                <a:cs typeface="Times New Roman" panose="02020603050405020304" pitchFamily="18" charset="0"/>
              </a:rPr>
              <a:t> </a:t>
            </a:r>
            <a:r>
              <a:rPr lang="en-US" sz="2400" dirty="0" smtClean="0">
                <a:cs typeface="Times New Roman" panose="02020603050405020304" pitchFamily="18" charset="0"/>
              </a:rPr>
              <a:t>Land use</a:t>
            </a:r>
            <a:endParaRPr lang="en-US" sz="2400" dirty="0">
              <a:cs typeface="Times New Roman" panose="02020603050405020304" pitchFamily="18" charset="0"/>
            </a:endParaRPr>
          </a:p>
        </p:txBody>
      </p:sp>
      <p:sp>
        <p:nvSpPr>
          <p:cNvPr id="5" name="TextBox 4"/>
          <p:cNvSpPr txBox="1"/>
          <p:nvPr/>
        </p:nvSpPr>
        <p:spPr>
          <a:xfrm>
            <a:off x="155575" y="1078468"/>
            <a:ext cx="8531225" cy="1200329"/>
          </a:xfrm>
          <a:prstGeom prst="rect">
            <a:avLst/>
          </a:prstGeom>
          <a:noFill/>
        </p:spPr>
        <p:txBody>
          <a:bodyPr wrap="square" rtlCol="0">
            <a:spAutoFit/>
          </a:bodyPr>
          <a:lstStyle/>
          <a:p>
            <a:pPr algn="just"/>
            <a:r>
              <a:rPr lang="en-ZA" altLang="en-US" dirty="0">
                <a:latin typeface="Times New Roman" panose="02020603050405020304" pitchFamily="18" charset="0"/>
                <a:cs typeface="Times New Roman" panose="02020603050405020304" pitchFamily="18" charset="0"/>
              </a:rPr>
              <a:t>Land cover means any surface cover on the ground which can include vegetation, urban infrastructure, water, lake, mountain, transportation networks, buildings or any other.</a:t>
            </a:r>
            <a:r>
              <a:rPr lang="en-GB" altLang="en-US" dirty="0">
                <a:latin typeface="Times New Roman" panose="02020603050405020304" pitchFamily="18" charset="0"/>
                <a:cs typeface="Times New Roman" panose="02020603050405020304" pitchFamily="18" charset="0"/>
              </a:rPr>
              <a:t> </a:t>
            </a:r>
            <a:r>
              <a:rPr lang="en-ZA" altLang="en-US" dirty="0">
                <a:latin typeface="Times New Roman" panose="02020603050405020304" pitchFamily="18" charset="0"/>
                <a:cs typeface="Times New Roman" panose="02020603050405020304" pitchFamily="18" charset="0"/>
              </a:rPr>
              <a:t>The attributes measured by remote sensing techniques relate to land cover, from which land use can be inferred, particularly with ancillary data or a priori cognition.</a:t>
            </a:r>
            <a:endParaRPr lang="en-US" dirty="0"/>
          </a:p>
        </p:txBody>
      </p:sp>
      <p:pic>
        <p:nvPicPr>
          <p:cNvPr id="2050" name="Picture 2" descr="Image result for application of remote sensing in land use and land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85" y="2514599"/>
            <a:ext cx="6443109" cy="4267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1701107" cy="461665"/>
          </a:xfrm>
          <a:prstGeom prst="rect">
            <a:avLst/>
          </a:prstGeom>
        </p:spPr>
        <p:txBody>
          <a:bodyPr wrap="none">
            <a:spAutoFit/>
          </a:bodyPr>
          <a:lstStyle/>
          <a:p>
            <a:pPr>
              <a:buFont typeface="Wingdings" panose="05000000000000000000" pitchFamily="2" charset="2"/>
              <a:buChar char="q"/>
            </a:pPr>
            <a:r>
              <a:rPr lang="en-US" dirty="0" smtClean="0">
                <a:cs typeface="Times New Roman" panose="02020603050405020304" pitchFamily="18" charset="0"/>
              </a:rPr>
              <a:t>  </a:t>
            </a:r>
            <a:r>
              <a:rPr lang="en-US" sz="2400" dirty="0" smtClean="0">
                <a:cs typeface="Times New Roman" panose="02020603050405020304" pitchFamily="18" charset="0"/>
              </a:rPr>
              <a:t>Mapping</a:t>
            </a:r>
            <a:endParaRPr lang="en-US" sz="2400" dirty="0">
              <a:cs typeface="Times New Roman" panose="02020603050405020304" pitchFamily="18" charset="0"/>
            </a:endParaRPr>
          </a:p>
        </p:txBody>
      </p:sp>
      <p:sp>
        <p:nvSpPr>
          <p:cNvPr id="3" name="TextBox 2"/>
          <p:cNvSpPr txBox="1"/>
          <p:nvPr/>
        </p:nvSpPr>
        <p:spPr>
          <a:xfrm>
            <a:off x="2133600" y="228600"/>
            <a:ext cx="51816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Application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sp>
        <p:nvSpPr>
          <p:cNvPr id="4" name="コンテンツ プレースホルダー 2"/>
          <p:cNvSpPr txBox="1">
            <a:spLocks/>
          </p:cNvSpPr>
          <p:nvPr/>
        </p:nvSpPr>
        <p:spPr>
          <a:xfrm>
            <a:off x="288532" y="1429061"/>
            <a:ext cx="5003548" cy="2761940"/>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pPr>
            <a:r>
              <a:rPr lang="en-ZA" altLang="en-US" sz="1800" dirty="0" smtClean="0">
                <a:latin typeface="Times New Roman" panose="02020603050405020304" pitchFamily="18" charset="0"/>
                <a:cs typeface="Times New Roman" panose="02020603050405020304" pitchFamily="18" charset="0"/>
              </a:rPr>
              <a:t>Generating different maps from remotely sensed data can be so effective and valuable.</a:t>
            </a:r>
            <a:r>
              <a:rPr lang="en-GB" altLang="en-US" sz="1800" dirty="0" smtClean="0">
                <a:latin typeface="Times New Roman" panose="02020603050405020304" pitchFamily="18" charset="0"/>
                <a:cs typeface="Times New Roman" panose="02020603050405020304" pitchFamily="18" charset="0"/>
              </a:rPr>
              <a:t> </a:t>
            </a:r>
            <a:r>
              <a:rPr lang="en-ZA" altLang="en-US" sz="1800" dirty="0" smtClean="0">
                <a:latin typeface="Times New Roman" panose="02020603050405020304" pitchFamily="18" charset="0"/>
                <a:cs typeface="Times New Roman" panose="02020603050405020304" pitchFamily="18" charset="0"/>
              </a:rPr>
              <a:t>A classification of sensing elements and methodologies to generate theses remotely sensed models are  essential for mapping.</a:t>
            </a:r>
            <a:r>
              <a:rPr lang="en-GB" altLang="en-US" sz="1800" dirty="0" smtClean="0">
                <a:latin typeface="Times New Roman" panose="02020603050405020304" pitchFamily="18" charset="0"/>
                <a:cs typeface="Times New Roman" panose="02020603050405020304" pitchFamily="18" charset="0"/>
              </a:rPr>
              <a:t> </a:t>
            </a:r>
            <a:r>
              <a:rPr lang="en-ZA" altLang="en-US" sz="1800" dirty="0" smtClean="0">
                <a:latin typeface="Times New Roman" panose="02020603050405020304" pitchFamily="18" charset="0"/>
                <a:cs typeface="Times New Roman" panose="02020603050405020304" pitchFamily="18" charset="0"/>
              </a:rPr>
              <a:t>Two primary methods of generating elevation data are:</a:t>
            </a:r>
            <a:r>
              <a:rPr lang="en-GB" altLang="en-US" sz="1800" dirty="0" smtClean="0">
                <a:latin typeface="Times New Roman" panose="02020603050405020304" pitchFamily="18" charset="0"/>
                <a:cs typeface="Times New Roman" panose="02020603050405020304" pitchFamily="18" charset="0"/>
              </a:rPr>
              <a:t> </a:t>
            </a:r>
          </a:p>
          <a:p>
            <a:pPr marL="0" indent="0">
              <a:buFont typeface="Wingdings"/>
              <a:buNone/>
            </a:pPr>
            <a:r>
              <a:rPr lang="en-GB" altLang="en-US" sz="1800" dirty="0" smtClean="0">
                <a:latin typeface="Times New Roman" panose="02020603050405020304" pitchFamily="18" charset="0"/>
                <a:cs typeface="Times New Roman" panose="02020603050405020304" pitchFamily="18" charset="0"/>
              </a:rPr>
              <a:t> </a:t>
            </a:r>
            <a:br>
              <a:rPr lang="en-GB" altLang="en-US" sz="1800" dirty="0" smtClean="0">
                <a:latin typeface="Times New Roman" panose="02020603050405020304" pitchFamily="18" charset="0"/>
                <a:cs typeface="Times New Roman" panose="02020603050405020304" pitchFamily="18" charset="0"/>
              </a:rPr>
            </a:br>
            <a:r>
              <a:rPr lang="en-GB" altLang="en-US" sz="1800" dirty="0" smtClean="0">
                <a:latin typeface="Times New Roman" panose="02020603050405020304" pitchFamily="18" charset="0"/>
                <a:cs typeface="Times New Roman" panose="02020603050405020304" pitchFamily="18" charset="0"/>
              </a:rPr>
              <a:t>1. </a:t>
            </a:r>
            <a:r>
              <a:rPr lang="en-GB" altLang="en-US" sz="1800" dirty="0" err="1" smtClean="0">
                <a:latin typeface="Times New Roman" panose="02020603050405020304" pitchFamily="18" charset="0"/>
                <a:cs typeface="Times New Roman" panose="02020603050405020304" pitchFamily="18" charset="0"/>
              </a:rPr>
              <a:t>Stereogrammetry</a:t>
            </a:r>
            <a:r>
              <a:rPr lang="en-GB" altLang="en-US" sz="1800" dirty="0" smtClean="0">
                <a:latin typeface="Times New Roman" panose="02020603050405020304" pitchFamily="18" charset="0"/>
                <a:cs typeface="Times New Roman" panose="02020603050405020304" pitchFamily="18" charset="0"/>
              </a:rPr>
              <a:t> techniques by air photos </a:t>
            </a:r>
            <a:br>
              <a:rPr lang="en-GB" altLang="en-US" sz="1800" dirty="0" smtClean="0">
                <a:latin typeface="Times New Roman" panose="02020603050405020304" pitchFamily="18" charset="0"/>
                <a:cs typeface="Times New Roman" panose="02020603050405020304" pitchFamily="18" charset="0"/>
              </a:rPr>
            </a:br>
            <a:r>
              <a:rPr lang="en-GB" altLang="en-US" sz="1800" dirty="0" smtClean="0">
                <a:latin typeface="Times New Roman" panose="02020603050405020304" pitchFamily="18" charset="0"/>
                <a:cs typeface="Times New Roman" panose="02020603050405020304" pitchFamily="18" charset="0"/>
              </a:rPr>
              <a:t>2. Radar interferometry</a:t>
            </a:r>
            <a:endParaRPr lang="en-ZA" sz="1800" dirty="0">
              <a:latin typeface="Times New Roman" panose="02020603050405020304" pitchFamily="18" charset="0"/>
              <a:cs typeface="Times New Roman" panose="02020603050405020304" pitchFamily="18"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094" y="1068081"/>
            <a:ext cx="3026498" cy="230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8"/>
          <p:cNvSpPr txBox="1">
            <a:spLocks noChangeArrowheads="1"/>
          </p:cNvSpPr>
          <p:nvPr/>
        </p:nvSpPr>
        <p:spPr bwMode="auto">
          <a:xfrm>
            <a:off x="5278225" y="3438916"/>
            <a:ext cx="336267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0"/>
              </a:spcBef>
              <a:spcAft>
                <a:spcPct val="0"/>
              </a:spcAft>
              <a:buFontTx/>
              <a:buNone/>
            </a:pPr>
            <a:r>
              <a:rPr lang="nl-NL" altLang="en-US" sz="1400" b="0" dirty="0">
                <a:latin typeface="Times New Roman" panose="02020603050405020304" pitchFamily="18" charset="0"/>
                <a:cs typeface="Times New Roman" panose="02020603050405020304" pitchFamily="18" charset="0"/>
              </a:rPr>
              <a:t>Radar image of a continuously clouded area</a:t>
            </a:r>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12" y="3947814"/>
            <a:ext cx="3026498" cy="2162787"/>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9"/>
          <p:cNvSpPr txBox="1">
            <a:spLocks noChangeArrowheads="1"/>
          </p:cNvSpPr>
          <p:nvPr/>
        </p:nvSpPr>
        <p:spPr bwMode="auto">
          <a:xfrm>
            <a:off x="5943600" y="6187567"/>
            <a:ext cx="232927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0"/>
              </a:spcBef>
              <a:spcAft>
                <a:spcPct val="0"/>
              </a:spcAft>
              <a:buFontTx/>
              <a:buNone/>
            </a:pPr>
            <a:r>
              <a:rPr lang="nl-NL" altLang="en-US" sz="1400" b="0" dirty="0">
                <a:latin typeface="Times New Roman" panose="02020603050405020304" pitchFamily="18" charset="0"/>
                <a:cs typeface="Times New Roman" panose="02020603050405020304" pitchFamily="18" charset="0"/>
              </a:rPr>
              <a:t>Map with the road </a:t>
            </a:r>
            <a:r>
              <a:rPr lang="nl-NL" altLang="en-US" sz="1400" b="0" dirty="0" smtClean="0">
                <a:latin typeface="Times New Roman" panose="02020603050405020304" pitchFamily="18" charset="0"/>
                <a:cs typeface="Times New Roman" panose="02020603050405020304" pitchFamily="18" charset="0"/>
              </a:rPr>
              <a:t>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applications of remote sensing"/>
          <p:cNvSpPr>
            <a:spLocks noChangeAspect="1" noChangeArrowheads="1"/>
          </p:cNvSpPr>
          <p:nvPr/>
        </p:nvSpPr>
        <p:spPr bwMode="auto">
          <a:xfrm>
            <a:off x="685800" y="1371600"/>
            <a:ext cx="5905500" cy="2781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133600" y="228600"/>
            <a:ext cx="5029200" cy="461665"/>
          </a:xfrm>
          <a:prstGeom prst="rect">
            <a:avLst/>
          </a:prstGeom>
          <a:solidFill>
            <a:schemeClr val="accent1">
              <a:lumMod val="75000"/>
            </a:schemeClr>
          </a:solidFill>
        </p:spPr>
        <p:txBody>
          <a:bodyPr wrap="square" rtlCol="0">
            <a:spAutoFit/>
          </a:bodyPr>
          <a:lstStyle/>
          <a:p>
            <a:pPr algn="ctr"/>
            <a:r>
              <a:rPr lang="en-US" sz="2000" b="1" dirty="0" smtClean="0">
                <a:solidFill>
                  <a:srgbClr val="FFFF00"/>
                </a:solidFill>
              </a:rPr>
              <a:t> </a:t>
            </a:r>
            <a:r>
              <a:rPr lang="en-US" sz="2400" b="1" dirty="0">
                <a:solidFill>
                  <a:srgbClr val="FFFF00"/>
                </a:solidFill>
              </a:rPr>
              <a:t>Advantages of Remote Sensing</a:t>
            </a:r>
            <a:endParaRPr lang="en-ZA" sz="2400" b="1" dirty="0">
              <a:solidFill>
                <a:srgbClr val="FFFF00"/>
              </a:solidFill>
            </a:endParaRPr>
          </a:p>
        </p:txBody>
      </p:sp>
      <p:sp>
        <p:nvSpPr>
          <p:cNvPr id="8" name="コンテンツ プレースホルダー 2"/>
          <p:cNvSpPr txBox="1">
            <a:spLocks/>
          </p:cNvSpPr>
          <p:nvPr/>
        </p:nvSpPr>
        <p:spPr>
          <a:xfrm>
            <a:off x="381000" y="1392383"/>
            <a:ext cx="8229600" cy="1884218"/>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ZA" sz="2000" dirty="0" smtClean="0">
                <a:cs typeface="Times New Roman" panose="02020603050405020304" pitchFamily="18" charset="0"/>
              </a:rPr>
              <a:t>Provides a view for the large region</a:t>
            </a:r>
            <a:endParaRPr lang="en-US" sz="2000" dirty="0" smtClean="0">
              <a:cs typeface="Times New Roman" panose="02020603050405020304" pitchFamily="18" charset="0"/>
            </a:endParaRPr>
          </a:p>
          <a:p>
            <a:r>
              <a:rPr lang="en-ZA" sz="2000" dirty="0" smtClean="0">
                <a:cs typeface="Times New Roman" panose="02020603050405020304" pitchFamily="18" charset="0"/>
              </a:rPr>
              <a:t>Offers Geo-referenced information and digital information</a:t>
            </a:r>
            <a:endParaRPr lang="en-US" sz="2000" dirty="0" smtClean="0">
              <a:cs typeface="Times New Roman" panose="02020603050405020304" pitchFamily="18" charset="0"/>
            </a:endParaRPr>
          </a:p>
          <a:p>
            <a:r>
              <a:rPr lang="en-ZA" sz="2000" dirty="0" smtClean="0">
                <a:cs typeface="Times New Roman" panose="02020603050405020304" pitchFamily="18" charset="0"/>
              </a:rPr>
              <a:t>Most of the remote sensors operate in </a:t>
            </a:r>
            <a:r>
              <a:rPr lang="en-ZA" sz="2000" dirty="0">
                <a:cs typeface="Times New Roman" panose="02020603050405020304" pitchFamily="18" charset="0"/>
              </a:rPr>
              <a:t>every season, every day, every time and even in real tough weather</a:t>
            </a:r>
          </a:p>
        </p:txBody>
      </p:sp>
    </p:spTree>
    <p:extLst>
      <p:ext uri="{BB962C8B-B14F-4D97-AF65-F5344CB8AC3E}">
        <p14:creationId xmlns:p14="http://schemas.microsoft.com/office/powerpoint/2010/main" val="677022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286000"/>
            <a:ext cx="6615914" cy="923330"/>
          </a:xfrm>
          <a:prstGeom prst="rect">
            <a:avLst/>
          </a:prstGeom>
          <a:ln>
            <a:noFill/>
          </a:ln>
          <a:effectLst>
            <a:glow rad="139700">
              <a:schemeClr val="accent3">
                <a:satMod val="175000"/>
                <a:alpha val="40000"/>
              </a:schemeClr>
            </a:glow>
            <a:outerShdw blurRad="184150" dist="241300" dir="11520000" sx="110000" sy="110000" algn="ctr">
              <a:srgbClr val="000000">
                <a:alpha val="18000"/>
              </a:srgbClr>
            </a:outerShdw>
            <a:reflection blurRad="6350" stA="50000" endA="300" endPos="90000" dist="50800" dir="5400000" sy="-100000" algn="bl" rotWithShape="0"/>
          </a:effectLst>
          <a:scene3d>
            <a:camera prst="isometricOffAxis1Right"/>
            <a:lightRig rig="flood" dir="t">
              <a:rot lat="0" lon="0" rev="13800000"/>
            </a:lightRig>
          </a:scene3d>
          <a:sp3d extrusionH="107950" prstMaterial="plastic">
            <a:bevelT w="82550" h="63500" prst="divot"/>
            <a:bevelB/>
          </a:sp3d>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 ALL</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0644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04800"/>
            <a:ext cx="2590800" cy="523220"/>
          </a:xfrm>
          <a:prstGeom prst="rect">
            <a:avLst/>
          </a:prstGeom>
          <a:solidFill>
            <a:schemeClr val="accent1">
              <a:lumMod val="75000"/>
            </a:schemeClr>
          </a:solidFill>
        </p:spPr>
        <p:txBody>
          <a:bodyPr wrap="square" rtlCol="0">
            <a:spAutoFit/>
          </a:bodyPr>
          <a:lstStyle/>
          <a:p>
            <a:pPr algn="ctr">
              <a:buFont typeface="Wingdings" pitchFamily="2" charset="2"/>
              <a:buChar char="q"/>
            </a:pPr>
            <a:r>
              <a:rPr lang="en-US" sz="2800" dirty="0" smtClean="0">
                <a:solidFill>
                  <a:srgbClr val="FFFF00"/>
                </a:solidFill>
              </a:rPr>
              <a:t> Contents</a:t>
            </a:r>
            <a:endParaRPr lang="en-US" sz="2800" dirty="0">
              <a:solidFill>
                <a:srgbClr val="FFFF00"/>
              </a:solidFill>
            </a:endParaRPr>
          </a:p>
        </p:txBody>
      </p:sp>
      <p:sp>
        <p:nvSpPr>
          <p:cNvPr id="3" name="TextBox 2"/>
          <p:cNvSpPr txBox="1"/>
          <p:nvPr/>
        </p:nvSpPr>
        <p:spPr>
          <a:xfrm>
            <a:off x="533400" y="1219200"/>
            <a:ext cx="7086600" cy="3000821"/>
          </a:xfrm>
          <a:prstGeom prst="rect">
            <a:avLst/>
          </a:prstGeom>
          <a:noFill/>
        </p:spPr>
        <p:txBody>
          <a:bodyPr wrap="square" rtlCol="0">
            <a:spAutoFit/>
          </a:bodyPr>
          <a:lstStyle/>
          <a:p>
            <a:pPr marL="342900" indent="-342900">
              <a:lnSpc>
                <a:spcPct val="150000"/>
              </a:lnSpc>
              <a:buFont typeface="Wingdings" pitchFamily="2" charset="2"/>
              <a:buChar char="v"/>
            </a:pPr>
            <a:r>
              <a:rPr lang="en-US" dirty="0" smtClean="0"/>
              <a:t>Introduction and Definition</a:t>
            </a:r>
          </a:p>
          <a:p>
            <a:pPr marL="342900" indent="-342900">
              <a:lnSpc>
                <a:spcPct val="150000"/>
              </a:lnSpc>
              <a:buFont typeface="Wingdings" pitchFamily="2" charset="2"/>
              <a:buChar char="v"/>
            </a:pPr>
            <a:r>
              <a:rPr lang="en-US" dirty="0"/>
              <a:t> Principles of Remote Sensing</a:t>
            </a:r>
          </a:p>
          <a:p>
            <a:pPr marL="342900" indent="-342900">
              <a:lnSpc>
                <a:spcPct val="150000"/>
              </a:lnSpc>
              <a:buFont typeface="Wingdings" pitchFamily="2" charset="2"/>
              <a:buChar char="v"/>
            </a:pPr>
            <a:r>
              <a:rPr lang="en-US" dirty="0"/>
              <a:t>Classification of Remote Sensing</a:t>
            </a:r>
          </a:p>
          <a:p>
            <a:pPr marL="342900" indent="-342900">
              <a:lnSpc>
                <a:spcPct val="150000"/>
              </a:lnSpc>
              <a:buFont typeface="Wingdings" pitchFamily="2" charset="2"/>
              <a:buChar char="v"/>
            </a:pPr>
            <a:r>
              <a:rPr lang="en-US" dirty="0"/>
              <a:t>Remote Sensing Observation Platform</a:t>
            </a:r>
          </a:p>
          <a:p>
            <a:pPr marL="342900" indent="-342900">
              <a:lnSpc>
                <a:spcPct val="150000"/>
              </a:lnSpc>
              <a:buFont typeface="Wingdings" pitchFamily="2" charset="2"/>
              <a:buChar char="v"/>
            </a:pPr>
            <a:r>
              <a:rPr lang="en-US" dirty="0" smtClean="0"/>
              <a:t>Electromagnetic energy</a:t>
            </a:r>
          </a:p>
          <a:p>
            <a:pPr marL="342900" indent="-342900">
              <a:lnSpc>
                <a:spcPct val="150000"/>
              </a:lnSpc>
              <a:buFont typeface="Wingdings" pitchFamily="2" charset="2"/>
              <a:buChar char="v"/>
            </a:pPr>
            <a:r>
              <a:rPr lang="en-US" dirty="0" smtClean="0"/>
              <a:t>Applications </a:t>
            </a:r>
            <a:r>
              <a:rPr lang="en-US" dirty="0"/>
              <a:t>of Remote Sensing</a:t>
            </a:r>
          </a:p>
          <a:p>
            <a:pPr marL="342900" indent="-342900">
              <a:lnSpc>
                <a:spcPct val="150000"/>
              </a:lnSpc>
              <a:buFont typeface="Wingdings" pitchFamily="2" charset="2"/>
              <a:buChar char="v"/>
            </a:pPr>
            <a:r>
              <a:rPr lang="en-US" dirty="0" smtClean="0"/>
              <a:t>Advantages </a:t>
            </a:r>
            <a:r>
              <a:rPr lang="en-US" dirty="0"/>
              <a:t>of Remote </a:t>
            </a:r>
            <a:r>
              <a:rPr lang="en-US" dirty="0" smtClean="0"/>
              <a:t>Sensing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304800"/>
            <a:ext cx="19050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Definition</a:t>
            </a:r>
          </a:p>
        </p:txBody>
      </p:sp>
      <p:sp>
        <p:nvSpPr>
          <p:cNvPr id="5" name="TextBox 4"/>
          <p:cNvSpPr txBox="1"/>
          <p:nvPr/>
        </p:nvSpPr>
        <p:spPr>
          <a:xfrm>
            <a:off x="152400" y="914400"/>
            <a:ext cx="8382000" cy="1477328"/>
          </a:xfrm>
          <a:prstGeom prst="rect">
            <a:avLst/>
          </a:prstGeom>
          <a:noFill/>
        </p:spPr>
        <p:txBody>
          <a:bodyPr wrap="square" rtlCol="0">
            <a:spAutoFit/>
          </a:bodyPr>
          <a:lstStyle/>
          <a:p>
            <a:pPr algn="just"/>
            <a:r>
              <a:rPr lang="en-US" dirty="0" smtClean="0"/>
              <a:t>Remote sensing is the art or science of obtaining information about an object, an area or a phenomena, through analyzing of data collected by a given device or sensor that has no direct physical contact with the object, area or phenomena being investigated. In simple terms, remote sensing is the </a:t>
            </a:r>
            <a:r>
              <a:rPr lang="en-US" dirty="0" smtClean="0">
                <a:solidFill>
                  <a:schemeClr val="bg2">
                    <a:lumMod val="10000"/>
                  </a:schemeClr>
                </a:solidFill>
              </a:rPr>
              <a:t>process </a:t>
            </a:r>
            <a:r>
              <a:rPr lang="en-US" dirty="0" smtClean="0"/>
              <a:t>of acquiring data or information about an object without any physical contact.</a:t>
            </a:r>
            <a:endParaRPr lang="en-US" dirty="0"/>
          </a:p>
        </p:txBody>
      </p:sp>
      <p:pic>
        <p:nvPicPr>
          <p:cNvPr id="14338" name="Picture 2" descr="Image result for remote sensing"/>
          <p:cNvPicPr>
            <a:picLocks noChangeAspect="1" noChangeArrowheads="1"/>
          </p:cNvPicPr>
          <p:nvPr/>
        </p:nvPicPr>
        <p:blipFill>
          <a:blip r:embed="rId2"/>
          <a:srcRect/>
          <a:stretch>
            <a:fillRect/>
          </a:stretch>
        </p:blipFill>
        <p:spPr bwMode="auto">
          <a:xfrm>
            <a:off x="2209800" y="2514600"/>
            <a:ext cx="5791201" cy="434340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2484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Classification </a:t>
            </a:r>
            <a:r>
              <a:rPr lang="en-US" sz="2400" b="1" dirty="0">
                <a:solidFill>
                  <a:srgbClr val="FFFF00"/>
                </a:solidFill>
              </a:rPr>
              <a:t>of Remote </a:t>
            </a:r>
            <a:r>
              <a:rPr lang="en-US" sz="2400" b="1" dirty="0" smtClean="0">
                <a:solidFill>
                  <a:srgbClr val="FFFF00"/>
                </a:solidFill>
              </a:rPr>
              <a:t>Sensing</a:t>
            </a:r>
            <a:endParaRPr lang="en-US" sz="2400" b="1" dirty="0">
              <a:solidFill>
                <a:srgbClr val="FFFF00"/>
              </a:solidFill>
            </a:endParaRPr>
          </a:p>
        </p:txBody>
      </p:sp>
      <p:sp>
        <p:nvSpPr>
          <p:cNvPr id="3" name="TextBox 2"/>
          <p:cNvSpPr txBox="1"/>
          <p:nvPr/>
        </p:nvSpPr>
        <p:spPr>
          <a:xfrm>
            <a:off x="159065" y="940832"/>
            <a:ext cx="8382000" cy="2215991"/>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b="1" dirty="0" smtClean="0"/>
              <a:t>Remote sensing is broadly classified into two categories:</a:t>
            </a:r>
          </a:p>
          <a:p>
            <a:pPr marL="342900" indent="-342900">
              <a:lnSpc>
                <a:spcPct val="150000"/>
              </a:lnSpc>
              <a:buAutoNum type="arabicPeriod"/>
            </a:pPr>
            <a:r>
              <a:rPr lang="en-US" dirty="0" smtClean="0"/>
              <a:t>Passive remote sensing: It uses sun as a source of EM energy and records the energy that is naturally radiated and/or reflected from the objects.</a:t>
            </a:r>
          </a:p>
          <a:p>
            <a:pPr marL="342900" indent="-342900">
              <a:lnSpc>
                <a:spcPct val="150000"/>
              </a:lnSpc>
              <a:buAutoNum type="arabicPeriod"/>
            </a:pPr>
            <a:r>
              <a:rPr lang="en-US" dirty="0" smtClean="0"/>
              <a:t>Active remote sensing: It uses its own source of EM energy, which is directed towards the object and return energy is measured.</a:t>
            </a:r>
          </a:p>
        </p:txBody>
      </p:sp>
      <p:pic>
        <p:nvPicPr>
          <p:cNvPr id="4098" name="Picture 2" descr="Image result for types of remote s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930" y="3550059"/>
            <a:ext cx="6006470" cy="307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24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2484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t>
            </a:r>
            <a:r>
              <a:rPr lang="en-US" sz="2400" b="1" dirty="0">
                <a:solidFill>
                  <a:srgbClr val="FFFF00"/>
                </a:solidFill>
              </a:rPr>
              <a:t>Principles of Remote </a:t>
            </a:r>
            <a:r>
              <a:rPr lang="en-US" sz="2400" b="1" dirty="0" smtClean="0">
                <a:solidFill>
                  <a:srgbClr val="FFFF00"/>
                </a:solidFill>
              </a:rPr>
              <a:t>Sensing</a:t>
            </a:r>
            <a:endParaRPr lang="en-US" sz="2400" b="1" dirty="0">
              <a:solidFill>
                <a:srgbClr val="FFFF00"/>
              </a:solidFill>
            </a:endParaRPr>
          </a:p>
        </p:txBody>
      </p:sp>
      <p:sp>
        <p:nvSpPr>
          <p:cNvPr id="3" name="TextBox 2"/>
          <p:cNvSpPr txBox="1"/>
          <p:nvPr/>
        </p:nvSpPr>
        <p:spPr>
          <a:xfrm>
            <a:off x="381000" y="990600"/>
            <a:ext cx="8077200" cy="1200329"/>
          </a:xfrm>
          <a:prstGeom prst="rect">
            <a:avLst/>
          </a:prstGeom>
          <a:noFill/>
        </p:spPr>
        <p:txBody>
          <a:bodyPr wrap="square" rtlCol="0">
            <a:spAutoFit/>
          </a:bodyPr>
          <a:lstStyle/>
          <a:p>
            <a:pPr algn="just"/>
            <a:r>
              <a:rPr lang="en-US" dirty="0"/>
              <a:t>Remote sensing involves the detection and measurement of the radiations of different wavelengths reflected or emitted from distant objects or materials, which helps in their identification and </a:t>
            </a:r>
            <a:r>
              <a:rPr lang="en-US" dirty="0" smtClean="0"/>
              <a:t>categorization. It </a:t>
            </a:r>
            <a:r>
              <a:rPr lang="en-US" dirty="0"/>
              <a:t>offers </a:t>
            </a:r>
            <a:r>
              <a:rPr lang="en-US" dirty="0" smtClean="0"/>
              <a:t>the following  </a:t>
            </a:r>
            <a:r>
              <a:rPr lang="en-US" dirty="0"/>
              <a:t>basic components to </a:t>
            </a:r>
            <a:r>
              <a:rPr lang="en-US" dirty="0" smtClean="0"/>
              <a:t>measure</a:t>
            </a:r>
            <a:r>
              <a:rPr lang="en-US" dirty="0"/>
              <a:t>:</a:t>
            </a:r>
            <a:endParaRPr lang="en-US" dirty="0" smtClean="0"/>
          </a:p>
        </p:txBody>
      </p:sp>
      <p:pic>
        <p:nvPicPr>
          <p:cNvPr id="1026" name="Picture 2" descr="Image result for principles of remote sen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5561133" cy="419100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2484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t>
            </a:r>
            <a:r>
              <a:rPr lang="en-US" sz="2400" b="1" dirty="0">
                <a:solidFill>
                  <a:srgbClr val="FFFF00"/>
                </a:solidFill>
              </a:rPr>
              <a:t>Principles of Remote </a:t>
            </a:r>
            <a:r>
              <a:rPr lang="en-US" sz="2400" b="1" dirty="0" smtClean="0">
                <a:solidFill>
                  <a:srgbClr val="FFFF00"/>
                </a:solidFill>
              </a:rPr>
              <a:t>Sensing</a:t>
            </a:r>
            <a:endParaRPr lang="en-US" sz="2400" b="1" dirty="0">
              <a:solidFill>
                <a:srgbClr val="FFFF00"/>
              </a:solidFill>
            </a:endParaRPr>
          </a:p>
        </p:txBody>
      </p:sp>
      <p:sp>
        <p:nvSpPr>
          <p:cNvPr id="4" name="TextBox 3"/>
          <p:cNvSpPr txBox="1"/>
          <p:nvPr/>
        </p:nvSpPr>
        <p:spPr>
          <a:xfrm>
            <a:off x="228600" y="1066800"/>
            <a:ext cx="8382000" cy="457200"/>
          </a:xfrm>
          <a:prstGeom prst="rect">
            <a:avLst/>
          </a:prstGeom>
          <a:noFill/>
        </p:spPr>
        <p:txBody>
          <a:bodyPr wrap="square" rtlCol="0">
            <a:spAutoFit/>
          </a:bodyPr>
          <a:lstStyle/>
          <a:p>
            <a:endParaRPr lang="en-US" dirty="0"/>
          </a:p>
        </p:txBody>
      </p:sp>
      <p:sp>
        <p:nvSpPr>
          <p:cNvPr id="5" name="Rectangle 1"/>
          <p:cNvSpPr>
            <a:spLocks noChangeArrowheads="1"/>
          </p:cNvSpPr>
          <p:nvPr/>
        </p:nvSpPr>
        <p:spPr bwMode="auto">
          <a:xfrm>
            <a:off x="249382" y="838200"/>
            <a:ext cx="8382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1. </a:t>
            </a:r>
            <a:r>
              <a:rPr lang="en-US" altLang="en-US" dirty="0">
                <a:solidFill>
                  <a:srgbClr val="000000"/>
                </a:solidFill>
                <a:latin typeface="+mn-lt"/>
                <a:cs typeface="Times New Roman" panose="02020603050405020304" pitchFamily="18" charset="0"/>
              </a:rPr>
              <a:t> </a:t>
            </a:r>
            <a:r>
              <a:rPr kumimoji="0" lang="en-US" altLang="en-US" b="1" i="0" u="none" strike="noStrike" cap="none" normalizeH="0" baseline="0" dirty="0" smtClean="0">
                <a:ln>
                  <a:noFill/>
                </a:ln>
                <a:solidFill>
                  <a:srgbClr val="000000"/>
                </a:solidFill>
                <a:effectLst/>
                <a:latin typeface="+mn-lt"/>
                <a:cs typeface="Times New Roman" panose="02020603050405020304" pitchFamily="18" charset="0"/>
              </a:rPr>
              <a:t>Energy Source or Illumination (A)</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 - the first requirement for remote sensing is to have an energy source which illuminates or provides electromagnetic energy to the target of interest.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2.  </a:t>
            </a:r>
            <a:r>
              <a:rPr lang="en-US" altLang="en-US" b="1" dirty="0" smtClean="0">
                <a:solidFill>
                  <a:srgbClr val="000000"/>
                </a:solidFill>
                <a:latin typeface="+mn-lt"/>
                <a:cs typeface="Times New Roman" panose="02020603050405020304" pitchFamily="18" charset="0"/>
              </a:rPr>
              <a:t>Radiation </a:t>
            </a:r>
            <a:r>
              <a:rPr lang="en-US" altLang="en-US" b="1" dirty="0">
                <a:solidFill>
                  <a:srgbClr val="000000"/>
                </a:solidFill>
                <a:latin typeface="+mn-lt"/>
                <a:cs typeface="Times New Roman" panose="02020603050405020304" pitchFamily="18" charset="0"/>
              </a:rPr>
              <a:t>and the Atmosphere (B) - </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as the energy travels from its source to the target, it will come in contact with and interact with the atmosphere it passes through. This interaction may take place a second time as the energy travels from the target to the sensor.</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mn-lt"/>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dirty="0" smtClean="0">
                <a:solidFill>
                  <a:srgbClr val="000000"/>
                </a:solidFill>
                <a:latin typeface="+mn-lt"/>
                <a:cs typeface="Times New Roman" panose="02020603050405020304" pitchFamily="18" charset="0"/>
              </a:rPr>
              <a:t>3.  </a:t>
            </a:r>
            <a:r>
              <a:rPr lang="en-US" b="1" dirty="0" smtClean="0">
                <a:latin typeface="+mn-lt"/>
              </a:rPr>
              <a:t>Interaction </a:t>
            </a:r>
            <a:r>
              <a:rPr lang="en-US" b="1" dirty="0">
                <a:latin typeface="+mn-lt"/>
              </a:rPr>
              <a:t>with the Target (C)</a:t>
            </a:r>
            <a:r>
              <a:rPr lang="en-US" dirty="0">
                <a:latin typeface="+mn-lt"/>
              </a:rPr>
              <a:t> - once the energy makes its way to the target through the atmosphere, it interacts with the target depending on the properties of both the target and the radiation</a:t>
            </a:r>
            <a:r>
              <a:rPr lang="en-US" dirty="0" smtClean="0">
                <a:latin typeface="+mn-lt"/>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dirty="0" smtClean="0">
              <a:latin typeface="+mn-lt"/>
            </a:endParaRPr>
          </a:p>
          <a:p>
            <a:pPr lvl="0" algn="just"/>
            <a:r>
              <a:rPr lang="en-US" dirty="0" smtClean="0">
                <a:latin typeface="+mn-lt"/>
              </a:rPr>
              <a:t>4.</a:t>
            </a:r>
            <a:r>
              <a:rPr lang="en-US" dirty="0">
                <a:latin typeface="+mn-lt"/>
              </a:rPr>
              <a:t> </a:t>
            </a:r>
            <a:r>
              <a:rPr lang="en-US" b="1" dirty="0" smtClean="0">
                <a:latin typeface="+mn-lt"/>
              </a:rPr>
              <a:t>Recording </a:t>
            </a:r>
            <a:r>
              <a:rPr lang="en-US" b="1" dirty="0">
                <a:latin typeface="+mn-lt"/>
              </a:rPr>
              <a:t>of Energy by the Sensor (D)</a:t>
            </a:r>
            <a:r>
              <a:rPr lang="en-US" dirty="0">
                <a:latin typeface="+mn-lt"/>
              </a:rPr>
              <a:t> - after the energy has been scattered by, or emitted from the target, we require a sensor (remote - not in contact with the target) to collect and record the electromagnetic radiation</a:t>
            </a:r>
            <a:r>
              <a:rPr lang="en-US" dirty="0" smtClean="0">
                <a:latin typeface="+mn-lt"/>
              </a:rPr>
              <a:t>.</a:t>
            </a:r>
          </a:p>
          <a:p>
            <a:pPr lvl="0" algn="just"/>
            <a:endParaRPr kumimoji="0" lang="en-US" altLang="en-US" b="0" i="0" u="none" strike="noStrike" cap="none" normalizeH="0" baseline="0" dirty="0" smtClean="0">
              <a:ln>
                <a:noFill/>
              </a:ln>
              <a:solidFill>
                <a:srgbClr val="000000"/>
              </a:solidFill>
              <a:effectLst/>
              <a:latin typeface="+mn-lt"/>
              <a:cs typeface="Times New Roman" panose="02020603050405020304" pitchFamily="18" charset="0"/>
            </a:endParaRPr>
          </a:p>
          <a:p>
            <a:pPr lvl="0" algn="just"/>
            <a:r>
              <a:rPr lang="en-US" dirty="0">
                <a:latin typeface="+mn-lt"/>
              </a:rPr>
              <a:t>5. </a:t>
            </a:r>
            <a:r>
              <a:rPr lang="en-US" b="1" dirty="0" smtClean="0">
                <a:latin typeface="+mn-lt"/>
              </a:rPr>
              <a:t>Transmission</a:t>
            </a:r>
            <a:r>
              <a:rPr lang="en-US" b="1" dirty="0">
                <a:latin typeface="+mn-lt"/>
              </a:rPr>
              <a:t>, Reception, and Processing (E)</a:t>
            </a:r>
            <a:r>
              <a:rPr lang="en-US" dirty="0">
                <a:latin typeface="+mn-lt"/>
              </a:rPr>
              <a:t> - the energy recorded by the sensor has to be transmitted, often in electronic form, to a receiving and processing station where the data are processed into an image (hardcopy and/or digital</a:t>
            </a:r>
            <a:r>
              <a:rPr lang="en-US" dirty="0" smtClean="0">
                <a:latin typeface="+mn-lt"/>
              </a:rPr>
              <a:t>).</a:t>
            </a:r>
            <a:endParaRPr lang="en-US" altLang="en-US" dirty="0">
              <a:solidFill>
                <a:srgbClr val="00000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27924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70164" y="1032302"/>
            <a:ext cx="834043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6. </a:t>
            </a:r>
            <a:r>
              <a:rPr lang="en-US" altLang="en-US" dirty="0" smtClean="0">
                <a:solidFill>
                  <a:srgbClr val="000000"/>
                </a:solidFill>
                <a:latin typeface="+mn-lt"/>
                <a:cs typeface="Times New Roman" panose="02020603050405020304" pitchFamily="18" charset="0"/>
              </a:rPr>
              <a:t> </a:t>
            </a:r>
            <a:r>
              <a:rPr kumimoji="0" lang="en-US" altLang="en-US" b="1" i="0" u="none" strike="noStrike" cap="none" normalizeH="0" baseline="0" dirty="0" smtClean="0">
                <a:ln>
                  <a:noFill/>
                </a:ln>
                <a:solidFill>
                  <a:srgbClr val="000000"/>
                </a:solidFill>
                <a:effectLst/>
                <a:latin typeface="+mn-lt"/>
                <a:cs typeface="Times New Roman" panose="02020603050405020304" pitchFamily="18" charset="0"/>
              </a:rPr>
              <a:t>Interpretation and Analysis (F)</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 - </a:t>
            </a:r>
            <a:r>
              <a:rPr kumimoji="0" lang="en-US" altLang="en-US" sz="1800" b="0" i="0" u="none" strike="noStrike" cap="none" normalizeH="0" baseline="0" dirty="0" smtClean="0">
                <a:ln>
                  <a:noFill/>
                </a:ln>
                <a:solidFill>
                  <a:srgbClr val="000000"/>
                </a:solidFill>
                <a:effectLst/>
                <a:latin typeface="+mn-lt"/>
                <a:cs typeface="Times New Roman" panose="02020603050405020304" pitchFamily="18" charset="0"/>
              </a:rPr>
              <a:t>the processed image is interpreted, visually and/or digitally or electronically, to extract information about the target which was illuminated.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7. </a:t>
            </a:r>
            <a:r>
              <a:rPr kumimoji="0" lang="en-US" altLang="en-US" b="1" i="0" u="none" strike="noStrike" cap="none" normalizeH="0" baseline="0" dirty="0" smtClean="0">
                <a:ln>
                  <a:noFill/>
                </a:ln>
                <a:solidFill>
                  <a:srgbClr val="000000"/>
                </a:solidFill>
                <a:effectLst/>
                <a:latin typeface="+mn-lt"/>
                <a:cs typeface="Times New Roman" panose="02020603050405020304" pitchFamily="18" charset="0"/>
              </a:rPr>
              <a:t>Application (G) </a:t>
            </a:r>
            <a:r>
              <a:rPr kumimoji="0" lang="en-US" altLang="en-US" b="0" i="0" u="none" strike="noStrike" cap="none" normalizeH="0" baseline="0" dirty="0" smtClean="0">
                <a:ln>
                  <a:noFill/>
                </a:ln>
                <a:solidFill>
                  <a:srgbClr val="000000"/>
                </a:solidFill>
                <a:effectLst/>
                <a:latin typeface="+mn-lt"/>
                <a:cs typeface="Times New Roman" panose="02020603050405020304" pitchFamily="18" charset="0"/>
              </a:rPr>
              <a:t>-</a:t>
            </a:r>
            <a:r>
              <a:rPr kumimoji="0" lang="en-US" altLang="en-US" b="1" i="0" u="none" strike="noStrike" cap="none" normalizeH="0" baseline="0" dirty="0" smtClean="0">
                <a:ln>
                  <a:noFill/>
                </a:ln>
                <a:solidFill>
                  <a:srgbClr val="000000"/>
                </a:solidFill>
                <a:effectLst/>
                <a:latin typeface="+mn-lt"/>
                <a:cs typeface="Times New Roman" panose="02020603050405020304" pitchFamily="18" charset="0"/>
              </a:rPr>
              <a:t> </a:t>
            </a:r>
            <a:r>
              <a:rPr kumimoji="0" lang="en-US" altLang="en-US" sz="1800" b="0" i="0" u="none" strike="noStrike" cap="none" normalizeH="0" baseline="0" dirty="0" smtClean="0">
                <a:ln>
                  <a:noFill/>
                </a:ln>
                <a:solidFill>
                  <a:srgbClr val="000000"/>
                </a:solidFill>
                <a:effectLst/>
                <a:latin typeface="+mn-lt"/>
                <a:cs typeface="Times New Roman" panose="02020603050405020304" pitchFamily="18" charset="0"/>
              </a:rPr>
              <a:t>the final element of the remote sensing process is achieved when we apply the information we have been able to extract from the imagery about the target in order to better understand it, reveal some new information, or assist in solving a particular problem.</a:t>
            </a:r>
            <a:endParaRPr kumimoji="0" lang="en-US" altLang="en-US" sz="18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Century Gothic" panose="020B050202020202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1447800" y="228600"/>
            <a:ext cx="62484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t>
            </a:r>
            <a:r>
              <a:rPr lang="en-US" sz="2400" b="1" dirty="0">
                <a:solidFill>
                  <a:srgbClr val="FFFF00"/>
                </a:solidFill>
              </a:rPr>
              <a:t>Principles of Remote </a:t>
            </a:r>
            <a:r>
              <a:rPr lang="en-US" sz="2400" b="1" dirty="0" smtClean="0">
                <a:solidFill>
                  <a:srgbClr val="FFFF00"/>
                </a:solidFill>
              </a:rPr>
              <a:t>Sensing</a:t>
            </a:r>
            <a:endParaRPr lang="en-US" sz="2400" b="1" dirty="0">
              <a:solidFill>
                <a:srgbClr val="FFFF00"/>
              </a:solidFill>
            </a:endParaRPr>
          </a:p>
        </p:txBody>
      </p:sp>
    </p:spTree>
    <p:extLst>
      <p:ext uri="{BB962C8B-B14F-4D97-AF65-F5344CB8AC3E}">
        <p14:creationId xmlns:p14="http://schemas.microsoft.com/office/powerpoint/2010/main" val="265003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28600"/>
            <a:ext cx="6629400" cy="461665"/>
          </a:xfrm>
          <a:prstGeom prst="rect">
            <a:avLst/>
          </a:prstGeom>
          <a:solidFill>
            <a:schemeClr val="accent1">
              <a:lumMod val="75000"/>
            </a:schemeClr>
          </a:solidFill>
        </p:spPr>
        <p:txBody>
          <a:bodyPr wrap="square" rtlCol="0">
            <a:spAutoFit/>
          </a:bodyPr>
          <a:lstStyle/>
          <a:p>
            <a:pPr algn="ctr"/>
            <a:r>
              <a:rPr lang="en-US" sz="2400" b="1" dirty="0" smtClean="0">
                <a:solidFill>
                  <a:srgbClr val="FFFF00"/>
                </a:solidFill>
              </a:rPr>
              <a:t>  </a:t>
            </a:r>
            <a:r>
              <a:rPr lang="en-US" sz="2400" b="1" dirty="0">
                <a:solidFill>
                  <a:srgbClr val="FFFF00"/>
                </a:solidFill>
              </a:rPr>
              <a:t>Remote </a:t>
            </a:r>
            <a:r>
              <a:rPr lang="en-US" sz="2400" b="1" dirty="0" smtClean="0">
                <a:solidFill>
                  <a:srgbClr val="FFFF00"/>
                </a:solidFill>
              </a:rPr>
              <a:t>Sensing Observation Platform</a:t>
            </a:r>
            <a:endParaRPr lang="en-US" sz="2400" b="1" dirty="0">
              <a:solidFill>
                <a:srgbClr val="FFFF00"/>
              </a:solidFill>
            </a:endParaRPr>
          </a:p>
        </p:txBody>
      </p:sp>
      <p:pic>
        <p:nvPicPr>
          <p:cNvPr id="1029" name="Picture 5"/>
          <p:cNvPicPr>
            <a:picLocks noChangeAspect="1" noChangeArrowheads="1"/>
          </p:cNvPicPr>
          <p:nvPr/>
        </p:nvPicPr>
        <p:blipFill>
          <a:blip r:embed="rId2"/>
          <a:srcRect/>
          <a:stretch>
            <a:fillRect/>
          </a:stretch>
        </p:blipFill>
        <p:spPr bwMode="auto">
          <a:xfrm>
            <a:off x="1066800" y="1219200"/>
            <a:ext cx="6676562" cy="4800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lectromagnetic energy in remote sen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686800"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416</TotalTime>
  <Words>511</Words>
  <Application>Microsoft Office PowerPoint</Application>
  <PresentationFormat>On-screen Show (4:3)</PresentationFormat>
  <Paragraphs>77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69</cp:revision>
  <dcterms:created xsi:type="dcterms:W3CDTF">2006-08-16T00:00:00Z</dcterms:created>
  <dcterms:modified xsi:type="dcterms:W3CDTF">2019-06-17T10:54:20Z</dcterms:modified>
</cp:coreProperties>
</file>