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58" r:id="rId4"/>
    <p:sldId id="277" r:id="rId5"/>
    <p:sldId id="263" r:id="rId6"/>
    <p:sldId id="287" r:id="rId7"/>
    <p:sldId id="301" r:id="rId8"/>
    <p:sldId id="302" r:id="rId9"/>
    <p:sldId id="303" r:id="rId10"/>
    <p:sldId id="267" r:id="rId11"/>
    <p:sldId id="268" r:id="rId12"/>
    <p:sldId id="306" r:id="rId13"/>
    <p:sldId id="269" r:id="rId14"/>
    <p:sldId id="271" r:id="rId15"/>
    <p:sldId id="304" r:id="rId16"/>
    <p:sldId id="273" r:id="rId17"/>
    <p:sldId id="274" r:id="rId18"/>
    <p:sldId id="288" r:id="rId19"/>
    <p:sldId id="308" r:id="rId20"/>
    <p:sldId id="275" r:id="rId21"/>
    <p:sldId id="276" r:id="rId22"/>
    <p:sldId id="289" r:id="rId23"/>
    <p:sldId id="341" r:id="rId24"/>
    <p:sldId id="278" r:id="rId25"/>
    <p:sldId id="279" r:id="rId26"/>
    <p:sldId id="280" r:id="rId27"/>
    <p:sldId id="265" r:id="rId28"/>
    <p:sldId id="281" r:id="rId29"/>
    <p:sldId id="282" r:id="rId30"/>
    <p:sldId id="283" r:id="rId31"/>
    <p:sldId id="333" r:id="rId32"/>
    <p:sldId id="284" r:id="rId33"/>
    <p:sldId id="290" r:id="rId34"/>
    <p:sldId id="291" r:id="rId35"/>
    <p:sldId id="285" r:id="rId36"/>
    <p:sldId id="292" r:id="rId37"/>
    <p:sldId id="293" r:id="rId38"/>
    <p:sldId id="295" r:id="rId39"/>
    <p:sldId id="294" r:id="rId40"/>
    <p:sldId id="296" r:id="rId41"/>
    <p:sldId id="297" r:id="rId42"/>
    <p:sldId id="300" r:id="rId43"/>
    <p:sldId id="298" r:id="rId44"/>
    <p:sldId id="305" r:id="rId45"/>
    <p:sldId id="328" r:id="rId46"/>
    <p:sldId id="329" r:id="rId47"/>
    <p:sldId id="330" r:id="rId48"/>
    <p:sldId id="335" r:id="rId49"/>
    <p:sldId id="336" r:id="rId50"/>
    <p:sldId id="337" r:id="rId51"/>
    <p:sldId id="338" r:id="rId52"/>
    <p:sldId id="339" r:id="rId53"/>
    <p:sldId id="340" r:id="rId54"/>
    <p:sldId id="311" r:id="rId55"/>
    <p:sldId id="312" r:id="rId56"/>
    <p:sldId id="313" r:id="rId57"/>
    <p:sldId id="315" r:id="rId58"/>
    <p:sldId id="318" r:id="rId59"/>
    <p:sldId id="319" r:id="rId60"/>
    <p:sldId id="314" r:id="rId61"/>
    <p:sldId id="334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94660"/>
  </p:normalViewPr>
  <p:slideViewPr>
    <p:cSldViewPr>
      <p:cViewPr varScale="1">
        <p:scale>
          <a:sx n="108" d="100"/>
          <a:sy n="108" d="100"/>
        </p:scale>
        <p:origin x="15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Sheet1!$N$5</c:f>
              <c:strCache>
                <c:ptCount val="1"/>
                <c:pt idx="0">
                  <c:v>V</c:v>
                </c:pt>
              </c:strCache>
            </c:strRef>
          </c:tx>
          <c:xVal>
            <c:numRef>
              <c:f>Sheet1!$M$6:$M$14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Sheet1!$N$6:$N$14</c:f>
              <c:numCache>
                <c:formatCode>General</c:formatCode>
                <c:ptCount val="9"/>
                <c:pt idx="0">
                  <c:v>9</c:v>
                </c:pt>
                <c:pt idx="1">
                  <c:v>-3</c:v>
                </c:pt>
                <c:pt idx="2">
                  <c:v>-15</c:v>
                </c:pt>
                <c:pt idx="3">
                  <c:v>-27</c:v>
                </c:pt>
                <c:pt idx="4">
                  <c:v>-39</c:v>
                </c:pt>
                <c:pt idx="5">
                  <c:v>-51</c:v>
                </c:pt>
                <c:pt idx="6">
                  <c:v>-63</c:v>
                </c:pt>
                <c:pt idx="7">
                  <c:v>-75</c:v>
                </c:pt>
                <c:pt idx="8">
                  <c:v>-87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60A-D147-AD6F-1567C9C1EF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347520"/>
        <c:axId val="208349056"/>
      </c:scatterChart>
      <c:valAx>
        <c:axId val="208347520"/>
        <c:scaling>
          <c:orientation val="minMax"/>
          <c:max val="4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8349056"/>
        <c:crosses val="autoZero"/>
        <c:crossBetween val="midCat"/>
      </c:valAx>
      <c:valAx>
        <c:axId val="208349056"/>
        <c:scaling>
          <c:orientation val="minMax"/>
          <c:max val="20"/>
          <c:min val="-9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83475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Sheet1!$O$5</c:f>
              <c:strCache>
                <c:ptCount val="1"/>
                <c:pt idx="0">
                  <c:v>M</c:v>
                </c:pt>
              </c:strCache>
            </c:strRef>
          </c:tx>
          <c:xVal>
            <c:numRef>
              <c:f>Sheet1!$M$6:$M$14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</c:numCache>
            </c:numRef>
          </c:xVal>
          <c:yVal>
            <c:numRef>
              <c:f>Sheet1!$O$6:$O$14</c:f>
              <c:numCache>
                <c:formatCode>General</c:formatCode>
                <c:ptCount val="9"/>
                <c:pt idx="0">
                  <c:v>156</c:v>
                </c:pt>
                <c:pt idx="1">
                  <c:v>157.5</c:v>
                </c:pt>
                <c:pt idx="2">
                  <c:v>153</c:v>
                </c:pt>
                <c:pt idx="3">
                  <c:v>142.5</c:v>
                </c:pt>
                <c:pt idx="4">
                  <c:v>126</c:v>
                </c:pt>
                <c:pt idx="5">
                  <c:v>103.5</c:v>
                </c:pt>
                <c:pt idx="6">
                  <c:v>75</c:v>
                </c:pt>
                <c:pt idx="7">
                  <c:v>40.5</c:v>
                </c:pt>
                <c:pt idx="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DBC-2945-8D79-895F494265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372480"/>
        <c:axId val="208374016"/>
      </c:scatterChart>
      <c:valAx>
        <c:axId val="208372480"/>
        <c:scaling>
          <c:orientation val="minMax"/>
          <c:max val="4"/>
          <c:min val="0"/>
        </c:scaling>
        <c:delete val="0"/>
        <c:axPos val="b"/>
        <c:majorGridlines>
          <c:spPr>
            <a:ln>
              <a:solidFill>
                <a:schemeClr val="accent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8374016"/>
        <c:crosses val="autoZero"/>
        <c:crossBetween val="midCat"/>
      </c:valAx>
      <c:valAx>
        <c:axId val="208374016"/>
        <c:scaling>
          <c:orientation val="minMax"/>
          <c:max val="160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8372480"/>
        <c:crosses val="autoZero"/>
        <c:crossBetween val="midCat"/>
        <c:majorUnit val="40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C569D-846C-4A4D-A635-DEF2EDF20755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3AB5F-C5F8-4B9A-9437-7FFEF980C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3AB5F-C5F8-4B9A-9437-7FFEF980C55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3AB5F-C5F8-4B9A-9437-7FFEF980C55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3AB5F-C5F8-4B9A-9437-7FFEF980C557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0537-1B30-46C2-B853-BBF75326A8F6}" type="datetimeFigureOut">
              <a:rPr lang="en-US" smtClean="0"/>
              <a:pPr/>
              <a:t>9/28/2021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BA9C-1AFE-4F5C-BC7B-B2B13C57CB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0537-1B30-46C2-B853-BBF75326A8F6}" type="datetimeFigureOut">
              <a:rPr lang="en-US" smtClean="0"/>
              <a:pPr/>
              <a:t>9/28/2021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BA9C-1AFE-4F5C-BC7B-B2B13C57CB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0537-1B30-46C2-B853-BBF75326A8F6}" type="datetimeFigureOut">
              <a:rPr lang="en-US" smtClean="0"/>
              <a:pPr/>
              <a:t>9/28/2021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BA9C-1AFE-4F5C-BC7B-B2B13C57CB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0537-1B30-46C2-B853-BBF75326A8F6}" type="datetimeFigureOut">
              <a:rPr lang="en-US" smtClean="0"/>
              <a:pPr/>
              <a:t>9/28/2021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BA9C-1AFE-4F5C-BC7B-B2B13C57CB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0537-1B30-46C2-B853-BBF75326A8F6}" type="datetimeFigureOut">
              <a:rPr lang="en-US" smtClean="0"/>
              <a:pPr/>
              <a:t>9/28/2021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BA9C-1AFE-4F5C-BC7B-B2B13C57CB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0537-1B30-46C2-B853-BBF75326A8F6}" type="datetimeFigureOut">
              <a:rPr lang="en-US" smtClean="0"/>
              <a:pPr/>
              <a:t>9/28/2021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BA9C-1AFE-4F5C-BC7B-B2B13C57CB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0537-1B30-46C2-B853-BBF75326A8F6}" type="datetimeFigureOut">
              <a:rPr lang="en-US" smtClean="0"/>
              <a:pPr/>
              <a:t>9/28/2021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BA9C-1AFE-4F5C-BC7B-B2B13C57CB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0537-1B30-46C2-B853-BBF75326A8F6}" type="datetimeFigureOut">
              <a:rPr lang="en-US" smtClean="0"/>
              <a:pPr/>
              <a:t>9/28/2021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BA9C-1AFE-4F5C-BC7B-B2B13C57CB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0537-1B30-46C2-B853-BBF75326A8F6}" type="datetimeFigureOut">
              <a:rPr lang="en-US" smtClean="0"/>
              <a:pPr/>
              <a:t>9/28/2021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BA9C-1AFE-4F5C-BC7B-B2B13C57CB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0537-1B30-46C2-B853-BBF75326A8F6}" type="datetimeFigureOut">
              <a:rPr lang="en-US" smtClean="0"/>
              <a:pPr/>
              <a:t>9/28/2021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BA9C-1AFE-4F5C-BC7B-B2B13C57CB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0537-1B30-46C2-B853-BBF75326A8F6}" type="datetimeFigureOut">
              <a:rPr lang="en-US" smtClean="0"/>
              <a:pPr/>
              <a:t>9/28/2021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BA9C-1AFE-4F5C-BC7B-B2B13C57CB5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80537-1B30-46C2-B853-BBF75326A8F6}" type="datetimeFigureOut">
              <a:rPr lang="en-US" smtClean="0"/>
              <a:pPr/>
              <a:t>9/28/2021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9BA9C-1AFE-4F5C-BC7B-B2B13C57CB5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9.png"/><Relationship Id="rId9" Type="http://schemas.openxmlformats.org/officeDocument/2006/relationships/image" Target="../media/image3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CE 2111</a:t>
            </a:r>
            <a:br>
              <a:rPr lang="en-US" sz="3600" dirty="0"/>
            </a:br>
            <a:r>
              <a:rPr lang="en-US" sz="3600" dirty="0"/>
              <a:t>Mechanics of Materials-I</a:t>
            </a:r>
            <a:br>
              <a:rPr lang="en-US" sz="3600" dirty="0"/>
            </a:br>
            <a:r>
              <a:rPr lang="en-US" sz="3600" dirty="0"/>
              <a:t>(Shear Force and Bending Moment)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Draw SFD and BMD for the Cantilever Beam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47800"/>
            <a:ext cx="520584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00800" y="37454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A </a:t>
            </a:r>
            <a:r>
              <a:rPr lang="en-US" dirty="0"/>
              <a:t>= 1.5 </a:t>
            </a:r>
            <a:r>
              <a:rPr lang="en-US" dirty="0" err="1"/>
              <a:t>kN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413813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A </a:t>
            </a:r>
            <a:r>
              <a:rPr lang="en-US" dirty="0"/>
              <a:t>= 1.875 </a:t>
            </a:r>
            <a:r>
              <a:rPr lang="en-US" dirty="0" err="1"/>
              <a:t>kN</a:t>
            </a:r>
            <a:r>
              <a:rPr lang="en-US" dirty="0"/>
              <a:t>-m </a:t>
            </a:r>
            <a:endParaRPr lang="en-US" baseline="300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914400" y="3505200"/>
            <a:ext cx="4572000" cy="1219200"/>
            <a:chOff x="914400" y="3505200"/>
            <a:chExt cx="4572000" cy="1219200"/>
          </a:xfrm>
        </p:grpSpPr>
        <p:sp>
          <p:nvSpPr>
            <p:cNvPr id="8" name="Rectangle 7"/>
            <p:cNvSpPr/>
            <p:nvPr/>
          </p:nvSpPr>
          <p:spPr>
            <a:xfrm>
              <a:off x="1600200" y="3897868"/>
              <a:ext cx="35052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1600200" y="3888343"/>
              <a:ext cx="34381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>
              <a:off x="2742174" y="3719530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965792" y="3700480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193366" y="3712936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429000" y="3716599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656574" y="3729055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880192" y="3710005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107766" y="3722461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332849" y="3709711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4560423" y="3722167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4784041" y="3712642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1419225" y="4278868"/>
              <a:ext cx="457200" cy="1588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 rot="12042642">
              <a:off x="1388420" y="3578016"/>
              <a:ext cx="457200" cy="609600"/>
            </a:xfrm>
            <a:prstGeom prst="arc">
              <a:avLst/>
            </a:prstGeom>
            <a:ln>
              <a:solidFill>
                <a:srgbClr val="FFC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2600" y="43550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" y="36692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baseline="-25000" dirty="0"/>
                <a:t>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24000" y="35168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endParaRPr lang="en-US" baseline="-25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29200" y="35168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  <a:endParaRPr lang="en-US" baseline="-25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14600" y="35052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endParaRPr lang="en-US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Autofit/>
          </a:bodyPr>
          <a:lstStyle/>
          <a:p>
            <a:r>
              <a:rPr lang="en-US" sz="2400" dirty="0"/>
              <a:t>Consider any section between C and B  </a:t>
            </a:r>
            <a:r>
              <a:rPr lang="en-US" sz="2400" dirty="0" err="1"/>
              <a:t>V</a:t>
            </a:r>
            <a:r>
              <a:rPr lang="en-US" sz="2400" baseline="-25000" dirty="0" err="1"/>
              <a:t>x</a:t>
            </a:r>
            <a:r>
              <a:rPr lang="en-US" sz="2400" baseline="-25000" dirty="0"/>
              <a:t> </a:t>
            </a:r>
            <a:r>
              <a:rPr lang="en-US" sz="2400" dirty="0"/>
              <a:t>= 1.0*x </a:t>
            </a:r>
            <a:r>
              <a:rPr lang="en-US" sz="2400" dirty="0" err="1"/>
              <a:t>kN</a:t>
            </a:r>
            <a:endParaRPr lang="en-US" sz="2400" dirty="0"/>
          </a:p>
          <a:p>
            <a:r>
              <a:rPr lang="en-US" sz="2400" dirty="0"/>
              <a:t>At B; x =0 V</a:t>
            </a:r>
            <a:r>
              <a:rPr lang="en-US" sz="2400" baseline="-25000" dirty="0"/>
              <a:t>B</a:t>
            </a:r>
            <a:r>
              <a:rPr lang="en-US" sz="2400" dirty="0"/>
              <a:t> = 0</a:t>
            </a:r>
          </a:p>
          <a:p>
            <a:r>
              <a:rPr lang="en-US" sz="2400" dirty="0"/>
              <a:t>At C; x = 1.5 V</a:t>
            </a:r>
            <a:r>
              <a:rPr lang="en-US" sz="2400" baseline="-25000" dirty="0"/>
              <a:t>C</a:t>
            </a:r>
            <a:r>
              <a:rPr lang="en-US" sz="2400" dirty="0"/>
              <a:t> = 1.5 </a:t>
            </a:r>
            <a:r>
              <a:rPr lang="en-US" sz="2400" dirty="0" err="1"/>
              <a:t>kN</a:t>
            </a:r>
            <a:endParaRPr lang="en-US" sz="2400" dirty="0"/>
          </a:p>
          <a:p>
            <a:r>
              <a:rPr lang="en-US" sz="2400" dirty="0"/>
              <a:t>Between A and  C there is no load, the shear will remain constant</a:t>
            </a:r>
          </a:p>
          <a:p>
            <a:r>
              <a:rPr lang="en-US" sz="2400" dirty="0"/>
              <a:t>Bending moment at any section between C and B,                  </a:t>
            </a:r>
            <a:r>
              <a:rPr lang="en-US" sz="2400" dirty="0" err="1"/>
              <a:t>M</a:t>
            </a:r>
            <a:r>
              <a:rPr lang="en-US" sz="2400" baseline="-25000" dirty="0" err="1"/>
              <a:t>x</a:t>
            </a:r>
            <a:r>
              <a:rPr lang="en-US" sz="2400" dirty="0"/>
              <a:t> = -1.0*x*x/2 = -x</a:t>
            </a:r>
            <a:r>
              <a:rPr lang="en-US" sz="2400" baseline="30000" dirty="0"/>
              <a:t>2</a:t>
            </a:r>
            <a:r>
              <a:rPr lang="en-US" sz="2400" dirty="0"/>
              <a:t>/2</a:t>
            </a:r>
          </a:p>
          <a:p>
            <a:r>
              <a:rPr lang="en-US" sz="2400" dirty="0"/>
              <a:t>At B   x =0 M</a:t>
            </a:r>
            <a:r>
              <a:rPr lang="en-US" sz="2400" baseline="-25000" dirty="0"/>
              <a:t>B</a:t>
            </a:r>
            <a:r>
              <a:rPr lang="en-US" sz="2400" dirty="0"/>
              <a:t> = 0</a:t>
            </a:r>
          </a:p>
          <a:p>
            <a:r>
              <a:rPr lang="en-US" sz="2400" dirty="0"/>
              <a:t>At C, x = 1.5 MC = -1.125 N-m</a:t>
            </a:r>
          </a:p>
          <a:p>
            <a:r>
              <a:rPr lang="en-US" sz="2400" dirty="0"/>
              <a:t>Bending moment between A and C, </a:t>
            </a:r>
            <a:r>
              <a:rPr lang="en-US" sz="2400" dirty="0" err="1"/>
              <a:t>M</a:t>
            </a:r>
            <a:r>
              <a:rPr lang="en-US" sz="2400" baseline="-25000" dirty="0" err="1"/>
              <a:t>x</a:t>
            </a:r>
            <a:r>
              <a:rPr lang="en-US" sz="2400" dirty="0"/>
              <a:t> = -(Load due to UDL)* (x-0.75)  [ x =1.5-2.0m]</a:t>
            </a:r>
          </a:p>
          <a:p>
            <a:endParaRPr lang="en-GB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752600" y="304800"/>
            <a:ext cx="4572000" cy="1219200"/>
            <a:chOff x="914400" y="3505200"/>
            <a:chExt cx="4572000" cy="1219200"/>
          </a:xfrm>
        </p:grpSpPr>
        <p:sp>
          <p:nvSpPr>
            <p:cNvPr id="5" name="Rectangle 4"/>
            <p:cNvSpPr/>
            <p:nvPr/>
          </p:nvSpPr>
          <p:spPr>
            <a:xfrm>
              <a:off x="1600200" y="3897868"/>
              <a:ext cx="35052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1600200" y="3888343"/>
              <a:ext cx="34381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2742174" y="3719530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965792" y="3700480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193366" y="3712936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429000" y="3716599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656574" y="3729055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880192" y="3710005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07766" y="3722461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332849" y="3709711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560423" y="3722167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784041" y="3712642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1419225" y="4278868"/>
              <a:ext cx="457200" cy="1588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 17"/>
            <p:cNvSpPr/>
            <p:nvPr/>
          </p:nvSpPr>
          <p:spPr>
            <a:xfrm rot="12042642">
              <a:off x="1388420" y="3578016"/>
              <a:ext cx="457200" cy="609600"/>
            </a:xfrm>
            <a:prstGeom prst="arc">
              <a:avLst/>
            </a:prstGeom>
            <a:ln>
              <a:solidFill>
                <a:srgbClr val="FFC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52600" y="43550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14400" y="36692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baseline="-25000" dirty="0"/>
                <a:t>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24000" y="35168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endParaRPr lang="en-US" baseline="-25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29200" y="35168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  <a:endParaRPr lang="en-US" baseline="-25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14600" y="35052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  <a:endParaRPr lang="en-US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85800"/>
            <a:ext cx="638866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1" y="685800"/>
            <a:ext cx="3886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4267200" y="3962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A </a:t>
            </a:r>
            <a:r>
              <a:rPr lang="en-US" dirty="0"/>
              <a:t>= 7 </a:t>
            </a:r>
            <a:r>
              <a:rPr lang="en-US" dirty="0" err="1"/>
              <a:t>kN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4267200" y="45836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A </a:t>
            </a:r>
            <a:r>
              <a:rPr lang="en-US" dirty="0"/>
              <a:t>= 10 </a:t>
            </a:r>
            <a:r>
              <a:rPr lang="en-US" dirty="0" err="1"/>
              <a:t>kN</a:t>
            </a:r>
            <a:r>
              <a:rPr lang="en-US" dirty="0"/>
              <a:t>-m</a:t>
            </a:r>
            <a:endParaRPr lang="en-US" baseline="-250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2209800" y="2286000"/>
            <a:ext cx="4800600" cy="1295400"/>
            <a:chOff x="2209800" y="1981200"/>
            <a:chExt cx="4800600" cy="1295400"/>
          </a:xfrm>
        </p:grpSpPr>
        <p:sp>
          <p:nvSpPr>
            <p:cNvPr id="6" name="Rectangle 5"/>
            <p:cNvSpPr/>
            <p:nvPr/>
          </p:nvSpPr>
          <p:spPr>
            <a:xfrm>
              <a:off x="2895600" y="2450068"/>
              <a:ext cx="35052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2895600" y="2440543"/>
              <a:ext cx="34381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7"/>
            <p:cNvSpPr/>
            <p:nvPr/>
          </p:nvSpPr>
          <p:spPr>
            <a:xfrm>
              <a:off x="4037574" y="2271730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261192" y="2252680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488766" y="2265136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724400" y="2268799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951974" y="2281255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175592" y="2262205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403166" y="2274661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628249" y="2261911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855823" y="2274367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079441" y="2264842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2714625" y="2831068"/>
              <a:ext cx="457200" cy="1588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c 18"/>
            <p:cNvSpPr/>
            <p:nvPr/>
          </p:nvSpPr>
          <p:spPr>
            <a:xfrm rot="12042642">
              <a:off x="2683820" y="2130216"/>
              <a:ext cx="457200" cy="609600"/>
            </a:xfrm>
            <a:prstGeom prst="arc">
              <a:avLst/>
            </a:prstGeom>
            <a:ln>
              <a:solidFill>
                <a:srgbClr val="FFC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48000" y="29072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09800" y="22214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baseline="-25000" dirty="0"/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19400" y="20690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endParaRPr lang="en-US" baseline="-25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65544" y="23738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  <a:endParaRPr lang="en-US" baseline="-25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10000" y="205740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aseline="-25000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074241" y="2269425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297859" y="2250375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525433" y="2262831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761067" y="2266494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5400000">
              <a:off x="6172994" y="2285206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400800" y="1981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 </a:t>
              </a:r>
              <a:r>
                <a:rPr lang="en-US" dirty="0" err="1"/>
                <a:t>kN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Autofit/>
          </a:bodyPr>
          <a:lstStyle/>
          <a:p>
            <a:r>
              <a:rPr lang="en-US" sz="2200" dirty="0"/>
              <a:t>Shear force at B V</a:t>
            </a:r>
            <a:r>
              <a:rPr lang="en-US" sz="2200" baseline="-25000" dirty="0"/>
              <a:t>B</a:t>
            </a:r>
            <a:r>
              <a:rPr lang="en-US" sz="2200" dirty="0"/>
              <a:t> = 3.0 </a:t>
            </a:r>
            <a:r>
              <a:rPr lang="en-US" sz="2200" dirty="0" err="1"/>
              <a:t>kN</a:t>
            </a:r>
            <a:r>
              <a:rPr lang="en-US" sz="2200" dirty="0"/>
              <a:t> </a:t>
            </a:r>
          </a:p>
          <a:p>
            <a:r>
              <a:rPr lang="en-US" sz="2200" dirty="0"/>
              <a:t>Shear force at any section x from free end</a:t>
            </a:r>
          </a:p>
          <a:p>
            <a:r>
              <a:rPr lang="en-US" sz="2200" dirty="0" err="1"/>
              <a:t>Vx</a:t>
            </a:r>
            <a:r>
              <a:rPr lang="en-US" sz="2200" dirty="0"/>
              <a:t> = 3.0 + w*x = 3.0 + 2*x</a:t>
            </a:r>
          </a:p>
          <a:p>
            <a:r>
              <a:rPr lang="en-US" sz="2200" dirty="0"/>
              <a:t>At B x =0 V</a:t>
            </a:r>
            <a:r>
              <a:rPr lang="en-US" sz="2200" baseline="-25000" dirty="0"/>
              <a:t>B</a:t>
            </a:r>
            <a:r>
              <a:rPr lang="en-US" sz="2200" dirty="0"/>
              <a:t> = 3.0N</a:t>
            </a:r>
          </a:p>
          <a:p>
            <a:r>
              <a:rPr lang="en-US" sz="2200" dirty="0"/>
              <a:t>At  A x = 2.0  V</a:t>
            </a:r>
            <a:r>
              <a:rPr lang="en-US" sz="2200" baseline="-25000" dirty="0"/>
              <a:t>A</a:t>
            </a:r>
            <a:r>
              <a:rPr lang="en-US" sz="2200" dirty="0"/>
              <a:t> = 3.0 + 2*2 = 7 N</a:t>
            </a:r>
          </a:p>
          <a:p>
            <a:r>
              <a:rPr lang="en-US" sz="2200" dirty="0"/>
              <a:t>Bending moment at any section from free end</a:t>
            </a:r>
          </a:p>
          <a:p>
            <a:r>
              <a:rPr lang="en-US" sz="2200" dirty="0" err="1"/>
              <a:t>M</a:t>
            </a:r>
            <a:r>
              <a:rPr lang="en-US" sz="2200" baseline="-25000" dirty="0" err="1"/>
              <a:t>x</a:t>
            </a:r>
            <a:r>
              <a:rPr lang="en-US" sz="2200" dirty="0"/>
              <a:t> = -(3*x + 2*x*x/2) = - (3x + x</a:t>
            </a:r>
            <a:r>
              <a:rPr lang="en-US" sz="2200" baseline="30000" dirty="0"/>
              <a:t>2</a:t>
            </a:r>
            <a:r>
              <a:rPr lang="en-US" sz="2200" dirty="0"/>
              <a:t>)</a:t>
            </a:r>
          </a:p>
          <a:p>
            <a:r>
              <a:rPr lang="en-US" sz="2200" dirty="0"/>
              <a:t>At B x =0 M</a:t>
            </a:r>
            <a:r>
              <a:rPr lang="en-US" sz="2200" baseline="-25000" dirty="0"/>
              <a:t>B</a:t>
            </a:r>
            <a:r>
              <a:rPr lang="en-US" sz="2200" dirty="0"/>
              <a:t> = 0</a:t>
            </a:r>
          </a:p>
          <a:p>
            <a:r>
              <a:rPr lang="en-US" sz="2200" dirty="0"/>
              <a:t>At A, x = 2 M</a:t>
            </a:r>
            <a:r>
              <a:rPr lang="en-US" sz="2200" baseline="-25000" dirty="0"/>
              <a:t>A</a:t>
            </a:r>
            <a:r>
              <a:rPr lang="en-US" sz="2200" dirty="0"/>
              <a:t> = -10 </a:t>
            </a:r>
            <a:r>
              <a:rPr lang="en-US" sz="2200" dirty="0" err="1"/>
              <a:t>kN</a:t>
            </a:r>
            <a:r>
              <a:rPr lang="en-US" sz="2200" dirty="0"/>
              <a:t>-m</a:t>
            </a:r>
          </a:p>
          <a:p>
            <a:r>
              <a:rPr lang="en-US" sz="2200" dirty="0"/>
              <a:t>Bending moment between A and C, </a:t>
            </a:r>
            <a:r>
              <a:rPr lang="en-US" sz="2200" dirty="0" err="1"/>
              <a:t>Mx</a:t>
            </a:r>
            <a:r>
              <a:rPr lang="en-US" sz="2200" dirty="0"/>
              <a:t> = -(Load due to UDL)* (x-0.75)  [ x =1.5-2.0m]</a:t>
            </a:r>
          </a:p>
          <a:p>
            <a:endParaRPr lang="en-GB" sz="22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2209800" y="533400"/>
            <a:ext cx="4800600" cy="1295400"/>
            <a:chOff x="2209800" y="1981200"/>
            <a:chExt cx="4800600" cy="1295400"/>
          </a:xfrm>
        </p:grpSpPr>
        <p:sp>
          <p:nvSpPr>
            <p:cNvPr id="31" name="Rectangle 30"/>
            <p:cNvSpPr/>
            <p:nvPr/>
          </p:nvSpPr>
          <p:spPr>
            <a:xfrm>
              <a:off x="2895600" y="2450068"/>
              <a:ext cx="35052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2895600" y="2440543"/>
              <a:ext cx="34381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32"/>
            <p:cNvSpPr/>
            <p:nvPr/>
          </p:nvSpPr>
          <p:spPr>
            <a:xfrm>
              <a:off x="4037574" y="2271730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261192" y="2252680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4488766" y="2265136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724400" y="2268799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951974" y="2281255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175592" y="2262205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403166" y="2274661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628249" y="2261911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855823" y="2274367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079441" y="2264842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5400000" flipH="1" flipV="1">
              <a:off x="2714625" y="2831068"/>
              <a:ext cx="457200" cy="1588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Arc 43"/>
            <p:cNvSpPr/>
            <p:nvPr/>
          </p:nvSpPr>
          <p:spPr>
            <a:xfrm rot="12042642">
              <a:off x="2683820" y="2130216"/>
              <a:ext cx="457200" cy="609600"/>
            </a:xfrm>
            <a:prstGeom prst="arc">
              <a:avLst/>
            </a:prstGeom>
            <a:ln>
              <a:solidFill>
                <a:srgbClr val="FFC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48000" y="29072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A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09800" y="22214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baseline="-25000" dirty="0"/>
                <a:t>A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819400" y="20690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endParaRPr lang="en-US" baseline="-25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365544" y="23738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  <a:endParaRPr lang="en-US" baseline="-25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10000" y="205740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aseline="-2500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074241" y="2269425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297859" y="2250375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525433" y="2262831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761067" y="2266494"/>
              <a:ext cx="225083" cy="168813"/>
            </a:xfrm>
            <a:custGeom>
              <a:avLst/>
              <a:gdLst>
                <a:gd name="connsiteX0" fmla="*/ 0 w 225083"/>
                <a:gd name="connsiteY0" fmla="*/ 168813 h 168813"/>
                <a:gd name="connsiteX1" fmla="*/ 56271 w 225083"/>
                <a:gd name="connsiteY1" fmla="*/ 0 h 168813"/>
                <a:gd name="connsiteX2" fmla="*/ 225083 w 225083"/>
                <a:gd name="connsiteY2" fmla="*/ 168813 h 16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083" h="168813">
                  <a:moveTo>
                    <a:pt x="0" y="168813"/>
                  </a:moveTo>
                  <a:cubicBezTo>
                    <a:pt x="9378" y="84406"/>
                    <a:pt x="18757" y="0"/>
                    <a:pt x="56271" y="0"/>
                  </a:cubicBezTo>
                  <a:cubicBezTo>
                    <a:pt x="93785" y="0"/>
                    <a:pt x="159434" y="84406"/>
                    <a:pt x="225083" y="16881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rot="5400000">
              <a:off x="6172994" y="2285206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6400800" y="1981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 </a:t>
              </a:r>
              <a:r>
                <a:rPr lang="en-US" dirty="0" err="1"/>
                <a:t>kN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0263" y="561975"/>
            <a:ext cx="494347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Draw SFD and BMD for the simple Supported Beam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561167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71600" y="37338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</a:t>
            </a:r>
            <a:r>
              <a:rPr lang="en-US" sz="2400" baseline="-25000" dirty="0"/>
              <a:t>A </a:t>
            </a:r>
            <a:r>
              <a:rPr lang="en-US" sz="2400" dirty="0"/>
              <a:t>= R</a:t>
            </a:r>
            <a:r>
              <a:rPr lang="en-US" sz="2400" baseline="-25000" dirty="0"/>
              <a:t>B</a:t>
            </a:r>
            <a:r>
              <a:rPr lang="en-US" sz="2400" dirty="0"/>
              <a:t> = </a:t>
            </a:r>
            <a:r>
              <a:rPr lang="en-US" sz="2400" dirty="0" err="1"/>
              <a:t>wL</a:t>
            </a:r>
            <a:r>
              <a:rPr lang="en-US" sz="2400" dirty="0"/>
              <a:t>/2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1"/>
            <a:ext cx="8229600" cy="4191000"/>
          </a:xfrm>
        </p:spPr>
        <p:txBody>
          <a:bodyPr>
            <a:noAutofit/>
          </a:bodyPr>
          <a:lstStyle/>
          <a:p>
            <a:r>
              <a:rPr lang="en-US" sz="2200" dirty="0"/>
              <a:t>Consider any section at distance x from left support                           </a:t>
            </a:r>
            <a:r>
              <a:rPr lang="en-US" sz="2200" dirty="0" err="1"/>
              <a:t>V</a:t>
            </a:r>
            <a:r>
              <a:rPr lang="en-US" sz="2200" baseline="-25000" dirty="0" err="1"/>
              <a:t>x</a:t>
            </a:r>
            <a:r>
              <a:rPr lang="en-US" sz="2200" dirty="0"/>
              <a:t>  = R</a:t>
            </a:r>
            <a:r>
              <a:rPr lang="en-US" sz="2200" baseline="-25000" dirty="0"/>
              <a:t>L</a:t>
            </a:r>
            <a:r>
              <a:rPr lang="en-US" sz="2200" dirty="0"/>
              <a:t> – w*x = </a:t>
            </a:r>
            <a:r>
              <a:rPr lang="en-US" sz="2200" dirty="0" err="1"/>
              <a:t>wL</a:t>
            </a:r>
            <a:r>
              <a:rPr lang="en-US" sz="2200" dirty="0"/>
              <a:t>/2 – w*x</a:t>
            </a:r>
          </a:p>
          <a:p>
            <a:r>
              <a:rPr lang="en-US" sz="2200" dirty="0"/>
              <a:t>At A, x=0 =&gt;V</a:t>
            </a:r>
            <a:r>
              <a:rPr lang="en-US" sz="2200" baseline="-25000" dirty="0"/>
              <a:t>A</a:t>
            </a:r>
            <a:r>
              <a:rPr lang="en-US" sz="2200" dirty="0"/>
              <a:t> = </a:t>
            </a:r>
            <a:r>
              <a:rPr lang="en-US" sz="2200" dirty="0" err="1"/>
              <a:t>wL</a:t>
            </a:r>
            <a:r>
              <a:rPr lang="en-US" sz="2200" dirty="0"/>
              <a:t>/2</a:t>
            </a:r>
          </a:p>
          <a:p>
            <a:r>
              <a:rPr lang="en-US" sz="2200" dirty="0"/>
              <a:t>At B, x=L =&gt; V</a:t>
            </a:r>
            <a:r>
              <a:rPr lang="en-US" sz="2200" baseline="-25000" dirty="0"/>
              <a:t>B</a:t>
            </a:r>
            <a:r>
              <a:rPr lang="en-US" sz="2200" dirty="0"/>
              <a:t> = -</a:t>
            </a:r>
            <a:r>
              <a:rPr lang="en-US" sz="2200" dirty="0" err="1"/>
              <a:t>wL</a:t>
            </a:r>
            <a:r>
              <a:rPr lang="en-US" sz="2200" dirty="0"/>
              <a:t>/2</a:t>
            </a:r>
          </a:p>
          <a:p>
            <a:r>
              <a:rPr lang="en-US" sz="2200" dirty="0"/>
              <a:t>At C, x = L/2 =&gt; </a:t>
            </a:r>
            <a:r>
              <a:rPr lang="en-US" sz="2200" dirty="0" err="1"/>
              <a:t>Vc</a:t>
            </a:r>
            <a:r>
              <a:rPr lang="en-US" sz="2200" dirty="0"/>
              <a:t> = 0</a:t>
            </a:r>
          </a:p>
          <a:p>
            <a:r>
              <a:rPr lang="en-US" sz="2200" dirty="0"/>
              <a:t>Bending moment at any section x from A</a:t>
            </a:r>
          </a:p>
          <a:p>
            <a:r>
              <a:rPr lang="en-US" sz="2200" dirty="0" err="1"/>
              <a:t>M</a:t>
            </a:r>
            <a:r>
              <a:rPr lang="en-US" sz="2200" baseline="-25000" dirty="0" err="1"/>
              <a:t>x</a:t>
            </a:r>
            <a:r>
              <a:rPr lang="en-US" sz="2200" dirty="0"/>
              <a:t> = R</a:t>
            </a:r>
            <a:r>
              <a:rPr lang="en-US" sz="2200" baseline="-25000" dirty="0"/>
              <a:t>L</a:t>
            </a:r>
            <a:r>
              <a:rPr lang="en-US" sz="2200" dirty="0"/>
              <a:t>*x – wx</a:t>
            </a:r>
            <a:r>
              <a:rPr lang="en-US" sz="2200" baseline="30000" dirty="0"/>
              <a:t>2</a:t>
            </a:r>
            <a:r>
              <a:rPr lang="en-US" sz="2200" dirty="0"/>
              <a:t>/2 = w(Lx-x</a:t>
            </a:r>
            <a:r>
              <a:rPr lang="en-US" sz="2200" baseline="30000" dirty="0"/>
              <a:t>2</a:t>
            </a:r>
            <a:r>
              <a:rPr lang="en-US" sz="2200" dirty="0"/>
              <a:t>)/2</a:t>
            </a:r>
          </a:p>
          <a:p>
            <a:r>
              <a:rPr lang="en-US" sz="2200" dirty="0"/>
              <a:t>At A, x=0 =&gt;M</a:t>
            </a:r>
            <a:r>
              <a:rPr lang="en-US" sz="2200" baseline="-25000" dirty="0"/>
              <a:t>A</a:t>
            </a:r>
            <a:r>
              <a:rPr lang="en-US" sz="2200" dirty="0"/>
              <a:t> = 0</a:t>
            </a:r>
          </a:p>
          <a:p>
            <a:r>
              <a:rPr lang="en-US" sz="2200" dirty="0"/>
              <a:t>At B, x=L =&gt; M</a:t>
            </a:r>
            <a:r>
              <a:rPr lang="en-US" sz="2200" baseline="-25000" dirty="0"/>
              <a:t>B</a:t>
            </a:r>
            <a:r>
              <a:rPr lang="en-US" sz="2200" dirty="0"/>
              <a:t> = 0</a:t>
            </a:r>
          </a:p>
          <a:p>
            <a:r>
              <a:rPr lang="en-US" sz="2200" dirty="0"/>
              <a:t>At C, x = L/2 =&gt; M</a:t>
            </a:r>
            <a:r>
              <a:rPr lang="en-US" sz="2200" baseline="-25000" dirty="0"/>
              <a:t>c</a:t>
            </a:r>
            <a:r>
              <a:rPr lang="en-US" sz="2200" dirty="0"/>
              <a:t> = wL</a:t>
            </a:r>
            <a:r>
              <a:rPr lang="en-US" sz="2200" baseline="30000" dirty="0"/>
              <a:t>2</a:t>
            </a:r>
            <a:r>
              <a:rPr lang="en-US" sz="2200" dirty="0"/>
              <a:t>/8</a:t>
            </a:r>
            <a:endParaRPr lang="en-GB" sz="22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7322" y="457200"/>
            <a:ext cx="561167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00025"/>
            <a:ext cx="57150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19200"/>
            <a:ext cx="5593080" cy="548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Shear Force and Bending Moment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algebraic sum of the vertical forces at any section of a beam to the right or left of the section is known as shear force</a:t>
            </a:r>
          </a:p>
          <a:p>
            <a:r>
              <a:rPr lang="en-US" dirty="0"/>
              <a:t>A shear force diagram (SFD) is one which shows the variation of shear force along the length of the beam.</a:t>
            </a:r>
          </a:p>
          <a:p>
            <a:r>
              <a:rPr lang="en-US" dirty="0"/>
              <a:t>The algebraic sum of the moments of all the forces acting to the right or left of any section of a beam is known as bending moment</a:t>
            </a:r>
          </a:p>
          <a:p>
            <a:endParaRPr lang="en-US" dirty="0"/>
          </a:p>
          <a:p>
            <a:r>
              <a:rPr lang="en-US" dirty="0"/>
              <a:t>A bending moment diagram (BMD) is one which shows the variation of bending moment along the length of the beam.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705996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49325" y="3962400"/>
          <a:ext cx="66373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82880" imgH="253800" progId="Equation.3">
                  <p:embed/>
                </p:oleObj>
              </mc:Choice>
              <mc:Fallback>
                <p:oleObj name="Equation" r:id="rId3" imgW="2882880" imgH="2538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3962400"/>
                        <a:ext cx="66373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4572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</a:t>
            </a:r>
            <a:r>
              <a:rPr lang="en-US" sz="2400" baseline="-25000" dirty="0"/>
              <a:t>B</a:t>
            </a:r>
            <a:r>
              <a:rPr lang="en-US" sz="2400" dirty="0"/>
              <a:t> = 5 </a:t>
            </a:r>
            <a:r>
              <a:rPr lang="en-US" sz="2400" dirty="0" err="1"/>
              <a:t>kN</a:t>
            </a:r>
            <a:r>
              <a:rPr lang="en-US" sz="24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5105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</a:t>
            </a:r>
            <a:r>
              <a:rPr lang="en-US" sz="2400" baseline="-25000" dirty="0"/>
              <a:t>A</a:t>
            </a:r>
            <a:r>
              <a:rPr lang="en-US" sz="2400" dirty="0"/>
              <a:t> = 4 </a:t>
            </a:r>
            <a:r>
              <a:rPr lang="en-US" sz="2400" dirty="0" err="1"/>
              <a:t>kN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/>
              <a:t>Shear force at A = R</a:t>
            </a:r>
            <a:r>
              <a:rPr lang="en-US" sz="2400" baseline="-25000" dirty="0"/>
              <a:t>A </a:t>
            </a:r>
            <a:r>
              <a:rPr lang="en-US" sz="2400" dirty="0"/>
              <a:t>= 4kN</a:t>
            </a:r>
          </a:p>
          <a:p>
            <a:r>
              <a:rPr lang="en-US" sz="2400" dirty="0"/>
              <a:t>Shear force between A and C is constant and equal to 4 </a:t>
            </a:r>
            <a:r>
              <a:rPr lang="en-US" sz="2400" dirty="0" err="1"/>
              <a:t>kN</a:t>
            </a:r>
            <a:endParaRPr lang="en-US" sz="2400" dirty="0"/>
          </a:p>
          <a:p>
            <a:r>
              <a:rPr lang="en-US" sz="2400" dirty="0"/>
              <a:t>Shear force at C V</a:t>
            </a:r>
            <a:r>
              <a:rPr lang="en-US" sz="2400" baseline="-25000" dirty="0"/>
              <a:t>C</a:t>
            </a:r>
            <a:r>
              <a:rPr lang="en-US" sz="2400" dirty="0"/>
              <a:t> = 4-3 = 1 </a:t>
            </a:r>
            <a:r>
              <a:rPr lang="en-US" sz="2400" dirty="0" err="1"/>
              <a:t>kN</a:t>
            </a:r>
            <a:endParaRPr lang="en-GB" sz="2400" dirty="0"/>
          </a:p>
          <a:p>
            <a:r>
              <a:rPr lang="en-US" sz="2400" dirty="0"/>
              <a:t>Shear force at D V</a:t>
            </a:r>
            <a:r>
              <a:rPr lang="en-US" sz="2400" baseline="-25000" dirty="0"/>
              <a:t>D</a:t>
            </a:r>
            <a:r>
              <a:rPr lang="en-US" sz="2400" dirty="0"/>
              <a:t> = 1-6 = -5 </a:t>
            </a:r>
            <a:r>
              <a:rPr lang="en-US" sz="2400" dirty="0" err="1"/>
              <a:t>kN</a:t>
            </a:r>
            <a:endParaRPr lang="en-US" sz="2400" dirty="0"/>
          </a:p>
          <a:p>
            <a:r>
              <a:rPr lang="en-US" sz="2400" dirty="0"/>
              <a:t>Shear force at B V</a:t>
            </a:r>
            <a:r>
              <a:rPr lang="en-US" sz="2400" baseline="-25000" dirty="0"/>
              <a:t>B</a:t>
            </a:r>
            <a:r>
              <a:rPr lang="en-US" sz="2400" dirty="0"/>
              <a:t> = -5 </a:t>
            </a:r>
            <a:r>
              <a:rPr lang="en-US" sz="2400" dirty="0" err="1"/>
              <a:t>kN</a:t>
            </a:r>
            <a:endParaRPr lang="en-GB" sz="2400" dirty="0"/>
          </a:p>
          <a:p>
            <a:r>
              <a:rPr lang="en-US" sz="2400" b="1" dirty="0"/>
              <a:t>Bending moment at A M</a:t>
            </a:r>
            <a:r>
              <a:rPr lang="en-US" sz="2400" b="1" baseline="-25000" dirty="0"/>
              <a:t>A</a:t>
            </a:r>
            <a:r>
              <a:rPr lang="en-US" sz="2400" b="1" dirty="0"/>
              <a:t> = 0 </a:t>
            </a:r>
          </a:p>
          <a:p>
            <a:r>
              <a:rPr lang="en-US" sz="2400" dirty="0"/>
              <a:t>Bending moment at C M</a:t>
            </a:r>
            <a:r>
              <a:rPr lang="en-US" sz="2400" baseline="-25000" dirty="0"/>
              <a:t>C</a:t>
            </a:r>
            <a:r>
              <a:rPr lang="en-US" sz="2400" dirty="0"/>
              <a:t> = R</a:t>
            </a:r>
            <a:r>
              <a:rPr lang="en-US" sz="2400" baseline="-25000" dirty="0"/>
              <a:t>A</a:t>
            </a:r>
            <a:r>
              <a:rPr lang="en-US" sz="2400" dirty="0"/>
              <a:t> *2 = 4*2 =8 </a:t>
            </a:r>
            <a:r>
              <a:rPr lang="en-US" sz="2400" dirty="0" err="1"/>
              <a:t>kN</a:t>
            </a:r>
            <a:r>
              <a:rPr lang="en-US" sz="2400" dirty="0"/>
              <a:t>-m </a:t>
            </a:r>
          </a:p>
          <a:p>
            <a:r>
              <a:rPr lang="en-US" sz="2400" dirty="0"/>
              <a:t>Bending moment at D M</a:t>
            </a:r>
            <a:r>
              <a:rPr lang="en-US" sz="2400" baseline="-25000" dirty="0"/>
              <a:t>D</a:t>
            </a:r>
            <a:r>
              <a:rPr lang="en-US" sz="2400" dirty="0"/>
              <a:t> = R</a:t>
            </a:r>
            <a:r>
              <a:rPr lang="en-US" sz="2400" baseline="-25000" dirty="0"/>
              <a:t>A</a:t>
            </a:r>
            <a:r>
              <a:rPr lang="en-US" sz="2400" dirty="0"/>
              <a:t> *4 – 3*2 =10 </a:t>
            </a:r>
            <a:r>
              <a:rPr lang="en-US" sz="2400" dirty="0" err="1"/>
              <a:t>kN</a:t>
            </a:r>
            <a:r>
              <a:rPr lang="en-US" sz="2400" dirty="0"/>
              <a:t>-m</a:t>
            </a:r>
          </a:p>
          <a:p>
            <a:r>
              <a:rPr lang="en-US" sz="2400" dirty="0"/>
              <a:t> Bending moment at B M</a:t>
            </a:r>
            <a:r>
              <a:rPr lang="en-US" sz="2400" baseline="-25000" dirty="0"/>
              <a:t>B</a:t>
            </a:r>
            <a:r>
              <a:rPr lang="en-US" sz="2400" dirty="0"/>
              <a:t> = 0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"/>
            <a:ext cx="6781800" cy="20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63469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1524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Relations among load, shear and moment</a:t>
            </a:r>
          </a:p>
        </p:txBody>
      </p:sp>
      <p:grpSp>
        <p:nvGrpSpPr>
          <p:cNvPr id="2" name="Group 63"/>
          <p:cNvGrpSpPr/>
          <p:nvPr/>
        </p:nvGrpSpPr>
        <p:grpSpPr>
          <a:xfrm>
            <a:off x="2922896" y="1099782"/>
            <a:ext cx="914400" cy="1372394"/>
            <a:chOff x="2922896" y="1099782"/>
            <a:chExt cx="914400" cy="1372394"/>
          </a:xfrm>
        </p:grpSpPr>
        <p:cxnSp>
          <p:nvCxnSpPr>
            <p:cNvPr id="44" name="Straight Connector 43"/>
            <p:cNvCxnSpPr/>
            <p:nvPr/>
          </p:nvCxnSpPr>
          <p:spPr>
            <a:xfrm rot="5400000">
              <a:off x="2656196" y="1899882"/>
              <a:ext cx="1143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2960996" y="1823682"/>
              <a:ext cx="99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2922896" y="1480782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0800000">
              <a:off x="3456296" y="1480782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179"/>
            <p:cNvSpPr txBox="1">
              <a:spLocks noChangeArrowheads="1"/>
            </p:cNvSpPr>
            <p:nvPr/>
          </p:nvSpPr>
          <p:spPr bwMode="auto">
            <a:xfrm>
              <a:off x="3151496" y="1099782"/>
              <a:ext cx="457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 err="1"/>
                <a:t>dx</a:t>
              </a:r>
              <a:endParaRPr lang="en-US" sz="1600" dirty="0"/>
            </a:p>
          </p:txBody>
        </p:sp>
      </p:grpSp>
      <p:grpSp>
        <p:nvGrpSpPr>
          <p:cNvPr id="4" name="Group 58"/>
          <p:cNvGrpSpPr/>
          <p:nvPr/>
        </p:nvGrpSpPr>
        <p:grpSpPr>
          <a:xfrm>
            <a:off x="1219200" y="1480782"/>
            <a:ext cx="3752492" cy="1110018"/>
            <a:chOff x="1219200" y="1480782"/>
            <a:chExt cx="3752492" cy="1110018"/>
          </a:xfrm>
        </p:grpSpPr>
        <p:sp>
          <p:nvSpPr>
            <p:cNvPr id="28" name="Freeform 27"/>
            <p:cNvSpPr/>
            <p:nvPr/>
          </p:nvSpPr>
          <p:spPr>
            <a:xfrm>
              <a:off x="1398896" y="1480782"/>
              <a:ext cx="2362200" cy="1110018"/>
            </a:xfrm>
            <a:custGeom>
              <a:avLst/>
              <a:gdLst>
                <a:gd name="connsiteX0" fmla="*/ 0 w 2688609"/>
                <a:gd name="connsiteY0" fmla="*/ 445826 h 1039504"/>
                <a:gd name="connsiteX1" fmla="*/ 887105 w 2688609"/>
                <a:gd name="connsiteY1" fmla="*/ 90985 h 1039504"/>
                <a:gd name="connsiteX2" fmla="*/ 1815153 w 2688609"/>
                <a:gd name="connsiteY2" fmla="*/ 991737 h 1039504"/>
                <a:gd name="connsiteX3" fmla="*/ 2688609 w 2688609"/>
                <a:gd name="connsiteY3" fmla="*/ 377587 h 1039504"/>
                <a:gd name="connsiteX4" fmla="*/ 2688609 w 2688609"/>
                <a:gd name="connsiteY4" fmla="*/ 377587 h 103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8609" h="1039504">
                  <a:moveTo>
                    <a:pt x="0" y="445826"/>
                  </a:moveTo>
                  <a:cubicBezTo>
                    <a:pt x="292290" y="222913"/>
                    <a:pt x="584580" y="0"/>
                    <a:pt x="887105" y="90985"/>
                  </a:cubicBezTo>
                  <a:cubicBezTo>
                    <a:pt x="1189631" y="181970"/>
                    <a:pt x="1514902" y="943970"/>
                    <a:pt x="1815153" y="991737"/>
                  </a:cubicBezTo>
                  <a:cubicBezTo>
                    <a:pt x="2115404" y="1039504"/>
                    <a:pt x="2688609" y="377587"/>
                    <a:pt x="2688609" y="377587"/>
                  </a:cubicBezTo>
                  <a:lnTo>
                    <a:pt x="2688609" y="377587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>
              <a:off x="1398896" y="1937982"/>
              <a:ext cx="33528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1551296" y="1785582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>
              <a:off x="1817996" y="1747482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2198996" y="1823682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 flipH="1" flipV="1">
              <a:off x="2579996" y="2128482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8" idx="2"/>
            </p:cNvCxnSpPr>
            <p:nvPr/>
          </p:nvCxnSpPr>
          <p:spPr>
            <a:xfrm flipV="1">
              <a:off x="2993682" y="1937982"/>
              <a:ext cx="5414" cy="6018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5400000" flipH="1" flipV="1">
              <a:off x="3189596" y="2128482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Isosceles Triangle 53"/>
            <p:cNvSpPr/>
            <p:nvPr/>
          </p:nvSpPr>
          <p:spPr bwMode="auto">
            <a:xfrm>
              <a:off x="1219200" y="1937982"/>
              <a:ext cx="436429" cy="304800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Isosceles Triangle 54"/>
            <p:cNvSpPr/>
            <p:nvPr/>
          </p:nvSpPr>
          <p:spPr bwMode="auto">
            <a:xfrm>
              <a:off x="4523096" y="1937982"/>
              <a:ext cx="436429" cy="304800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 bwMode="auto">
            <a:xfrm>
              <a:off x="4535262" y="2354238"/>
              <a:ext cx="43643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1"/>
            <p:cNvSpPr>
              <a:spLocks noChangeArrowheads="1"/>
            </p:cNvSpPr>
            <p:nvPr/>
          </p:nvSpPr>
          <p:spPr bwMode="auto">
            <a:xfrm>
              <a:off x="4592349" y="2251087"/>
              <a:ext cx="91440" cy="9144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Oval 50"/>
            <p:cNvSpPr>
              <a:spLocks noChangeArrowheads="1"/>
            </p:cNvSpPr>
            <p:nvPr/>
          </p:nvSpPr>
          <p:spPr bwMode="auto">
            <a:xfrm>
              <a:off x="4790309" y="2253462"/>
              <a:ext cx="91440" cy="9144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75"/>
          <p:cNvGrpSpPr/>
          <p:nvPr/>
        </p:nvGrpSpPr>
        <p:grpSpPr>
          <a:xfrm>
            <a:off x="6629400" y="1033046"/>
            <a:ext cx="1676400" cy="1024354"/>
            <a:chOff x="6629400" y="1033046"/>
            <a:chExt cx="1676400" cy="1024354"/>
          </a:xfrm>
        </p:grpSpPr>
        <p:sp>
          <p:nvSpPr>
            <p:cNvPr id="80" name="TextBox 179"/>
            <p:cNvSpPr txBox="1">
              <a:spLocks noChangeArrowheads="1"/>
            </p:cNvSpPr>
            <p:nvPr/>
          </p:nvSpPr>
          <p:spPr bwMode="auto">
            <a:xfrm>
              <a:off x="7620000" y="1185446"/>
              <a:ext cx="685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 err="1"/>
                <a:t>dx</a:t>
              </a:r>
              <a:r>
                <a:rPr lang="en-US" sz="1600" dirty="0"/>
                <a:t>/2</a:t>
              </a:r>
            </a:p>
          </p:txBody>
        </p:sp>
        <p:grpSp>
          <p:nvGrpSpPr>
            <p:cNvPr id="6" name="Group 72"/>
            <p:cNvGrpSpPr/>
            <p:nvPr/>
          </p:nvGrpSpPr>
          <p:grpSpPr>
            <a:xfrm>
              <a:off x="6629400" y="1033046"/>
              <a:ext cx="1218063" cy="1024354"/>
              <a:chOff x="6629400" y="1033046"/>
              <a:chExt cx="1218063" cy="1024354"/>
            </a:xfrm>
          </p:grpSpPr>
          <p:sp>
            <p:nvSpPr>
              <p:cNvPr id="61" name="Rectangle 2" descr="Wide downward diagonal"/>
              <p:cNvSpPr>
                <a:spLocks noChangeArrowheads="1"/>
              </p:cNvSpPr>
              <p:nvPr/>
            </p:nvSpPr>
            <p:spPr bwMode="auto">
              <a:xfrm>
                <a:off x="6705600" y="1676400"/>
                <a:ext cx="838200" cy="381000"/>
              </a:xfrm>
              <a:prstGeom prst="rect">
                <a:avLst/>
              </a:prstGeom>
              <a:pattFill prst="wdDn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74" name="Straight Arrow Connector 73"/>
              <p:cNvCxnSpPr/>
              <p:nvPr/>
            </p:nvCxnSpPr>
            <p:spPr>
              <a:xfrm rot="5400000" flipH="1" flipV="1">
                <a:off x="6746544" y="1447006"/>
                <a:ext cx="762000" cy="15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179"/>
              <p:cNvSpPr txBox="1">
                <a:spLocks noChangeArrowheads="1"/>
              </p:cNvSpPr>
              <p:nvPr/>
            </p:nvSpPr>
            <p:spPr bwMode="auto">
              <a:xfrm>
                <a:off x="6629400" y="1033046"/>
                <a:ext cx="6858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600" dirty="0" err="1"/>
                  <a:t>wdx</a:t>
                </a:r>
                <a:endParaRPr lang="en-US" sz="1600" dirty="0"/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>
                <a:off x="7100248" y="1370012"/>
                <a:ext cx="457200" cy="1588"/>
              </a:xfrm>
              <a:prstGeom prst="straightConnector1">
                <a:avLst/>
              </a:prstGeom>
              <a:ln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7467600" y="1370806"/>
                <a:ext cx="1524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Freeform 80"/>
              <p:cNvSpPr/>
              <p:nvPr/>
            </p:nvSpPr>
            <p:spPr>
              <a:xfrm>
                <a:off x="7315200" y="1087272"/>
                <a:ext cx="532263" cy="284328"/>
              </a:xfrm>
              <a:custGeom>
                <a:avLst/>
                <a:gdLst>
                  <a:gd name="connsiteX0" fmla="*/ 0 w 504967"/>
                  <a:gd name="connsiteY0" fmla="*/ 100083 h 100083"/>
                  <a:gd name="connsiteX1" fmla="*/ 368489 w 504967"/>
                  <a:gd name="connsiteY1" fmla="*/ 4549 h 100083"/>
                  <a:gd name="connsiteX2" fmla="*/ 504967 w 504967"/>
                  <a:gd name="connsiteY2" fmla="*/ 72788 h 100083"/>
                  <a:gd name="connsiteX3" fmla="*/ 504967 w 504967"/>
                  <a:gd name="connsiteY3" fmla="*/ 72788 h 100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967" h="100083">
                    <a:moveTo>
                      <a:pt x="0" y="100083"/>
                    </a:moveTo>
                    <a:cubicBezTo>
                      <a:pt x="142164" y="54590"/>
                      <a:pt x="284328" y="9098"/>
                      <a:pt x="368489" y="4549"/>
                    </a:cubicBezTo>
                    <a:cubicBezTo>
                      <a:pt x="452650" y="0"/>
                      <a:pt x="504967" y="72788"/>
                      <a:pt x="504967" y="72788"/>
                    </a:cubicBezTo>
                    <a:lnTo>
                      <a:pt x="504967" y="72788"/>
                    </a:lnTo>
                  </a:path>
                </a:pathLst>
              </a:cu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65"/>
          <p:cNvGrpSpPr/>
          <p:nvPr/>
        </p:nvGrpSpPr>
        <p:grpSpPr>
          <a:xfrm>
            <a:off x="5867400" y="1905000"/>
            <a:ext cx="3048000" cy="1372394"/>
            <a:chOff x="5867400" y="1905000"/>
            <a:chExt cx="3048000" cy="1372394"/>
          </a:xfrm>
        </p:grpSpPr>
        <p:sp>
          <p:nvSpPr>
            <p:cNvPr id="60" name="Rectangle 59"/>
            <p:cNvSpPr/>
            <p:nvPr/>
          </p:nvSpPr>
          <p:spPr>
            <a:xfrm>
              <a:off x="6705600" y="2057400"/>
              <a:ext cx="838200" cy="685800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7924800" y="1905000"/>
              <a:ext cx="228600" cy="762000"/>
            </a:xfrm>
            <a:custGeom>
              <a:avLst/>
              <a:gdLst>
                <a:gd name="connsiteX0" fmla="*/ 0 w 265546"/>
                <a:gd name="connsiteY0" fmla="*/ 0 h 484909"/>
                <a:gd name="connsiteX1" fmla="*/ 249382 w 265546"/>
                <a:gd name="connsiteY1" fmla="*/ 207818 h 484909"/>
                <a:gd name="connsiteX2" fmla="*/ 96982 w 265546"/>
                <a:gd name="connsiteY2" fmla="*/ 484909 h 484909"/>
                <a:gd name="connsiteX3" fmla="*/ 96982 w 265546"/>
                <a:gd name="connsiteY3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546" h="484909">
                  <a:moveTo>
                    <a:pt x="0" y="0"/>
                  </a:moveTo>
                  <a:cubicBezTo>
                    <a:pt x="116609" y="63500"/>
                    <a:pt x="233218" y="127000"/>
                    <a:pt x="249382" y="207818"/>
                  </a:cubicBezTo>
                  <a:cubicBezTo>
                    <a:pt x="265546" y="288636"/>
                    <a:pt x="96982" y="484909"/>
                    <a:pt x="96982" y="484909"/>
                  </a:cubicBezTo>
                  <a:lnTo>
                    <a:pt x="96982" y="484909"/>
                  </a:lnTo>
                </a:path>
              </a:pathLst>
            </a:cu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flipH="1">
              <a:off x="6172200" y="1952625"/>
              <a:ext cx="228600" cy="714375"/>
            </a:xfrm>
            <a:custGeom>
              <a:avLst/>
              <a:gdLst>
                <a:gd name="connsiteX0" fmla="*/ 0 w 265546"/>
                <a:gd name="connsiteY0" fmla="*/ 0 h 484909"/>
                <a:gd name="connsiteX1" fmla="*/ 249382 w 265546"/>
                <a:gd name="connsiteY1" fmla="*/ 207818 h 484909"/>
                <a:gd name="connsiteX2" fmla="*/ 96982 w 265546"/>
                <a:gd name="connsiteY2" fmla="*/ 484909 h 484909"/>
                <a:gd name="connsiteX3" fmla="*/ 96982 w 265546"/>
                <a:gd name="connsiteY3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546" h="484909">
                  <a:moveTo>
                    <a:pt x="0" y="0"/>
                  </a:moveTo>
                  <a:cubicBezTo>
                    <a:pt x="116609" y="63500"/>
                    <a:pt x="233218" y="127000"/>
                    <a:pt x="249382" y="207818"/>
                  </a:cubicBezTo>
                  <a:cubicBezTo>
                    <a:pt x="265546" y="288636"/>
                    <a:pt x="96982" y="484909"/>
                    <a:pt x="96982" y="484909"/>
                  </a:cubicBezTo>
                  <a:lnTo>
                    <a:pt x="96982" y="484909"/>
                  </a:lnTo>
                </a:path>
              </a:pathLst>
            </a:cu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rot="5400000" flipH="1" flipV="1">
              <a:off x="6276490" y="2285206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5400000" flipH="1" flipV="1">
              <a:off x="7391400" y="2437606"/>
              <a:ext cx="609600" cy="1588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179"/>
            <p:cNvSpPr txBox="1">
              <a:spLocks noChangeArrowheads="1"/>
            </p:cNvSpPr>
            <p:nvPr/>
          </p:nvSpPr>
          <p:spPr bwMode="auto">
            <a:xfrm>
              <a:off x="5867400" y="19812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/>
                <a:t>M</a:t>
              </a:r>
            </a:p>
          </p:txBody>
        </p:sp>
        <p:sp>
          <p:nvSpPr>
            <p:cNvPr id="69" name="TextBox 179"/>
            <p:cNvSpPr txBox="1">
              <a:spLocks noChangeArrowheads="1"/>
            </p:cNvSpPr>
            <p:nvPr/>
          </p:nvSpPr>
          <p:spPr bwMode="auto">
            <a:xfrm>
              <a:off x="8077200" y="2133600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 err="1"/>
                <a:t>M+dM</a:t>
              </a:r>
              <a:endParaRPr lang="en-US" sz="1600" dirty="0"/>
            </a:p>
          </p:txBody>
        </p:sp>
        <p:sp>
          <p:nvSpPr>
            <p:cNvPr id="71" name="TextBox 179"/>
            <p:cNvSpPr txBox="1">
              <a:spLocks noChangeArrowheads="1"/>
            </p:cNvSpPr>
            <p:nvPr/>
          </p:nvSpPr>
          <p:spPr bwMode="auto">
            <a:xfrm>
              <a:off x="6449704" y="2508142"/>
              <a:ext cx="381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/>
                <a:t>V</a:t>
              </a:r>
            </a:p>
          </p:txBody>
        </p:sp>
        <p:sp>
          <p:nvSpPr>
            <p:cNvPr id="72" name="TextBox 179"/>
            <p:cNvSpPr txBox="1">
              <a:spLocks noChangeArrowheads="1"/>
            </p:cNvSpPr>
            <p:nvPr/>
          </p:nvSpPr>
          <p:spPr bwMode="auto">
            <a:xfrm>
              <a:off x="7475560" y="2652582"/>
              <a:ext cx="685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 err="1"/>
                <a:t>V+dV</a:t>
              </a:r>
              <a:endParaRPr lang="en-US" sz="1600" dirty="0"/>
            </a:p>
          </p:txBody>
        </p:sp>
        <p:cxnSp>
          <p:nvCxnSpPr>
            <p:cNvPr id="83" name="Straight Connector 82"/>
            <p:cNvCxnSpPr/>
            <p:nvPr/>
          </p:nvCxnSpPr>
          <p:spPr>
            <a:xfrm rot="5400000">
              <a:off x="6515100" y="3086100"/>
              <a:ext cx="381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7353300" y="3086100"/>
              <a:ext cx="381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6705600" y="3124200"/>
              <a:ext cx="838200" cy="158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179"/>
            <p:cNvSpPr txBox="1">
              <a:spLocks noChangeArrowheads="1"/>
            </p:cNvSpPr>
            <p:nvPr/>
          </p:nvSpPr>
          <p:spPr bwMode="auto">
            <a:xfrm>
              <a:off x="6934200" y="28194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 err="1"/>
                <a:t>dx</a:t>
              </a:r>
              <a:endParaRPr lang="en-US" sz="1600" dirty="0"/>
            </a:p>
          </p:txBody>
        </p:sp>
        <p:sp>
          <p:nvSpPr>
            <p:cNvPr id="90" name="Oval 50"/>
            <p:cNvSpPr>
              <a:spLocks noChangeArrowheads="1"/>
            </p:cNvSpPr>
            <p:nvPr/>
          </p:nvSpPr>
          <p:spPr bwMode="auto">
            <a:xfrm>
              <a:off x="7501264" y="2286000"/>
              <a:ext cx="91440" cy="91440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TextBox 179"/>
            <p:cNvSpPr txBox="1">
              <a:spLocks noChangeArrowheads="1"/>
            </p:cNvSpPr>
            <p:nvPr/>
          </p:nvSpPr>
          <p:spPr bwMode="auto">
            <a:xfrm>
              <a:off x="7239000" y="2174544"/>
              <a:ext cx="381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/>
                <a:t>B</a:t>
              </a: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381000" y="2895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∑</a:t>
            </a:r>
            <a:r>
              <a:rPr lang="en-US" dirty="0" err="1"/>
              <a:t>F</a:t>
            </a:r>
            <a:r>
              <a:rPr lang="en-US" baseline="-25000" dirty="0" err="1"/>
              <a:t>y</a:t>
            </a:r>
            <a:r>
              <a:rPr lang="en-US" baseline="-25000" dirty="0"/>
              <a:t> </a:t>
            </a:r>
            <a:r>
              <a:rPr lang="en-US" dirty="0"/>
              <a:t>= V + w </a:t>
            </a:r>
            <a:r>
              <a:rPr lang="en-US" dirty="0" err="1"/>
              <a:t>dx</a:t>
            </a:r>
            <a:r>
              <a:rPr lang="en-US" dirty="0"/>
              <a:t> - (</a:t>
            </a:r>
            <a:r>
              <a:rPr lang="en-US" dirty="0" err="1"/>
              <a:t>V+dV</a:t>
            </a:r>
            <a:r>
              <a:rPr lang="en-US" dirty="0"/>
              <a:t>) =0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33400" y="3276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dV</a:t>
            </a:r>
            <a:r>
              <a:rPr lang="en-US" dirty="0"/>
              <a:t> = w </a:t>
            </a:r>
            <a:r>
              <a:rPr lang="en-US" dirty="0" err="1"/>
              <a:t>dx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4419600" y="3429000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∑ M</a:t>
            </a:r>
            <a:r>
              <a:rPr lang="en-US" baseline="-25000" dirty="0"/>
              <a:t>B</a:t>
            </a:r>
            <a:r>
              <a:rPr lang="en-US" dirty="0"/>
              <a:t> = M + V </a:t>
            </a:r>
            <a:r>
              <a:rPr lang="en-US" dirty="0" err="1"/>
              <a:t>dx</a:t>
            </a:r>
            <a:r>
              <a:rPr lang="en-US" dirty="0"/>
              <a:t> +  (w </a:t>
            </a:r>
            <a:r>
              <a:rPr lang="en-US" dirty="0" err="1"/>
              <a:t>dx</a:t>
            </a:r>
            <a:r>
              <a:rPr lang="en-US" dirty="0"/>
              <a:t>) </a:t>
            </a:r>
            <a:r>
              <a:rPr lang="en-US" dirty="0" err="1"/>
              <a:t>dx</a:t>
            </a:r>
            <a:r>
              <a:rPr lang="en-US" dirty="0"/>
              <a:t>/2 – (M + </a:t>
            </a:r>
            <a:r>
              <a:rPr lang="en-US" dirty="0" err="1"/>
              <a:t>dM</a:t>
            </a:r>
            <a:r>
              <a:rPr lang="en-US" dirty="0"/>
              <a:t>) =0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876800" y="3886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dM</a:t>
            </a:r>
            <a:r>
              <a:rPr lang="en-US" dirty="0"/>
              <a:t> = V </a:t>
            </a:r>
            <a:r>
              <a:rPr lang="en-US" dirty="0" err="1"/>
              <a:t>dx</a:t>
            </a:r>
            <a:endParaRPr lang="en-US" dirty="0"/>
          </a:p>
        </p:txBody>
      </p:sp>
      <p:graphicFrame>
        <p:nvGraphicFramePr>
          <p:cNvPr id="97" name="Object 96"/>
          <p:cNvGraphicFramePr>
            <a:graphicFrameLocks noChangeAspect="1"/>
          </p:cNvGraphicFramePr>
          <p:nvPr/>
        </p:nvGraphicFramePr>
        <p:xfrm>
          <a:off x="457200" y="3657600"/>
          <a:ext cx="18351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6698" imgH="355446" progId="Equation.3">
                  <p:embed/>
                </p:oleObj>
              </mc:Choice>
              <mc:Fallback>
                <p:oleObj name="Equation" r:id="rId2" imgW="926698" imgH="355446" progId="Equation.3">
                  <p:embed/>
                  <p:pic>
                    <p:nvPicPr>
                      <p:cNvPr id="97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57600"/>
                        <a:ext cx="183515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4675188" y="4343400"/>
          <a:ext cx="19351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476" imgH="355446" progId="Equation.3">
                  <p:embed/>
                </p:oleObj>
              </mc:Choice>
              <mc:Fallback>
                <p:oleObj name="Equation" r:id="rId4" imgW="977476" imgH="355446" progId="Equation.3">
                  <p:embed/>
                  <p:pic>
                    <p:nvPicPr>
                      <p:cNvPr id="225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188" y="4343400"/>
                        <a:ext cx="1935162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TextBox 98"/>
          <p:cNvSpPr txBox="1"/>
          <p:nvPr/>
        </p:nvSpPr>
        <p:spPr>
          <a:xfrm>
            <a:off x="381000" y="4191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– V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en-US" dirty="0">
                <a:solidFill>
                  <a:srgbClr val="FF0000"/>
                </a:solidFill>
              </a:rPr>
              <a:t>V </a:t>
            </a:r>
            <a:r>
              <a:rPr lang="en-US" dirty="0"/>
              <a:t>= (Area)</a:t>
            </a:r>
            <a:r>
              <a:rPr lang="en-US" baseline="-25000" dirty="0"/>
              <a:t>load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343400" y="5105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– M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en-US" dirty="0">
                <a:solidFill>
                  <a:srgbClr val="FF0000"/>
                </a:solidFill>
              </a:rPr>
              <a:t>M </a:t>
            </a:r>
            <a:r>
              <a:rPr lang="en-US" dirty="0"/>
              <a:t>= (Area)</a:t>
            </a:r>
            <a:r>
              <a:rPr lang="en-US" baseline="-25000" dirty="0"/>
              <a:t>shear</a:t>
            </a:r>
          </a:p>
        </p:txBody>
      </p:sp>
      <p:graphicFrame>
        <p:nvGraphicFramePr>
          <p:cNvPr id="101" name="Object 100"/>
          <p:cNvGraphicFramePr>
            <a:graphicFrameLocks noChangeAspect="1"/>
          </p:cNvGraphicFramePr>
          <p:nvPr/>
        </p:nvGraphicFramePr>
        <p:xfrm>
          <a:off x="457200" y="5562600"/>
          <a:ext cx="32226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2000" imgH="393700" progId="Equation.3">
                  <p:embed/>
                </p:oleObj>
              </mc:Choice>
              <mc:Fallback>
                <p:oleObj name="Equation" r:id="rId6" imgW="2032000" imgH="393700" progId="Equation.3">
                  <p:embed/>
                  <p:pic>
                    <p:nvPicPr>
                      <p:cNvPr id="101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562600"/>
                        <a:ext cx="322262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4160838" y="5562600"/>
          <a:ext cx="39163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47900" imgH="393700" progId="Equation.3">
                  <p:embed/>
                </p:oleObj>
              </mc:Choice>
              <mc:Fallback>
                <p:oleObj name="Equation" r:id="rId8" imgW="2247900" imgH="393700" progId="Equation.3">
                  <p:embed/>
                  <p:pic>
                    <p:nvPicPr>
                      <p:cNvPr id="225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838" y="5562600"/>
                        <a:ext cx="3916362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2" grpId="0"/>
      <p:bldP spid="94" grpId="0"/>
      <p:bldP spid="95" grpId="0"/>
      <p:bldP spid="96" grpId="0"/>
      <p:bldP spid="99" grpId="0"/>
      <p:bldP spid="10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Relation among Load Shear and Moment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590800"/>
            <a:ext cx="5435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1447800"/>
            <a:ext cx="8229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Consider a simple beam shown of length L that carries a uniform load of w (N/m) throughout its length and is held in equilibrium by reactions R</a:t>
            </a:r>
            <a:r>
              <a:rPr lang="en-US" sz="2200" baseline="-25000" dirty="0"/>
              <a:t>1</a:t>
            </a:r>
            <a:r>
              <a:rPr lang="en-US" sz="2200" dirty="0"/>
              <a:t> and R</a:t>
            </a:r>
            <a:r>
              <a:rPr lang="en-US" sz="2200" baseline="-25000" dirty="0"/>
              <a:t>2</a:t>
            </a:r>
            <a:r>
              <a:rPr lang="en-US" sz="2200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5486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 = R</a:t>
            </a:r>
            <a:r>
              <a:rPr lang="en-US" sz="2400" baseline="-25000" dirty="0"/>
              <a:t>2</a:t>
            </a:r>
            <a:r>
              <a:rPr lang="en-US" sz="2400" dirty="0"/>
              <a:t> = </a:t>
            </a:r>
            <a:r>
              <a:rPr lang="en-US" sz="2400" dirty="0" err="1"/>
              <a:t>wL</a:t>
            </a:r>
            <a:r>
              <a:rPr lang="en-US" sz="2400" dirty="0"/>
              <a:t>/2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2400" dirty="0" err="1"/>
              <a:t>V</a:t>
            </a:r>
            <a:r>
              <a:rPr lang="en-US" sz="2400" baseline="-25000" dirty="0" err="1"/>
              <a:t>x</a:t>
            </a:r>
            <a:r>
              <a:rPr lang="en-US" sz="2400" dirty="0"/>
              <a:t> = R</a:t>
            </a:r>
            <a:r>
              <a:rPr lang="en-US" sz="2400" baseline="-25000" dirty="0"/>
              <a:t>1</a:t>
            </a:r>
            <a:r>
              <a:rPr lang="en-US" sz="2400" dirty="0"/>
              <a:t> – </a:t>
            </a:r>
            <a:r>
              <a:rPr lang="en-US" sz="2400" dirty="0" err="1"/>
              <a:t>wx</a:t>
            </a:r>
            <a:r>
              <a:rPr lang="en-US" sz="2400" dirty="0"/>
              <a:t> = </a:t>
            </a:r>
            <a:r>
              <a:rPr lang="en-US" sz="2400" dirty="0" err="1"/>
              <a:t>wL</a:t>
            </a:r>
            <a:r>
              <a:rPr lang="en-US" sz="2400" dirty="0"/>
              <a:t>/2 – </a:t>
            </a:r>
            <a:r>
              <a:rPr lang="en-US" sz="2400" dirty="0" err="1"/>
              <a:t>wx</a:t>
            </a:r>
            <a:endParaRPr lang="en-US" sz="2400" dirty="0"/>
          </a:p>
          <a:p>
            <a:r>
              <a:rPr lang="en-US" sz="2400" dirty="0" err="1"/>
              <a:t>M</a:t>
            </a:r>
            <a:r>
              <a:rPr lang="en-US" sz="2400" baseline="-25000" dirty="0" err="1"/>
              <a:t>x</a:t>
            </a:r>
            <a:r>
              <a:rPr lang="en-US" sz="2400" dirty="0"/>
              <a:t> = R</a:t>
            </a:r>
            <a:r>
              <a:rPr lang="en-US" sz="2400" baseline="-25000" dirty="0"/>
              <a:t>1</a:t>
            </a:r>
            <a:r>
              <a:rPr lang="en-US" sz="2400" dirty="0"/>
              <a:t> *x – w*x</a:t>
            </a:r>
            <a:r>
              <a:rPr lang="en-US" sz="2400" baseline="30000" dirty="0"/>
              <a:t>2</a:t>
            </a:r>
            <a:r>
              <a:rPr lang="en-US" sz="2400" dirty="0"/>
              <a:t>/2</a:t>
            </a:r>
          </a:p>
          <a:p>
            <a:r>
              <a:rPr lang="en-US" sz="2400" dirty="0" err="1"/>
              <a:t>M</a:t>
            </a:r>
            <a:r>
              <a:rPr lang="en-US" sz="2400" baseline="-25000" dirty="0" err="1"/>
              <a:t>x</a:t>
            </a:r>
            <a:r>
              <a:rPr lang="en-US" sz="2400" dirty="0"/>
              <a:t> = </a:t>
            </a:r>
            <a:r>
              <a:rPr lang="en-US" sz="2400" dirty="0" err="1"/>
              <a:t>wLx</a:t>
            </a:r>
            <a:r>
              <a:rPr lang="en-US" sz="2400" dirty="0"/>
              <a:t>/2 – w*x</a:t>
            </a:r>
            <a:r>
              <a:rPr lang="en-US" sz="2400" baseline="30000" dirty="0"/>
              <a:t>2</a:t>
            </a:r>
            <a:r>
              <a:rPr lang="en-US" sz="2400" dirty="0"/>
              <a:t>/2</a:t>
            </a:r>
          </a:p>
          <a:p>
            <a:r>
              <a:rPr lang="en-US" sz="2400" dirty="0"/>
              <a:t>Differentiate</a:t>
            </a:r>
            <a:r>
              <a:rPr lang="en-US" dirty="0"/>
              <a:t> </a:t>
            </a:r>
            <a:r>
              <a:rPr lang="en-US" sz="2400" dirty="0"/>
              <a:t>M with respect to x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200" dirty="0"/>
              <a:t>Thus, the rate of change of the bending moment with respect to x is equal to the shearing force, or </a:t>
            </a:r>
            <a:r>
              <a:rPr lang="en-US" sz="2200" b="1" dirty="0"/>
              <a:t>the slope of the moment diagram at the given point is the shear at that point.</a:t>
            </a:r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38200" y="3657600"/>
          <a:ext cx="290051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320" imgH="393480" progId="Equation.3">
                  <p:embed/>
                </p:oleObj>
              </mc:Choice>
              <mc:Fallback>
                <p:oleObj name="Equation" r:id="rId2" imgW="1498320" imgH="39348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657600"/>
                        <a:ext cx="2900516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253038" y="3546475"/>
          <a:ext cx="236696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8200" imgH="393480" progId="Equation.3">
                  <p:embed/>
                </p:oleObj>
              </mc:Choice>
              <mc:Fallback>
                <p:oleObj name="Equation" r:id="rId4" imgW="1168200" imgH="393480" progId="Equation.3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3038" y="3546475"/>
                        <a:ext cx="2366962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886200" y="4308475"/>
          <a:ext cx="136366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2840" imgH="393480" progId="Equation.3">
                  <p:embed/>
                </p:oleObj>
              </mc:Choice>
              <mc:Fallback>
                <p:oleObj name="Equation" r:id="rId6" imgW="672840" imgH="393480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308475"/>
                        <a:ext cx="1363663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304800"/>
            <a:ext cx="4343400" cy="219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Differentiating V with respect to x</a:t>
            </a:r>
          </a:p>
          <a:p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362200" y="2362200"/>
          <a:ext cx="2184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1880" imgH="393480" progId="Equation.3">
                  <p:embed/>
                </p:oleObj>
              </mc:Choice>
              <mc:Fallback>
                <p:oleObj name="Equation" r:id="rId2" imgW="1091880" imgH="393480" progId="Equation.3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362200"/>
                        <a:ext cx="21844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838200" y="35052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Thus, the rate of change of the shearing force with respect to x is equal to the load or </a:t>
            </a:r>
            <a:r>
              <a:rPr lang="en-US" sz="2400" b="1" dirty="0"/>
              <a:t>the slope of the shear diagram at a given point equals the load at that point. </a:t>
            </a:r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PROPERTIES OF SHEAR AND MOMENT DIAGRAMS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following are some important properties of shear and moment diagrams: </a:t>
            </a:r>
          </a:p>
          <a:p>
            <a:r>
              <a:rPr lang="en-US" dirty="0"/>
              <a:t>The area of the shear diagram to the left or to the right of the section is equal to the moment at that section. </a:t>
            </a:r>
          </a:p>
          <a:p>
            <a:r>
              <a:rPr lang="en-US" dirty="0"/>
              <a:t>The slope of the moment diagram at a given point is the shear at that point. </a:t>
            </a:r>
          </a:p>
          <a:p>
            <a:r>
              <a:rPr lang="en-US" dirty="0"/>
              <a:t>The slope of the shear diagram at a given point equals the load at that point. </a:t>
            </a:r>
          </a:p>
          <a:p>
            <a:r>
              <a:rPr lang="en-US" dirty="0"/>
              <a:t>The maximum moment occurs at the point of zero shears.</a:t>
            </a:r>
          </a:p>
          <a:p>
            <a:r>
              <a:rPr lang="en-US" dirty="0"/>
              <a:t>When the shear diagram is increasing, the moment diagram is concave upward. </a:t>
            </a:r>
          </a:p>
          <a:p>
            <a:r>
              <a:rPr lang="en-US" dirty="0"/>
              <a:t>When the shear diagram is decreasing, the moment diagram is concave </a:t>
            </a:r>
          </a:p>
          <a:p>
            <a:endParaRPr lang="en-US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Draw SFD and BMD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447800"/>
            <a:ext cx="3657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00400" y="2971800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8236" y="3276600"/>
            <a:ext cx="353776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572000"/>
            <a:ext cx="12801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33400" y="5181600"/>
          <a:ext cx="1295400" cy="74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85800" imgH="393480" progId="Equation.3">
                  <p:embed/>
                </p:oleObj>
              </mc:Choice>
              <mc:Fallback>
                <p:oleObj name="Equation" r:id="rId5" imgW="685800" imgH="39348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181600"/>
                        <a:ext cx="1295400" cy="7436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4572000"/>
            <a:ext cx="131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6540500" y="5257800"/>
          <a:ext cx="13208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8400" imgH="393480" progId="Equation.3">
                  <p:embed/>
                </p:oleObj>
              </mc:Choice>
              <mc:Fallback>
                <p:oleObj name="Equation" r:id="rId8" imgW="698400" imgH="393480" progId="Equation.3">
                  <p:embed/>
                  <p:pic>
                    <p:nvPicPr>
                      <p:cNvPr id="41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0" y="5257800"/>
                        <a:ext cx="132080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3124200" cy="206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4267199" y="381000"/>
            <a:ext cx="2924909" cy="762000"/>
            <a:chOff x="4267199" y="762000"/>
            <a:chExt cx="2924909" cy="76200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67199" y="762000"/>
              <a:ext cx="121138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43600" y="762000"/>
              <a:ext cx="1248508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Group 10"/>
          <p:cNvGrpSpPr/>
          <p:nvPr/>
        </p:nvGrpSpPr>
        <p:grpSpPr>
          <a:xfrm>
            <a:off x="4355114" y="1371600"/>
            <a:ext cx="3341086" cy="685800"/>
            <a:chOff x="4267200" y="1905000"/>
            <a:chExt cx="3341086" cy="685800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67200" y="1905000"/>
              <a:ext cx="22860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29400" y="1981200"/>
              <a:ext cx="978886" cy="557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4" name="Group 13"/>
          <p:cNvGrpSpPr/>
          <p:nvPr/>
        </p:nvGrpSpPr>
        <p:grpSpPr>
          <a:xfrm>
            <a:off x="4200274" y="2209800"/>
            <a:ext cx="3724526" cy="714375"/>
            <a:chOff x="4114800" y="2667000"/>
            <a:chExt cx="3724526" cy="714375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14800" y="2667000"/>
              <a:ext cx="1584232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715000" y="2667000"/>
              <a:ext cx="2124326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7" name="Group 16"/>
          <p:cNvGrpSpPr/>
          <p:nvPr/>
        </p:nvGrpSpPr>
        <p:grpSpPr>
          <a:xfrm>
            <a:off x="4085859" y="3048000"/>
            <a:ext cx="4695726" cy="762000"/>
            <a:chOff x="4085859" y="3581400"/>
            <a:chExt cx="4695726" cy="762000"/>
          </a:xfrm>
        </p:grpSpPr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085859" y="3686175"/>
              <a:ext cx="2543541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477000" y="3581400"/>
              <a:ext cx="230458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" name="TextBox 17"/>
          <p:cNvSpPr txBox="1"/>
          <p:nvPr/>
        </p:nvSpPr>
        <p:spPr>
          <a:xfrm>
            <a:off x="609600" y="38100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 x= 0; V = 1/6Lw</a:t>
            </a:r>
            <a:r>
              <a:rPr lang="en-US" sz="2400" baseline="-25000" dirty="0"/>
              <a:t>0 </a:t>
            </a:r>
            <a:r>
              <a:rPr lang="en-US" sz="2400" dirty="0"/>
              <a:t>= R</a:t>
            </a:r>
            <a:r>
              <a:rPr lang="en-US" sz="2400" baseline="-25000" dirty="0"/>
              <a:t>1</a:t>
            </a:r>
          </a:p>
          <a:p>
            <a:r>
              <a:rPr lang="en-US" sz="2400" dirty="0"/>
              <a:t>X= L; V= -1/3Lw</a:t>
            </a:r>
            <a:r>
              <a:rPr lang="en-US" sz="2400" baseline="-25000" dirty="0"/>
              <a:t>0</a:t>
            </a:r>
            <a:r>
              <a:rPr lang="en-US" sz="2400" dirty="0"/>
              <a:t> = -R</a:t>
            </a:r>
            <a:r>
              <a:rPr lang="en-US" sz="2400" baseline="-25000" dirty="0"/>
              <a:t>2</a:t>
            </a:r>
          </a:p>
          <a:p>
            <a:r>
              <a:rPr lang="en-US" sz="2400" dirty="0"/>
              <a:t>Location of zero shear from left end V= 0 i.e. a = 0.577L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5029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 x= 0; M =0</a:t>
            </a:r>
            <a:endParaRPr lang="en-US" sz="2400" baseline="-25000" dirty="0"/>
          </a:p>
          <a:p>
            <a:r>
              <a:rPr lang="en-US" sz="2400" dirty="0"/>
              <a:t>X= L; M=0</a:t>
            </a:r>
            <a:endParaRPr lang="en-US" sz="2400" baseline="-25000" dirty="0"/>
          </a:p>
          <a:p>
            <a:r>
              <a:rPr lang="en-US" sz="2400" dirty="0"/>
              <a:t>Moment at zero shear  </a:t>
            </a:r>
            <a:r>
              <a:rPr lang="en-US" sz="2400" dirty="0" err="1"/>
              <a:t>M</a:t>
            </a:r>
            <a:r>
              <a:rPr lang="en-US" sz="2400" baseline="-25000" dirty="0" err="1"/>
              <a:t>max</a:t>
            </a:r>
            <a:r>
              <a:rPr lang="en-US" sz="2400" baseline="-25000" dirty="0"/>
              <a:t> </a:t>
            </a:r>
            <a:r>
              <a:rPr lang="en-US" sz="2400" dirty="0"/>
              <a:t>= 0.064L</a:t>
            </a:r>
            <a:r>
              <a:rPr lang="en-US" sz="2400" baseline="30000" dirty="0"/>
              <a:t>2</a:t>
            </a:r>
            <a:r>
              <a:rPr lang="en-US" sz="2400" dirty="0"/>
              <a:t>w</a:t>
            </a:r>
            <a:r>
              <a:rPr lang="en-US" sz="2400" baseline="-25000" dirty="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Guidelines for drawing SFD and BMD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Consider left or right portion of the section</a:t>
            </a:r>
            <a:endParaRPr lang="en-GB" dirty="0"/>
          </a:p>
          <a:p>
            <a:r>
              <a:rPr lang="en-US" dirty="0"/>
              <a:t>Add the forces normal to the beam on one of the portion. If right portion of the section is chosen, a force on the right portion acting downward is positive while a force acting upward is downward</a:t>
            </a:r>
          </a:p>
          <a:p>
            <a:r>
              <a:rPr lang="en-US" dirty="0"/>
              <a:t>The positive values of shear force and bending moments are plotted above the base line and negative values below the base line</a:t>
            </a:r>
          </a:p>
          <a:p>
            <a:r>
              <a:rPr lang="en-US" dirty="0"/>
              <a:t>The shear force diagram increase or decrease suddenly i.e. by vertical straight line at a section where there is a vertical point load </a:t>
            </a:r>
          </a:p>
          <a:p>
            <a:r>
              <a:rPr lang="en-US" dirty="0"/>
              <a:t>The shear force between any two vertical loads will be constant and hence the shear force diagram between two vertical loads will be horizontal</a:t>
            </a:r>
          </a:p>
          <a:p>
            <a:r>
              <a:rPr lang="en-US" dirty="0"/>
              <a:t>Bending moment at any hinge or roller support, at the end of beam,  is zero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36989"/>
            <a:ext cx="4114800" cy="588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66800" y="1981200"/>
          <a:ext cx="7467600" cy="1504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2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9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0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w(x)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Concentrated 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UDL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Triangular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V(x)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Straight</a:t>
                      </a:r>
                      <a:r>
                        <a:rPr lang="en-US" sz="2000" baseline="0" dirty="0"/>
                        <a:t> Line, No slope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Sloped Straight</a:t>
                      </a:r>
                      <a:r>
                        <a:rPr lang="en-US" sz="2000" baseline="0" dirty="0"/>
                        <a:t> Line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Parabolic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M(x)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Sloped</a:t>
                      </a:r>
                      <a:r>
                        <a:rPr lang="en-US" sz="2000" baseline="0" dirty="0"/>
                        <a:t> Straight Line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Parabolic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Cubic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09800" y="121473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Nature of Load, SF and BM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Draw the SFD and BMD for the simple supported beam shown in figure below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2438400"/>
            <a:ext cx="5791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481668" y="2590800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39000" y="2785404"/>
            <a:ext cx="640080" cy="76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828800" y="2596660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24464" y="2743200"/>
            <a:ext cx="640080" cy="76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971800" y="2043332"/>
            <a:ext cx="2590800" cy="381794"/>
            <a:chOff x="5791200" y="3276600"/>
            <a:chExt cx="1995268" cy="38179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791200" y="3276600"/>
              <a:ext cx="19812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805268" y="3641944"/>
              <a:ext cx="19812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5620628" y="3467100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7581106" y="3466306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5904706" y="3466306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6209506" y="3466306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6514306" y="3466306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6819106" y="3466306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7123906" y="3466306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7352506" y="3466306"/>
              <a:ext cx="381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>
            <a:off x="1981200" y="2971800"/>
            <a:ext cx="5638800" cy="1588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1880174" y="298097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856706" y="297511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447506" y="3009106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7504906" y="298683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133600" y="29526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14800" y="2971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4m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19800" y="2971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3m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00200" y="1981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62800" y="2057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38400" y="17526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34000" y="21144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447800" y="56196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</a:t>
            </a:r>
            <a:r>
              <a:rPr lang="en-US" sz="2000" b="1" baseline="-25000" dirty="0"/>
              <a:t>1  </a:t>
            </a:r>
            <a:r>
              <a:rPr lang="en-US" dirty="0"/>
              <a:t>=25 </a:t>
            </a:r>
            <a:r>
              <a:rPr lang="en-US" dirty="0" err="1"/>
              <a:t>kN</a:t>
            </a:r>
            <a:r>
              <a:rPr lang="en-US" dirty="0"/>
              <a:t>  </a:t>
            </a:r>
            <a:endParaRPr lang="en-US" sz="2000" b="1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6781800" y="55434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</a:t>
            </a:r>
            <a:r>
              <a:rPr lang="en-US" sz="2000" b="1" baseline="-25000" dirty="0"/>
              <a:t>2  </a:t>
            </a:r>
            <a:r>
              <a:rPr lang="en-US" dirty="0"/>
              <a:t>=15 </a:t>
            </a:r>
            <a:r>
              <a:rPr lang="en-US" dirty="0" err="1"/>
              <a:t>kN</a:t>
            </a:r>
            <a:r>
              <a:rPr lang="en-US" dirty="0"/>
              <a:t>  </a:t>
            </a:r>
            <a:endParaRPr lang="en-US" sz="2000" b="1" baseline="-25000" dirty="0"/>
          </a:p>
        </p:txBody>
      </p:sp>
      <p:grpSp>
        <p:nvGrpSpPr>
          <p:cNvPr id="66" name="Group 65"/>
          <p:cNvGrpSpPr/>
          <p:nvPr/>
        </p:nvGrpSpPr>
        <p:grpSpPr>
          <a:xfrm>
            <a:off x="1371600" y="3657600"/>
            <a:ext cx="6858000" cy="1657290"/>
            <a:chOff x="1371600" y="3657600"/>
            <a:chExt cx="6858000" cy="1657290"/>
          </a:xfrm>
        </p:grpSpPr>
        <p:sp>
          <p:nvSpPr>
            <p:cNvPr id="38" name="Rectangle 37"/>
            <p:cNvSpPr/>
            <p:nvPr/>
          </p:nvSpPr>
          <p:spPr>
            <a:xfrm>
              <a:off x="1919068" y="4381380"/>
              <a:ext cx="5791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2985868" y="3986312"/>
              <a:ext cx="2590800" cy="381794"/>
              <a:chOff x="5791200" y="3276600"/>
              <a:chExt cx="1995268" cy="381794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5791200" y="3276600"/>
                <a:ext cx="19812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805268" y="3641944"/>
                <a:ext cx="19812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rot="5400000">
                <a:off x="5620628" y="3467100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rot="5400000">
                <a:off x="7581106" y="3466306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rot="5400000">
                <a:off x="5904706" y="3466306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rot="5400000">
                <a:off x="6209506" y="3466306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5400000">
                <a:off x="6514306" y="3466306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rot="5400000">
                <a:off x="6819106" y="3466306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rot="5400000">
                <a:off x="7123906" y="3466306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rot="5400000">
                <a:off x="7352506" y="3466306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/>
            <p:cNvCxnSpPr/>
            <p:nvPr/>
          </p:nvCxnSpPr>
          <p:spPr>
            <a:xfrm>
              <a:off x="1995268" y="4914780"/>
              <a:ext cx="5638800" cy="1588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1894242" y="492395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870774" y="491809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5461574" y="495208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7518974" y="492981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2147668" y="489567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1m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128868" y="491478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4m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033868" y="491478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3m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614268" y="392418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A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176868" y="400038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B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452468" y="369558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C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48068" y="3819844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D</a:t>
              </a: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rot="5400000" flipH="1" flipV="1">
              <a:off x="1721742" y="4826416"/>
              <a:ext cx="548640" cy="158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rot="5400000" flipH="1" flipV="1">
              <a:off x="7346474" y="4778352"/>
              <a:ext cx="548640" cy="158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1371600" y="478149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R</a:t>
              </a:r>
              <a:r>
                <a:rPr lang="en-US" sz="2000" b="1" baseline="-25000" dirty="0"/>
                <a:t>1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391400" y="485769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R</a:t>
              </a:r>
              <a:r>
                <a:rPr lang="en-US" sz="2000" b="1" baseline="-25000" dirty="0"/>
                <a:t>2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495800" y="36576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10 </a:t>
              </a:r>
              <a:r>
                <a:rPr lang="en-US" sz="2000" dirty="0" err="1"/>
                <a:t>kN</a:t>
              </a:r>
              <a:r>
                <a:rPr lang="en-US" sz="2000" dirty="0"/>
                <a:t>/m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5410200" y="17526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10 </a:t>
            </a:r>
            <a:r>
              <a:rPr lang="en-US" sz="2000" dirty="0" err="1"/>
              <a:t>kN</a:t>
            </a:r>
            <a:r>
              <a:rPr lang="en-US" sz="2000" dirty="0"/>
              <a:t>/m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038600"/>
          </a:xfrm>
        </p:spPr>
        <p:txBody>
          <a:bodyPr>
            <a:normAutofit/>
          </a:bodyPr>
          <a:lstStyle/>
          <a:p>
            <a:r>
              <a:rPr lang="en-US" sz="2400" dirty="0"/>
              <a:t>Shear force at A V</a:t>
            </a:r>
            <a:r>
              <a:rPr lang="en-US" sz="2400" baseline="-25000" dirty="0"/>
              <a:t>A</a:t>
            </a:r>
            <a:r>
              <a:rPr lang="en-US" sz="2400" dirty="0"/>
              <a:t> = R</a:t>
            </a:r>
            <a:r>
              <a:rPr lang="en-US" sz="2400" baseline="-25000" dirty="0"/>
              <a:t>A</a:t>
            </a:r>
            <a:r>
              <a:rPr lang="en-US" sz="2400" dirty="0"/>
              <a:t> = 25 </a:t>
            </a:r>
            <a:r>
              <a:rPr lang="en-US" sz="2400" dirty="0" err="1"/>
              <a:t>kN</a:t>
            </a:r>
            <a:endParaRPr lang="en-US" sz="2400" dirty="0"/>
          </a:p>
          <a:p>
            <a:r>
              <a:rPr lang="en-US" sz="2400" dirty="0"/>
              <a:t>Shear force at C V</a:t>
            </a:r>
            <a:r>
              <a:rPr lang="en-US" sz="2400" baseline="-25000" dirty="0"/>
              <a:t>C</a:t>
            </a:r>
            <a:r>
              <a:rPr lang="en-US" sz="2400" dirty="0"/>
              <a:t> = 25 </a:t>
            </a:r>
            <a:r>
              <a:rPr lang="en-US" sz="2400" dirty="0" err="1"/>
              <a:t>kN</a:t>
            </a:r>
            <a:endParaRPr lang="en-US" sz="2400" dirty="0"/>
          </a:p>
          <a:p>
            <a:r>
              <a:rPr lang="en-US" sz="2000" dirty="0"/>
              <a:t>Shear  force at any section between C and D at a distance x from A</a:t>
            </a:r>
            <a:endParaRPr lang="en-US" sz="2400" dirty="0"/>
          </a:p>
          <a:p>
            <a:r>
              <a:rPr lang="en-US" sz="2400" dirty="0" err="1"/>
              <a:t>Vx</a:t>
            </a:r>
            <a:r>
              <a:rPr lang="en-US" sz="2400" dirty="0"/>
              <a:t> = 25 – 10*(x – 1)</a:t>
            </a:r>
          </a:p>
          <a:p>
            <a:r>
              <a:rPr lang="en-US" sz="2400" dirty="0"/>
              <a:t>At D x = 5 and V</a:t>
            </a:r>
            <a:r>
              <a:rPr lang="en-US" sz="2400" baseline="-25000" dirty="0"/>
              <a:t>D</a:t>
            </a:r>
            <a:r>
              <a:rPr lang="en-US" sz="2400" dirty="0"/>
              <a:t> = 25 – 10*(5-1) = -15 </a:t>
            </a:r>
            <a:r>
              <a:rPr lang="en-US" sz="2400" dirty="0" err="1"/>
              <a:t>kN</a:t>
            </a:r>
            <a:endParaRPr lang="en-US" sz="2400" dirty="0"/>
          </a:p>
          <a:p>
            <a:r>
              <a:rPr lang="en-US" sz="2400" dirty="0"/>
              <a:t>   Shear force at B V</a:t>
            </a:r>
            <a:r>
              <a:rPr lang="en-US" sz="2400" baseline="-25000" dirty="0"/>
              <a:t>B</a:t>
            </a:r>
            <a:r>
              <a:rPr lang="en-US" sz="2400" dirty="0"/>
              <a:t> = -15 </a:t>
            </a:r>
            <a:r>
              <a:rPr lang="en-US" sz="2400" dirty="0" err="1"/>
              <a:t>kN</a:t>
            </a:r>
            <a:endParaRPr lang="en-US" sz="2400" dirty="0"/>
          </a:p>
          <a:p>
            <a:r>
              <a:rPr lang="en-US" sz="2400" dirty="0"/>
              <a:t>Location of zero shear</a:t>
            </a:r>
          </a:p>
          <a:p>
            <a:r>
              <a:rPr lang="en-US" sz="2400" dirty="0"/>
              <a:t>0 = 25 – 10*(x-1) </a:t>
            </a:r>
          </a:p>
          <a:p>
            <a:r>
              <a:rPr lang="en-US" sz="2400" dirty="0"/>
              <a:t>x = 35/10 = 3.5 m from A</a:t>
            </a:r>
          </a:p>
          <a:p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371600" y="381000"/>
            <a:ext cx="6858000" cy="1657290"/>
            <a:chOff x="1371600" y="3657600"/>
            <a:chExt cx="6858000" cy="1657290"/>
          </a:xfrm>
        </p:grpSpPr>
        <p:sp>
          <p:nvSpPr>
            <p:cNvPr id="5" name="Rectangle 4"/>
            <p:cNvSpPr/>
            <p:nvPr/>
          </p:nvSpPr>
          <p:spPr>
            <a:xfrm>
              <a:off x="1919068" y="4381380"/>
              <a:ext cx="5791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42"/>
            <p:cNvGrpSpPr/>
            <p:nvPr/>
          </p:nvGrpSpPr>
          <p:grpSpPr>
            <a:xfrm>
              <a:off x="2985868" y="3986312"/>
              <a:ext cx="2590800" cy="381794"/>
              <a:chOff x="5791200" y="3276600"/>
              <a:chExt cx="1995268" cy="381794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5791200" y="3276600"/>
                <a:ext cx="19812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805268" y="3641944"/>
                <a:ext cx="19812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rot="5400000">
                <a:off x="5620628" y="3467100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5400000">
                <a:off x="7581106" y="3466306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rot="5400000">
                <a:off x="5904706" y="3466306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rot="5400000">
                <a:off x="6209506" y="3466306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5400000">
                <a:off x="6514306" y="3466306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rot="5400000">
                <a:off x="6819106" y="3466306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rot="5400000">
                <a:off x="7123906" y="3466306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rot="5400000">
                <a:off x="7352506" y="3466306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/>
            <p:nvPr/>
          </p:nvCxnSpPr>
          <p:spPr>
            <a:xfrm>
              <a:off x="1995268" y="4914780"/>
              <a:ext cx="5638800" cy="1588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1894242" y="492395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870774" y="491809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5461574" y="495208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7518974" y="492981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147668" y="489567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1m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28868" y="491478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4m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33868" y="491478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3m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14268" y="392418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76868" y="400038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B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52468" y="369558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C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48068" y="3819844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D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1721742" y="4826416"/>
              <a:ext cx="548640" cy="158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7346474" y="4778352"/>
              <a:ext cx="548640" cy="158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371600" y="478149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R</a:t>
              </a:r>
              <a:r>
                <a:rPr lang="en-US" sz="2000" b="1" baseline="-25000" dirty="0"/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91400" y="485769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R</a:t>
              </a:r>
              <a:r>
                <a:rPr lang="en-US" sz="2000" b="1" baseline="-25000" dirty="0"/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95800" y="36576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10 </a:t>
              </a:r>
              <a:r>
                <a:rPr lang="en-US" sz="2000" dirty="0" err="1"/>
                <a:t>kN</a:t>
              </a:r>
              <a:r>
                <a:rPr lang="en-US" sz="2000" dirty="0"/>
                <a:t>/m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038600"/>
          </a:xfrm>
        </p:spPr>
        <p:txBody>
          <a:bodyPr>
            <a:noAutofit/>
          </a:bodyPr>
          <a:lstStyle/>
          <a:p>
            <a:r>
              <a:rPr lang="en-US" sz="2400" dirty="0"/>
              <a:t>Simply supported beam</a:t>
            </a:r>
          </a:p>
          <a:p>
            <a:r>
              <a:rPr lang="en-US" sz="2400" dirty="0"/>
              <a:t>Bending moment at A and B  is 0</a:t>
            </a:r>
          </a:p>
          <a:p>
            <a:r>
              <a:rPr lang="en-US" sz="2400" dirty="0"/>
              <a:t>Bending moment at any section between C and D at a distance x from A</a:t>
            </a:r>
          </a:p>
          <a:p>
            <a:r>
              <a:rPr lang="en-US" sz="2400" dirty="0" err="1"/>
              <a:t>M</a:t>
            </a:r>
            <a:r>
              <a:rPr lang="en-US" sz="2400" baseline="-25000" dirty="0" err="1"/>
              <a:t>x</a:t>
            </a:r>
            <a:r>
              <a:rPr lang="en-US" sz="2400" dirty="0"/>
              <a:t> = R</a:t>
            </a:r>
            <a:r>
              <a:rPr lang="en-US" sz="2400" baseline="-25000" dirty="0"/>
              <a:t>A</a:t>
            </a:r>
            <a:r>
              <a:rPr lang="en-US" sz="2400" dirty="0"/>
              <a:t>*x – 10* (x-1)*(x-1)/2</a:t>
            </a:r>
          </a:p>
          <a:p>
            <a:r>
              <a:rPr lang="en-US" sz="2400" dirty="0" err="1"/>
              <a:t>M</a:t>
            </a:r>
            <a:r>
              <a:rPr lang="en-US" sz="2400" baseline="-25000" dirty="0" err="1"/>
              <a:t>x</a:t>
            </a:r>
            <a:r>
              <a:rPr lang="en-US" sz="2400" dirty="0"/>
              <a:t> = 25x – 5 (x-1)</a:t>
            </a:r>
            <a:r>
              <a:rPr lang="en-US" sz="2400" baseline="30000" dirty="0"/>
              <a:t>2</a:t>
            </a:r>
          </a:p>
          <a:p>
            <a:r>
              <a:rPr lang="en-US" sz="2400" dirty="0"/>
              <a:t>At C x = 1 M</a:t>
            </a:r>
            <a:r>
              <a:rPr lang="en-US" sz="2400" baseline="-25000" dirty="0"/>
              <a:t>C</a:t>
            </a:r>
            <a:r>
              <a:rPr lang="en-US" sz="2400" dirty="0"/>
              <a:t>  = 25 </a:t>
            </a:r>
            <a:r>
              <a:rPr lang="en-US" sz="2400" dirty="0" err="1"/>
              <a:t>kN</a:t>
            </a:r>
            <a:r>
              <a:rPr lang="en-US" sz="2400" dirty="0"/>
              <a:t>-m</a:t>
            </a:r>
          </a:p>
          <a:p>
            <a:r>
              <a:rPr lang="en-US" sz="2400" dirty="0"/>
              <a:t>At D x = 5 M</a:t>
            </a:r>
            <a:r>
              <a:rPr lang="en-US" sz="2400" baseline="-25000" dirty="0"/>
              <a:t>D</a:t>
            </a:r>
            <a:r>
              <a:rPr lang="en-US" sz="2400" dirty="0"/>
              <a:t> = 25*5 – 5*(5-1)</a:t>
            </a:r>
            <a:r>
              <a:rPr lang="en-US" sz="2400" baseline="30000" dirty="0"/>
              <a:t>2</a:t>
            </a:r>
            <a:r>
              <a:rPr lang="en-US" sz="2400" dirty="0"/>
              <a:t> = 45 </a:t>
            </a:r>
            <a:r>
              <a:rPr lang="en-US" sz="2400" dirty="0" err="1"/>
              <a:t>kN</a:t>
            </a:r>
            <a:r>
              <a:rPr lang="en-US" sz="2400" dirty="0"/>
              <a:t>-m</a:t>
            </a:r>
          </a:p>
          <a:p>
            <a:r>
              <a:rPr lang="en-US" sz="2400" dirty="0"/>
              <a:t>B.M. at zero shear  </a:t>
            </a:r>
            <a:r>
              <a:rPr lang="en-US" sz="2400" dirty="0" err="1"/>
              <a:t>M</a:t>
            </a:r>
            <a:r>
              <a:rPr lang="en-US" sz="2400" baseline="-25000" dirty="0" err="1"/>
              <a:t>max</a:t>
            </a:r>
            <a:r>
              <a:rPr lang="en-US" sz="2400" dirty="0"/>
              <a:t> = 25*3.5 – 5*(3.5-1)</a:t>
            </a:r>
            <a:r>
              <a:rPr lang="en-US" sz="2400" baseline="30000" dirty="0"/>
              <a:t>2</a:t>
            </a:r>
            <a:r>
              <a:rPr lang="en-US" sz="2400" dirty="0"/>
              <a:t> = 56.25 </a:t>
            </a:r>
            <a:r>
              <a:rPr lang="en-US" sz="2400" dirty="0" err="1"/>
              <a:t>kN</a:t>
            </a:r>
            <a:r>
              <a:rPr lang="en-US" sz="2400" dirty="0"/>
              <a:t>-m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71600" y="381000"/>
            <a:ext cx="6858000" cy="1657290"/>
            <a:chOff x="1371600" y="3657600"/>
            <a:chExt cx="6858000" cy="1657290"/>
          </a:xfrm>
        </p:grpSpPr>
        <p:sp>
          <p:nvSpPr>
            <p:cNvPr id="5" name="Rectangle 4"/>
            <p:cNvSpPr/>
            <p:nvPr/>
          </p:nvSpPr>
          <p:spPr>
            <a:xfrm>
              <a:off x="1919068" y="4381380"/>
              <a:ext cx="5791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42"/>
            <p:cNvGrpSpPr/>
            <p:nvPr/>
          </p:nvGrpSpPr>
          <p:grpSpPr>
            <a:xfrm>
              <a:off x="2985868" y="3986312"/>
              <a:ext cx="2590800" cy="381794"/>
              <a:chOff x="5791200" y="3276600"/>
              <a:chExt cx="1995268" cy="381794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5791200" y="3276600"/>
                <a:ext cx="19812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805268" y="3641944"/>
                <a:ext cx="19812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rot="5400000">
                <a:off x="5620628" y="3467100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5400000">
                <a:off x="7581106" y="3466306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rot="5400000">
                <a:off x="5904706" y="3466306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rot="5400000">
                <a:off x="6209506" y="3466306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5400000">
                <a:off x="6514306" y="3466306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rot="5400000">
                <a:off x="6819106" y="3466306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rot="5400000">
                <a:off x="7123906" y="3466306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rot="5400000">
                <a:off x="7352506" y="3466306"/>
                <a:ext cx="381000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/>
            <p:cNvCxnSpPr/>
            <p:nvPr/>
          </p:nvCxnSpPr>
          <p:spPr>
            <a:xfrm>
              <a:off x="1995268" y="4914780"/>
              <a:ext cx="5638800" cy="1588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1894242" y="492395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870774" y="491809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5461574" y="495208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7518974" y="492981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147668" y="489567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1m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28868" y="491478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4m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33868" y="491478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3m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14268" y="392418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76868" y="400038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B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52468" y="369558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C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48068" y="3819844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D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1721742" y="4826416"/>
              <a:ext cx="548640" cy="158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7346474" y="4778352"/>
              <a:ext cx="548640" cy="158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371600" y="478149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R</a:t>
              </a:r>
              <a:r>
                <a:rPr lang="en-US" sz="2000" b="1" baseline="-25000" dirty="0"/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91400" y="485769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R</a:t>
              </a:r>
              <a:r>
                <a:rPr lang="en-US" sz="2000" b="1" baseline="-25000" dirty="0"/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95800" y="36576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10 </a:t>
              </a:r>
              <a:r>
                <a:rPr lang="en-US" sz="2000" dirty="0" err="1"/>
                <a:t>kN</a:t>
              </a:r>
              <a:r>
                <a:rPr lang="en-US" sz="2000" dirty="0"/>
                <a:t>/m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"/>
            <a:ext cx="6072187" cy="623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668" y="1390650"/>
            <a:ext cx="5359332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191000"/>
            <a:ext cx="428542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6366" y="4267200"/>
            <a:ext cx="409903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33400"/>
            <a:ext cx="1676400" cy="185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85800" y="106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Part AB</a:t>
            </a: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838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7800" y="1524000"/>
            <a:ext cx="317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981200"/>
            <a:ext cx="2417309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1219200" y="29718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x = 0 ft V</a:t>
            </a:r>
            <a:r>
              <a:rPr lang="en-US" sz="2400" baseline="-25000" dirty="0"/>
              <a:t>AB</a:t>
            </a:r>
            <a:r>
              <a:rPr lang="en-US" sz="2400" dirty="0"/>
              <a:t> = 670 – 60*0 = 670 lb</a:t>
            </a:r>
          </a:p>
          <a:p>
            <a:r>
              <a:rPr lang="en-US" sz="2400" dirty="0"/>
              <a:t>At x = 4 ft V</a:t>
            </a:r>
            <a:r>
              <a:rPr lang="en-US" sz="2400" baseline="-25000" dirty="0"/>
              <a:t>AB</a:t>
            </a:r>
            <a:r>
              <a:rPr lang="en-US" sz="2400" dirty="0"/>
              <a:t> = 670 – 60*4 = 430 lb</a:t>
            </a:r>
          </a:p>
          <a:p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295400" y="42672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x = 0 ft M</a:t>
            </a:r>
            <a:r>
              <a:rPr lang="en-US" sz="2400" baseline="-25000" dirty="0"/>
              <a:t>AB</a:t>
            </a:r>
            <a:r>
              <a:rPr lang="en-US" sz="2400" dirty="0"/>
              <a:t> = 0</a:t>
            </a:r>
          </a:p>
          <a:p>
            <a:r>
              <a:rPr lang="en-US" sz="2400" dirty="0"/>
              <a:t>At x = 4 ft V</a:t>
            </a:r>
            <a:r>
              <a:rPr lang="en-US" sz="2400" baseline="-25000" dirty="0"/>
              <a:t>AB</a:t>
            </a:r>
            <a:r>
              <a:rPr lang="en-US" sz="2400" dirty="0"/>
              <a:t> = 670*4 – 30*4</a:t>
            </a:r>
            <a:r>
              <a:rPr lang="en-US" sz="2400" baseline="30000" dirty="0"/>
              <a:t>2</a:t>
            </a:r>
            <a:r>
              <a:rPr lang="en-US" sz="2400" dirty="0"/>
              <a:t> = 2200 lb-ft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533400" y="685800"/>
            <a:ext cx="3581400" cy="2061135"/>
            <a:chOff x="457200" y="2666999"/>
            <a:chExt cx="3581400" cy="2061135"/>
          </a:xfrm>
        </p:grpSpPr>
        <p:pic>
          <p:nvPicPr>
            <p:cNvPr id="44041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76400" y="2666999"/>
              <a:ext cx="2362200" cy="2061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457200" y="35814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Part BC</a:t>
              </a:r>
            </a:p>
          </p:txBody>
        </p:sp>
      </p:grpSp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146735"/>
            <a:ext cx="3352800" cy="40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5769" y="1680135"/>
            <a:ext cx="240323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2388347"/>
            <a:ext cx="4572000" cy="35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5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2999" y="2899339"/>
            <a:ext cx="3749040" cy="39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838200" y="34290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x = 4 ft V</a:t>
            </a:r>
            <a:r>
              <a:rPr lang="en-US" sz="2400" baseline="-25000" dirty="0"/>
              <a:t>BC</a:t>
            </a:r>
            <a:r>
              <a:rPr lang="en-US" sz="2400" dirty="0"/>
              <a:t> = -230 - 60*4 = -470 lb</a:t>
            </a:r>
          </a:p>
          <a:p>
            <a:r>
              <a:rPr lang="en-US" sz="2400" dirty="0"/>
              <a:t>At x = 12 ft V</a:t>
            </a:r>
            <a:r>
              <a:rPr lang="en-US" sz="2400" baseline="-25000" dirty="0"/>
              <a:t>BC</a:t>
            </a:r>
            <a:r>
              <a:rPr lang="en-US" sz="2400" dirty="0"/>
              <a:t> = -230 – 60*12 = -950 lb</a:t>
            </a:r>
          </a:p>
          <a:p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48006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x = 4 ft M</a:t>
            </a:r>
            <a:r>
              <a:rPr lang="en-US" sz="2400" baseline="-25000" dirty="0"/>
              <a:t>BC</a:t>
            </a:r>
            <a:r>
              <a:rPr lang="en-US" sz="2400" dirty="0"/>
              <a:t> = 3600 - 230*4 – 30*4</a:t>
            </a:r>
            <a:r>
              <a:rPr lang="en-US" sz="2400" baseline="30000" dirty="0"/>
              <a:t>2</a:t>
            </a:r>
            <a:r>
              <a:rPr lang="en-US" sz="2400" dirty="0"/>
              <a:t> = 2200 lb-ft</a:t>
            </a:r>
          </a:p>
          <a:p>
            <a:r>
              <a:rPr lang="en-US" sz="2400" dirty="0"/>
              <a:t>At x = 12 ft M</a:t>
            </a:r>
            <a:r>
              <a:rPr lang="en-US" sz="2400" baseline="-25000" dirty="0"/>
              <a:t>BC</a:t>
            </a:r>
            <a:r>
              <a:rPr lang="en-US" sz="2400" dirty="0"/>
              <a:t> = 3600 - 230*12 – 30*12</a:t>
            </a:r>
            <a:r>
              <a:rPr lang="en-US" sz="2400" baseline="30000" dirty="0"/>
              <a:t>2</a:t>
            </a:r>
            <a:r>
              <a:rPr lang="en-US" sz="2400" dirty="0"/>
              <a:t> = -3480 lb-ft</a:t>
            </a:r>
          </a:p>
          <a:p>
            <a:r>
              <a:rPr lang="en-US" sz="2400" dirty="0"/>
              <a:t>Location of zero bending moment </a:t>
            </a:r>
          </a:p>
          <a:p>
            <a:r>
              <a:rPr lang="en-US" sz="2400" dirty="0"/>
              <a:t>M</a:t>
            </a:r>
            <a:r>
              <a:rPr lang="en-US" sz="2400" baseline="-25000" dirty="0"/>
              <a:t>BC </a:t>
            </a:r>
            <a:r>
              <a:rPr lang="en-US" sz="2400" dirty="0"/>
              <a:t> = 0 or x = 15.44 ft and 7.77 ft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38200" y="533400"/>
            <a:ext cx="4572001" cy="2063673"/>
            <a:chOff x="304800" y="1600200"/>
            <a:chExt cx="4572001" cy="2063673"/>
          </a:xfrm>
        </p:grpSpPr>
        <p:pic>
          <p:nvPicPr>
            <p:cNvPr id="4505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5400" y="1600200"/>
              <a:ext cx="3581401" cy="2063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304800" y="24384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Part CD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47800" y="45720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CD</a:t>
            </a:r>
            <a:r>
              <a:rPr lang="en-US" sz="2400" dirty="0"/>
              <a:t> = 670x + 1710 (x-12) – 900(x-4) – 60x(x/2)</a:t>
            </a:r>
          </a:p>
          <a:p>
            <a:r>
              <a:rPr lang="en-US" sz="2400" dirty="0"/>
              <a:t>M</a:t>
            </a:r>
            <a:r>
              <a:rPr lang="en-US" sz="2400" baseline="-25000" dirty="0"/>
              <a:t>CD </a:t>
            </a:r>
            <a:r>
              <a:rPr lang="en-US" sz="2400" dirty="0"/>
              <a:t>= -16920 + 1480x – 30x</a:t>
            </a:r>
            <a:r>
              <a:rPr lang="en-US" sz="2400" baseline="300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0200" y="28194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CD</a:t>
            </a:r>
            <a:r>
              <a:rPr lang="en-US" sz="2400" dirty="0"/>
              <a:t> = 670 + 1710  – 900 – 60x </a:t>
            </a:r>
          </a:p>
          <a:p>
            <a:r>
              <a:rPr lang="en-US" sz="2400" dirty="0"/>
              <a:t>V</a:t>
            </a:r>
            <a:r>
              <a:rPr lang="en-US" sz="2400" baseline="-25000" dirty="0"/>
              <a:t>CD </a:t>
            </a:r>
            <a:r>
              <a:rPr lang="en-US" sz="2400" dirty="0"/>
              <a:t>= 1480 -60x</a:t>
            </a:r>
            <a:endParaRPr lang="en-US" sz="24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36576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x =12ft V</a:t>
            </a:r>
            <a:r>
              <a:rPr lang="en-US" sz="2400" baseline="-25000" dirty="0"/>
              <a:t>CD</a:t>
            </a:r>
            <a:r>
              <a:rPr lang="en-US" sz="2400" dirty="0"/>
              <a:t> = 1480 -60 * 12 = 760 lb</a:t>
            </a:r>
          </a:p>
          <a:p>
            <a:r>
              <a:rPr lang="en-US" sz="2400" dirty="0"/>
              <a:t>At x = 18 ft V</a:t>
            </a:r>
            <a:r>
              <a:rPr lang="en-US" sz="2400" baseline="-25000" dirty="0"/>
              <a:t>CD</a:t>
            </a:r>
            <a:r>
              <a:rPr lang="en-US" sz="2400" dirty="0"/>
              <a:t> = 1480 -60 * 18 = 400 lb</a:t>
            </a:r>
            <a:endParaRPr lang="en-US" sz="24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5417403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x = 12ft M</a:t>
            </a:r>
            <a:r>
              <a:rPr lang="en-US" sz="2400" baseline="-25000" dirty="0"/>
              <a:t>CD</a:t>
            </a:r>
            <a:r>
              <a:rPr lang="en-US" sz="2400" dirty="0"/>
              <a:t> = -16920 + 1480*12 – 30*12</a:t>
            </a:r>
            <a:r>
              <a:rPr lang="en-US" sz="2400" baseline="30000" dirty="0"/>
              <a:t>2 </a:t>
            </a:r>
            <a:r>
              <a:rPr lang="en-US" sz="2400" dirty="0"/>
              <a:t>= -3480 lb-ft</a:t>
            </a:r>
          </a:p>
          <a:p>
            <a:r>
              <a:rPr lang="en-US" sz="2400" dirty="0"/>
              <a:t>At x = 18ft M</a:t>
            </a:r>
            <a:r>
              <a:rPr lang="en-US" sz="2400" baseline="-25000" dirty="0"/>
              <a:t>CD</a:t>
            </a:r>
            <a:r>
              <a:rPr lang="en-US" sz="2400" dirty="0"/>
              <a:t> = -16920 + 1480*18 – 30*18</a:t>
            </a:r>
            <a:r>
              <a:rPr lang="en-US" sz="2400" baseline="30000" dirty="0"/>
              <a:t>2 </a:t>
            </a:r>
            <a:r>
              <a:rPr lang="en-US" sz="2400" dirty="0"/>
              <a:t>= 0 lb-ft</a:t>
            </a:r>
            <a:endParaRPr lang="en-US" sz="24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SIGN CONVENTIONS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057400"/>
            <a:ext cx="6896680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5037" y="457200"/>
            <a:ext cx="4733925" cy="620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6"/>
          <p:cNvGrpSpPr/>
          <p:nvPr/>
        </p:nvGrpSpPr>
        <p:grpSpPr>
          <a:xfrm>
            <a:off x="762000" y="304800"/>
            <a:ext cx="5257800" cy="1238310"/>
            <a:chOff x="762000" y="304800"/>
            <a:chExt cx="5257800" cy="1238310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1052513" y="990600"/>
              <a:ext cx="41910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9" name="Text Box 61"/>
            <p:cNvSpPr txBox="1">
              <a:spLocks noChangeArrowheads="1"/>
            </p:cNvSpPr>
            <p:nvPr/>
          </p:nvSpPr>
          <p:spPr bwMode="auto">
            <a:xfrm>
              <a:off x="2362200" y="990600"/>
              <a:ext cx="663575" cy="423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4ft</a:t>
              </a:r>
            </a:p>
          </p:txBody>
        </p:sp>
        <p:sp>
          <p:nvSpPr>
            <p:cNvPr id="1030" name="Line 41"/>
            <p:cNvSpPr>
              <a:spLocks noChangeShapeType="1"/>
            </p:cNvSpPr>
            <p:nvPr/>
          </p:nvSpPr>
          <p:spPr bwMode="auto">
            <a:xfrm flipV="1">
              <a:off x="2909888" y="762000"/>
              <a:ext cx="1371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1" name="Line 50"/>
            <p:cNvSpPr>
              <a:spLocks noChangeShapeType="1"/>
            </p:cNvSpPr>
            <p:nvPr/>
          </p:nvSpPr>
          <p:spPr bwMode="auto">
            <a:xfrm>
              <a:off x="2922588" y="762000"/>
              <a:ext cx="0" cy="22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2" name="Line 51"/>
            <p:cNvSpPr>
              <a:spLocks noChangeShapeType="1"/>
            </p:cNvSpPr>
            <p:nvPr/>
          </p:nvSpPr>
          <p:spPr bwMode="auto">
            <a:xfrm>
              <a:off x="3989388" y="762000"/>
              <a:ext cx="0" cy="22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3" name="Line 52"/>
            <p:cNvSpPr>
              <a:spLocks noChangeShapeType="1"/>
            </p:cNvSpPr>
            <p:nvPr/>
          </p:nvSpPr>
          <p:spPr bwMode="auto">
            <a:xfrm>
              <a:off x="3684588" y="762000"/>
              <a:ext cx="0" cy="22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4" name="Line 53"/>
            <p:cNvSpPr>
              <a:spLocks noChangeShapeType="1"/>
            </p:cNvSpPr>
            <p:nvPr/>
          </p:nvSpPr>
          <p:spPr bwMode="auto">
            <a:xfrm>
              <a:off x="3379788" y="762000"/>
              <a:ext cx="0" cy="22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5" name="Line 54"/>
            <p:cNvSpPr>
              <a:spLocks noChangeShapeType="1"/>
            </p:cNvSpPr>
            <p:nvPr/>
          </p:nvSpPr>
          <p:spPr bwMode="auto">
            <a:xfrm>
              <a:off x="3151188" y="762000"/>
              <a:ext cx="0" cy="22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6" name="Line 56"/>
            <p:cNvSpPr>
              <a:spLocks noChangeShapeType="1"/>
            </p:cNvSpPr>
            <p:nvPr/>
          </p:nvSpPr>
          <p:spPr bwMode="auto">
            <a:xfrm>
              <a:off x="4246563" y="762000"/>
              <a:ext cx="0" cy="22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7" name="TextBox 104"/>
            <p:cNvSpPr txBox="1">
              <a:spLocks noChangeArrowheads="1"/>
            </p:cNvSpPr>
            <p:nvPr/>
          </p:nvSpPr>
          <p:spPr bwMode="auto">
            <a:xfrm>
              <a:off x="3214688" y="381000"/>
              <a:ext cx="762000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4k/ft</a:t>
              </a: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3124200" y="519113"/>
              <a:ext cx="179388" cy="242887"/>
            </a:xfrm>
            <a:custGeom>
              <a:avLst/>
              <a:gdLst>
                <a:gd name="connsiteX0" fmla="*/ 0 w 678872"/>
                <a:gd name="connsiteY0" fmla="*/ 228600 h 228600"/>
                <a:gd name="connsiteX1" fmla="*/ 207818 w 678872"/>
                <a:gd name="connsiteY1" fmla="*/ 34636 h 228600"/>
                <a:gd name="connsiteX2" fmla="*/ 678872 w 678872"/>
                <a:gd name="connsiteY2" fmla="*/ 20782 h 228600"/>
                <a:gd name="connsiteX3" fmla="*/ 678872 w 678872"/>
                <a:gd name="connsiteY3" fmla="*/ 20782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8872" h="228600">
                  <a:moveTo>
                    <a:pt x="0" y="228600"/>
                  </a:moveTo>
                  <a:cubicBezTo>
                    <a:pt x="47336" y="148936"/>
                    <a:pt x="94673" y="69272"/>
                    <a:pt x="207818" y="34636"/>
                  </a:cubicBezTo>
                  <a:cubicBezTo>
                    <a:pt x="320963" y="0"/>
                    <a:pt x="678872" y="20782"/>
                    <a:pt x="678872" y="20782"/>
                  </a:cubicBezTo>
                  <a:lnTo>
                    <a:pt x="678872" y="20782"/>
                  </a:lnTo>
                </a:path>
              </a:pathLst>
            </a:custGeom>
            <a:ln w="952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Isosceles Triangle 106"/>
            <p:cNvSpPr/>
            <p:nvPr/>
          </p:nvSpPr>
          <p:spPr>
            <a:xfrm>
              <a:off x="1752600" y="1011238"/>
              <a:ext cx="381000" cy="228600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Isosceles Triangle 107"/>
            <p:cNvSpPr/>
            <p:nvPr/>
          </p:nvSpPr>
          <p:spPr>
            <a:xfrm>
              <a:off x="4038600" y="990600"/>
              <a:ext cx="381000" cy="228600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4079875" y="1233488"/>
              <a:ext cx="109538" cy="1095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4281488" y="1233488"/>
              <a:ext cx="109537" cy="1095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3935413" y="1336675"/>
              <a:ext cx="533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4" name="Text Box 61"/>
            <p:cNvSpPr txBox="1">
              <a:spLocks noChangeArrowheads="1"/>
            </p:cNvSpPr>
            <p:nvPr/>
          </p:nvSpPr>
          <p:spPr bwMode="auto">
            <a:xfrm>
              <a:off x="4495800" y="1023938"/>
              <a:ext cx="533400" cy="195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4ft</a:t>
              </a:r>
            </a:p>
          </p:txBody>
        </p:sp>
        <p:sp>
          <p:nvSpPr>
            <p:cNvPr id="1045" name="TextBox 113"/>
            <p:cNvSpPr txBox="1">
              <a:spLocks noChangeArrowheads="1"/>
            </p:cNvSpPr>
            <p:nvPr/>
          </p:nvSpPr>
          <p:spPr bwMode="auto">
            <a:xfrm>
              <a:off x="5111750" y="1143000"/>
              <a:ext cx="908050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12k-ft</a:t>
              </a:r>
            </a:p>
          </p:txBody>
        </p:sp>
        <p:sp>
          <p:nvSpPr>
            <p:cNvPr id="1046" name="Text Box 61"/>
            <p:cNvSpPr txBox="1">
              <a:spLocks noChangeArrowheads="1"/>
            </p:cNvSpPr>
            <p:nvPr/>
          </p:nvSpPr>
          <p:spPr bwMode="auto">
            <a:xfrm>
              <a:off x="3581400" y="1023938"/>
              <a:ext cx="663575" cy="4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8ft</a:t>
              </a:r>
            </a:p>
          </p:txBody>
        </p:sp>
        <p:sp>
          <p:nvSpPr>
            <p:cNvPr id="1047" name="Text Box 61"/>
            <p:cNvSpPr txBox="1">
              <a:spLocks noChangeArrowheads="1"/>
            </p:cNvSpPr>
            <p:nvPr/>
          </p:nvSpPr>
          <p:spPr bwMode="auto">
            <a:xfrm>
              <a:off x="4267200" y="666464"/>
              <a:ext cx="381000" cy="423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048" name="Text Box 61"/>
            <p:cNvSpPr txBox="1">
              <a:spLocks noChangeArrowheads="1"/>
            </p:cNvSpPr>
            <p:nvPr/>
          </p:nvSpPr>
          <p:spPr bwMode="auto">
            <a:xfrm>
              <a:off x="838200" y="762000"/>
              <a:ext cx="381000" cy="423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9" name="Text Box 61"/>
            <p:cNvSpPr txBox="1">
              <a:spLocks noChangeArrowheads="1"/>
            </p:cNvSpPr>
            <p:nvPr/>
          </p:nvSpPr>
          <p:spPr bwMode="auto">
            <a:xfrm>
              <a:off x="5257800" y="838200"/>
              <a:ext cx="381000" cy="423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1050" name="Text Box 61"/>
            <p:cNvSpPr txBox="1">
              <a:spLocks noChangeArrowheads="1"/>
            </p:cNvSpPr>
            <p:nvPr/>
          </p:nvSpPr>
          <p:spPr bwMode="auto">
            <a:xfrm>
              <a:off x="1905000" y="658504"/>
              <a:ext cx="381000" cy="423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cxnSp>
          <p:nvCxnSpPr>
            <p:cNvPr id="128" name="Straight Arrow Connector 127"/>
            <p:cNvCxnSpPr/>
            <p:nvPr/>
          </p:nvCxnSpPr>
          <p:spPr>
            <a:xfrm rot="5400000">
              <a:off x="1689894" y="748506"/>
              <a:ext cx="4572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2" name="TextBox 128"/>
            <p:cNvSpPr txBox="1">
              <a:spLocks noChangeArrowheads="1"/>
            </p:cNvSpPr>
            <p:nvPr/>
          </p:nvSpPr>
          <p:spPr bwMode="auto">
            <a:xfrm>
              <a:off x="1066800" y="304800"/>
              <a:ext cx="762000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6K/ft</a:t>
              </a:r>
            </a:p>
          </p:txBody>
        </p: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1252538" y="309563"/>
              <a:ext cx="457200" cy="8763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 rot="5400000">
              <a:off x="1444625" y="827088"/>
              <a:ext cx="338137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rot="5400000">
              <a:off x="1575594" y="786606"/>
              <a:ext cx="3810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5400000">
              <a:off x="1346994" y="862806"/>
              <a:ext cx="2286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rot="16200000" flipH="1">
              <a:off x="1232694" y="900907"/>
              <a:ext cx="15398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Freeform 134"/>
            <p:cNvSpPr/>
            <p:nvPr/>
          </p:nvSpPr>
          <p:spPr>
            <a:xfrm>
              <a:off x="1600200" y="381000"/>
              <a:ext cx="331788" cy="152400"/>
            </a:xfrm>
            <a:custGeom>
              <a:avLst/>
              <a:gdLst>
                <a:gd name="connsiteX0" fmla="*/ 166254 w 193963"/>
                <a:gd name="connsiteY0" fmla="*/ 152401 h 152401"/>
                <a:gd name="connsiteX1" fmla="*/ 166254 w 193963"/>
                <a:gd name="connsiteY1" fmla="*/ 13855 h 152401"/>
                <a:gd name="connsiteX2" fmla="*/ 0 w 193963"/>
                <a:gd name="connsiteY2" fmla="*/ 69273 h 152401"/>
                <a:gd name="connsiteX3" fmla="*/ 0 w 193963"/>
                <a:gd name="connsiteY3" fmla="*/ 69273 h 15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963" h="152401">
                  <a:moveTo>
                    <a:pt x="166254" y="152401"/>
                  </a:moveTo>
                  <a:cubicBezTo>
                    <a:pt x="180108" y="90055"/>
                    <a:pt x="193963" y="27710"/>
                    <a:pt x="166254" y="13855"/>
                  </a:cubicBezTo>
                  <a:cubicBezTo>
                    <a:pt x="138545" y="0"/>
                    <a:pt x="0" y="69273"/>
                    <a:pt x="0" y="69273"/>
                  </a:cubicBezTo>
                  <a:lnTo>
                    <a:pt x="0" y="69273"/>
                  </a:lnTo>
                </a:path>
              </a:pathLst>
            </a:cu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9" name="Text Box 61"/>
            <p:cNvSpPr txBox="1">
              <a:spLocks noChangeArrowheads="1"/>
            </p:cNvSpPr>
            <p:nvPr/>
          </p:nvSpPr>
          <p:spPr bwMode="auto">
            <a:xfrm>
              <a:off x="762000" y="838200"/>
              <a:ext cx="381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060" name="Text Box 61"/>
            <p:cNvSpPr txBox="1">
              <a:spLocks noChangeArrowheads="1"/>
            </p:cNvSpPr>
            <p:nvPr/>
          </p:nvSpPr>
          <p:spPr bwMode="auto">
            <a:xfrm>
              <a:off x="1066800" y="976313"/>
              <a:ext cx="663575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3ft</a:t>
              </a:r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5029200" y="803275"/>
              <a:ext cx="265113" cy="485775"/>
            </a:xfrm>
            <a:custGeom>
              <a:avLst/>
              <a:gdLst>
                <a:gd name="connsiteX0" fmla="*/ 0 w 265546"/>
                <a:gd name="connsiteY0" fmla="*/ 0 h 484909"/>
                <a:gd name="connsiteX1" fmla="*/ 249382 w 265546"/>
                <a:gd name="connsiteY1" fmla="*/ 207818 h 484909"/>
                <a:gd name="connsiteX2" fmla="*/ 96982 w 265546"/>
                <a:gd name="connsiteY2" fmla="*/ 484909 h 484909"/>
                <a:gd name="connsiteX3" fmla="*/ 96982 w 265546"/>
                <a:gd name="connsiteY3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546" h="484909">
                  <a:moveTo>
                    <a:pt x="0" y="0"/>
                  </a:moveTo>
                  <a:cubicBezTo>
                    <a:pt x="116609" y="63500"/>
                    <a:pt x="233218" y="127000"/>
                    <a:pt x="249382" y="207818"/>
                  </a:cubicBezTo>
                  <a:cubicBezTo>
                    <a:pt x="265546" y="288636"/>
                    <a:pt x="96982" y="484909"/>
                    <a:pt x="96982" y="484909"/>
                  </a:cubicBezTo>
                  <a:lnTo>
                    <a:pt x="96982" y="484909"/>
                  </a:ln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762000" y="1704298"/>
            <a:ext cx="4876800" cy="1267502"/>
            <a:chOff x="762000" y="1458913"/>
            <a:chExt cx="4876800" cy="1267502"/>
          </a:xfrm>
        </p:grpSpPr>
        <p:cxnSp>
          <p:nvCxnSpPr>
            <p:cNvPr id="148" name="Straight Connector 147"/>
            <p:cNvCxnSpPr/>
            <p:nvPr/>
          </p:nvCxnSpPr>
          <p:spPr>
            <a:xfrm>
              <a:off x="1052513" y="2144713"/>
              <a:ext cx="419100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8" name="Text Box 61"/>
            <p:cNvSpPr txBox="1">
              <a:spLocks noChangeArrowheads="1"/>
            </p:cNvSpPr>
            <p:nvPr/>
          </p:nvSpPr>
          <p:spPr bwMode="auto">
            <a:xfrm>
              <a:off x="2362200" y="2144713"/>
              <a:ext cx="663575" cy="4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4ft</a:t>
              </a:r>
            </a:p>
          </p:txBody>
        </p:sp>
        <p:sp>
          <p:nvSpPr>
            <p:cNvPr id="1069" name="Line 41"/>
            <p:cNvSpPr>
              <a:spLocks noChangeShapeType="1"/>
            </p:cNvSpPr>
            <p:nvPr/>
          </p:nvSpPr>
          <p:spPr bwMode="auto">
            <a:xfrm flipV="1">
              <a:off x="2909888" y="1916113"/>
              <a:ext cx="1371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0" name="Line 50"/>
            <p:cNvSpPr>
              <a:spLocks noChangeShapeType="1"/>
            </p:cNvSpPr>
            <p:nvPr/>
          </p:nvSpPr>
          <p:spPr bwMode="auto">
            <a:xfrm>
              <a:off x="2922588" y="1916113"/>
              <a:ext cx="0" cy="22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1" name="Line 51"/>
            <p:cNvSpPr>
              <a:spLocks noChangeShapeType="1"/>
            </p:cNvSpPr>
            <p:nvPr/>
          </p:nvSpPr>
          <p:spPr bwMode="auto">
            <a:xfrm>
              <a:off x="3989388" y="1916113"/>
              <a:ext cx="0" cy="22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2" name="Line 52"/>
            <p:cNvSpPr>
              <a:spLocks noChangeShapeType="1"/>
            </p:cNvSpPr>
            <p:nvPr/>
          </p:nvSpPr>
          <p:spPr bwMode="auto">
            <a:xfrm>
              <a:off x="3684588" y="1916113"/>
              <a:ext cx="0" cy="22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3" name="Line 53"/>
            <p:cNvSpPr>
              <a:spLocks noChangeShapeType="1"/>
            </p:cNvSpPr>
            <p:nvPr/>
          </p:nvSpPr>
          <p:spPr bwMode="auto">
            <a:xfrm>
              <a:off x="3379788" y="1916113"/>
              <a:ext cx="0" cy="22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4" name="Line 54"/>
            <p:cNvSpPr>
              <a:spLocks noChangeShapeType="1"/>
            </p:cNvSpPr>
            <p:nvPr/>
          </p:nvSpPr>
          <p:spPr bwMode="auto">
            <a:xfrm>
              <a:off x="3151188" y="1916113"/>
              <a:ext cx="0" cy="22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5" name="Line 56"/>
            <p:cNvSpPr>
              <a:spLocks noChangeShapeType="1"/>
            </p:cNvSpPr>
            <p:nvPr/>
          </p:nvSpPr>
          <p:spPr bwMode="auto">
            <a:xfrm>
              <a:off x="4246563" y="1916113"/>
              <a:ext cx="0" cy="22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6" name="TextBox 156"/>
            <p:cNvSpPr txBox="1">
              <a:spLocks noChangeArrowheads="1"/>
            </p:cNvSpPr>
            <p:nvPr/>
          </p:nvSpPr>
          <p:spPr bwMode="auto">
            <a:xfrm>
              <a:off x="3214688" y="1535113"/>
              <a:ext cx="762000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4k/ft</a:t>
              </a: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3124200" y="1674813"/>
              <a:ext cx="179388" cy="241300"/>
            </a:xfrm>
            <a:custGeom>
              <a:avLst/>
              <a:gdLst>
                <a:gd name="connsiteX0" fmla="*/ 0 w 678872"/>
                <a:gd name="connsiteY0" fmla="*/ 228600 h 228600"/>
                <a:gd name="connsiteX1" fmla="*/ 207818 w 678872"/>
                <a:gd name="connsiteY1" fmla="*/ 34636 h 228600"/>
                <a:gd name="connsiteX2" fmla="*/ 678872 w 678872"/>
                <a:gd name="connsiteY2" fmla="*/ 20782 h 228600"/>
                <a:gd name="connsiteX3" fmla="*/ 678872 w 678872"/>
                <a:gd name="connsiteY3" fmla="*/ 20782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8872" h="228600">
                  <a:moveTo>
                    <a:pt x="0" y="228600"/>
                  </a:moveTo>
                  <a:cubicBezTo>
                    <a:pt x="47336" y="148936"/>
                    <a:pt x="94673" y="69272"/>
                    <a:pt x="207818" y="34636"/>
                  </a:cubicBezTo>
                  <a:cubicBezTo>
                    <a:pt x="320963" y="0"/>
                    <a:pt x="678872" y="20782"/>
                    <a:pt x="678872" y="20782"/>
                  </a:cubicBezTo>
                  <a:lnTo>
                    <a:pt x="678872" y="20782"/>
                  </a:lnTo>
                </a:path>
              </a:pathLst>
            </a:custGeom>
            <a:ln w="952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8" name="Text Box 61"/>
            <p:cNvSpPr txBox="1">
              <a:spLocks noChangeArrowheads="1"/>
            </p:cNvSpPr>
            <p:nvPr/>
          </p:nvSpPr>
          <p:spPr bwMode="auto">
            <a:xfrm>
              <a:off x="4495800" y="2179638"/>
              <a:ext cx="533400" cy="334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4ft</a:t>
              </a:r>
            </a:p>
          </p:txBody>
        </p:sp>
        <p:sp>
          <p:nvSpPr>
            <p:cNvPr id="1079" name="TextBox 164"/>
            <p:cNvSpPr txBox="1">
              <a:spLocks noChangeArrowheads="1"/>
            </p:cNvSpPr>
            <p:nvPr/>
          </p:nvSpPr>
          <p:spPr bwMode="auto">
            <a:xfrm>
              <a:off x="4800600" y="2297113"/>
              <a:ext cx="831850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12k-ft</a:t>
              </a:r>
            </a:p>
          </p:txBody>
        </p:sp>
        <p:sp>
          <p:nvSpPr>
            <p:cNvPr id="1080" name="Text Box 61"/>
            <p:cNvSpPr txBox="1">
              <a:spLocks noChangeArrowheads="1"/>
            </p:cNvSpPr>
            <p:nvPr/>
          </p:nvSpPr>
          <p:spPr bwMode="auto">
            <a:xfrm>
              <a:off x="3581400" y="2179638"/>
              <a:ext cx="663575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8ft</a:t>
              </a:r>
            </a:p>
          </p:txBody>
        </p:sp>
        <p:sp>
          <p:nvSpPr>
            <p:cNvPr id="1081" name="Text Box 61"/>
            <p:cNvSpPr txBox="1">
              <a:spLocks noChangeArrowheads="1"/>
            </p:cNvSpPr>
            <p:nvPr/>
          </p:nvSpPr>
          <p:spPr bwMode="auto">
            <a:xfrm>
              <a:off x="4267200" y="1828800"/>
              <a:ext cx="381000" cy="4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082" name="Text Box 61"/>
            <p:cNvSpPr txBox="1">
              <a:spLocks noChangeArrowheads="1"/>
            </p:cNvSpPr>
            <p:nvPr/>
          </p:nvSpPr>
          <p:spPr bwMode="auto">
            <a:xfrm>
              <a:off x="838200" y="1916113"/>
              <a:ext cx="381000" cy="4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3" name="Text Box 61"/>
            <p:cNvSpPr txBox="1">
              <a:spLocks noChangeArrowheads="1"/>
            </p:cNvSpPr>
            <p:nvPr/>
          </p:nvSpPr>
          <p:spPr bwMode="auto">
            <a:xfrm>
              <a:off x="5257800" y="1992313"/>
              <a:ext cx="381000" cy="4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1084" name="Text Box 61"/>
            <p:cNvSpPr txBox="1">
              <a:spLocks noChangeArrowheads="1"/>
            </p:cNvSpPr>
            <p:nvPr/>
          </p:nvSpPr>
          <p:spPr bwMode="auto">
            <a:xfrm>
              <a:off x="1905000" y="1828800"/>
              <a:ext cx="381000" cy="4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cxnSp>
          <p:nvCxnSpPr>
            <p:cNvPr id="171" name="Straight Arrow Connector 170"/>
            <p:cNvCxnSpPr/>
            <p:nvPr/>
          </p:nvCxnSpPr>
          <p:spPr>
            <a:xfrm rot="5400000">
              <a:off x="1689894" y="1902619"/>
              <a:ext cx="4572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6" name="TextBox 171"/>
            <p:cNvSpPr txBox="1">
              <a:spLocks noChangeArrowheads="1"/>
            </p:cNvSpPr>
            <p:nvPr/>
          </p:nvSpPr>
          <p:spPr bwMode="auto">
            <a:xfrm>
              <a:off x="1066800" y="1458913"/>
              <a:ext cx="762000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6/ft</a:t>
              </a:r>
            </a:p>
          </p:txBody>
        </p: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1252538" y="1465263"/>
              <a:ext cx="457200" cy="8763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/>
            <p:nvPr/>
          </p:nvCxnSpPr>
          <p:spPr>
            <a:xfrm rot="5400000">
              <a:off x="1443831" y="1981994"/>
              <a:ext cx="339725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/>
            <p:nvPr/>
          </p:nvCxnSpPr>
          <p:spPr>
            <a:xfrm rot="5400000">
              <a:off x="1575594" y="1940719"/>
              <a:ext cx="3810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/>
            <p:nvPr/>
          </p:nvCxnSpPr>
          <p:spPr>
            <a:xfrm rot="5400000">
              <a:off x="1346994" y="2016919"/>
              <a:ext cx="2286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/>
            <p:nvPr/>
          </p:nvCxnSpPr>
          <p:spPr>
            <a:xfrm rot="16200000" flipH="1">
              <a:off x="1233488" y="2055813"/>
              <a:ext cx="1524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Freeform 177"/>
            <p:cNvSpPr/>
            <p:nvPr/>
          </p:nvSpPr>
          <p:spPr>
            <a:xfrm>
              <a:off x="1600200" y="1535113"/>
              <a:ext cx="331788" cy="152400"/>
            </a:xfrm>
            <a:custGeom>
              <a:avLst/>
              <a:gdLst>
                <a:gd name="connsiteX0" fmla="*/ 166254 w 193963"/>
                <a:gd name="connsiteY0" fmla="*/ 152401 h 152401"/>
                <a:gd name="connsiteX1" fmla="*/ 166254 w 193963"/>
                <a:gd name="connsiteY1" fmla="*/ 13855 h 152401"/>
                <a:gd name="connsiteX2" fmla="*/ 0 w 193963"/>
                <a:gd name="connsiteY2" fmla="*/ 69273 h 152401"/>
                <a:gd name="connsiteX3" fmla="*/ 0 w 193963"/>
                <a:gd name="connsiteY3" fmla="*/ 69273 h 15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963" h="152401">
                  <a:moveTo>
                    <a:pt x="166254" y="152401"/>
                  </a:moveTo>
                  <a:cubicBezTo>
                    <a:pt x="180108" y="90055"/>
                    <a:pt x="193963" y="27710"/>
                    <a:pt x="166254" y="13855"/>
                  </a:cubicBezTo>
                  <a:cubicBezTo>
                    <a:pt x="138545" y="0"/>
                    <a:pt x="0" y="69273"/>
                    <a:pt x="0" y="69273"/>
                  </a:cubicBezTo>
                  <a:lnTo>
                    <a:pt x="0" y="69273"/>
                  </a:lnTo>
                </a:path>
              </a:pathLst>
            </a:cu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3" name="Text Box 61"/>
            <p:cNvSpPr txBox="1">
              <a:spLocks noChangeArrowheads="1"/>
            </p:cNvSpPr>
            <p:nvPr/>
          </p:nvSpPr>
          <p:spPr bwMode="auto">
            <a:xfrm>
              <a:off x="762000" y="1992313"/>
              <a:ext cx="381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094" name="Text Box 61"/>
            <p:cNvSpPr txBox="1">
              <a:spLocks noChangeArrowheads="1"/>
            </p:cNvSpPr>
            <p:nvPr/>
          </p:nvSpPr>
          <p:spPr bwMode="auto">
            <a:xfrm>
              <a:off x="1066800" y="2130425"/>
              <a:ext cx="663575" cy="423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3ft</a:t>
              </a:r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5029200" y="1958975"/>
              <a:ext cx="265113" cy="484188"/>
            </a:xfrm>
            <a:custGeom>
              <a:avLst/>
              <a:gdLst>
                <a:gd name="connsiteX0" fmla="*/ 0 w 265546"/>
                <a:gd name="connsiteY0" fmla="*/ 0 h 484909"/>
                <a:gd name="connsiteX1" fmla="*/ 249382 w 265546"/>
                <a:gd name="connsiteY1" fmla="*/ 207818 h 484909"/>
                <a:gd name="connsiteX2" fmla="*/ 96982 w 265546"/>
                <a:gd name="connsiteY2" fmla="*/ 484909 h 484909"/>
                <a:gd name="connsiteX3" fmla="*/ 96982 w 265546"/>
                <a:gd name="connsiteY3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546" h="484909">
                  <a:moveTo>
                    <a:pt x="0" y="0"/>
                  </a:moveTo>
                  <a:cubicBezTo>
                    <a:pt x="116609" y="63500"/>
                    <a:pt x="233218" y="127000"/>
                    <a:pt x="249382" y="207818"/>
                  </a:cubicBezTo>
                  <a:cubicBezTo>
                    <a:pt x="265546" y="288636"/>
                    <a:pt x="96982" y="484909"/>
                    <a:pt x="96982" y="484909"/>
                  </a:cubicBezTo>
                  <a:lnTo>
                    <a:pt x="96982" y="484909"/>
                  </a:ln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2" name="Straight Arrow Connector 181"/>
            <p:cNvCxnSpPr/>
            <p:nvPr/>
          </p:nvCxnSpPr>
          <p:spPr>
            <a:xfrm rot="5400000" flipH="1" flipV="1">
              <a:off x="1743076" y="2324100"/>
              <a:ext cx="379412" cy="1587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7" name="TextBox 182"/>
            <p:cNvSpPr txBox="1">
              <a:spLocks noChangeArrowheads="1"/>
            </p:cNvSpPr>
            <p:nvPr/>
          </p:nvSpPr>
          <p:spPr bwMode="auto">
            <a:xfrm>
              <a:off x="1600200" y="2271713"/>
              <a:ext cx="533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aseline="-2500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cxnSp>
          <p:nvCxnSpPr>
            <p:cNvPr id="184" name="Straight Arrow Connector 183"/>
            <p:cNvCxnSpPr/>
            <p:nvPr/>
          </p:nvCxnSpPr>
          <p:spPr>
            <a:xfrm rot="16200000" flipV="1">
              <a:off x="4050506" y="2323307"/>
              <a:ext cx="379413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9" name="TextBox 184"/>
            <p:cNvSpPr txBox="1">
              <a:spLocks noChangeArrowheads="1"/>
            </p:cNvSpPr>
            <p:nvPr/>
          </p:nvSpPr>
          <p:spPr bwMode="auto">
            <a:xfrm>
              <a:off x="3914775" y="2326305"/>
              <a:ext cx="5048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aseline="-25000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179" name="TextBox 186"/>
          <p:cNvSpPr txBox="1">
            <a:spLocks noChangeArrowheads="1"/>
          </p:cNvSpPr>
          <p:nvPr/>
        </p:nvSpPr>
        <p:spPr bwMode="auto">
          <a:xfrm>
            <a:off x="990600" y="3886200"/>
            <a:ext cx="51206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19.42k,    R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21.58K</a:t>
            </a:r>
          </a:p>
        </p:txBody>
      </p:sp>
      <p:sp>
        <p:nvSpPr>
          <p:cNvPr id="180" name="TextBox 185"/>
          <p:cNvSpPr txBox="1">
            <a:spLocks noChangeArrowheads="1"/>
          </p:cNvSpPr>
          <p:nvPr/>
        </p:nvSpPr>
        <p:spPr bwMode="auto">
          <a:xfrm>
            <a:off x="838200" y="3124200"/>
            <a:ext cx="701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∑M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 -½*3*6*(⅓*3)+4*8(4+4)+12  - R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*12=0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8"/>
          <p:cNvGrpSpPr/>
          <p:nvPr/>
        </p:nvGrpSpPr>
        <p:grpSpPr>
          <a:xfrm>
            <a:off x="762000" y="304800"/>
            <a:ext cx="4876800" cy="1267502"/>
            <a:chOff x="762000" y="1458913"/>
            <a:chExt cx="4876800" cy="1267502"/>
          </a:xfrm>
        </p:grpSpPr>
        <p:cxnSp>
          <p:nvCxnSpPr>
            <p:cNvPr id="148" name="Straight Connector 147"/>
            <p:cNvCxnSpPr/>
            <p:nvPr/>
          </p:nvCxnSpPr>
          <p:spPr>
            <a:xfrm>
              <a:off x="1052513" y="2144713"/>
              <a:ext cx="419100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8" name="Text Box 61"/>
            <p:cNvSpPr txBox="1">
              <a:spLocks noChangeArrowheads="1"/>
            </p:cNvSpPr>
            <p:nvPr/>
          </p:nvSpPr>
          <p:spPr bwMode="auto">
            <a:xfrm>
              <a:off x="2362200" y="2144713"/>
              <a:ext cx="663575" cy="4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4ft</a:t>
              </a:r>
            </a:p>
          </p:txBody>
        </p:sp>
        <p:sp>
          <p:nvSpPr>
            <p:cNvPr id="1069" name="Line 41"/>
            <p:cNvSpPr>
              <a:spLocks noChangeShapeType="1"/>
            </p:cNvSpPr>
            <p:nvPr/>
          </p:nvSpPr>
          <p:spPr bwMode="auto">
            <a:xfrm flipV="1">
              <a:off x="2909888" y="1916113"/>
              <a:ext cx="1371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0" name="Line 50"/>
            <p:cNvSpPr>
              <a:spLocks noChangeShapeType="1"/>
            </p:cNvSpPr>
            <p:nvPr/>
          </p:nvSpPr>
          <p:spPr bwMode="auto">
            <a:xfrm>
              <a:off x="2922588" y="1916113"/>
              <a:ext cx="0" cy="22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1" name="Line 51"/>
            <p:cNvSpPr>
              <a:spLocks noChangeShapeType="1"/>
            </p:cNvSpPr>
            <p:nvPr/>
          </p:nvSpPr>
          <p:spPr bwMode="auto">
            <a:xfrm>
              <a:off x="3989388" y="1916113"/>
              <a:ext cx="0" cy="22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2" name="Line 52"/>
            <p:cNvSpPr>
              <a:spLocks noChangeShapeType="1"/>
            </p:cNvSpPr>
            <p:nvPr/>
          </p:nvSpPr>
          <p:spPr bwMode="auto">
            <a:xfrm>
              <a:off x="3684588" y="1916113"/>
              <a:ext cx="0" cy="22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3" name="Line 53"/>
            <p:cNvSpPr>
              <a:spLocks noChangeShapeType="1"/>
            </p:cNvSpPr>
            <p:nvPr/>
          </p:nvSpPr>
          <p:spPr bwMode="auto">
            <a:xfrm>
              <a:off x="3379788" y="1916113"/>
              <a:ext cx="0" cy="22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4" name="Line 54"/>
            <p:cNvSpPr>
              <a:spLocks noChangeShapeType="1"/>
            </p:cNvSpPr>
            <p:nvPr/>
          </p:nvSpPr>
          <p:spPr bwMode="auto">
            <a:xfrm>
              <a:off x="3151188" y="1916113"/>
              <a:ext cx="0" cy="22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5" name="Line 56"/>
            <p:cNvSpPr>
              <a:spLocks noChangeShapeType="1"/>
            </p:cNvSpPr>
            <p:nvPr/>
          </p:nvSpPr>
          <p:spPr bwMode="auto">
            <a:xfrm>
              <a:off x="4246563" y="1916113"/>
              <a:ext cx="0" cy="22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6" name="TextBox 156"/>
            <p:cNvSpPr txBox="1">
              <a:spLocks noChangeArrowheads="1"/>
            </p:cNvSpPr>
            <p:nvPr/>
          </p:nvSpPr>
          <p:spPr bwMode="auto">
            <a:xfrm>
              <a:off x="3214688" y="1535113"/>
              <a:ext cx="762000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4k/ft</a:t>
              </a: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3124200" y="1674813"/>
              <a:ext cx="179388" cy="241300"/>
            </a:xfrm>
            <a:custGeom>
              <a:avLst/>
              <a:gdLst>
                <a:gd name="connsiteX0" fmla="*/ 0 w 678872"/>
                <a:gd name="connsiteY0" fmla="*/ 228600 h 228600"/>
                <a:gd name="connsiteX1" fmla="*/ 207818 w 678872"/>
                <a:gd name="connsiteY1" fmla="*/ 34636 h 228600"/>
                <a:gd name="connsiteX2" fmla="*/ 678872 w 678872"/>
                <a:gd name="connsiteY2" fmla="*/ 20782 h 228600"/>
                <a:gd name="connsiteX3" fmla="*/ 678872 w 678872"/>
                <a:gd name="connsiteY3" fmla="*/ 20782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8872" h="228600">
                  <a:moveTo>
                    <a:pt x="0" y="228600"/>
                  </a:moveTo>
                  <a:cubicBezTo>
                    <a:pt x="47336" y="148936"/>
                    <a:pt x="94673" y="69272"/>
                    <a:pt x="207818" y="34636"/>
                  </a:cubicBezTo>
                  <a:cubicBezTo>
                    <a:pt x="320963" y="0"/>
                    <a:pt x="678872" y="20782"/>
                    <a:pt x="678872" y="20782"/>
                  </a:cubicBezTo>
                  <a:lnTo>
                    <a:pt x="678872" y="20782"/>
                  </a:lnTo>
                </a:path>
              </a:pathLst>
            </a:custGeom>
            <a:ln w="952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8" name="Text Box 61"/>
            <p:cNvSpPr txBox="1">
              <a:spLocks noChangeArrowheads="1"/>
            </p:cNvSpPr>
            <p:nvPr/>
          </p:nvSpPr>
          <p:spPr bwMode="auto">
            <a:xfrm>
              <a:off x="4495800" y="2179638"/>
              <a:ext cx="533400" cy="334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4ft</a:t>
              </a:r>
            </a:p>
          </p:txBody>
        </p:sp>
        <p:sp>
          <p:nvSpPr>
            <p:cNvPr id="1079" name="TextBox 164"/>
            <p:cNvSpPr txBox="1">
              <a:spLocks noChangeArrowheads="1"/>
            </p:cNvSpPr>
            <p:nvPr/>
          </p:nvSpPr>
          <p:spPr bwMode="auto">
            <a:xfrm>
              <a:off x="4800600" y="2297113"/>
              <a:ext cx="831850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12k-ft</a:t>
              </a:r>
            </a:p>
          </p:txBody>
        </p:sp>
        <p:sp>
          <p:nvSpPr>
            <p:cNvPr id="1080" name="Text Box 61"/>
            <p:cNvSpPr txBox="1">
              <a:spLocks noChangeArrowheads="1"/>
            </p:cNvSpPr>
            <p:nvPr/>
          </p:nvSpPr>
          <p:spPr bwMode="auto">
            <a:xfrm>
              <a:off x="3581400" y="2179638"/>
              <a:ext cx="663575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8ft</a:t>
              </a:r>
            </a:p>
          </p:txBody>
        </p:sp>
        <p:sp>
          <p:nvSpPr>
            <p:cNvPr id="1081" name="Text Box 61"/>
            <p:cNvSpPr txBox="1">
              <a:spLocks noChangeArrowheads="1"/>
            </p:cNvSpPr>
            <p:nvPr/>
          </p:nvSpPr>
          <p:spPr bwMode="auto">
            <a:xfrm>
              <a:off x="4267200" y="1828800"/>
              <a:ext cx="381000" cy="4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082" name="Text Box 61"/>
            <p:cNvSpPr txBox="1">
              <a:spLocks noChangeArrowheads="1"/>
            </p:cNvSpPr>
            <p:nvPr/>
          </p:nvSpPr>
          <p:spPr bwMode="auto">
            <a:xfrm>
              <a:off x="838200" y="1916113"/>
              <a:ext cx="381000" cy="4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3" name="Text Box 61"/>
            <p:cNvSpPr txBox="1">
              <a:spLocks noChangeArrowheads="1"/>
            </p:cNvSpPr>
            <p:nvPr/>
          </p:nvSpPr>
          <p:spPr bwMode="auto">
            <a:xfrm>
              <a:off x="5257800" y="1992313"/>
              <a:ext cx="381000" cy="4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1084" name="Text Box 61"/>
            <p:cNvSpPr txBox="1">
              <a:spLocks noChangeArrowheads="1"/>
            </p:cNvSpPr>
            <p:nvPr/>
          </p:nvSpPr>
          <p:spPr bwMode="auto">
            <a:xfrm>
              <a:off x="1905000" y="1828800"/>
              <a:ext cx="381000" cy="4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cxnSp>
          <p:nvCxnSpPr>
            <p:cNvPr id="171" name="Straight Arrow Connector 170"/>
            <p:cNvCxnSpPr/>
            <p:nvPr/>
          </p:nvCxnSpPr>
          <p:spPr>
            <a:xfrm rot="5400000">
              <a:off x="1689894" y="1902619"/>
              <a:ext cx="4572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6" name="TextBox 171"/>
            <p:cNvSpPr txBox="1">
              <a:spLocks noChangeArrowheads="1"/>
            </p:cNvSpPr>
            <p:nvPr/>
          </p:nvSpPr>
          <p:spPr bwMode="auto">
            <a:xfrm>
              <a:off x="1066800" y="1458913"/>
              <a:ext cx="762000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6/ft</a:t>
              </a:r>
            </a:p>
          </p:txBody>
        </p: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1252538" y="1465263"/>
              <a:ext cx="457200" cy="8763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/>
            <p:nvPr/>
          </p:nvCxnSpPr>
          <p:spPr>
            <a:xfrm rot="5400000">
              <a:off x="1443831" y="1981994"/>
              <a:ext cx="339725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/>
            <p:nvPr/>
          </p:nvCxnSpPr>
          <p:spPr>
            <a:xfrm rot="5400000">
              <a:off x="1575594" y="1940719"/>
              <a:ext cx="3810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/>
            <p:nvPr/>
          </p:nvCxnSpPr>
          <p:spPr>
            <a:xfrm rot="5400000">
              <a:off x="1346994" y="2016919"/>
              <a:ext cx="2286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/>
            <p:nvPr/>
          </p:nvCxnSpPr>
          <p:spPr>
            <a:xfrm rot="16200000" flipH="1">
              <a:off x="1233488" y="2055813"/>
              <a:ext cx="1524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Freeform 177"/>
            <p:cNvSpPr/>
            <p:nvPr/>
          </p:nvSpPr>
          <p:spPr>
            <a:xfrm>
              <a:off x="1600200" y="1535113"/>
              <a:ext cx="331788" cy="152400"/>
            </a:xfrm>
            <a:custGeom>
              <a:avLst/>
              <a:gdLst>
                <a:gd name="connsiteX0" fmla="*/ 166254 w 193963"/>
                <a:gd name="connsiteY0" fmla="*/ 152401 h 152401"/>
                <a:gd name="connsiteX1" fmla="*/ 166254 w 193963"/>
                <a:gd name="connsiteY1" fmla="*/ 13855 h 152401"/>
                <a:gd name="connsiteX2" fmla="*/ 0 w 193963"/>
                <a:gd name="connsiteY2" fmla="*/ 69273 h 152401"/>
                <a:gd name="connsiteX3" fmla="*/ 0 w 193963"/>
                <a:gd name="connsiteY3" fmla="*/ 69273 h 15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963" h="152401">
                  <a:moveTo>
                    <a:pt x="166254" y="152401"/>
                  </a:moveTo>
                  <a:cubicBezTo>
                    <a:pt x="180108" y="90055"/>
                    <a:pt x="193963" y="27710"/>
                    <a:pt x="166254" y="13855"/>
                  </a:cubicBezTo>
                  <a:cubicBezTo>
                    <a:pt x="138545" y="0"/>
                    <a:pt x="0" y="69273"/>
                    <a:pt x="0" y="69273"/>
                  </a:cubicBezTo>
                  <a:lnTo>
                    <a:pt x="0" y="69273"/>
                  </a:lnTo>
                </a:path>
              </a:pathLst>
            </a:cu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3" name="Text Box 61"/>
            <p:cNvSpPr txBox="1">
              <a:spLocks noChangeArrowheads="1"/>
            </p:cNvSpPr>
            <p:nvPr/>
          </p:nvSpPr>
          <p:spPr bwMode="auto">
            <a:xfrm>
              <a:off x="762000" y="1992313"/>
              <a:ext cx="381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094" name="Text Box 61"/>
            <p:cNvSpPr txBox="1">
              <a:spLocks noChangeArrowheads="1"/>
            </p:cNvSpPr>
            <p:nvPr/>
          </p:nvSpPr>
          <p:spPr bwMode="auto">
            <a:xfrm>
              <a:off x="1066800" y="2130425"/>
              <a:ext cx="663575" cy="423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3ft</a:t>
              </a:r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5029200" y="1958975"/>
              <a:ext cx="265113" cy="484188"/>
            </a:xfrm>
            <a:custGeom>
              <a:avLst/>
              <a:gdLst>
                <a:gd name="connsiteX0" fmla="*/ 0 w 265546"/>
                <a:gd name="connsiteY0" fmla="*/ 0 h 484909"/>
                <a:gd name="connsiteX1" fmla="*/ 249382 w 265546"/>
                <a:gd name="connsiteY1" fmla="*/ 207818 h 484909"/>
                <a:gd name="connsiteX2" fmla="*/ 96982 w 265546"/>
                <a:gd name="connsiteY2" fmla="*/ 484909 h 484909"/>
                <a:gd name="connsiteX3" fmla="*/ 96982 w 265546"/>
                <a:gd name="connsiteY3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546" h="484909">
                  <a:moveTo>
                    <a:pt x="0" y="0"/>
                  </a:moveTo>
                  <a:cubicBezTo>
                    <a:pt x="116609" y="63500"/>
                    <a:pt x="233218" y="127000"/>
                    <a:pt x="249382" y="207818"/>
                  </a:cubicBezTo>
                  <a:cubicBezTo>
                    <a:pt x="265546" y="288636"/>
                    <a:pt x="96982" y="484909"/>
                    <a:pt x="96982" y="484909"/>
                  </a:cubicBezTo>
                  <a:lnTo>
                    <a:pt x="96982" y="484909"/>
                  </a:ln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2" name="Straight Arrow Connector 181"/>
            <p:cNvCxnSpPr/>
            <p:nvPr/>
          </p:nvCxnSpPr>
          <p:spPr>
            <a:xfrm rot="5400000" flipH="1" flipV="1">
              <a:off x="1743076" y="2324100"/>
              <a:ext cx="379412" cy="1587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7" name="TextBox 182"/>
            <p:cNvSpPr txBox="1">
              <a:spLocks noChangeArrowheads="1"/>
            </p:cNvSpPr>
            <p:nvPr/>
          </p:nvSpPr>
          <p:spPr bwMode="auto">
            <a:xfrm>
              <a:off x="1600200" y="2271713"/>
              <a:ext cx="533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aseline="-2500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cxnSp>
          <p:nvCxnSpPr>
            <p:cNvPr id="184" name="Straight Arrow Connector 183"/>
            <p:cNvCxnSpPr/>
            <p:nvPr/>
          </p:nvCxnSpPr>
          <p:spPr>
            <a:xfrm rot="16200000" flipV="1">
              <a:off x="4050506" y="2323307"/>
              <a:ext cx="379413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9" name="TextBox 184"/>
            <p:cNvSpPr txBox="1">
              <a:spLocks noChangeArrowheads="1"/>
            </p:cNvSpPr>
            <p:nvPr/>
          </p:nvSpPr>
          <p:spPr bwMode="auto">
            <a:xfrm>
              <a:off x="3914775" y="2326305"/>
              <a:ext cx="5048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aseline="-25000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4" name="Group 149"/>
          <p:cNvGrpSpPr/>
          <p:nvPr/>
        </p:nvGrpSpPr>
        <p:grpSpPr>
          <a:xfrm>
            <a:off x="6248400" y="304800"/>
            <a:ext cx="2133600" cy="1009710"/>
            <a:chOff x="6553200" y="5340220"/>
            <a:chExt cx="2133600" cy="927290"/>
          </a:xfrm>
        </p:grpSpPr>
        <p:graphicFrame>
          <p:nvGraphicFramePr>
            <p:cNvPr id="1026" name="Object 238"/>
            <p:cNvGraphicFramePr>
              <a:graphicFrameLocks noChangeAspect="1"/>
            </p:cNvGraphicFramePr>
            <p:nvPr/>
          </p:nvGraphicFramePr>
          <p:xfrm>
            <a:off x="6553200" y="5340220"/>
            <a:ext cx="2133600" cy="6298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371600" imgH="419100" progId="Equation.3">
                    <p:embed/>
                  </p:oleObj>
                </mc:Choice>
                <mc:Fallback>
                  <p:oleObj name="Equation" r:id="rId2" imgW="1371600" imgH="419100" progId="Equation.3">
                    <p:embed/>
                    <p:pic>
                      <p:nvPicPr>
                        <p:cNvPr id="1026" name="Object 2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3200" y="5340220"/>
                          <a:ext cx="2133600" cy="6298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4" name="TextBox 239"/>
            <p:cNvSpPr txBox="1">
              <a:spLocks noChangeArrowheads="1"/>
            </p:cNvSpPr>
            <p:nvPr/>
          </p:nvSpPr>
          <p:spPr bwMode="auto">
            <a:xfrm>
              <a:off x="6934200" y="5867400"/>
              <a:ext cx="1447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X=0.59ft</a:t>
              </a:r>
            </a:p>
          </p:txBody>
        </p:sp>
      </p:grpSp>
      <p:sp>
        <p:nvSpPr>
          <p:cNvPr id="179" name="TextBox 186"/>
          <p:cNvSpPr txBox="1">
            <a:spLocks noChangeArrowheads="1"/>
          </p:cNvSpPr>
          <p:nvPr/>
        </p:nvSpPr>
        <p:spPr bwMode="auto">
          <a:xfrm>
            <a:off x="5029200" y="1595735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19.42k,    R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21.58K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09600" y="2057400"/>
            <a:ext cx="4572000" cy="56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/>
              <a:t>Shear at D V</a:t>
            </a:r>
            <a:r>
              <a:rPr lang="en-US" sz="2000" baseline="-25000" dirty="0"/>
              <a:t>D</a:t>
            </a:r>
            <a:r>
              <a:rPr lang="en-US" sz="2000" dirty="0"/>
              <a:t> = 0</a:t>
            </a:r>
          </a:p>
          <a:p>
            <a:pPr>
              <a:lnSpc>
                <a:spcPts val="1800"/>
              </a:lnSpc>
            </a:pPr>
            <a:r>
              <a:rPr lang="en-US" sz="2000" dirty="0"/>
              <a:t>Shear at C V</a:t>
            </a:r>
            <a:r>
              <a:rPr lang="en-US" sz="2000" baseline="-25000" dirty="0"/>
              <a:t>C</a:t>
            </a:r>
            <a:r>
              <a:rPr lang="en-US" sz="2000" dirty="0"/>
              <a:t> = -R</a:t>
            </a:r>
            <a:r>
              <a:rPr lang="en-US" sz="2000" baseline="-25000" dirty="0"/>
              <a:t>C </a:t>
            </a:r>
            <a:r>
              <a:rPr lang="en-US" sz="2000" dirty="0"/>
              <a:t>= -21.58K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895600" y="9906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09600" y="440049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Bending moment at D M</a:t>
            </a:r>
            <a:r>
              <a:rPr lang="en-US" sz="2000" baseline="-25000" dirty="0">
                <a:solidFill>
                  <a:srgbClr val="00B0F0"/>
                </a:solidFill>
              </a:rPr>
              <a:t>D </a:t>
            </a:r>
            <a:r>
              <a:rPr lang="en-US" sz="2000" dirty="0">
                <a:solidFill>
                  <a:srgbClr val="00B0F0"/>
                </a:solidFill>
              </a:rPr>
              <a:t>= -12 k-ft</a:t>
            </a:r>
          </a:p>
          <a:p>
            <a:r>
              <a:rPr lang="en-US" sz="2000" dirty="0">
                <a:solidFill>
                  <a:srgbClr val="00B0F0"/>
                </a:solidFill>
              </a:rPr>
              <a:t>Bending moment at C M</a:t>
            </a:r>
            <a:r>
              <a:rPr lang="en-US" sz="2000" baseline="-25000" dirty="0">
                <a:solidFill>
                  <a:srgbClr val="00B0F0"/>
                </a:solidFill>
              </a:rPr>
              <a:t>C </a:t>
            </a:r>
            <a:r>
              <a:rPr lang="en-US" sz="2000" dirty="0">
                <a:solidFill>
                  <a:srgbClr val="00B0F0"/>
                </a:solidFill>
              </a:rPr>
              <a:t>= -12 k-ft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09600" y="25908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Shear at E V</a:t>
            </a:r>
            <a:r>
              <a:rPr lang="en-US" sz="2000" baseline="-25000" dirty="0"/>
              <a:t>E</a:t>
            </a:r>
            <a:r>
              <a:rPr lang="en-US" sz="2000" dirty="0"/>
              <a:t> = -21.58 + 4*8 = 10.42K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14550" y="28956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Shear at B V</a:t>
            </a:r>
            <a:r>
              <a:rPr lang="en-US" sz="2000" baseline="-25000" dirty="0"/>
              <a:t>B</a:t>
            </a:r>
            <a:r>
              <a:rPr lang="en-US" sz="2000" dirty="0"/>
              <a:t> = -21.58 + 4*8 – 19.42 = -9 K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09600" y="32004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Shear at A = 0</a:t>
            </a:r>
          </a:p>
          <a:p>
            <a:r>
              <a:rPr lang="en-US" sz="2000" dirty="0"/>
              <a:t>Location of zero shear between C and E</a:t>
            </a:r>
          </a:p>
          <a:p>
            <a:r>
              <a:rPr lang="en-US" sz="2000" dirty="0"/>
              <a:t> -21.58 + 4*x = 0;     x = 5.4 ft from C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09600" y="546729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Bending moment at B M</a:t>
            </a:r>
            <a:r>
              <a:rPr lang="en-US" sz="2000" baseline="-25000" dirty="0">
                <a:solidFill>
                  <a:srgbClr val="00B0F0"/>
                </a:solidFill>
              </a:rPr>
              <a:t>B</a:t>
            </a:r>
            <a:r>
              <a:rPr lang="en-US" sz="2000" dirty="0">
                <a:solidFill>
                  <a:srgbClr val="00B0F0"/>
                </a:solidFill>
              </a:rPr>
              <a:t> = -12 + (21.58*12) – 4*8* (4+8/2) = - 9 k-ft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09600" y="508629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Bending moment at E M</a:t>
            </a:r>
            <a:r>
              <a:rPr lang="en-US" sz="2000" baseline="-25000" dirty="0">
                <a:solidFill>
                  <a:srgbClr val="00B0F0"/>
                </a:solidFill>
              </a:rPr>
              <a:t>E </a:t>
            </a:r>
            <a:r>
              <a:rPr lang="en-US" sz="2000" dirty="0">
                <a:solidFill>
                  <a:srgbClr val="00B0F0"/>
                </a:solidFill>
              </a:rPr>
              <a:t>= -12 + (21.58*8) – 4*8*8/2 = 32.64 k-ft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5800" y="584829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Maximum moment </a:t>
            </a:r>
            <a:r>
              <a:rPr lang="en-US" sz="2000" dirty="0" err="1">
                <a:solidFill>
                  <a:srgbClr val="00B0F0"/>
                </a:solidFill>
              </a:rPr>
              <a:t>M</a:t>
            </a:r>
            <a:r>
              <a:rPr lang="en-US" sz="2000" baseline="-25000" dirty="0" err="1">
                <a:solidFill>
                  <a:srgbClr val="00B0F0"/>
                </a:solidFill>
              </a:rPr>
              <a:t>max</a:t>
            </a:r>
            <a:r>
              <a:rPr lang="en-US" sz="2000" dirty="0">
                <a:solidFill>
                  <a:srgbClr val="00B0F0"/>
                </a:solidFill>
              </a:rPr>
              <a:t> = -12 + 21.58*5.4 – 4*5.4*5.4/2 = 46.2 k-ft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6"/>
          <p:cNvGrpSpPr/>
          <p:nvPr/>
        </p:nvGrpSpPr>
        <p:grpSpPr>
          <a:xfrm>
            <a:off x="762000" y="666690"/>
            <a:ext cx="5257800" cy="1238310"/>
            <a:chOff x="762000" y="304800"/>
            <a:chExt cx="5257800" cy="1238310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1052513" y="990600"/>
              <a:ext cx="41910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9" name="Text Box 61"/>
            <p:cNvSpPr txBox="1">
              <a:spLocks noChangeArrowheads="1"/>
            </p:cNvSpPr>
            <p:nvPr/>
          </p:nvSpPr>
          <p:spPr bwMode="auto">
            <a:xfrm>
              <a:off x="2362200" y="990600"/>
              <a:ext cx="663575" cy="423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4ft</a:t>
              </a:r>
            </a:p>
          </p:txBody>
        </p:sp>
        <p:sp>
          <p:nvSpPr>
            <p:cNvPr id="1030" name="Line 41"/>
            <p:cNvSpPr>
              <a:spLocks noChangeShapeType="1"/>
            </p:cNvSpPr>
            <p:nvPr/>
          </p:nvSpPr>
          <p:spPr bwMode="auto">
            <a:xfrm flipV="1">
              <a:off x="2909888" y="762000"/>
              <a:ext cx="1371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1" name="Line 50"/>
            <p:cNvSpPr>
              <a:spLocks noChangeShapeType="1"/>
            </p:cNvSpPr>
            <p:nvPr/>
          </p:nvSpPr>
          <p:spPr bwMode="auto">
            <a:xfrm>
              <a:off x="2922588" y="762000"/>
              <a:ext cx="0" cy="22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2" name="Line 51"/>
            <p:cNvSpPr>
              <a:spLocks noChangeShapeType="1"/>
            </p:cNvSpPr>
            <p:nvPr/>
          </p:nvSpPr>
          <p:spPr bwMode="auto">
            <a:xfrm>
              <a:off x="3989388" y="762000"/>
              <a:ext cx="0" cy="22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3" name="Line 52"/>
            <p:cNvSpPr>
              <a:spLocks noChangeShapeType="1"/>
            </p:cNvSpPr>
            <p:nvPr/>
          </p:nvSpPr>
          <p:spPr bwMode="auto">
            <a:xfrm>
              <a:off x="3684588" y="762000"/>
              <a:ext cx="0" cy="22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4" name="Line 53"/>
            <p:cNvSpPr>
              <a:spLocks noChangeShapeType="1"/>
            </p:cNvSpPr>
            <p:nvPr/>
          </p:nvSpPr>
          <p:spPr bwMode="auto">
            <a:xfrm>
              <a:off x="3379788" y="762000"/>
              <a:ext cx="0" cy="22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5" name="Line 54"/>
            <p:cNvSpPr>
              <a:spLocks noChangeShapeType="1"/>
            </p:cNvSpPr>
            <p:nvPr/>
          </p:nvSpPr>
          <p:spPr bwMode="auto">
            <a:xfrm>
              <a:off x="3151188" y="762000"/>
              <a:ext cx="0" cy="22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6" name="Line 56"/>
            <p:cNvSpPr>
              <a:spLocks noChangeShapeType="1"/>
            </p:cNvSpPr>
            <p:nvPr/>
          </p:nvSpPr>
          <p:spPr bwMode="auto">
            <a:xfrm>
              <a:off x="4246563" y="762000"/>
              <a:ext cx="0" cy="228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7" name="TextBox 104"/>
            <p:cNvSpPr txBox="1">
              <a:spLocks noChangeArrowheads="1"/>
            </p:cNvSpPr>
            <p:nvPr/>
          </p:nvSpPr>
          <p:spPr bwMode="auto">
            <a:xfrm>
              <a:off x="3214688" y="381000"/>
              <a:ext cx="762000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4k/ft</a:t>
              </a: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3124200" y="519113"/>
              <a:ext cx="179388" cy="242887"/>
            </a:xfrm>
            <a:custGeom>
              <a:avLst/>
              <a:gdLst>
                <a:gd name="connsiteX0" fmla="*/ 0 w 678872"/>
                <a:gd name="connsiteY0" fmla="*/ 228600 h 228600"/>
                <a:gd name="connsiteX1" fmla="*/ 207818 w 678872"/>
                <a:gd name="connsiteY1" fmla="*/ 34636 h 228600"/>
                <a:gd name="connsiteX2" fmla="*/ 678872 w 678872"/>
                <a:gd name="connsiteY2" fmla="*/ 20782 h 228600"/>
                <a:gd name="connsiteX3" fmla="*/ 678872 w 678872"/>
                <a:gd name="connsiteY3" fmla="*/ 20782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8872" h="228600">
                  <a:moveTo>
                    <a:pt x="0" y="228600"/>
                  </a:moveTo>
                  <a:cubicBezTo>
                    <a:pt x="47336" y="148936"/>
                    <a:pt x="94673" y="69272"/>
                    <a:pt x="207818" y="34636"/>
                  </a:cubicBezTo>
                  <a:cubicBezTo>
                    <a:pt x="320963" y="0"/>
                    <a:pt x="678872" y="20782"/>
                    <a:pt x="678872" y="20782"/>
                  </a:cubicBezTo>
                  <a:lnTo>
                    <a:pt x="678872" y="20782"/>
                  </a:lnTo>
                </a:path>
              </a:pathLst>
            </a:custGeom>
            <a:ln w="952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Isosceles Triangle 106"/>
            <p:cNvSpPr/>
            <p:nvPr/>
          </p:nvSpPr>
          <p:spPr>
            <a:xfrm>
              <a:off x="1752600" y="1011238"/>
              <a:ext cx="381000" cy="228600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Isosceles Triangle 107"/>
            <p:cNvSpPr/>
            <p:nvPr/>
          </p:nvSpPr>
          <p:spPr>
            <a:xfrm>
              <a:off x="4038600" y="990600"/>
              <a:ext cx="381000" cy="228600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4079875" y="1233488"/>
              <a:ext cx="109538" cy="1095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4281488" y="1233488"/>
              <a:ext cx="109537" cy="10953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3935413" y="1336675"/>
              <a:ext cx="5334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4" name="Text Box 61"/>
            <p:cNvSpPr txBox="1">
              <a:spLocks noChangeArrowheads="1"/>
            </p:cNvSpPr>
            <p:nvPr/>
          </p:nvSpPr>
          <p:spPr bwMode="auto">
            <a:xfrm>
              <a:off x="4495800" y="1023938"/>
              <a:ext cx="533400" cy="195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4ft</a:t>
              </a:r>
            </a:p>
          </p:txBody>
        </p:sp>
        <p:sp>
          <p:nvSpPr>
            <p:cNvPr id="1045" name="TextBox 113"/>
            <p:cNvSpPr txBox="1">
              <a:spLocks noChangeArrowheads="1"/>
            </p:cNvSpPr>
            <p:nvPr/>
          </p:nvSpPr>
          <p:spPr bwMode="auto">
            <a:xfrm>
              <a:off x="5111750" y="1143000"/>
              <a:ext cx="908050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12k-ft</a:t>
              </a:r>
            </a:p>
          </p:txBody>
        </p:sp>
        <p:sp>
          <p:nvSpPr>
            <p:cNvPr id="1046" name="Text Box 61"/>
            <p:cNvSpPr txBox="1">
              <a:spLocks noChangeArrowheads="1"/>
            </p:cNvSpPr>
            <p:nvPr/>
          </p:nvSpPr>
          <p:spPr bwMode="auto">
            <a:xfrm>
              <a:off x="3581400" y="1023938"/>
              <a:ext cx="663575" cy="4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8ft</a:t>
              </a:r>
            </a:p>
          </p:txBody>
        </p:sp>
        <p:sp>
          <p:nvSpPr>
            <p:cNvPr id="1047" name="Text Box 61"/>
            <p:cNvSpPr txBox="1">
              <a:spLocks noChangeArrowheads="1"/>
            </p:cNvSpPr>
            <p:nvPr/>
          </p:nvSpPr>
          <p:spPr bwMode="auto">
            <a:xfrm>
              <a:off x="4267200" y="666464"/>
              <a:ext cx="381000" cy="423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048" name="Text Box 61"/>
            <p:cNvSpPr txBox="1">
              <a:spLocks noChangeArrowheads="1"/>
            </p:cNvSpPr>
            <p:nvPr/>
          </p:nvSpPr>
          <p:spPr bwMode="auto">
            <a:xfrm>
              <a:off x="838200" y="762000"/>
              <a:ext cx="381000" cy="423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9" name="Text Box 61"/>
            <p:cNvSpPr txBox="1">
              <a:spLocks noChangeArrowheads="1"/>
            </p:cNvSpPr>
            <p:nvPr/>
          </p:nvSpPr>
          <p:spPr bwMode="auto">
            <a:xfrm>
              <a:off x="5257800" y="838200"/>
              <a:ext cx="381000" cy="423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1050" name="Text Box 61"/>
            <p:cNvSpPr txBox="1">
              <a:spLocks noChangeArrowheads="1"/>
            </p:cNvSpPr>
            <p:nvPr/>
          </p:nvSpPr>
          <p:spPr bwMode="auto">
            <a:xfrm>
              <a:off x="1905000" y="658504"/>
              <a:ext cx="381000" cy="423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cxnSp>
          <p:nvCxnSpPr>
            <p:cNvPr id="128" name="Straight Arrow Connector 127"/>
            <p:cNvCxnSpPr/>
            <p:nvPr/>
          </p:nvCxnSpPr>
          <p:spPr>
            <a:xfrm rot="5400000">
              <a:off x="1689894" y="748506"/>
              <a:ext cx="4572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2" name="TextBox 128"/>
            <p:cNvSpPr txBox="1">
              <a:spLocks noChangeArrowheads="1"/>
            </p:cNvSpPr>
            <p:nvPr/>
          </p:nvSpPr>
          <p:spPr bwMode="auto">
            <a:xfrm>
              <a:off x="1066800" y="304800"/>
              <a:ext cx="762000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6K/ft</a:t>
              </a:r>
            </a:p>
          </p:txBody>
        </p: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1252538" y="309563"/>
              <a:ext cx="457200" cy="8763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 rot="5400000">
              <a:off x="1444625" y="827088"/>
              <a:ext cx="338137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rot="5400000">
              <a:off x="1575594" y="786606"/>
              <a:ext cx="3810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5400000">
              <a:off x="1346994" y="862806"/>
              <a:ext cx="2286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rot="16200000" flipH="1">
              <a:off x="1232694" y="900907"/>
              <a:ext cx="15398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Freeform 134"/>
            <p:cNvSpPr/>
            <p:nvPr/>
          </p:nvSpPr>
          <p:spPr>
            <a:xfrm>
              <a:off x="1600200" y="381000"/>
              <a:ext cx="331788" cy="152400"/>
            </a:xfrm>
            <a:custGeom>
              <a:avLst/>
              <a:gdLst>
                <a:gd name="connsiteX0" fmla="*/ 166254 w 193963"/>
                <a:gd name="connsiteY0" fmla="*/ 152401 h 152401"/>
                <a:gd name="connsiteX1" fmla="*/ 166254 w 193963"/>
                <a:gd name="connsiteY1" fmla="*/ 13855 h 152401"/>
                <a:gd name="connsiteX2" fmla="*/ 0 w 193963"/>
                <a:gd name="connsiteY2" fmla="*/ 69273 h 152401"/>
                <a:gd name="connsiteX3" fmla="*/ 0 w 193963"/>
                <a:gd name="connsiteY3" fmla="*/ 69273 h 152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963" h="152401">
                  <a:moveTo>
                    <a:pt x="166254" y="152401"/>
                  </a:moveTo>
                  <a:cubicBezTo>
                    <a:pt x="180108" y="90055"/>
                    <a:pt x="193963" y="27710"/>
                    <a:pt x="166254" y="13855"/>
                  </a:cubicBezTo>
                  <a:cubicBezTo>
                    <a:pt x="138545" y="0"/>
                    <a:pt x="0" y="69273"/>
                    <a:pt x="0" y="69273"/>
                  </a:cubicBezTo>
                  <a:lnTo>
                    <a:pt x="0" y="69273"/>
                  </a:lnTo>
                </a:path>
              </a:pathLst>
            </a:cu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9" name="Text Box 61"/>
            <p:cNvSpPr txBox="1">
              <a:spLocks noChangeArrowheads="1"/>
            </p:cNvSpPr>
            <p:nvPr/>
          </p:nvSpPr>
          <p:spPr bwMode="auto">
            <a:xfrm>
              <a:off x="762000" y="838200"/>
              <a:ext cx="381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060" name="Text Box 61"/>
            <p:cNvSpPr txBox="1">
              <a:spLocks noChangeArrowheads="1"/>
            </p:cNvSpPr>
            <p:nvPr/>
          </p:nvSpPr>
          <p:spPr bwMode="auto">
            <a:xfrm>
              <a:off x="1066800" y="976313"/>
              <a:ext cx="663575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3ft</a:t>
              </a:r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5029200" y="803275"/>
              <a:ext cx="265113" cy="485775"/>
            </a:xfrm>
            <a:custGeom>
              <a:avLst/>
              <a:gdLst>
                <a:gd name="connsiteX0" fmla="*/ 0 w 265546"/>
                <a:gd name="connsiteY0" fmla="*/ 0 h 484909"/>
                <a:gd name="connsiteX1" fmla="*/ 249382 w 265546"/>
                <a:gd name="connsiteY1" fmla="*/ 207818 h 484909"/>
                <a:gd name="connsiteX2" fmla="*/ 96982 w 265546"/>
                <a:gd name="connsiteY2" fmla="*/ 484909 h 484909"/>
                <a:gd name="connsiteX3" fmla="*/ 96982 w 265546"/>
                <a:gd name="connsiteY3" fmla="*/ 484909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546" h="484909">
                  <a:moveTo>
                    <a:pt x="0" y="0"/>
                  </a:moveTo>
                  <a:cubicBezTo>
                    <a:pt x="116609" y="63500"/>
                    <a:pt x="233218" y="127000"/>
                    <a:pt x="249382" y="207818"/>
                  </a:cubicBezTo>
                  <a:cubicBezTo>
                    <a:pt x="265546" y="288636"/>
                    <a:pt x="96982" y="484909"/>
                    <a:pt x="96982" y="484909"/>
                  </a:cubicBezTo>
                  <a:lnTo>
                    <a:pt x="96982" y="484909"/>
                  </a:ln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148"/>
          <p:cNvGrpSpPr/>
          <p:nvPr/>
        </p:nvGrpSpPr>
        <p:grpSpPr>
          <a:xfrm>
            <a:off x="1065213" y="1752600"/>
            <a:ext cx="4179887" cy="3889375"/>
            <a:chOff x="1065213" y="2513013"/>
            <a:chExt cx="4179887" cy="3889375"/>
          </a:xfrm>
        </p:grpSpPr>
        <p:cxnSp>
          <p:nvCxnSpPr>
            <p:cNvPr id="142" name="Straight Connector 141"/>
            <p:cNvCxnSpPr/>
            <p:nvPr/>
          </p:nvCxnSpPr>
          <p:spPr>
            <a:xfrm rot="5400000">
              <a:off x="-839787" y="4419600"/>
              <a:ext cx="3811588" cy="1587"/>
            </a:xfrm>
            <a:prstGeom prst="line">
              <a:avLst/>
            </a:prstGeom>
            <a:ln w="31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5400000">
              <a:off x="34131" y="4418807"/>
              <a:ext cx="3811587" cy="0"/>
            </a:xfrm>
            <a:prstGeom prst="line">
              <a:avLst/>
            </a:prstGeom>
            <a:ln w="31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5400000">
              <a:off x="1004094" y="4418807"/>
              <a:ext cx="3811587" cy="0"/>
            </a:xfrm>
            <a:prstGeom prst="line">
              <a:avLst/>
            </a:prstGeom>
            <a:ln w="31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5400000">
              <a:off x="2320131" y="4418807"/>
              <a:ext cx="3811587" cy="0"/>
            </a:xfrm>
            <a:prstGeom prst="line">
              <a:avLst/>
            </a:prstGeom>
            <a:ln w="31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5400000">
              <a:off x="3338513" y="4418013"/>
              <a:ext cx="3811587" cy="1587"/>
            </a:xfrm>
            <a:prstGeom prst="line">
              <a:avLst/>
            </a:prstGeom>
            <a:ln w="31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>
              <a:off x="1524000" y="4495800"/>
              <a:ext cx="3811588" cy="1588"/>
            </a:xfrm>
            <a:prstGeom prst="line">
              <a:avLst/>
            </a:prstGeom>
            <a:ln w="31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40"/>
          <p:cNvGrpSpPr/>
          <p:nvPr/>
        </p:nvGrpSpPr>
        <p:grpSpPr>
          <a:xfrm>
            <a:off x="990600" y="2133600"/>
            <a:ext cx="5105400" cy="1543110"/>
            <a:chOff x="990600" y="3124200"/>
            <a:chExt cx="5105400" cy="1543110"/>
          </a:xfrm>
        </p:grpSpPr>
        <p:cxnSp>
          <p:nvCxnSpPr>
            <p:cNvPr id="189" name="Straight Connector 188"/>
            <p:cNvCxnSpPr/>
            <p:nvPr/>
          </p:nvCxnSpPr>
          <p:spPr>
            <a:xfrm>
              <a:off x="1066800" y="3733800"/>
              <a:ext cx="4191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Freeform 189"/>
            <p:cNvSpPr/>
            <p:nvPr/>
          </p:nvSpPr>
          <p:spPr>
            <a:xfrm>
              <a:off x="1052513" y="3754438"/>
              <a:ext cx="933450" cy="376237"/>
            </a:xfrm>
            <a:custGeom>
              <a:avLst/>
              <a:gdLst>
                <a:gd name="connsiteX0" fmla="*/ 0 w 932872"/>
                <a:gd name="connsiteY0" fmla="*/ 0 h 376382"/>
                <a:gd name="connsiteX1" fmla="*/ 526473 w 932872"/>
                <a:gd name="connsiteY1" fmla="*/ 69273 h 376382"/>
                <a:gd name="connsiteX2" fmla="*/ 872836 w 932872"/>
                <a:gd name="connsiteY2" fmla="*/ 332509 h 376382"/>
                <a:gd name="connsiteX3" fmla="*/ 886691 w 932872"/>
                <a:gd name="connsiteY3" fmla="*/ 332509 h 37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2872" h="376382">
                  <a:moveTo>
                    <a:pt x="0" y="0"/>
                  </a:moveTo>
                  <a:cubicBezTo>
                    <a:pt x="190500" y="6927"/>
                    <a:pt x="381000" y="13855"/>
                    <a:pt x="526473" y="69273"/>
                  </a:cubicBezTo>
                  <a:cubicBezTo>
                    <a:pt x="671946" y="124691"/>
                    <a:pt x="812800" y="288636"/>
                    <a:pt x="872836" y="332509"/>
                  </a:cubicBezTo>
                  <a:cubicBezTo>
                    <a:pt x="932872" y="376382"/>
                    <a:pt x="909781" y="354445"/>
                    <a:pt x="886691" y="332509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2" name="Straight Connector 191"/>
            <p:cNvCxnSpPr/>
            <p:nvPr/>
          </p:nvCxnSpPr>
          <p:spPr>
            <a:xfrm flipH="1" flipV="1">
              <a:off x="1931988" y="3276600"/>
              <a:ext cx="0" cy="8112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>
              <a:off x="1931988" y="3276600"/>
              <a:ext cx="99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2895600" y="3270250"/>
              <a:ext cx="1371600" cy="1225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5400000" flipH="1" flipV="1">
              <a:off x="3844132" y="4115594"/>
              <a:ext cx="76200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4191000" y="3733800"/>
              <a:ext cx="10668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9" name="TextBox 203"/>
            <p:cNvSpPr txBox="1">
              <a:spLocks noChangeArrowheads="1"/>
            </p:cNvSpPr>
            <p:nvPr/>
          </p:nvSpPr>
          <p:spPr bwMode="auto">
            <a:xfrm>
              <a:off x="1905000" y="3956050"/>
              <a:ext cx="609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9K</a:t>
              </a:r>
            </a:p>
          </p:txBody>
        </p:sp>
        <p:sp>
          <p:nvSpPr>
            <p:cNvPr id="1111" name="TextBox 205"/>
            <p:cNvSpPr txBox="1">
              <a:spLocks noChangeArrowheads="1"/>
            </p:cNvSpPr>
            <p:nvPr/>
          </p:nvSpPr>
          <p:spPr bwMode="auto">
            <a:xfrm>
              <a:off x="990600" y="3124200"/>
              <a:ext cx="1066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10.42K</a:t>
              </a:r>
            </a:p>
          </p:txBody>
        </p:sp>
        <p:sp>
          <p:nvSpPr>
            <p:cNvPr id="1113" name="TextBox 207"/>
            <p:cNvSpPr txBox="1">
              <a:spLocks noChangeArrowheads="1"/>
            </p:cNvSpPr>
            <p:nvPr/>
          </p:nvSpPr>
          <p:spPr bwMode="auto">
            <a:xfrm>
              <a:off x="4191000" y="4267200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21.58K</a:t>
              </a:r>
            </a:p>
          </p:txBody>
        </p:sp>
        <p:sp>
          <p:nvSpPr>
            <p:cNvPr id="1114" name="TextBox 208"/>
            <p:cNvSpPr txBox="1">
              <a:spLocks noChangeArrowheads="1"/>
            </p:cNvSpPr>
            <p:nvPr/>
          </p:nvSpPr>
          <p:spPr bwMode="auto">
            <a:xfrm>
              <a:off x="5181600" y="3657600"/>
              <a:ext cx="914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0.0 K</a:t>
              </a:r>
            </a:p>
          </p:txBody>
        </p:sp>
        <p:sp>
          <p:nvSpPr>
            <p:cNvPr id="1125" name="TextBox 227"/>
            <p:cNvSpPr txBox="1">
              <a:spLocks noChangeArrowheads="1"/>
            </p:cNvSpPr>
            <p:nvPr/>
          </p:nvSpPr>
          <p:spPr bwMode="auto">
            <a:xfrm>
              <a:off x="3429000" y="3124200"/>
              <a:ext cx="2209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Dangerous section</a:t>
              </a:r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3422650" y="3352800"/>
              <a:ext cx="304800" cy="407988"/>
            </a:xfrm>
            <a:custGeom>
              <a:avLst/>
              <a:gdLst>
                <a:gd name="connsiteX0" fmla="*/ 0 w 457200"/>
                <a:gd name="connsiteY0" fmla="*/ 180109 h 180109"/>
                <a:gd name="connsiteX1" fmla="*/ 152400 w 457200"/>
                <a:gd name="connsiteY1" fmla="*/ 41563 h 180109"/>
                <a:gd name="connsiteX2" fmla="*/ 457200 w 457200"/>
                <a:gd name="connsiteY2" fmla="*/ 0 h 180109"/>
                <a:gd name="connsiteX3" fmla="*/ 457200 w 457200"/>
                <a:gd name="connsiteY3" fmla="*/ 0 h 180109"/>
                <a:gd name="connsiteX4" fmla="*/ 457200 w 457200"/>
                <a:gd name="connsiteY4" fmla="*/ 0 h 18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" h="180109">
                  <a:moveTo>
                    <a:pt x="0" y="180109"/>
                  </a:moveTo>
                  <a:cubicBezTo>
                    <a:pt x="38100" y="125845"/>
                    <a:pt x="76200" y="71581"/>
                    <a:pt x="152400" y="41563"/>
                  </a:cubicBezTo>
                  <a:cubicBezTo>
                    <a:pt x="228600" y="11545"/>
                    <a:pt x="457200" y="0"/>
                    <a:pt x="457200" y="0"/>
                  </a:cubicBezTo>
                  <a:lnTo>
                    <a:pt x="457200" y="0"/>
                  </a:lnTo>
                  <a:lnTo>
                    <a:pt x="457200" y="0"/>
                  </a:lnTo>
                </a:path>
              </a:pathLst>
            </a:cu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1" name="TextBox 233"/>
            <p:cNvSpPr txBox="1">
              <a:spLocks noChangeArrowheads="1"/>
            </p:cNvSpPr>
            <p:nvPr/>
          </p:nvSpPr>
          <p:spPr bwMode="auto">
            <a:xfrm>
              <a:off x="2971800" y="3886200"/>
              <a:ext cx="68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2.6ft</a:t>
              </a:r>
            </a:p>
          </p:txBody>
        </p:sp>
        <p:sp>
          <p:nvSpPr>
            <p:cNvPr id="1139" name="TextBox 247"/>
            <p:cNvSpPr txBox="1">
              <a:spLocks noChangeArrowheads="1"/>
            </p:cNvSpPr>
            <p:nvPr/>
          </p:nvSpPr>
          <p:spPr bwMode="auto">
            <a:xfrm>
              <a:off x="1600200" y="3657600"/>
              <a:ext cx="533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-ve</a:t>
              </a:r>
            </a:p>
          </p:txBody>
        </p:sp>
        <p:sp>
          <p:nvSpPr>
            <p:cNvPr id="1140" name="TextBox 249"/>
            <p:cNvSpPr txBox="1">
              <a:spLocks noChangeArrowheads="1"/>
            </p:cNvSpPr>
            <p:nvPr/>
          </p:nvSpPr>
          <p:spPr bwMode="auto">
            <a:xfrm>
              <a:off x="2286000" y="3352800"/>
              <a:ext cx="68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ve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3" name="TextBox 252"/>
            <p:cNvSpPr txBox="1">
              <a:spLocks noChangeArrowheads="1"/>
            </p:cNvSpPr>
            <p:nvPr/>
          </p:nvSpPr>
          <p:spPr bwMode="auto">
            <a:xfrm>
              <a:off x="3657600" y="3810000"/>
              <a:ext cx="533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Times New Roman" pitchFamily="18" charset="0"/>
                  <a:cs typeface="Times New Roman" pitchFamily="18" charset="0"/>
                </a:rPr>
                <a:t>-ve</a:t>
              </a:r>
            </a:p>
          </p:txBody>
        </p:sp>
        <p:cxnSp>
          <p:nvCxnSpPr>
            <p:cNvPr id="256" name="Straight Connector 255"/>
            <p:cNvCxnSpPr>
              <a:endCxn id="1139" idx="0"/>
            </p:cNvCxnSpPr>
            <p:nvPr/>
          </p:nvCxnSpPr>
          <p:spPr>
            <a:xfrm rot="5400000">
              <a:off x="1847850" y="3295650"/>
              <a:ext cx="381000" cy="342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2171700" y="3314700"/>
              <a:ext cx="4572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5400000">
              <a:off x="2819400" y="3505200"/>
              <a:ext cx="3048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5400000">
              <a:off x="3086100" y="3619500"/>
              <a:ext cx="152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endCxn id="1143" idx="1"/>
            </p:cNvCxnSpPr>
            <p:nvPr/>
          </p:nvCxnSpPr>
          <p:spPr>
            <a:xfrm rot="5400000">
              <a:off x="3595673" y="3795727"/>
              <a:ext cx="276255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3886200" y="3886200"/>
              <a:ext cx="381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9" name="TextBox 138"/>
            <p:cNvSpPr txBox="1">
              <a:spLocks noChangeArrowheads="1"/>
            </p:cNvSpPr>
            <p:nvPr/>
          </p:nvSpPr>
          <p:spPr bwMode="auto">
            <a:xfrm>
              <a:off x="2438400" y="4191000"/>
              <a:ext cx="68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SFD</a:t>
              </a:r>
            </a:p>
          </p:txBody>
        </p:sp>
      </p:grpSp>
      <p:grpSp>
        <p:nvGrpSpPr>
          <p:cNvPr id="8" name="Group 150"/>
          <p:cNvGrpSpPr/>
          <p:nvPr/>
        </p:nvGrpSpPr>
        <p:grpSpPr>
          <a:xfrm>
            <a:off x="304800" y="3692510"/>
            <a:ext cx="6476999" cy="2403490"/>
            <a:chOff x="304800" y="4256133"/>
            <a:chExt cx="6476999" cy="2403490"/>
          </a:xfrm>
        </p:grpSpPr>
        <p:sp>
          <p:nvSpPr>
            <p:cNvPr id="223" name="Freeform 222"/>
            <p:cNvSpPr/>
            <p:nvPr/>
          </p:nvSpPr>
          <p:spPr>
            <a:xfrm>
              <a:off x="2895600" y="4445000"/>
              <a:ext cx="1357313" cy="1727200"/>
            </a:xfrm>
            <a:custGeom>
              <a:avLst/>
              <a:gdLst>
                <a:gd name="connsiteX0" fmla="*/ 1330036 w 1330036"/>
                <a:gd name="connsiteY0" fmla="*/ 1595581 h 1595581"/>
                <a:gd name="connsiteX1" fmla="*/ 637309 w 1330036"/>
                <a:gd name="connsiteY1" fmla="*/ 182418 h 1595581"/>
                <a:gd name="connsiteX2" fmla="*/ 0 w 1330036"/>
                <a:gd name="connsiteY2" fmla="*/ 501072 h 1595581"/>
                <a:gd name="connsiteX3" fmla="*/ 0 w 1330036"/>
                <a:gd name="connsiteY3" fmla="*/ 501072 h 159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036" h="1595581">
                  <a:moveTo>
                    <a:pt x="1330036" y="1595581"/>
                  </a:moveTo>
                  <a:cubicBezTo>
                    <a:pt x="1094509" y="980208"/>
                    <a:pt x="858982" y="364836"/>
                    <a:pt x="637309" y="182418"/>
                  </a:cubicBezTo>
                  <a:cubicBezTo>
                    <a:pt x="415636" y="0"/>
                    <a:pt x="0" y="501072"/>
                    <a:pt x="0" y="501072"/>
                  </a:cubicBezTo>
                  <a:lnTo>
                    <a:pt x="0" y="501072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4" name="TextBox 226"/>
            <p:cNvSpPr txBox="1">
              <a:spLocks noChangeArrowheads="1"/>
            </p:cNvSpPr>
            <p:nvPr/>
          </p:nvSpPr>
          <p:spPr bwMode="auto">
            <a:xfrm>
              <a:off x="5181600" y="5970588"/>
              <a:ext cx="914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12k-ft</a:t>
              </a:r>
            </a:p>
          </p:txBody>
        </p:sp>
        <p:grpSp>
          <p:nvGrpSpPr>
            <p:cNvPr id="9" name="Group 142"/>
            <p:cNvGrpSpPr/>
            <p:nvPr/>
          </p:nvGrpSpPr>
          <p:grpSpPr>
            <a:xfrm>
              <a:off x="304800" y="4256133"/>
              <a:ext cx="6476999" cy="2403490"/>
              <a:chOff x="304800" y="4256133"/>
              <a:chExt cx="6476999" cy="2403490"/>
            </a:xfrm>
          </p:grpSpPr>
          <p:sp>
            <p:nvSpPr>
              <p:cNvPr id="1110" name="TextBox 204"/>
              <p:cNvSpPr txBox="1">
                <a:spLocks noChangeArrowheads="1"/>
              </p:cNvSpPr>
              <p:nvPr/>
            </p:nvSpPr>
            <p:spPr bwMode="auto">
              <a:xfrm>
                <a:off x="1752600" y="4800600"/>
                <a:ext cx="13716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32.64 k-ft</a:t>
                </a:r>
              </a:p>
            </p:txBody>
          </p:sp>
          <p:sp>
            <p:nvSpPr>
              <p:cNvPr id="1112" name="TextBox 206"/>
              <p:cNvSpPr txBox="1">
                <a:spLocks noChangeArrowheads="1"/>
              </p:cNvSpPr>
              <p:nvPr/>
            </p:nvSpPr>
            <p:spPr bwMode="auto">
              <a:xfrm>
                <a:off x="1752600" y="6130925"/>
                <a:ext cx="7127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9k-ft</a:t>
                </a:r>
              </a:p>
            </p:txBody>
          </p:sp>
          <p:cxnSp>
            <p:nvCxnSpPr>
              <p:cNvPr id="211" name="Straight Connector 210"/>
              <p:cNvCxnSpPr/>
              <p:nvPr/>
            </p:nvCxnSpPr>
            <p:spPr>
              <a:xfrm>
                <a:off x="1066800" y="5638800"/>
                <a:ext cx="4191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Freeform 211"/>
              <p:cNvSpPr/>
              <p:nvPr/>
            </p:nvSpPr>
            <p:spPr>
              <a:xfrm>
                <a:off x="1052513" y="5648325"/>
                <a:ext cx="912812" cy="606425"/>
              </a:xfrm>
              <a:custGeom>
                <a:avLst/>
                <a:gdLst>
                  <a:gd name="connsiteX0" fmla="*/ 0 w 912090"/>
                  <a:gd name="connsiteY0" fmla="*/ 4618 h 607291"/>
                  <a:gd name="connsiteX1" fmla="*/ 540327 w 912090"/>
                  <a:gd name="connsiteY1" fmla="*/ 87745 h 607291"/>
                  <a:gd name="connsiteX2" fmla="*/ 858981 w 912090"/>
                  <a:gd name="connsiteY2" fmla="*/ 531091 h 607291"/>
                  <a:gd name="connsiteX3" fmla="*/ 858981 w 912090"/>
                  <a:gd name="connsiteY3" fmla="*/ 544945 h 607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2090" h="607291">
                    <a:moveTo>
                      <a:pt x="0" y="4618"/>
                    </a:moveTo>
                    <a:cubicBezTo>
                      <a:pt x="198582" y="2309"/>
                      <a:pt x="397164" y="0"/>
                      <a:pt x="540327" y="87745"/>
                    </a:cubicBezTo>
                    <a:cubicBezTo>
                      <a:pt x="683490" y="175490"/>
                      <a:pt x="805872" y="454891"/>
                      <a:pt x="858981" y="531091"/>
                    </a:cubicBezTo>
                    <a:cubicBezTo>
                      <a:pt x="912090" y="607291"/>
                      <a:pt x="885535" y="576118"/>
                      <a:pt x="858981" y="54494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14" name="Straight Connector 213"/>
              <p:cNvCxnSpPr/>
              <p:nvPr/>
            </p:nvCxnSpPr>
            <p:spPr>
              <a:xfrm flipV="1">
                <a:off x="1911350" y="4967288"/>
                <a:ext cx="984250" cy="12398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5400000">
                <a:off x="5015707" y="5868194"/>
                <a:ext cx="457200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0800000">
                <a:off x="4191000" y="6096000"/>
                <a:ext cx="10668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2" name="TextBox 224"/>
              <p:cNvSpPr txBox="1">
                <a:spLocks noChangeArrowheads="1"/>
              </p:cNvSpPr>
              <p:nvPr/>
            </p:nvSpPr>
            <p:spPr bwMode="auto">
              <a:xfrm>
                <a:off x="3061648" y="4256133"/>
                <a:ext cx="11430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46.23-ft</a:t>
                </a:r>
              </a:p>
            </p:txBody>
          </p:sp>
          <p:sp>
            <p:nvSpPr>
              <p:cNvPr id="1123" name="TextBox 225"/>
              <p:cNvSpPr txBox="1">
                <a:spLocks noChangeArrowheads="1"/>
              </p:cNvSpPr>
              <p:nvPr/>
            </p:nvSpPr>
            <p:spPr bwMode="auto">
              <a:xfrm>
                <a:off x="2215488" y="5638800"/>
                <a:ext cx="838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3.14ft</a:t>
                </a:r>
              </a:p>
            </p:txBody>
          </p:sp>
          <p:sp>
            <p:nvSpPr>
              <p:cNvPr id="1127" name="TextBox 229"/>
              <p:cNvSpPr txBox="1">
                <a:spLocks noChangeArrowheads="1"/>
              </p:cNvSpPr>
              <p:nvPr/>
            </p:nvSpPr>
            <p:spPr bwMode="auto">
              <a:xfrm>
                <a:off x="4316412" y="5105400"/>
                <a:ext cx="246538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Point of inflection</a:t>
                </a:r>
              </a:p>
            </p:txBody>
          </p:sp>
          <p:sp>
            <p:nvSpPr>
              <p:cNvPr id="231" name="Freeform 230"/>
              <p:cNvSpPr/>
              <p:nvPr/>
            </p:nvSpPr>
            <p:spPr>
              <a:xfrm>
                <a:off x="4079875" y="5334000"/>
                <a:ext cx="312738" cy="311150"/>
              </a:xfrm>
              <a:custGeom>
                <a:avLst/>
                <a:gdLst>
                  <a:gd name="connsiteX0" fmla="*/ 0 w 290945"/>
                  <a:gd name="connsiteY0" fmla="*/ 348672 h 348672"/>
                  <a:gd name="connsiteX1" fmla="*/ 83127 w 290945"/>
                  <a:gd name="connsiteY1" fmla="*/ 57727 h 348672"/>
                  <a:gd name="connsiteX2" fmla="*/ 290945 w 290945"/>
                  <a:gd name="connsiteY2" fmla="*/ 2309 h 348672"/>
                  <a:gd name="connsiteX3" fmla="*/ 290945 w 290945"/>
                  <a:gd name="connsiteY3" fmla="*/ 2309 h 348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0945" h="348672">
                    <a:moveTo>
                      <a:pt x="0" y="348672"/>
                    </a:moveTo>
                    <a:cubicBezTo>
                      <a:pt x="17318" y="232063"/>
                      <a:pt x="34636" y="115454"/>
                      <a:pt x="83127" y="57727"/>
                    </a:cubicBezTo>
                    <a:cubicBezTo>
                      <a:pt x="131618" y="0"/>
                      <a:pt x="290945" y="2309"/>
                      <a:pt x="290945" y="2309"/>
                    </a:cubicBezTo>
                    <a:lnTo>
                      <a:pt x="290945" y="2309"/>
                    </a:lnTo>
                  </a:path>
                </a:pathLst>
              </a:cu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9" name="TextBox 231"/>
              <p:cNvSpPr txBox="1">
                <a:spLocks noChangeArrowheads="1"/>
              </p:cNvSpPr>
              <p:nvPr/>
            </p:nvSpPr>
            <p:spPr bwMode="auto">
              <a:xfrm>
                <a:off x="304800" y="5195888"/>
                <a:ext cx="21336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Point of inflection</a:t>
                </a:r>
              </a:p>
            </p:txBody>
          </p:sp>
          <p:sp>
            <p:nvSpPr>
              <p:cNvPr id="233" name="Freeform 232"/>
              <p:cNvSpPr/>
              <p:nvPr/>
            </p:nvSpPr>
            <p:spPr>
              <a:xfrm flipH="1">
                <a:off x="2209800" y="5410200"/>
                <a:ext cx="146050" cy="249238"/>
              </a:xfrm>
              <a:custGeom>
                <a:avLst/>
                <a:gdLst>
                  <a:gd name="connsiteX0" fmla="*/ 0 w 290945"/>
                  <a:gd name="connsiteY0" fmla="*/ 348672 h 348672"/>
                  <a:gd name="connsiteX1" fmla="*/ 83127 w 290945"/>
                  <a:gd name="connsiteY1" fmla="*/ 57727 h 348672"/>
                  <a:gd name="connsiteX2" fmla="*/ 290945 w 290945"/>
                  <a:gd name="connsiteY2" fmla="*/ 2309 h 348672"/>
                  <a:gd name="connsiteX3" fmla="*/ 290945 w 290945"/>
                  <a:gd name="connsiteY3" fmla="*/ 2309 h 348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0945" h="348672">
                    <a:moveTo>
                      <a:pt x="0" y="348672"/>
                    </a:moveTo>
                    <a:cubicBezTo>
                      <a:pt x="17318" y="232063"/>
                      <a:pt x="34636" y="115454"/>
                      <a:pt x="83127" y="57727"/>
                    </a:cubicBezTo>
                    <a:cubicBezTo>
                      <a:pt x="131618" y="0"/>
                      <a:pt x="290945" y="2309"/>
                      <a:pt x="290945" y="2309"/>
                    </a:cubicBezTo>
                    <a:lnTo>
                      <a:pt x="290945" y="2309"/>
                    </a:lnTo>
                  </a:path>
                </a:pathLst>
              </a:cu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42" name="Straight Connector 241"/>
              <p:cNvCxnSpPr/>
              <p:nvPr/>
            </p:nvCxnSpPr>
            <p:spPr>
              <a:xfrm rot="5400000">
                <a:off x="3848101" y="6132512"/>
                <a:ext cx="381000" cy="31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Arrow Connector 243"/>
              <p:cNvCxnSpPr/>
              <p:nvPr/>
            </p:nvCxnSpPr>
            <p:spPr>
              <a:xfrm>
                <a:off x="3810000" y="6248400"/>
                <a:ext cx="22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Arrow Connector 245"/>
              <p:cNvCxnSpPr/>
              <p:nvPr/>
            </p:nvCxnSpPr>
            <p:spPr>
              <a:xfrm rot="10800000">
                <a:off x="4191000" y="6248400"/>
                <a:ext cx="228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8" name="TextBox 246"/>
              <p:cNvSpPr txBox="1">
                <a:spLocks noChangeArrowheads="1"/>
              </p:cNvSpPr>
              <p:nvPr/>
            </p:nvSpPr>
            <p:spPr bwMode="auto">
              <a:xfrm>
                <a:off x="3505200" y="6259513"/>
                <a:ext cx="9144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0.59ft</a:t>
                </a:r>
              </a:p>
            </p:txBody>
          </p:sp>
          <p:sp>
            <p:nvSpPr>
              <p:cNvPr id="1141" name="TextBox 250"/>
              <p:cNvSpPr txBox="1">
                <a:spLocks noChangeArrowheads="1"/>
              </p:cNvSpPr>
              <p:nvPr/>
            </p:nvSpPr>
            <p:spPr bwMode="auto">
              <a:xfrm>
                <a:off x="2971800" y="5105400"/>
                <a:ext cx="6858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ve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2" name="TextBox 251"/>
              <p:cNvSpPr txBox="1">
                <a:spLocks noChangeArrowheads="1"/>
              </p:cNvSpPr>
              <p:nvPr/>
            </p:nvSpPr>
            <p:spPr bwMode="auto">
              <a:xfrm>
                <a:off x="1676400" y="5638800"/>
                <a:ext cx="5334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-ve</a:t>
                </a:r>
              </a:p>
            </p:txBody>
          </p:sp>
          <p:sp>
            <p:nvSpPr>
              <p:cNvPr id="1144" name="TextBox 253"/>
              <p:cNvSpPr txBox="1">
                <a:spLocks noChangeArrowheads="1"/>
              </p:cNvSpPr>
              <p:nvPr/>
            </p:nvSpPr>
            <p:spPr bwMode="auto">
              <a:xfrm>
                <a:off x="4495800" y="5638800"/>
                <a:ext cx="5334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-ve</a:t>
                </a:r>
              </a:p>
            </p:txBody>
          </p:sp>
          <p:cxnSp>
            <p:nvCxnSpPr>
              <p:cNvPr id="268" name="Straight Connector 267"/>
              <p:cNvCxnSpPr/>
              <p:nvPr/>
            </p:nvCxnSpPr>
            <p:spPr>
              <a:xfrm rot="5400000">
                <a:off x="3733800" y="5410200"/>
                <a:ext cx="22860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5400000">
                <a:off x="3200400" y="5029200"/>
                <a:ext cx="685800" cy="533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>
                <a:endCxn id="1123" idx="0"/>
              </p:cNvCxnSpPr>
              <p:nvPr/>
            </p:nvCxnSpPr>
            <p:spPr>
              <a:xfrm rot="5400000">
                <a:off x="2539338" y="4743450"/>
                <a:ext cx="990600" cy="8001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5400000">
                <a:off x="4906168" y="5761832"/>
                <a:ext cx="322263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5400000">
                <a:off x="4572000" y="5715000"/>
                <a:ext cx="457200" cy="3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 rot="5400000">
                <a:off x="4114800" y="5715000"/>
                <a:ext cx="38100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 rot="16200000" flipH="1">
                <a:off x="1905000" y="5791200"/>
                <a:ext cx="381000" cy="76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/>
            </p:nvCxnSpPr>
            <p:spPr>
              <a:xfrm rot="16200000" flipH="1">
                <a:off x="1562100" y="5753100"/>
                <a:ext cx="3810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0" name="TextBox 139"/>
              <p:cNvSpPr txBox="1">
                <a:spLocks noChangeArrowheads="1"/>
              </p:cNvSpPr>
              <p:nvPr/>
            </p:nvSpPr>
            <p:spPr bwMode="auto">
              <a:xfrm>
                <a:off x="2438400" y="6215063"/>
                <a:ext cx="10668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BMD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2088" y="504825"/>
            <a:ext cx="621982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304800" y="117144"/>
            <a:ext cx="5257800" cy="6634176"/>
            <a:chOff x="304800" y="117144"/>
            <a:chExt cx="5257800" cy="6634176"/>
          </a:xfrm>
        </p:grpSpPr>
        <p:grpSp>
          <p:nvGrpSpPr>
            <p:cNvPr id="2" name="Group 4"/>
            <p:cNvGrpSpPr/>
            <p:nvPr/>
          </p:nvGrpSpPr>
          <p:grpSpPr>
            <a:xfrm>
              <a:off x="304800" y="117144"/>
              <a:ext cx="5257800" cy="6634176"/>
              <a:chOff x="304800" y="117144"/>
              <a:chExt cx="5257800" cy="6634176"/>
            </a:xfrm>
          </p:grpSpPr>
          <p:pic>
            <p:nvPicPr>
              <p:cNvPr id="69634" name="Picture 2" descr="H:\KJS\BMD 1.gif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85800" y="117144"/>
                <a:ext cx="4810125" cy="6625765"/>
              </a:xfrm>
              <a:prstGeom prst="rect">
                <a:avLst/>
              </a:prstGeom>
              <a:noFill/>
            </p:spPr>
          </p:pic>
          <p:sp>
            <p:nvSpPr>
              <p:cNvPr id="4" name="Rectangle 3"/>
              <p:cNvSpPr/>
              <p:nvPr/>
            </p:nvSpPr>
            <p:spPr>
              <a:xfrm>
                <a:off x="304800" y="1447800"/>
                <a:ext cx="5257800" cy="530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3429000" y="914400"/>
              <a:ext cx="144780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457200" y="1608160"/>
            <a:ext cx="2174544" cy="1306550"/>
            <a:chOff x="457200" y="1608160"/>
            <a:chExt cx="2174544" cy="1306550"/>
          </a:xfrm>
        </p:grpSpPr>
        <p:grpSp>
          <p:nvGrpSpPr>
            <p:cNvPr id="6" name="Group 14"/>
            <p:cNvGrpSpPr/>
            <p:nvPr/>
          </p:nvGrpSpPr>
          <p:grpSpPr>
            <a:xfrm>
              <a:off x="457200" y="1608160"/>
              <a:ext cx="2174544" cy="1306550"/>
              <a:chOff x="457200" y="1608160"/>
              <a:chExt cx="2174544" cy="130655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802944" y="2209800"/>
                <a:ext cx="173736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5400000" flipH="1" flipV="1">
                <a:off x="563880" y="2484120"/>
                <a:ext cx="54864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5400000" flipH="1" flipV="1">
                <a:off x="2240280" y="2484120"/>
                <a:ext cx="54864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rot="5400000" flipH="1" flipV="1">
                <a:off x="1402080" y="1950720"/>
                <a:ext cx="54864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457200" y="2514600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R</a:t>
                </a:r>
                <a:r>
                  <a:rPr lang="en-US" sz="2000" baseline="-25000" dirty="0"/>
                  <a:t>A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098344" y="2438400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R</a:t>
                </a:r>
                <a:r>
                  <a:rPr lang="en-US" sz="2000" baseline="-25000" dirty="0"/>
                  <a:t>H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641144" y="1608160"/>
                <a:ext cx="949656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4000 lb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865496" y="222572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4ft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66248" y="221548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4ft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6200" y="3200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∑M</a:t>
            </a:r>
            <a:r>
              <a:rPr lang="en-US" sz="2400" baseline="-25000" dirty="0"/>
              <a:t>A</a:t>
            </a:r>
            <a:r>
              <a:rPr lang="en-US" sz="2400" dirty="0"/>
              <a:t> = 0; 4000*4 - R</a:t>
            </a:r>
            <a:r>
              <a:rPr lang="en-US" sz="2400" baseline="-25000" dirty="0"/>
              <a:t>H</a:t>
            </a:r>
            <a:r>
              <a:rPr lang="en-US" sz="2400" dirty="0"/>
              <a:t>*8 = 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67200" y="4419600"/>
            <a:ext cx="1603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n>
                  <a:solidFill>
                    <a:srgbClr val="FF0000"/>
                  </a:solidFill>
                </a:ln>
              </a:rPr>
              <a:t>R</a:t>
            </a:r>
            <a:r>
              <a:rPr lang="en-US" sz="2400" baseline="-25000" dirty="0">
                <a:ln>
                  <a:solidFill>
                    <a:srgbClr val="FF0000"/>
                  </a:solidFill>
                </a:ln>
              </a:rPr>
              <a:t>C</a:t>
            </a:r>
            <a:r>
              <a:rPr lang="en-US" sz="2400" dirty="0">
                <a:ln>
                  <a:solidFill>
                    <a:srgbClr val="FF0000"/>
                  </a:solidFill>
                </a:ln>
              </a:rPr>
              <a:t> =4800 lb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267200" y="4953000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n>
                  <a:solidFill>
                    <a:srgbClr val="FF0000"/>
                  </a:solidFill>
                </a:ln>
              </a:rPr>
              <a:t>R</a:t>
            </a:r>
            <a:r>
              <a:rPr lang="en-US" sz="2400" baseline="-25000" dirty="0">
                <a:ln>
                  <a:solidFill>
                    <a:srgbClr val="FF0000"/>
                  </a:solidFill>
                </a:ln>
              </a:rPr>
              <a:t>D</a:t>
            </a:r>
            <a:r>
              <a:rPr lang="en-US" sz="2400" dirty="0">
                <a:ln>
                  <a:solidFill>
                    <a:srgbClr val="FF0000"/>
                  </a:solidFill>
                </a:ln>
              </a:rPr>
              <a:t> =1200 lb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8600" y="3733800"/>
            <a:ext cx="1694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R</a:t>
            </a:r>
            <a:r>
              <a:rPr lang="en-US" sz="2400" baseline="-25000" dirty="0"/>
              <a:t>H</a:t>
            </a:r>
            <a:r>
              <a:rPr lang="en-US" sz="2400" dirty="0"/>
              <a:t> = 2000 lb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38600" y="37338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rgbClr val="FF0000"/>
                  </a:solidFill>
                </a:ln>
              </a:rPr>
              <a:t> ∑M</a:t>
            </a:r>
            <a:r>
              <a:rPr lang="en-US" sz="2400" baseline="-25000" dirty="0">
                <a:ln>
                  <a:solidFill>
                    <a:srgbClr val="FF0000"/>
                  </a:solidFill>
                </a:ln>
              </a:rPr>
              <a:t>D</a:t>
            </a:r>
            <a:r>
              <a:rPr lang="en-US" sz="2400" dirty="0">
                <a:ln>
                  <a:solidFill>
                    <a:srgbClr val="FF0000"/>
                  </a:solidFill>
                </a:ln>
              </a:rPr>
              <a:t> = 0; R</a:t>
            </a:r>
            <a:r>
              <a:rPr lang="en-US" sz="2400" baseline="-25000" dirty="0">
                <a:ln>
                  <a:solidFill>
                    <a:srgbClr val="FF0000"/>
                  </a:solidFill>
                </a:ln>
              </a:rPr>
              <a:t>C</a:t>
            </a:r>
            <a:r>
              <a:rPr lang="en-US" sz="2400" dirty="0">
                <a:ln>
                  <a:solidFill>
                    <a:srgbClr val="FF0000"/>
                  </a:solidFill>
                </a:ln>
              </a:rPr>
              <a:t>*10 - 4000*5 -2000*14 = 0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648200" y="1600200"/>
            <a:ext cx="3581400" cy="1390710"/>
            <a:chOff x="2895600" y="1600200"/>
            <a:chExt cx="3581400" cy="1390710"/>
          </a:xfrm>
        </p:grpSpPr>
        <p:grpSp>
          <p:nvGrpSpPr>
            <p:cNvPr id="3" name="Group 31"/>
            <p:cNvGrpSpPr/>
            <p:nvPr/>
          </p:nvGrpSpPr>
          <p:grpSpPr>
            <a:xfrm>
              <a:off x="2895600" y="1600200"/>
              <a:ext cx="3581400" cy="1238310"/>
              <a:chOff x="2895600" y="1600200"/>
              <a:chExt cx="3581400" cy="123831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2895600" y="2201840"/>
                <a:ext cx="310896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5400000" flipH="1" flipV="1">
                <a:off x="2642888" y="1923424"/>
                <a:ext cx="54864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5400000" flipH="1" flipV="1">
                <a:off x="5669280" y="2484120"/>
                <a:ext cx="54864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5400000" flipH="1" flipV="1">
                <a:off x="3494736" y="2468880"/>
                <a:ext cx="54864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2895600" y="1600200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R</a:t>
                </a:r>
                <a:r>
                  <a:rPr lang="en-US" sz="2000" baseline="-25000" dirty="0"/>
                  <a:t>H </a:t>
                </a:r>
                <a:r>
                  <a:rPr lang="en-US" dirty="0"/>
                  <a:t>= 2000</a:t>
                </a:r>
                <a:endParaRPr lang="en-US" sz="2000" baseline="-250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943600" y="2438400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R</a:t>
                </a:r>
                <a:r>
                  <a:rPr lang="en-US" sz="2000" baseline="-25000" dirty="0"/>
                  <a:t>D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876800" y="1676400"/>
                <a:ext cx="949656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4000 lb</a:t>
                </a: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rot="5400000" flipH="1" flipV="1">
                <a:off x="4602480" y="1950720"/>
                <a:ext cx="54864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3962400" y="22098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5ft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029200" y="22098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5ft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048000" y="22098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4ft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790664" y="259080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R</a:t>
              </a:r>
              <a:r>
                <a:rPr lang="en-US" sz="2000" baseline="-25000" dirty="0"/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1" grpId="0"/>
      <p:bldP spid="3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381000" y="117144"/>
            <a:ext cx="5257800" cy="6672616"/>
            <a:chOff x="381000" y="117144"/>
            <a:chExt cx="5257800" cy="6672616"/>
          </a:xfrm>
        </p:grpSpPr>
        <p:grpSp>
          <p:nvGrpSpPr>
            <p:cNvPr id="2" name="Group 4"/>
            <p:cNvGrpSpPr/>
            <p:nvPr/>
          </p:nvGrpSpPr>
          <p:grpSpPr>
            <a:xfrm>
              <a:off x="381000" y="117144"/>
              <a:ext cx="5257800" cy="6672616"/>
              <a:chOff x="381000" y="117144"/>
              <a:chExt cx="5257800" cy="6672616"/>
            </a:xfrm>
          </p:grpSpPr>
          <p:pic>
            <p:nvPicPr>
              <p:cNvPr id="69634" name="Picture 2" descr="H:\KJS\BMD 1.gif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85800" y="117144"/>
                <a:ext cx="4810125" cy="6625765"/>
              </a:xfrm>
              <a:prstGeom prst="rect">
                <a:avLst/>
              </a:prstGeom>
              <a:noFill/>
            </p:spPr>
          </p:pic>
          <p:sp>
            <p:nvSpPr>
              <p:cNvPr id="4" name="Rectangle 3"/>
              <p:cNvSpPr/>
              <p:nvPr/>
            </p:nvSpPr>
            <p:spPr>
              <a:xfrm>
                <a:off x="381000" y="1486240"/>
                <a:ext cx="5257800" cy="53035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Rectangle 76"/>
            <p:cNvSpPr/>
            <p:nvPr/>
          </p:nvSpPr>
          <p:spPr>
            <a:xfrm>
              <a:off x="3352800" y="928468"/>
              <a:ext cx="144780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0"/>
          <p:cNvGrpSpPr/>
          <p:nvPr/>
        </p:nvGrpSpPr>
        <p:grpSpPr>
          <a:xfrm>
            <a:off x="457200" y="1608160"/>
            <a:ext cx="2971800" cy="1306550"/>
            <a:chOff x="457200" y="1608160"/>
            <a:chExt cx="2174544" cy="1306550"/>
          </a:xfrm>
        </p:grpSpPr>
        <p:grpSp>
          <p:nvGrpSpPr>
            <p:cNvPr id="5" name="Group 14"/>
            <p:cNvGrpSpPr/>
            <p:nvPr/>
          </p:nvGrpSpPr>
          <p:grpSpPr>
            <a:xfrm>
              <a:off x="457200" y="1608160"/>
              <a:ext cx="2174544" cy="1306550"/>
              <a:chOff x="457200" y="1608160"/>
              <a:chExt cx="2174544" cy="130655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802944" y="2209800"/>
                <a:ext cx="173736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5400000" flipH="1" flipV="1">
                <a:off x="563880" y="2484120"/>
                <a:ext cx="54864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5400000" flipH="1" flipV="1">
                <a:off x="2240280" y="2484120"/>
                <a:ext cx="54864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rot="5400000" flipH="1" flipV="1">
                <a:off x="1402080" y="1950720"/>
                <a:ext cx="54864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457200" y="2514600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R</a:t>
                </a:r>
                <a:r>
                  <a:rPr lang="en-US" sz="2000" baseline="-25000" dirty="0"/>
                  <a:t>A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098344" y="2438400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R</a:t>
                </a:r>
                <a:r>
                  <a:rPr lang="en-US" sz="2000" baseline="-25000" dirty="0"/>
                  <a:t>H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641144" y="1608160"/>
                <a:ext cx="949656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4000 lb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865496" y="222572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4ft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66248" y="221548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4ft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 rot="5400000">
            <a:off x="-661348" y="4586220"/>
            <a:ext cx="3276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95300" y="4569156"/>
            <a:ext cx="3276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1638300" y="4610100"/>
            <a:ext cx="3276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4027795" y="4738620"/>
            <a:ext cx="3276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5448299" y="4721556"/>
            <a:ext cx="3276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6259203" y="4762500"/>
            <a:ext cx="3276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3162300" y="4809132"/>
            <a:ext cx="3276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05"/>
          <p:cNvGrpSpPr/>
          <p:nvPr/>
        </p:nvGrpSpPr>
        <p:grpSpPr>
          <a:xfrm>
            <a:off x="4800600" y="1600200"/>
            <a:ext cx="4191000" cy="1314510"/>
            <a:chOff x="4800600" y="1600200"/>
            <a:chExt cx="4191000" cy="131451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800600" y="2201840"/>
              <a:ext cx="310896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4547888" y="1923424"/>
              <a:ext cx="54864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7574280" y="2484120"/>
              <a:ext cx="54864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5399736" y="2468880"/>
              <a:ext cx="54864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800600" y="160020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2000</a:t>
              </a:r>
              <a:endParaRPr lang="en-US" sz="2000" baseline="-25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48600" y="243840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1200</a:t>
              </a:r>
              <a:endParaRPr lang="en-US" sz="2000" baseline="-25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48600" y="167640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400 lb/ft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67400" y="2209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53000" y="2209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4ft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715000" y="251460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4800</a:t>
              </a:r>
              <a:endParaRPr lang="en-US" sz="2000" baseline="-25000" dirty="0"/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>
              <a:off x="5605115" y="2190145"/>
              <a:ext cx="2286000" cy="28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Line 41"/>
            <p:cNvSpPr>
              <a:spLocks noChangeShapeType="1"/>
            </p:cNvSpPr>
            <p:nvPr/>
          </p:nvSpPr>
          <p:spPr bwMode="auto">
            <a:xfrm>
              <a:off x="5630840" y="1809701"/>
              <a:ext cx="22860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51"/>
            <p:cNvSpPr>
              <a:spLocks noChangeShapeType="1"/>
            </p:cNvSpPr>
            <p:nvPr/>
          </p:nvSpPr>
          <p:spPr bwMode="auto">
            <a:xfrm>
              <a:off x="7848600" y="1809707"/>
              <a:ext cx="0" cy="4057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52"/>
            <p:cNvSpPr>
              <a:spLocks noChangeShapeType="1"/>
            </p:cNvSpPr>
            <p:nvPr/>
          </p:nvSpPr>
          <p:spPr bwMode="auto">
            <a:xfrm>
              <a:off x="7315200" y="1809707"/>
              <a:ext cx="0" cy="4057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53"/>
            <p:cNvSpPr>
              <a:spLocks noChangeShapeType="1"/>
            </p:cNvSpPr>
            <p:nvPr/>
          </p:nvSpPr>
          <p:spPr bwMode="auto">
            <a:xfrm>
              <a:off x="6930199" y="1809707"/>
              <a:ext cx="0" cy="4057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40"/>
            <p:cNvSpPr>
              <a:spLocks noChangeShapeType="1"/>
            </p:cNvSpPr>
            <p:nvPr/>
          </p:nvSpPr>
          <p:spPr bwMode="auto">
            <a:xfrm>
              <a:off x="5655457" y="1810024"/>
              <a:ext cx="0" cy="4054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50"/>
            <p:cNvSpPr>
              <a:spLocks noChangeShapeType="1"/>
            </p:cNvSpPr>
            <p:nvPr/>
          </p:nvSpPr>
          <p:spPr bwMode="auto">
            <a:xfrm>
              <a:off x="6079888" y="1810024"/>
              <a:ext cx="0" cy="4054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54"/>
            <p:cNvSpPr>
              <a:spLocks noChangeShapeType="1"/>
            </p:cNvSpPr>
            <p:nvPr/>
          </p:nvSpPr>
          <p:spPr bwMode="auto">
            <a:xfrm>
              <a:off x="6504321" y="1810024"/>
              <a:ext cx="0" cy="4054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06"/>
          <p:cNvGrpSpPr/>
          <p:nvPr/>
        </p:nvGrpSpPr>
        <p:grpSpPr>
          <a:xfrm>
            <a:off x="4799012" y="3276600"/>
            <a:ext cx="3963988" cy="1238310"/>
            <a:chOff x="4799012" y="3276600"/>
            <a:chExt cx="3963988" cy="123831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4800600" y="3919184"/>
              <a:ext cx="31089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4533106" y="4201010"/>
              <a:ext cx="533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5093802" y="3868914"/>
              <a:ext cx="1143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800600" y="4419600"/>
              <a:ext cx="85953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7715282" y="4117326"/>
              <a:ext cx="42062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943600" y="3581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7ft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001000" y="401949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1200</a:t>
              </a:r>
              <a:endParaRPr lang="en-US" sz="2000" baseline="-250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715000" y="411480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2000</a:t>
              </a:r>
              <a:endParaRPr lang="en-US" sz="2000" baseline="-25000" dirty="0"/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5674056" y="3276600"/>
              <a:ext cx="2209800" cy="990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4876800" y="327660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2800</a:t>
              </a:r>
              <a:endParaRPr lang="en-US" sz="2000" baseline="-25000" dirty="0"/>
            </a:p>
          </p:txBody>
        </p:sp>
      </p:grpSp>
      <p:grpSp>
        <p:nvGrpSpPr>
          <p:cNvPr id="15" name="Group 107"/>
          <p:cNvGrpSpPr/>
          <p:nvPr/>
        </p:nvGrpSpPr>
        <p:grpSpPr>
          <a:xfrm>
            <a:off x="4800600" y="4876800"/>
            <a:ext cx="3115102" cy="1447800"/>
            <a:chOff x="4800600" y="4876800"/>
            <a:chExt cx="3115102" cy="144780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4800600" y="5638800"/>
              <a:ext cx="31089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800600" y="5638800"/>
              <a:ext cx="9144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Freeform 95"/>
            <p:cNvSpPr/>
            <p:nvPr/>
          </p:nvSpPr>
          <p:spPr>
            <a:xfrm>
              <a:off x="5642781" y="5222544"/>
              <a:ext cx="2272921" cy="941695"/>
            </a:xfrm>
            <a:custGeom>
              <a:avLst/>
              <a:gdLst>
                <a:gd name="connsiteX0" fmla="*/ 0 w 2210937"/>
                <a:gd name="connsiteY0" fmla="*/ 918949 h 918949"/>
                <a:gd name="connsiteX1" fmla="*/ 846161 w 2210937"/>
                <a:gd name="connsiteY1" fmla="*/ 454925 h 918949"/>
                <a:gd name="connsiteX2" fmla="*/ 1392072 w 2210937"/>
                <a:gd name="connsiteY2" fmla="*/ 4549 h 918949"/>
                <a:gd name="connsiteX3" fmla="*/ 2210937 w 2210937"/>
                <a:gd name="connsiteY3" fmla="*/ 427629 h 918949"/>
                <a:gd name="connsiteX0" fmla="*/ 100084 w 2311021"/>
                <a:gd name="connsiteY0" fmla="*/ 918949 h 941695"/>
                <a:gd name="connsiteX1" fmla="*/ 141027 w 2311021"/>
                <a:gd name="connsiteY1" fmla="*/ 864358 h 941695"/>
                <a:gd name="connsiteX2" fmla="*/ 946245 w 2311021"/>
                <a:gd name="connsiteY2" fmla="*/ 454925 h 941695"/>
                <a:gd name="connsiteX3" fmla="*/ 1492156 w 2311021"/>
                <a:gd name="connsiteY3" fmla="*/ 4549 h 941695"/>
                <a:gd name="connsiteX4" fmla="*/ 2311021 w 2311021"/>
                <a:gd name="connsiteY4" fmla="*/ 427629 h 941695"/>
                <a:gd name="connsiteX0" fmla="*/ 61984 w 2272921"/>
                <a:gd name="connsiteY0" fmla="*/ 918949 h 941695"/>
                <a:gd name="connsiteX1" fmla="*/ 102927 w 2272921"/>
                <a:gd name="connsiteY1" fmla="*/ 864358 h 941695"/>
                <a:gd name="connsiteX2" fmla="*/ 679545 w 2272921"/>
                <a:gd name="connsiteY2" fmla="*/ 454925 h 941695"/>
                <a:gd name="connsiteX3" fmla="*/ 1454056 w 2272921"/>
                <a:gd name="connsiteY3" fmla="*/ 4549 h 941695"/>
                <a:gd name="connsiteX4" fmla="*/ 2272921 w 2272921"/>
                <a:gd name="connsiteY4" fmla="*/ 427629 h 94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921" h="941695">
                  <a:moveTo>
                    <a:pt x="61984" y="918949"/>
                  </a:moveTo>
                  <a:cubicBezTo>
                    <a:pt x="68808" y="909851"/>
                    <a:pt x="0" y="941695"/>
                    <a:pt x="102927" y="864358"/>
                  </a:cubicBezTo>
                  <a:cubicBezTo>
                    <a:pt x="205854" y="787021"/>
                    <a:pt x="454357" y="598226"/>
                    <a:pt x="679545" y="454925"/>
                  </a:cubicBezTo>
                  <a:cubicBezTo>
                    <a:pt x="904733" y="311624"/>
                    <a:pt x="1188493" y="9098"/>
                    <a:pt x="1454056" y="4549"/>
                  </a:cubicBezTo>
                  <a:cubicBezTo>
                    <a:pt x="1719619" y="0"/>
                    <a:pt x="1977220" y="213814"/>
                    <a:pt x="2272921" y="427629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791200" y="592449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8000</a:t>
              </a:r>
              <a:endParaRPr lang="en-US" sz="2000" baseline="-250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086600" y="487680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1800</a:t>
              </a:r>
              <a:endParaRPr lang="en-US" sz="2000" baseline="-25000" dirty="0"/>
            </a:p>
          </p:txBody>
        </p:sp>
      </p:grpSp>
      <p:grpSp>
        <p:nvGrpSpPr>
          <p:cNvPr id="23" name="Group 104"/>
          <p:cNvGrpSpPr/>
          <p:nvPr/>
        </p:nvGrpSpPr>
        <p:grpSpPr>
          <a:xfrm>
            <a:off x="990600" y="4800600"/>
            <a:ext cx="2362200" cy="859808"/>
            <a:chOff x="990600" y="4800600"/>
            <a:chExt cx="2362200" cy="859808"/>
          </a:xfrm>
        </p:grpSpPr>
        <p:grpSp>
          <p:nvGrpSpPr>
            <p:cNvPr id="29" name="Group 54"/>
            <p:cNvGrpSpPr/>
            <p:nvPr/>
          </p:nvGrpSpPr>
          <p:grpSpPr>
            <a:xfrm>
              <a:off x="990600" y="4953000"/>
              <a:ext cx="2362200" cy="707408"/>
              <a:chOff x="990600" y="4953000"/>
              <a:chExt cx="2362200" cy="707408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990600" y="5637212"/>
                <a:ext cx="23622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0800000" flipV="1">
                <a:off x="990600" y="4953000"/>
                <a:ext cx="1143000" cy="685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 flipH="1" flipV="1">
                <a:off x="2155208" y="4974608"/>
                <a:ext cx="1143000" cy="685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TextBox 99"/>
            <p:cNvSpPr txBox="1"/>
            <p:nvPr/>
          </p:nvSpPr>
          <p:spPr>
            <a:xfrm>
              <a:off x="2362200" y="48006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16000</a:t>
              </a:r>
              <a:endParaRPr lang="en-US" baseline="-25000" dirty="0"/>
            </a:p>
          </p:txBody>
        </p:sp>
      </p:grpSp>
      <p:grpSp>
        <p:nvGrpSpPr>
          <p:cNvPr id="30" name="Group 103"/>
          <p:cNvGrpSpPr/>
          <p:nvPr/>
        </p:nvGrpSpPr>
        <p:grpSpPr>
          <a:xfrm>
            <a:off x="955344" y="3427412"/>
            <a:ext cx="2362200" cy="1068388"/>
            <a:chOff x="955344" y="3427412"/>
            <a:chExt cx="2362200" cy="1068388"/>
          </a:xfrm>
        </p:grpSpPr>
        <p:grpSp>
          <p:nvGrpSpPr>
            <p:cNvPr id="31" name="Group 101"/>
            <p:cNvGrpSpPr/>
            <p:nvPr/>
          </p:nvGrpSpPr>
          <p:grpSpPr>
            <a:xfrm>
              <a:off x="955344" y="3427412"/>
              <a:ext cx="2362200" cy="1068388"/>
              <a:chOff x="955344" y="3427412"/>
              <a:chExt cx="2362200" cy="1068388"/>
            </a:xfrm>
          </p:grpSpPr>
          <p:grpSp>
            <p:nvGrpSpPr>
              <p:cNvPr id="32" name="Group 49"/>
              <p:cNvGrpSpPr/>
              <p:nvPr/>
            </p:nvGrpSpPr>
            <p:grpSpPr>
              <a:xfrm>
                <a:off x="955344" y="3427412"/>
                <a:ext cx="2362200" cy="1068388"/>
                <a:chOff x="955344" y="3427412"/>
                <a:chExt cx="2362200" cy="1068388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>
                  <a:off x="955344" y="3960812"/>
                  <a:ext cx="2362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990600" y="3427412"/>
                  <a:ext cx="1143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2133600" y="4494212"/>
                  <a:ext cx="1143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>
                  <a:off x="723900" y="3695700"/>
                  <a:ext cx="5334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5400000">
                  <a:off x="1866106" y="3694906"/>
                  <a:ext cx="5334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5400000">
                  <a:off x="1867694" y="4228306"/>
                  <a:ext cx="5334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5400000">
                  <a:off x="3009106" y="4228306"/>
                  <a:ext cx="5334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1" name="TextBox 100"/>
              <p:cNvSpPr txBox="1"/>
              <p:nvPr/>
            </p:nvSpPr>
            <p:spPr>
              <a:xfrm>
                <a:off x="2133600" y="403860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2000</a:t>
                </a:r>
                <a:endParaRPr lang="en-US" baseline="-25000" dirty="0"/>
              </a:p>
            </p:txBody>
          </p:sp>
        </p:grpSp>
        <p:sp>
          <p:nvSpPr>
            <p:cNvPr id="103" name="TextBox 102"/>
            <p:cNvSpPr txBox="1"/>
            <p:nvPr/>
          </p:nvSpPr>
          <p:spPr>
            <a:xfrm>
              <a:off x="990600" y="34290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2000</a:t>
              </a:r>
              <a:endParaRPr lang="en-US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33600" y="117144"/>
            <a:ext cx="4810125" cy="6625765"/>
            <a:chOff x="2133600" y="117144"/>
            <a:chExt cx="4810125" cy="6625765"/>
          </a:xfrm>
        </p:grpSpPr>
        <p:pic>
          <p:nvPicPr>
            <p:cNvPr id="69634" name="Picture 2" descr="H:\KJS\BMD 1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3600" y="117144"/>
              <a:ext cx="4810125" cy="6625765"/>
            </a:xfrm>
            <a:prstGeom prst="rect">
              <a:avLst/>
            </a:prstGeom>
            <a:noFill/>
          </p:spPr>
        </p:pic>
        <p:sp>
          <p:nvSpPr>
            <p:cNvPr id="3" name="Rectangle 2"/>
            <p:cNvSpPr/>
            <p:nvPr/>
          </p:nvSpPr>
          <p:spPr>
            <a:xfrm>
              <a:off x="3144128" y="3589608"/>
              <a:ext cx="1371600" cy="1828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962400" y="5594252"/>
              <a:ext cx="137160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876800" y="914400"/>
              <a:ext cx="1371600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/>
            <p:cNvSpPr/>
            <p:nvPr/>
          </p:nvSpPr>
          <p:spPr>
            <a:xfrm>
              <a:off x="4724400" y="2362200"/>
              <a:ext cx="1143000" cy="762000"/>
            </a:xfrm>
            <a:prstGeom prst="rt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33400"/>
            <a:ext cx="3400425" cy="261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"/>
          <p:cNvGrpSpPr/>
          <p:nvPr/>
        </p:nvGrpSpPr>
        <p:grpSpPr>
          <a:xfrm>
            <a:off x="1447800" y="3041073"/>
            <a:ext cx="3276600" cy="3348059"/>
            <a:chOff x="1447800" y="3041073"/>
            <a:chExt cx="3276600" cy="3348059"/>
          </a:xfrm>
        </p:grpSpPr>
        <p:pic>
          <p:nvPicPr>
            <p:cNvPr id="6144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3041073"/>
              <a:ext cx="3276600" cy="2978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1905000" y="6019800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Free body diagram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638800" y="3352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∑M</a:t>
            </a:r>
            <a:r>
              <a:rPr lang="en-US" sz="2400" baseline="-25000" dirty="0"/>
              <a:t>A</a:t>
            </a:r>
            <a:r>
              <a:rPr lang="en-US" sz="2400" dirty="0"/>
              <a:t> = 0 ; </a:t>
            </a:r>
            <a:r>
              <a:rPr lang="en-US" sz="2400" dirty="0" err="1"/>
              <a:t>D</a:t>
            </a:r>
            <a:r>
              <a:rPr lang="en-US" sz="2400" baseline="-25000" dirty="0" err="1"/>
              <a:t>y</a:t>
            </a:r>
            <a:r>
              <a:rPr lang="en-US" sz="2400" dirty="0"/>
              <a:t> = 11.84 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4191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baseline="-25000" dirty="0"/>
              <a:t>y</a:t>
            </a:r>
            <a:r>
              <a:rPr lang="en-US" sz="2400" dirty="0"/>
              <a:t> = 4.16 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400" y="49485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baseline="-25000" dirty="0"/>
              <a:t>x</a:t>
            </a:r>
            <a:r>
              <a:rPr lang="en-US" sz="2400" dirty="0"/>
              <a:t> = -9.6 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28800"/>
            <a:ext cx="2057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990600"/>
            <a:ext cx="44481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571750"/>
            <a:ext cx="18097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533400"/>
            <a:ext cx="396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6019800" y="2514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A </a:t>
            </a:r>
            <a:r>
              <a:rPr lang="en-US" dirty="0"/>
              <a:t>= </a:t>
            </a:r>
            <a:r>
              <a:rPr lang="en-US" dirty="0" err="1"/>
              <a:t>wL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6019800" y="29072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baseline="-25000" dirty="0"/>
              <a:t>A </a:t>
            </a:r>
            <a:r>
              <a:rPr lang="en-US" dirty="0"/>
              <a:t>= wL</a:t>
            </a:r>
            <a:r>
              <a:rPr lang="en-US" baseline="30000" dirty="0"/>
              <a:t>2</a:t>
            </a:r>
            <a:r>
              <a:rPr lang="en-US" dirty="0"/>
              <a:t>/2</a:t>
            </a:r>
            <a:endParaRPr lang="en-US" baseline="300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533400" y="2209800"/>
            <a:ext cx="4572000" cy="1283732"/>
            <a:chOff x="533400" y="2209800"/>
            <a:chExt cx="4572000" cy="1283732"/>
          </a:xfrm>
        </p:grpSpPr>
        <p:sp>
          <p:nvSpPr>
            <p:cNvPr id="6" name="Rectangle 5"/>
            <p:cNvSpPr/>
            <p:nvPr/>
          </p:nvSpPr>
          <p:spPr>
            <a:xfrm>
              <a:off x="1219200" y="2667000"/>
              <a:ext cx="35052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219200" y="2469612"/>
              <a:ext cx="3438144" cy="197388"/>
              <a:chOff x="1219200" y="3241137"/>
              <a:chExt cx="3438144" cy="197388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1229751" y="3254619"/>
                <a:ext cx="225083" cy="168813"/>
              </a:xfrm>
              <a:custGeom>
                <a:avLst/>
                <a:gdLst>
                  <a:gd name="connsiteX0" fmla="*/ 0 w 225083"/>
                  <a:gd name="connsiteY0" fmla="*/ 168813 h 168813"/>
                  <a:gd name="connsiteX1" fmla="*/ 56271 w 225083"/>
                  <a:gd name="connsiteY1" fmla="*/ 0 h 168813"/>
                  <a:gd name="connsiteX2" fmla="*/ 225083 w 225083"/>
                  <a:gd name="connsiteY2" fmla="*/ 168813 h 168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5083" h="168813">
                    <a:moveTo>
                      <a:pt x="0" y="168813"/>
                    </a:moveTo>
                    <a:cubicBezTo>
                      <a:pt x="9378" y="84406"/>
                      <a:pt x="18757" y="0"/>
                      <a:pt x="56271" y="0"/>
                    </a:cubicBezTo>
                    <a:cubicBezTo>
                      <a:pt x="93785" y="0"/>
                      <a:pt x="159434" y="84406"/>
                      <a:pt x="225083" y="16881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 flipV="1">
                <a:off x="1219200" y="3429000"/>
                <a:ext cx="34381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Freeform 9"/>
              <p:cNvSpPr/>
              <p:nvPr/>
            </p:nvSpPr>
            <p:spPr>
              <a:xfrm>
                <a:off x="1457325" y="3267075"/>
                <a:ext cx="225083" cy="168813"/>
              </a:xfrm>
              <a:custGeom>
                <a:avLst/>
                <a:gdLst>
                  <a:gd name="connsiteX0" fmla="*/ 0 w 225083"/>
                  <a:gd name="connsiteY0" fmla="*/ 168813 h 168813"/>
                  <a:gd name="connsiteX1" fmla="*/ 56271 w 225083"/>
                  <a:gd name="connsiteY1" fmla="*/ 0 h 168813"/>
                  <a:gd name="connsiteX2" fmla="*/ 225083 w 225083"/>
                  <a:gd name="connsiteY2" fmla="*/ 168813 h 168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5083" h="168813">
                    <a:moveTo>
                      <a:pt x="0" y="168813"/>
                    </a:moveTo>
                    <a:cubicBezTo>
                      <a:pt x="9378" y="84406"/>
                      <a:pt x="18757" y="0"/>
                      <a:pt x="56271" y="0"/>
                    </a:cubicBezTo>
                    <a:cubicBezTo>
                      <a:pt x="93785" y="0"/>
                      <a:pt x="159434" y="84406"/>
                      <a:pt x="225083" y="16881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1680943" y="3248025"/>
                <a:ext cx="225083" cy="168813"/>
              </a:xfrm>
              <a:custGeom>
                <a:avLst/>
                <a:gdLst>
                  <a:gd name="connsiteX0" fmla="*/ 0 w 225083"/>
                  <a:gd name="connsiteY0" fmla="*/ 168813 h 168813"/>
                  <a:gd name="connsiteX1" fmla="*/ 56271 w 225083"/>
                  <a:gd name="connsiteY1" fmla="*/ 0 h 168813"/>
                  <a:gd name="connsiteX2" fmla="*/ 225083 w 225083"/>
                  <a:gd name="connsiteY2" fmla="*/ 168813 h 168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5083" h="168813">
                    <a:moveTo>
                      <a:pt x="0" y="168813"/>
                    </a:moveTo>
                    <a:cubicBezTo>
                      <a:pt x="9378" y="84406"/>
                      <a:pt x="18757" y="0"/>
                      <a:pt x="56271" y="0"/>
                    </a:cubicBezTo>
                    <a:cubicBezTo>
                      <a:pt x="93785" y="0"/>
                      <a:pt x="159434" y="84406"/>
                      <a:pt x="225083" y="16881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1908517" y="3260481"/>
                <a:ext cx="225083" cy="168813"/>
              </a:xfrm>
              <a:custGeom>
                <a:avLst/>
                <a:gdLst>
                  <a:gd name="connsiteX0" fmla="*/ 0 w 225083"/>
                  <a:gd name="connsiteY0" fmla="*/ 168813 h 168813"/>
                  <a:gd name="connsiteX1" fmla="*/ 56271 w 225083"/>
                  <a:gd name="connsiteY1" fmla="*/ 0 h 168813"/>
                  <a:gd name="connsiteX2" fmla="*/ 225083 w 225083"/>
                  <a:gd name="connsiteY2" fmla="*/ 168813 h 168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5083" h="168813">
                    <a:moveTo>
                      <a:pt x="0" y="168813"/>
                    </a:moveTo>
                    <a:cubicBezTo>
                      <a:pt x="9378" y="84406"/>
                      <a:pt x="18757" y="0"/>
                      <a:pt x="56271" y="0"/>
                    </a:cubicBezTo>
                    <a:cubicBezTo>
                      <a:pt x="93785" y="0"/>
                      <a:pt x="159434" y="84406"/>
                      <a:pt x="225083" y="16881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2133600" y="3247731"/>
                <a:ext cx="225083" cy="168813"/>
              </a:xfrm>
              <a:custGeom>
                <a:avLst/>
                <a:gdLst>
                  <a:gd name="connsiteX0" fmla="*/ 0 w 225083"/>
                  <a:gd name="connsiteY0" fmla="*/ 168813 h 168813"/>
                  <a:gd name="connsiteX1" fmla="*/ 56271 w 225083"/>
                  <a:gd name="connsiteY1" fmla="*/ 0 h 168813"/>
                  <a:gd name="connsiteX2" fmla="*/ 225083 w 225083"/>
                  <a:gd name="connsiteY2" fmla="*/ 168813 h 168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5083" h="168813">
                    <a:moveTo>
                      <a:pt x="0" y="168813"/>
                    </a:moveTo>
                    <a:cubicBezTo>
                      <a:pt x="9378" y="84406"/>
                      <a:pt x="18757" y="0"/>
                      <a:pt x="56271" y="0"/>
                    </a:cubicBezTo>
                    <a:cubicBezTo>
                      <a:pt x="93785" y="0"/>
                      <a:pt x="159434" y="84406"/>
                      <a:pt x="225083" y="16881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361174" y="3260187"/>
                <a:ext cx="225083" cy="168813"/>
              </a:xfrm>
              <a:custGeom>
                <a:avLst/>
                <a:gdLst>
                  <a:gd name="connsiteX0" fmla="*/ 0 w 225083"/>
                  <a:gd name="connsiteY0" fmla="*/ 168813 h 168813"/>
                  <a:gd name="connsiteX1" fmla="*/ 56271 w 225083"/>
                  <a:gd name="connsiteY1" fmla="*/ 0 h 168813"/>
                  <a:gd name="connsiteX2" fmla="*/ 225083 w 225083"/>
                  <a:gd name="connsiteY2" fmla="*/ 168813 h 168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5083" h="168813">
                    <a:moveTo>
                      <a:pt x="0" y="168813"/>
                    </a:moveTo>
                    <a:cubicBezTo>
                      <a:pt x="9378" y="84406"/>
                      <a:pt x="18757" y="0"/>
                      <a:pt x="56271" y="0"/>
                    </a:cubicBezTo>
                    <a:cubicBezTo>
                      <a:pt x="93785" y="0"/>
                      <a:pt x="159434" y="84406"/>
                      <a:pt x="225083" y="16881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2584792" y="3241137"/>
                <a:ext cx="225083" cy="168813"/>
              </a:xfrm>
              <a:custGeom>
                <a:avLst/>
                <a:gdLst>
                  <a:gd name="connsiteX0" fmla="*/ 0 w 225083"/>
                  <a:gd name="connsiteY0" fmla="*/ 168813 h 168813"/>
                  <a:gd name="connsiteX1" fmla="*/ 56271 w 225083"/>
                  <a:gd name="connsiteY1" fmla="*/ 0 h 168813"/>
                  <a:gd name="connsiteX2" fmla="*/ 225083 w 225083"/>
                  <a:gd name="connsiteY2" fmla="*/ 168813 h 168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5083" h="168813">
                    <a:moveTo>
                      <a:pt x="0" y="168813"/>
                    </a:moveTo>
                    <a:cubicBezTo>
                      <a:pt x="9378" y="84406"/>
                      <a:pt x="18757" y="0"/>
                      <a:pt x="56271" y="0"/>
                    </a:cubicBezTo>
                    <a:cubicBezTo>
                      <a:pt x="93785" y="0"/>
                      <a:pt x="159434" y="84406"/>
                      <a:pt x="225083" y="16881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2812366" y="3253593"/>
                <a:ext cx="225083" cy="168813"/>
              </a:xfrm>
              <a:custGeom>
                <a:avLst/>
                <a:gdLst>
                  <a:gd name="connsiteX0" fmla="*/ 0 w 225083"/>
                  <a:gd name="connsiteY0" fmla="*/ 168813 h 168813"/>
                  <a:gd name="connsiteX1" fmla="*/ 56271 w 225083"/>
                  <a:gd name="connsiteY1" fmla="*/ 0 h 168813"/>
                  <a:gd name="connsiteX2" fmla="*/ 225083 w 225083"/>
                  <a:gd name="connsiteY2" fmla="*/ 168813 h 168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5083" h="168813">
                    <a:moveTo>
                      <a:pt x="0" y="168813"/>
                    </a:moveTo>
                    <a:cubicBezTo>
                      <a:pt x="9378" y="84406"/>
                      <a:pt x="18757" y="0"/>
                      <a:pt x="56271" y="0"/>
                    </a:cubicBezTo>
                    <a:cubicBezTo>
                      <a:pt x="93785" y="0"/>
                      <a:pt x="159434" y="84406"/>
                      <a:pt x="225083" y="16881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048000" y="3257256"/>
                <a:ext cx="225083" cy="168813"/>
              </a:xfrm>
              <a:custGeom>
                <a:avLst/>
                <a:gdLst>
                  <a:gd name="connsiteX0" fmla="*/ 0 w 225083"/>
                  <a:gd name="connsiteY0" fmla="*/ 168813 h 168813"/>
                  <a:gd name="connsiteX1" fmla="*/ 56271 w 225083"/>
                  <a:gd name="connsiteY1" fmla="*/ 0 h 168813"/>
                  <a:gd name="connsiteX2" fmla="*/ 225083 w 225083"/>
                  <a:gd name="connsiteY2" fmla="*/ 168813 h 168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5083" h="168813">
                    <a:moveTo>
                      <a:pt x="0" y="168813"/>
                    </a:moveTo>
                    <a:cubicBezTo>
                      <a:pt x="9378" y="84406"/>
                      <a:pt x="18757" y="0"/>
                      <a:pt x="56271" y="0"/>
                    </a:cubicBezTo>
                    <a:cubicBezTo>
                      <a:pt x="93785" y="0"/>
                      <a:pt x="159434" y="84406"/>
                      <a:pt x="225083" y="16881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3275574" y="3269712"/>
                <a:ext cx="225083" cy="168813"/>
              </a:xfrm>
              <a:custGeom>
                <a:avLst/>
                <a:gdLst>
                  <a:gd name="connsiteX0" fmla="*/ 0 w 225083"/>
                  <a:gd name="connsiteY0" fmla="*/ 168813 h 168813"/>
                  <a:gd name="connsiteX1" fmla="*/ 56271 w 225083"/>
                  <a:gd name="connsiteY1" fmla="*/ 0 h 168813"/>
                  <a:gd name="connsiteX2" fmla="*/ 225083 w 225083"/>
                  <a:gd name="connsiteY2" fmla="*/ 168813 h 168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5083" h="168813">
                    <a:moveTo>
                      <a:pt x="0" y="168813"/>
                    </a:moveTo>
                    <a:cubicBezTo>
                      <a:pt x="9378" y="84406"/>
                      <a:pt x="18757" y="0"/>
                      <a:pt x="56271" y="0"/>
                    </a:cubicBezTo>
                    <a:cubicBezTo>
                      <a:pt x="93785" y="0"/>
                      <a:pt x="159434" y="84406"/>
                      <a:pt x="225083" y="16881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3499192" y="3250662"/>
                <a:ext cx="225083" cy="168813"/>
              </a:xfrm>
              <a:custGeom>
                <a:avLst/>
                <a:gdLst>
                  <a:gd name="connsiteX0" fmla="*/ 0 w 225083"/>
                  <a:gd name="connsiteY0" fmla="*/ 168813 h 168813"/>
                  <a:gd name="connsiteX1" fmla="*/ 56271 w 225083"/>
                  <a:gd name="connsiteY1" fmla="*/ 0 h 168813"/>
                  <a:gd name="connsiteX2" fmla="*/ 225083 w 225083"/>
                  <a:gd name="connsiteY2" fmla="*/ 168813 h 168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5083" h="168813">
                    <a:moveTo>
                      <a:pt x="0" y="168813"/>
                    </a:moveTo>
                    <a:cubicBezTo>
                      <a:pt x="9378" y="84406"/>
                      <a:pt x="18757" y="0"/>
                      <a:pt x="56271" y="0"/>
                    </a:cubicBezTo>
                    <a:cubicBezTo>
                      <a:pt x="93785" y="0"/>
                      <a:pt x="159434" y="84406"/>
                      <a:pt x="225083" y="16881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3726766" y="3263118"/>
                <a:ext cx="225083" cy="168813"/>
              </a:xfrm>
              <a:custGeom>
                <a:avLst/>
                <a:gdLst>
                  <a:gd name="connsiteX0" fmla="*/ 0 w 225083"/>
                  <a:gd name="connsiteY0" fmla="*/ 168813 h 168813"/>
                  <a:gd name="connsiteX1" fmla="*/ 56271 w 225083"/>
                  <a:gd name="connsiteY1" fmla="*/ 0 h 168813"/>
                  <a:gd name="connsiteX2" fmla="*/ 225083 w 225083"/>
                  <a:gd name="connsiteY2" fmla="*/ 168813 h 168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5083" h="168813">
                    <a:moveTo>
                      <a:pt x="0" y="168813"/>
                    </a:moveTo>
                    <a:cubicBezTo>
                      <a:pt x="9378" y="84406"/>
                      <a:pt x="18757" y="0"/>
                      <a:pt x="56271" y="0"/>
                    </a:cubicBezTo>
                    <a:cubicBezTo>
                      <a:pt x="93785" y="0"/>
                      <a:pt x="159434" y="84406"/>
                      <a:pt x="225083" y="16881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3951849" y="3250368"/>
                <a:ext cx="225083" cy="168813"/>
              </a:xfrm>
              <a:custGeom>
                <a:avLst/>
                <a:gdLst>
                  <a:gd name="connsiteX0" fmla="*/ 0 w 225083"/>
                  <a:gd name="connsiteY0" fmla="*/ 168813 h 168813"/>
                  <a:gd name="connsiteX1" fmla="*/ 56271 w 225083"/>
                  <a:gd name="connsiteY1" fmla="*/ 0 h 168813"/>
                  <a:gd name="connsiteX2" fmla="*/ 225083 w 225083"/>
                  <a:gd name="connsiteY2" fmla="*/ 168813 h 168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5083" h="168813">
                    <a:moveTo>
                      <a:pt x="0" y="168813"/>
                    </a:moveTo>
                    <a:cubicBezTo>
                      <a:pt x="9378" y="84406"/>
                      <a:pt x="18757" y="0"/>
                      <a:pt x="56271" y="0"/>
                    </a:cubicBezTo>
                    <a:cubicBezTo>
                      <a:pt x="93785" y="0"/>
                      <a:pt x="159434" y="84406"/>
                      <a:pt x="225083" y="16881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4179423" y="3262824"/>
                <a:ext cx="225083" cy="168813"/>
              </a:xfrm>
              <a:custGeom>
                <a:avLst/>
                <a:gdLst>
                  <a:gd name="connsiteX0" fmla="*/ 0 w 225083"/>
                  <a:gd name="connsiteY0" fmla="*/ 168813 h 168813"/>
                  <a:gd name="connsiteX1" fmla="*/ 56271 w 225083"/>
                  <a:gd name="connsiteY1" fmla="*/ 0 h 168813"/>
                  <a:gd name="connsiteX2" fmla="*/ 225083 w 225083"/>
                  <a:gd name="connsiteY2" fmla="*/ 168813 h 168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5083" h="168813">
                    <a:moveTo>
                      <a:pt x="0" y="168813"/>
                    </a:moveTo>
                    <a:cubicBezTo>
                      <a:pt x="9378" y="84406"/>
                      <a:pt x="18757" y="0"/>
                      <a:pt x="56271" y="0"/>
                    </a:cubicBezTo>
                    <a:cubicBezTo>
                      <a:pt x="93785" y="0"/>
                      <a:pt x="159434" y="84406"/>
                      <a:pt x="225083" y="16881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4403041" y="3253299"/>
                <a:ext cx="225083" cy="168813"/>
              </a:xfrm>
              <a:custGeom>
                <a:avLst/>
                <a:gdLst>
                  <a:gd name="connsiteX0" fmla="*/ 0 w 225083"/>
                  <a:gd name="connsiteY0" fmla="*/ 168813 h 168813"/>
                  <a:gd name="connsiteX1" fmla="*/ 56271 w 225083"/>
                  <a:gd name="connsiteY1" fmla="*/ 0 h 168813"/>
                  <a:gd name="connsiteX2" fmla="*/ 225083 w 225083"/>
                  <a:gd name="connsiteY2" fmla="*/ 168813 h 168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5083" h="168813">
                    <a:moveTo>
                      <a:pt x="0" y="168813"/>
                    </a:moveTo>
                    <a:cubicBezTo>
                      <a:pt x="9378" y="84406"/>
                      <a:pt x="18757" y="0"/>
                      <a:pt x="56271" y="0"/>
                    </a:cubicBezTo>
                    <a:cubicBezTo>
                      <a:pt x="93785" y="0"/>
                      <a:pt x="159434" y="84406"/>
                      <a:pt x="225083" y="168813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1038225" y="3048000"/>
              <a:ext cx="457200" cy="1588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27"/>
            <p:cNvSpPr/>
            <p:nvPr/>
          </p:nvSpPr>
          <p:spPr>
            <a:xfrm rot="12042642">
              <a:off x="1007420" y="2347148"/>
              <a:ext cx="457200" cy="609600"/>
            </a:xfrm>
            <a:prstGeom prst="arc">
              <a:avLst/>
            </a:prstGeom>
            <a:ln>
              <a:solidFill>
                <a:srgbClr val="FFC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71600" y="31242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A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3400" y="24384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baseline="-25000" dirty="0"/>
                <a:t>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43000" y="22098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endParaRPr lang="en-US" baseline="-25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48200" y="22860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  <a:endParaRPr lang="en-US" baseline="-250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43000" y="374546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Shear force at any section x from right end </a:t>
            </a:r>
            <a:r>
              <a:rPr lang="en-US" dirty="0" err="1"/>
              <a:t>V</a:t>
            </a:r>
            <a:r>
              <a:rPr lang="en-US" baseline="-25000" dirty="0" err="1"/>
              <a:t>x</a:t>
            </a:r>
            <a:r>
              <a:rPr lang="en-US" dirty="0"/>
              <a:t> = </a:t>
            </a:r>
            <a:r>
              <a:rPr lang="en-US" dirty="0" err="1"/>
              <a:t>wx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066800" y="41910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Bending moment at any section x from right end </a:t>
            </a:r>
            <a:r>
              <a:rPr lang="en-US" dirty="0" err="1"/>
              <a:t>M</a:t>
            </a:r>
            <a:r>
              <a:rPr lang="en-US" baseline="-25000" dirty="0" err="1"/>
              <a:t>x</a:t>
            </a:r>
            <a:r>
              <a:rPr lang="en-US" dirty="0"/>
              <a:t> = </a:t>
            </a:r>
            <a:r>
              <a:rPr lang="en-US" dirty="0" err="1"/>
              <a:t>wx</a:t>
            </a:r>
            <a:r>
              <a:rPr lang="en-US" dirty="0"/>
              <a:t>*x/2 = wx</a:t>
            </a:r>
            <a:r>
              <a:rPr lang="en-US" baseline="30000" dirty="0"/>
              <a:t>2</a:t>
            </a:r>
            <a:r>
              <a:rPr lang="en-US" dirty="0"/>
              <a:t>/2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/>
      <p:bldP spid="3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27527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257800" y="1371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∑M</a:t>
            </a:r>
            <a:r>
              <a:rPr lang="en-US" sz="2400" baseline="-25000" dirty="0"/>
              <a:t>B</a:t>
            </a:r>
            <a:r>
              <a:rPr lang="en-US" sz="2400" dirty="0"/>
              <a:t> = 0 ; M</a:t>
            </a:r>
            <a:r>
              <a:rPr lang="en-US" sz="2400" baseline="-25000" dirty="0"/>
              <a:t>B</a:t>
            </a:r>
            <a:r>
              <a:rPr lang="en-US" sz="2400" dirty="0"/>
              <a:t> = 76.8 k-ft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2209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baseline="-25000" dirty="0"/>
              <a:t>y</a:t>
            </a:r>
            <a:r>
              <a:rPr lang="en-US" sz="2400" dirty="0"/>
              <a:t> = -4.16 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29673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</a:t>
            </a:r>
            <a:r>
              <a:rPr lang="en-US" sz="2400" baseline="-25000" dirty="0" err="1"/>
              <a:t>x</a:t>
            </a:r>
            <a:r>
              <a:rPr lang="en-US" sz="2400" dirty="0"/>
              <a:t> = 0k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38817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</a:t>
            </a:r>
            <a:r>
              <a:rPr lang="en-US" sz="2400" baseline="-25000" dirty="0" err="1"/>
              <a:t>y</a:t>
            </a:r>
            <a:r>
              <a:rPr lang="en-US" sz="2400" dirty="0"/>
              <a:t> = 9.6 – 0.6 x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456753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y</a:t>
            </a:r>
            <a:r>
              <a:rPr lang="en-US" sz="2400" dirty="0"/>
              <a:t> = 9.6*x  – (0.6 x*x/2)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20288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5725" y="2209800"/>
            <a:ext cx="2171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2895600"/>
            <a:ext cx="1971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962400" y="3733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</a:t>
            </a:r>
            <a:r>
              <a:rPr lang="en-US" sz="2400" baseline="-25000" dirty="0" err="1"/>
              <a:t>x</a:t>
            </a:r>
            <a:r>
              <a:rPr lang="en-US" sz="2400" dirty="0"/>
              <a:t> = 0k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90600"/>
            <a:ext cx="44481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rot="5400000" flipH="1" flipV="1">
            <a:off x="2020094" y="2551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76400" y="3429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</a:t>
            </a:r>
            <a:r>
              <a:rPr lang="en-US" sz="2400" baseline="-25000" dirty="0" err="1"/>
              <a:t>x</a:t>
            </a:r>
            <a:r>
              <a:rPr lang="en-US" sz="2400" dirty="0"/>
              <a:t> = 4.16 – 0.8 x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41148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</a:t>
            </a:r>
            <a:r>
              <a:rPr lang="en-US" sz="2400" baseline="-25000" dirty="0" err="1"/>
              <a:t>x</a:t>
            </a:r>
            <a:r>
              <a:rPr lang="en-US" sz="2400" dirty="0"/>
              <a:t> = 4.16*x + 76.8  – (0.8 x*x/2)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/>
          <p:nvPr/>
        </p:nvGrpSpPr>
        <p:grpSpPr>
          <a:xfrm>
            <a:off x="685800" y="1600200"/>
            <a:ext cx="3276600" cy="3348059"/>
            <a:chOff x="1447800" y="3041073"/>
            <a:chExt cx="3276600" cy="3348059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7800" y="3041073"/>
              <a:ext cx="3276600" cy="2978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1905000" y="6019800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Free body diagram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29200" y="1295400"/>
            <a:ext cx="3733800" cy="2533650"/>
            <a:chOff x="5029200" y="1295400"/>
            <a:chExt cx="3733800" cy="2533650"/>
          </a:xfrm>
        </p:grpSpPr>
        <p:grpSp>
          <p:nvGrpSpPr>
            <p:cNvPr id="2" name="Group 3"/>
            <p:cNvGrpSpPr/>
            <p:nvPr/>
          </p:nvGrpSpPr>
          <p:grpSpPr>
            <a:xfrm>
              <a:off x="5029200" y="1295400"/>
              <a:ext cx="2743200" cy="2533650"/>
              <a:chOff x="2133600" y="1447800"/>
              <a:chExt cx="2743200" cy="2533650"/>
            </a:xfrm>
          </p:grpSpPr>
          <p:pic>
            <p:nvPicPr>
              <p:cNvPr id="65538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33600" y="1676400"/>
                <a:ext cx="2647950" cy="2305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" name="Rectangle 2"/>
              <p:cNvSpPr/>
              <p:nvPr/>
            </p:nvSpPr>
            <p:spPr>
              <a:xfrm>
                <a:off x="3352800" y="1447800"/>
                <a:ext cx="1524000" cy="60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467600" y="30480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SFD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24400" y="3886200"/>
            <a:ext cx="3962400" cy="2438400"/>
            <a:chOff x="4800600" y="3886200"/>
            <a:chExt cx="3962400" cy="2438400"/>
          </a:xfrm>
        </p:grpSpPr>
        <p:pic>
          <p:nvPicPr>
            <p:cNvPr id="6553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0600" y="3886200"/>
              <a:ext cx="2771775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7620000" y="53340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BMD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2819400" y="2057400"/>
            <a:ext cx="246888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ine 41"/>
          <p:cNvSpPr>
            <a:spLocks noChangeShapeType="1"/>
          </p:cNvSpPr>
          <p:nvPr/>
        </p:nvSpPr>
        <p:spPr bwMode="auto">
          <a:xfrm>
            <a:off x="2833252" y="1842924"/>
            <a:ext cx="242454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51"/>
          <p:cNvSpPr>
            <a:spLocks noChangeShapeType="1"/>
          </p:cNvSpPr>
          <p:nvPr/>
        </p:nvSpPr>
        <p:spPr bwMode="auto">
          <a:xfrm>
            <a:off x="4100942" y="1842927"/>
            <a:ext cx="0" cy="22873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52"/>
          <p:cNvSpPr>
            <a:spLocks noChangeShapeType="1"/>
          </p:cNvSpPr>
          <p:nvPr/>
        </p:nvSpPr>
        <p:spPr bwMode="auto">
          <a:xfrm>
            <a:off x="3837707" y="1842927"/>
            <a:ext cx="0" cy="22873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53"/>
          <p:cNvSpPr>
            <a:spLocks noChangeShapeType="1"/>
          </p:cNvSpPr>
          <p:nvPr/>
        </p:nvSpPr>
        <p:spPr bwMode="auto">
          <a:xfrm>
            <a:off x="3532907" y="1842927"/>
            <a:ext cx="0" cy="22873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56"/>
          <p:cNvSpPr>
            <a:spLocks noChangeShapeType="1"/>
          </p:cNvSpPr>
          <p:nvPr/>
        </p:nvSpPr>
        <p:spPr bwMode="auto">
          <a:xfrm>
            <a:off x="4371107" y="1842927"/>
            <a:ext cx="0" cy="22873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3554413" y="1600200"/>
            <a:ext cx="677862" cy="228600"/>
          </a:xfrm>
          <a:custGeom>
            <a:avLst/>
            <a:gdLst>
              <a:gd name="connsiteX0" fmla="*/ 0 w 678872"/>
              <a:gd name="connsiteY0" fmla="*/ 228600 h 228600"/>
              <a:gd name="connsiteX1" fmla="*/ 207818 w 678872"/>
              <a:gd name="connsiteY1" fmla="*/ 34636 h 228600"/>
              <a:gd name="connsiteX2" fmla="*/ 678872 w 678872"/>
              <a:gd name="connsiteY2" fmla="*/ 20782 h 228600"/>
              <a:gd name="connsiteX3" fmla="*/ 678872 w 678872"/>
              <a:gd name="connsiteY3" fmla="*/ 20782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872" h="228600">
                <a:moveTo>
                  <a:pt x="0" y="228600"/>
                </a:moveTo>
                <a:cubicBezTo>
                  <a:pt x="47336" y="148936"/>
                  <a:pt x="94673" y="69272"/>
                  <a:pt x="207818" y="34636"/>
                </a:cubicBezTo>
                <a:cubicBezTo>
                  <a:pt x="320963" y="0"/>
                  <a:pt x="678872" y="20782"/>
                  <a:pt x="678872" y="20782"/>
                </a:cubicBezTo>
                <a:lnTo>
                  <a:pt x="678872" y="20782"/>
                </a:lnTo>
              </a:path>
            </a:pathLst>
          </a:custGeom>
          <a:ln w="952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Line 40"/>
          <p:cNvSpPr>
            <a:spLocks noChangeShapeType="1"/>
          </p:cNvSpPr>
          <p:nvPr/>
        </p:nvSpPr>
        <p:spPr bwMode="auto">
          <a:xfrm>
            <a:off x="4620490" y="1842927"/>
            <a:ext cx="0" cy="22873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50"/>
          <p:cNvSpPr>
            <a:spLocks noChangeShapeType="1"/>
          </p:cNvSpPr>
          <p:nvPr/>
        </p:nvSpPr>
        <p:spPr bwMode="auto">
          <a:xfrm>
            <a:off x="4862945" y="1842927"/>
            <a:ext cx="0" cy="22873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53"/>
          <p:cNvSpPr>
            <a:spLocks noChangeShapeType="1"/>
          </p:cNvSpPr>
          <p:nvPr/>
        </p:nvSpPr>
        <p:spPr bwMode="auto">
          <a:xfrm>
            <a:off x="5257800" y="1842927"/>
            <a:ext cx="0" cy="22873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54"/>
          <p:cNvSpPr>
            <a:spLocks noChangeShapeType="1"/>
          </p:cNvSpPr>
          <p:nvPr/>
        </p:nvSpPr>
        <p:spPr bwMode="auto">
          <a:xfrm>
            <a:off x="5077690" y="1842927"/>
            <a:ext cx="0" cy="22873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78"/>
          <p:cNvSpPr txBox="1">
            <a:spLocks noChangeArrowheads="1"/>
          </p:cNvSpPr>
          <p:nvPr/>
        </p:nvSpPr>
        <p:spPr bwMode="auto">
          <a:xfrm>
            <a:off x="4191000" y="1447844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24kN/m</a:t>
            </a:r>
          </a:p>
        </p:txBody>
      </p:sp>
      <p:sp>
        <p:nvSpPr>
          <p:cNvPr id="20" name="TextBox 185"/>
          <p:cNvSpPr txBox="1">
            <a:spLocks noChangeArrowheads="1"/>
          </p:cNvSpPr>
          <p:nvPr/>
        </p:nvSpPr>
        <p:spPr bwMode="auto">
          <a:xfrm>
            <a:off x="2819400" y="1988839"/>
            <a:ext cx="228600" cy="29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aseline="-25000" dirty="0"/>
              <a:t>B</a:t>
            </a:r>
          </a:p>
        </p:txBody>
      </p:sp>
      <p:sp>
        <p:nvSpPr>
          <p:cNvPr id="22" name="TextBox 187"/>
          <p:cNvSpPr txBox="1">
            <a:spLocks noChangeArrowheads="1"/>
          </p:cNvSpPr>
          <p:nvPr/>
        </p:nvSpPr>
        <p:spPr bwMode="auto">
          <a:xfrm>
            <a:off x="3971026" y="4064569"/>
            <a:ext cx="45720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aseline="-25000" dirty="0"/>
              <a:t>4m</a:t>
            </a:r>
          </a:p>
        </p:txBody>
      </p:sp>
      <p:sp>
        <p:nvSpPr>
          <p:cNvPr id="31" name="Line 40"/>
          <p:cNvSpPr>
            <a:spLocks noChangeShapeType="1"/>
          </p:cNvSpPr>
          <p:nvPr/>
        </p:nvSpPr>
        <p:spPr bwMode="auto">
          <a:xfrm>
            <a:off x="2846507" y="1843106"/>
            <a:ext cx="0" cy="22858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50"/>
          <p:cNvSpPr>
            <a:spLocks noChangeShapeType="1"/>
          </p:cNvSpPr>
          <p:nvPr/>
        </p:nvSpPr>
        <p:spPr bwMode="auto">
          <a:xfrm>
            <a:off x="3075047" y="1843106"/>
            <a:ext cx="0" cy="22858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54"/>
          <p:cNvSpPr>
            <a:spLocks noChangeShapeType="1"/>
          </p:cNvSpPr>
          <p:nvPr/>
        </p:nvSpPr>
        <p:spPr bwMode="auto">
          <a:xfrm>
            <a:off x="3303588" y="1843106"/>
            <a:ext cx="0" cy="22858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rot="16200000" flipH="1" flipV="1">
            <a:off x="1291518" y="2363615"/>
            <a:ext cx="1821519" cy="1257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1943894" y="2671236"/>
            <a:ext cx="533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Isosceles Triangle 37"/>
          <p:cNvSpPr/>
          <p:nvPr/>
        </p:nvSpPr>
        <p:spPr>
          <a:xfrm>
            <a:off x="1392811" y="3880185"/>
            <a:ext cx="3810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300350" y="4026725"/>
            <a:ext cx="548640" cy="76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5079522" y="2057400"/>
            <a:ext cx="365760" cy="260436"/>
            <a:chOff x="5231922" y="2390900"/>
            <a:chExt cx="365760" cy="260436"/>
          </a:xfrm>
        </p:grpSpPr>
        <p:sp>
          <p:nvSpPr>
            <p:cNvPr id="40" name="Isosceles Triangle 39"/>
            <p:cNvSpPr/>
            <p:nvPr/>
          </p:nvSpPr>
          <p:spPr>
            <a:xfrm>
              <a:off x="5257800" y="2390900"/>
              <a:ext cx="304800" cy="1524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299496" y="2550225"/>
              <a:ext cx="91440" cy="914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435651" y="2551499"/>
              <a:ext cx="91440" cy="914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5231922" y="2649748"/>
              <a:ext cx="36576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Connector 46"/>
          <p:cNvCxnSpPr/>
          <p:nvPr/>
        </p:nvCxnSpPr>
        <p:spPr>
          <a:xfrm rot="16200000" flipH="1">
            <a:off x="3458654" y="2273959"/>
            <a:ext cx="0" cy="3750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2122172" y="41529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2830828" y="4160732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5138382" y="4150672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 flipH="1">
            <a:off x="4799806" y="2971800"/>
            <a:ext cx="1828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634198" y="2057400"/>
            <a:ext cx="1828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638800" y="3884612"/>
            <a:ext cx="1828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187"/>
          <p:cNvSpPr txBox="1">
            <a:spLocks noChangeArrowheads="1"/>
          </p:cNvSpPr>
          <p:nvPr/>
        </p:nvSpPr>
        <p:spPr bwMode="auto">
          <a:xfrm>
            <a:off x="5680496" y="2667000"/>
            <a:ext cx="60960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aseline="-25000" dirty="0"/>
              <a:t>3m</a:t>
            </a:r>
          </a:p>
        </p:txBody>
      </p:sp>
      <p:sp>
        <p:nvSpPr>
          <p:cNvPr id="58" name="TextBox 187"/>
          <p:cNvSpPr txBox="1">
            <a:spLocks noChangeArrowheads="1"/>
          </p:cNvSpPr>
          <p:nvPr/>
        </p:nvSpPr>
        <p:spPr bwMode="auto">
          <a:xfrm>
            <a:off x="1676400" y="4080387"/>
            <a:ext cx="60960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aseline="-25000" dirty="0"/>
              <a:t>2m</a:t>
            </a:r>
          </a:p>
        </p:txBody>
      </p:sp>
      <p:sp>
        <p:nvSpPr>
          <p:cNvPr id="59" name="TextBox 187"/>
          <p:cNvSpPr txBox="1">
            <a:spLocks noChangeArrowheads="1"/>
          </p:cNvSpPr>
          <p:nvPr/>
        </p:nvSpPr>
        <p:spPr bwMode="auto">
          <a:xfrm>
            <a:off x="2405330" y="4094771"/>
            <a:ext cx="49027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aseline="-25000" dirty="0"/>
              <a:t>2m</a:t>
            </a: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1459382" y="4158658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178"/>
          <p:cNvSpPr txBox="1">
            <a:spLocks noChangeArrowheads="1"/>
          </p:cNvSpPr>
          <p:nvPr/>
        </p:nvSpPr>
        <p:spPr bwMode="auto">
          <a:xfrm>
            <a:off x="1752600" y="2133600"/>
            <a:ext cx="7620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60kN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286000" y="2819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19200" y="3581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334000" y="17526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84"/>
          <p:cNvSpPr txBox="1">
            <a:spLocks noChangeArrowheads="1"/>
          </p:cNvSpPr>
          <p:nvPr/>
        </p:nvSpPr>
        <p:spPr bwMode="auto">
          <a:xfrm>
            <a:off x="1295400" y="2438356"/>
            <a:ext cx="22860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aseline="-25000" dirty="0"/>
              <a:t>A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819400" y="914356"/>
            <a:ext cx="246888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ine 41"/>
          <p:cNvSpPr>
            <a:spLocks noChangeShapeType="1"/>
          </p:cNvSpPr>
          <p:nvPr/>
        </p:nvSpPr>
        <p:spPr bwMode="auto">
          <a:xfrm>
            <a:off x="2833252" y="699880"/>
            <a:ext cx="242454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51"/>
          <p:cNvSpPr>
            <a:spLocks noChangeShapeType="1"/>
          </p:cNvSpPr>
          <p:nvPr/>
        </p:nvSpPr>
        <p:spPr bwMode="auto">
          <a:xfrm>
            <a:off x="4100942" y="699883"/>
            <a:ext cx="0" cy="22873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52"/>
          <p:cNvSpPr>
            <a:spLocks noChangeShapeType="1"/>
          </p:cNvSpPr>
          <p:nvPr/>
        </p:nvSpPr>
        <p:spPr bwMode="auto">
          <a:xfrm>
            <a:off x="3837707" y="699883"/>
            <a:ext cx="0" cy="22873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53"/>
          <p:cNvSpPr>
            <a:spLocks noChangeShapeType="1"/>
          </p:cNvSpPr>
          <p:nvPr/>
        </p:nvSpPr>
        <p:spPr bwMode="auto">
          <a:xfrm>
            <a:off x="3532907" y="699883"/>
            <a:ext cx="0" cy="22873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56"/>
          <p:cNvSpPr>
            <a:spLocks noChangeShapeType="1"/>
          </p:cNvSpPr>
          <p:nvPr/>
        </p:nvSpPr>
        <p:spPr bwMode="auto">
          <a:xfrm>
            <a:off x="4371107" y="699883"/>
            <a:ext cx="0" cy="22873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3554413" y="457156"/>
            <a:ext cx="677862" cy="228600"/>
          </a:xfrm>
          <a:custGeom>
            <a:avLst/>
            <a:gdLst>
              <a:gd name="connsiteX0" fmla="*/ 0 w 678872"/>
              <a:gd name="connsiteY0" fmla="*/ 228600 h 228600"/>
              <a:gd name="connsiteX1" fmla="*/ 207818 w 678872"/>
              <a:gd name="connsiteY1" fmla="*/ 34636 h 228600"/>
              <a:gd name="connsiteX2" fmla="*/ 678872 w 678872"/>
              <a:gd name="connsiteY2" fmla="*/ 20782 h 228600"/>
              <a:gd name="connsiteX3" fmla="*/ 678872 w 678872"/>
              <a:gd name="connsiteY3" fmla="*/ 20782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872" h="228600">
                <a:moveTo>
                  <a:pt x="0" y="228600"/>
                </a:moveTo>
                <a:cubicBezTo>
                  <a:pt x="47336" y="148936"/>
                  <a:pt x="94673" y="69272"/>
                  <a:pt x="207818" y="34636"/>
                </a:cubicBezTo>
                <a:cubicBezTo>
                  <a:pt x="320963" y="0"/>
                  <a:pt x="678872" y="20782"/>
                  <a:pt x="678872" y="20782"/>
                </a:cubicBezTo>
                <a:lnTo>
                  <a:pt x="678872" y="20782"/>
                </a:lnTo>
              </a:path>
            </a:pathLst>
          </a:custGeom>
          <a:ln w="952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Line 40"/>
          <p:cNvSpPr>
            <a:spLocks noChangeShapeType="1"/>
          </p:cNvSpPr>
          <p:nvPr/>
        </p:nvSpPr>
        <p:spPr bwMode="auto">
          <a:xfrm>
            <a:off x="4620490" y="699883"/>
            <a:ext cx="0" cy="22873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50"/>
          <p:cNvSpPr>
            <a:spLocks noChangeShapeType="1"/>
          </p:cNvSpPr>
          <p:nvPr/>
        </p:nvSpPr>
        <p:spPr bwMode="auto">
          <a:xfrm>
            <a:off x="4862945" y="699883"/>
            <a:ext cx="0" cy="22873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53"/>
          <p:cNvSpPr>
            <a:spLocks noChangeShapeType="1"/>
          </p:cNvSpPr>
          <p:nvPr/>
        </p:nvSpPr>
        <p:spPr bwMode="auto">
          <a:xfrm>
            <a:off x="5257800" y="699883"/>
            <a:ext cx="0" cy="22873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54"/>
          <p:cNvSpPr>
            <a:spLocks noChangeShapeType="1"/>
          </p:cNvSpPr>
          <p:nvPr/>
        </p:nvSpPr>
        <p:spPr bwMode="auto">
          <a:xfrm>
            <a:off x="5077690" y="699883"/>
            <a:ext cx="0" cy="22873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78"/>
          <p:cNvSpPr txBox="1">
            <a:spLocks noChangeArrowheads="1"/>
          </p:cNvSpPr>
          <p:nvPr/>
        </p:nvSpPr>
        <p:spPr bwMode="auto">
          <a:xfrm>
            <a:off x="4191000" y="304800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24kN/m</a:t>
            </a:r>
          </a:p>
        </p:txBody>
      </p:sp>
      <p:sp>
        <p:nvSpPr>
          <p:cNvPr id="20" name="TextBox 185"/>
          <p:cNvSpPr txBox="1">
            <a:spLocks noChangeArrowheads="1"/>
          </p:cNvSpPr>
          <p:nvPr/>
        </p:nvSpPr>
        <p:spPr bwMode="auto">
          <a:xfrm>
            <a:off x="2819400" y="845795"/>
            <a:ext cx="228600" cy="29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aseline="-25000" dirty="0"/>
              <a:t>B</a:t>
            </a:r>
          </a:p>
        </p:txBody>
      </p:sp>
      <p:sp>
        <p:nvSpPr>
          <p:cNvPr id="21" name="TextBox 186"/>
          <p:cNvSpPr txBox="1">
            <a:spLocks noChangeArrowheads="1"/>
          </p:cNvSpPr>
          <p:nvPr/>
        </p:nvSpPr>
        <p:spPr bwMode="auto">
          <a:xfrm>
            <a:off x="5257800" y="609556"/>
            <a:ext cx="228600" cy="29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aseline="-25000" dirty="0"/>
              <a:t>C</a:t>
            </a:r>
          </a:p>
        </p:txBody>
      </p:sp>
      <p:sp>
        <p:nvSpPr>
          <p:cNvPr id="22" name="TextBox 187"/>
          <p:cNvSpPr txBox="1">
            <a:spLocks noChangeArrowheads="1"/>
          </p:cNvSpPr>
          <p:nvPr/>
        </p:nvSpPr>
        <p:spPr bwMode="auto">
          <a:xfrm>
            <a:off x="3971026" y="2921525"/>
            <a:ext cx="45720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aseline="-25000" dirty="0"/>
              <a:t>4m</a:t>
            </a:r>
          </a:p>
        </p:txBody>
      </p:sp>
      <p:sp>
        <p:nvSpPr>
          <p:cNvPr id="31" name="Line 40"/>
          <p:cNvSpPr>
            <a:spLocks noChangeShapeType="1"/>
          </p:cNvSpPr>
          <p:nvPr/>
        </p:nvSpPr>
        <p:spPr bwMode="auto">
          <a:xfrm>
            <a:off x="2846507" y="700062"/>
            <a:ext cx="0" cy="22858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50"/>
          <p:cNvSpPr>
            <a:spLocks noChangeShapeType="1"/>
          </p:cNvSpPr>
          <p:nvPr/>
        </p:nvSpPr>
        <p:spPr bwMode="auto">
          <a:xfrm>
            <a:off x="3075047" y="700062"/>
            <a:ext cx="0" cy="22858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54"/>
          <p:cNvSpPr>
            <a:spLocks noChangeShapeType="1"/>
          </p:cNvSpPr>
          <p:nvPr/>
        </p:nvSpPr>
        <p:spPr bwMode="auto">
          <a:xfrm>
            <a:off x="3303588" y="700062"/>
            <a:ext cx="0" cy="22858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rot="16200000" flipH="1" flipV="1">
            <a:off x="1291518" y="1220571"/>
            <a:ext cx="1821519" cy="1257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1943894" y="1528192"/>
            <a:ext cx="533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 flipH="1">
            <a:off x="3458654" y="1130915"/>
            <a:ext cx="0" cy="3750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2122172" y="3009856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2830828" y="3017688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5138382" y="3007628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 flipH="1">
            <a:off x="4799806" y="1828756"/>
            <a:ext cx="1828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634198" y="914356"/>
            <a:ext cx="1828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638800" y="2741568"/>
            <a:ext cx="1828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187"/>
          <p:cNvSpPr txBox="1">
            <a:spLocks noChangeArrowheads="1"/>
          </p:cNvSpPr>
          <p:nvPr/>
        </p:nvSpPr>
        <p:spPr bwMode="auto">
          <a:xfrm>
            <a:off x="5680496" y="1523956"/>
            <a:ext cx="60960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aseline="-25000" dirty="0"/>
              <a:t>3m</a:t>
            </a:r>
          </a:p>
        </p:txBody>
      </p:sp>
      <p:sp>
        <p:nvSpPr>
          <p:cNvPr id="58" name="TextBox 187"/>
          <p:cNvSpPr txBox="1">
            <a:spLocks noChangeArrowheads="1"/>
          </p:cNvSpPr>
          <p:nvPr/>
        </p:nvSpPr>
        <p:spPr bwMode="auto">
          <a:xfrm>
            <a:off x="1676400" y="2937343"/>
            <a:ext cx="60960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aseline="-25000" dirty="0"/>
              <a:t>2m</a:t>
            </a:r>
          </a:p>
        </p:txBody>
      </p:sp>
      <p:sp>
        <p:nvSpPr>
          <p:cNvPr id="59" name="TextBox 187"/>
          <p:cNvSpPr txBox="1">
            <a:spLocks noChangeArrowheads="1"/>
          </p:cNvSpPr>
          <p:nvPr/>
        </p:nvSpPr>
        <p:spPr bwMode="auto">
          <a:xfrm>
            <a:off x="2405330" y="2951727"/>
            <a:ext cx="49027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aseline="-25000" dirty="0"/>
              <a:t>2m</a:t>
            </a: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1459382" y="3015614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178"/>
          <p:cNvSpPr txBox="1">
            <a:spLocks noChangeArrowheads="1"/>
          </p:cNvSpPr>
          <p:nvPr/>
        </p:nvSpPr>
        <p:spPr bwMode="auto">
          <a:xfrm>
            <a:off x="1752600" y="990556"/>
            <a:ext cx="7620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60kN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rot="5400000" flipH="1" flipV="1">
            <a:off x="1337890" y="2912014"/>
            <a:ext cx="457200" cy="15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5029994" y="1149354"/>
            <a:ext cx="457200" cy="15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371600" y="306389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05400" y="129535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y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rot="10800000" flipH="1" flipV="1">
            <a:off x="1096930" y="2755558"/>
            <a:ext cx="457200" cy="15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62000" y="266695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62000" y="37338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∑M</a:t>
            </a:r>
            <a:r>
              <a:rPr lang="en-US" sz="2400" baseline="-25000" dirty="0"/>
              <a:t>A</a:t>
            </a:r>
            <a:r>
              <a:rPr lang="en-US" sz="2400" dirty="0"/>
              <a:t> = 0;   60*2 + 24*4*(4+4/2) – C</a:t>
            </a:r>
            <a:r>
              <a:rPr lang="en-US" sz="2400" baseline="-25000" dirty="0"/>
              <a:t>y</a:t>
            </a:r>
            <a:r>
              <a:rPr lang="en-US" sz="2400" dirty="0"/>
              <a:t> *8 = 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143000" y="441067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∑</a:t>
            </a:r>
            <a:r>
              <a:rPr lang="en-US" sz="2400" dirty="0" err="1"/>
              <a:t>F</a:t>
            </a:r>
            <a:r>
              <a:rPr lang="en-US" sz="2400" baseline="-25000" dirty="0" err="1"/>
              <a:t>y</a:t>
            </a:r>
            <a:r>
              <a:rPr lang="en-US" sz="2400" dirty="0"/>
              <a:t> = 0;   A</a:t>
            </a:r>
            <a:r>
              <a:rPr lang="en-US" sz="2400" baseline="-25000" dirty="0"/>
              <a:t>y</a:t>
            </a:r>
            <a:r>
              <a:rPr lang="en-US" sz="2400" dirty="0"/>
              <a:t> = 69 </a:t>
            </a:r>
            <a:r>
              <a:rPr lang="en-US" sz="2400" dirty="0" err="1"/>
              <a:t>kN</a:t>
            </a:r>
            <a:endParaRPr lang="en-US" sz="2400" dirty="0"/>
          </a:p>
        </p:txBody>
      </p:sp>
      <p:sp>
        <p:nvSpPr>
          <p:cNvPr id="65" name="Rectangle 64"/>
          <p:cNvSpPr/>
          <p:nvPr/>
        </p:nvSpPr>
        <p:spPr>
          <a:xfrm>
            <a:off x="6350752" y="3725840"/>
            <a:ext cx="1588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</a:t>
            </a:r>
            <a:r>
              <a:rPr lang="en-US" sz="2400" baseline="-25000" dirty="0"/>
              <a:t>y</a:t>
            </a:r>
            <a:r>
              <a:rPr lang="en-US" sz="2400" dirty="0"/>
              <a:t>  = 87 </a:t>
            </a:r>
            <a:r>
              <a:rPr lang="en-US" sz="2400" dirty="0" err="1"/>
              <a:t>kN</a:t>
            </a:r>
            <a:r>
              <a:rPr lang="en-US" sz="2400" dirty="0"/>
              <a:t>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191000" y="44151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∑</a:t>
            </a:r>
            <a:r>
              <a:rPr lang="en-US" sz="2400" dirty="0" err="1"/>
              <a:t>F</a:t>
            </a:r>
            <a:r>
              <a:rPr lang="en-US" sz="2400" baseline="-25000" dirty="0" err="1"/>
              <a:t>x</a:t>
            </a:r>
            <a:r>
              <a:rPr lang="en-US" sz="2400" dirty="0"/>
              <a:t> = 0;   A</a:t>
            </a:r>
            <a:r>
              <a:rPr lang="en-US" sz="2400" baseline="-25000" dirty="0"/>
              <a:t>x</a:t>
            </a:r>
            <a:r>
              <a:rPr lang="en-US" sz="2400" dirty="0"/>
              <a:t> = 0 </a:t>
            </a:r>
            <a:r>
              <a:rPr lang="en-US" sz="2400" dirty="0" err="1"/>
              <a:t>kN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84"/>
          <p:cNvSpPr txBox="1">
            <a:spLocks noChangeArrowheads="1"/>
          </p:cNvSpPr>
          <p:nvPr/>
        </p:nvSpPr>
        <p:spPr bwMode="auto">
          <a:xfrm>
            <a:off x="1676400" y="2590800"/>
            <a:ext cx="228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aseline="-25000" dirty="0"/>
              <a:t>A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819400" y="914356"/>
            <a:ext cx="246888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ine 41"/>
          <p:cNvSpPr>
            <a:spLocks noChangeShapeType="1"/>
          </p:cNvSpPr>
          <p:nvPr/>
        </p:nvSpPr>
        <p:spPr bwMode="auto">
          <a:xfrm>
            <a:off x="2833252" y="699880"/>
            <a:ext cx="242454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51"/>
          <p:cNvSpPr>
            <a:spLocks noChangeShapeType="1"/>
          </p:cNvSpPr>
          <p:nvPr/>
        </p:nvSpPr>
        <p:spPr bwMode="auto">
          <a:xfrm>
            <a:off x="4100942" y="699883"/>
            <a:ext cx="0" cy="22873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52"/>
          <p:cNvSpPr>
            <a:spLocks noChangeShapeType="1"/>
          </p:cNvSpPr>
          <p:nvPr/>
        </p:nvSpPr>
        <p:spPr bwMode="auto">
          <a:xfrm>
            <a:off x="3837707" y="699883"/>
            <a:ext cx="0" cy="22873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53"/>
          <p:cNvSpPr>
            <a:spLocks noChangeShapeType="1"/>
          </p:cNvSpPr>
          <p:nvPr/>
        </p:nvSpPr>
        <p:spPr bwMode="auto">
          <a:xfrm>
            <a:off x="3532907" y="699883"/>
            <a:ext cx="0" cy="22873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56"/>
          <p:cNvSpPr>
            <a:spLocks noChangeShapeType="1"/>
          </p:cNvSpPr>
          <p:nvPr/>
        </p:nvSpPr>
        <p:spPr bwMode="auto">
          <a:xfrm>
            <a:off x="4371107" y="699883"/>
            <a:ext cx="0" cy="22873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3554413" y="457156"/>
            <a:ext cx="677862" cy="228600"/>
          </a:xfrm>
          <a:custGeom>
            <a:avLst/>
            <a:gdLst>
              <a:gd name="connsiteX0" fmla="*/ 0 w 678872"/>
              <a:gd name="connsiteY0" fmla="*/ 228600 h 228600"/>
              <a:gd name="connsiteX1" fmla="*/ 207818 w 678872"/>
              <a:gd name="connsiteY1" fmla="*/ 34636 h 228600"/>
              <a:gd name="connsiteX2" fmla="*/ 678872 w 678872"/>
              <a:gd name="connsiteY2" fmla="*/ 20782 h 228600"/>
              <a:gd name="connsiteX3" fmla="*/ 678872 w 678872"/>
              <a:gd name="connsiteY3" fmla="*/ 20782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872" h="228600">
                <a:moveTo>
                  <a:pt x="0" y="228600"/>
                </a:moveTo>
                <a:cubicBezTo>
                  <a:pt x="47336" y="148936"/>
                  <a:pt x="94673" y="69272"/>
                  <a:pt x="207818" y="34636"/>
                </a:cubicBezTo>
                <a:cubicBezTo>
                  <a:pt x="320963" y="0"/>
                  <a:pt x="678872" y="20782"/>
                  <a:pt x="678872" y="20782"/>
                </a:cubicBezTo>
                <a:lnTo>
                  <a:pt x="678872" y="20782"/>
                </a:lnTo>
              </a:path>
            </a:pathLst>
          </a:custGeom>
          <a:ln w="952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Line 40"/>
          <p:cNvSpPr>
            <a:spLocks noChangeShapeType="1"/>
          </p:cNvSpPr>
          <p:nvPr/>
        </p:nvSpPr>
        <p:spPr bwMode="auto">
          <a:xfrm>
            <a:off x="4620490" y="699883"/>
            <a:ext cx="0" cy="22873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50"/>
          <p:cNvSpPr>
            <a:spLocks noChangeShapeType="1"/>
          </p:cNvSpPr>
          <p:nvPr/>
        </p:nvSpPr>
        <p:spPr bwMode="auto">
          <a:xfrm>
            <a:off x="4862945" y="699883"/>
            <a:ext cx="0" cy="22873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53"/>
          <p:cNvSpPr>
            <a:spLocks noChangeShapeType="1"/>
          </p:cNvSpPr>
          <p:nvPr/>
        </p:nvSpPr>
        <p:spPr bwMode="auto">
          <a:xfrm>
            <a:off x="5257800" y="699883"/>
            <a:ext cx="0" cy="22873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54"/>
          <p:cNvSpPr>
            <a:spLocks noChangeShapeType="1"/>
          </p:cNvSpPr>
          <p:nvPr/>
        </p:nvSpPr>
        <p:spPr bwMode="auto">
          <a:xfrm>
            <a:off x="5077690" y="699883"/>
            <a:ext cx="0" cy="22873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78"/>
          <p:cNvSpPr txBox="1">
            <a:spLocks noChangeArrowheads="1"/>
          </p:cNvSpPr>
          <p:nvPr/>
        </p:nvSpPr>
        <p:spPr bwMode="auto">
          <a:xfrm>
            <a:off x="4191000" y="304800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24kN/m</a:t>
            </a:r>
          </a:p>
        </p:txBody>
      </p:sp>
      <p:sp>
        <p:nvSpPr>
          <p:cNvPr id="20" name="TextBox 185"/>
          <p:cNvSpPr txBox="1">
            <a:spLocks noChangeArrowheads="1"/>
          </p:cNvSpPr>
          <p:nvPr/>
        </p:nvSpPr>
        <p:spPr bwMode="auto">
          <a:xfrm>
            <a:off x="2819400" y="845795"/>
            <a:ext cx="228600" cy="29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aseline="-25000" dirty="0"/>
              <a:t>B</a:t>
            </a:r>
          </a:p>
        </p:txBody>
      </p:sp>
      <p:sp>
        <p:nvSpPr>
          <p:cNvPr id="21" name="TextBox 186"/>
          <p:cNvSpPr txBox="1">
            <a:spLocks noChangeArrowheads="1"/>
          </p:cNvSpPr>
          <p:nvPr/>
        </p:nvSpPr>
        <p:spPr bwMode="auto">
          <a:xfrm>
            <a:off x="5257800" y="609556"/>
            <a:ext cx="228600" cy="29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aseline="-25000" dirty="0"/>
              <a:t>C</a:t>
            </a:r>
          </a:p>
        </p:txBody>
      </p:sp>
      <p:sp>
        <p:nvSpPr>
          <p:cNvPr id="22" name="TextBox 187"/>
          <p:cNvSpPr txBox="1">
            <a:spLocks noChangeArrowheads="1"/>
          </p:cNvSpPr>
          <p:nvPr/>
        </p:nvSpPr>
        <p:spPr bwMode="auto">
          <a:xfrm>
            <a:off x="3971026" y="2921525"/>
            <a:ext cx="45720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aseline="-25000" dirty="0"/>
              <a:t>4m</a:t>
            </a:r>
          </a:p>
        </p:txBody>
      </p:sp>
      <p:sp>
        <p:nvSpPr>
          <p:cNvPr id="31" name="Line 40"/>
          <p:cNvSpPr>
            <a:spLocks noChangeShapeType="1"/>
          </p:cNvSpPr>
          <p:nvPr/>
        </p:nvSpPr>
        <p:spPr bwMode="auto">
          <a:xfrm>
            <a:off x="2846507" y="700062"/>
            <a:ext cx="0" cy="22858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50"/>
          <p:cNvSpPr>
            <a:spLocks noChangeShapeType="1"/>
          </p:cNvSpPr>
          <p:nvPr/>
        </p:nvSpPr>
        <p:spPr bwMode="auto">
          <a:xfrm>
            <a:off x="3075047" y="700062"/>
            <a:ext cx="0" cy="22858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54"/>
          <p:cNvSpPr>
            <a:spLocks noChangeShapeType="1"/>
          </p:cNvSpPr>
          <p:nvPr/>
        </p:nvSpPr>
        <p:spPr bwMode="auto">
          <a:xfrm>
            <a:off x="3303588" y="700062"/>
            <a:ext cx="0" cy="22858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rot="16200000" flipH="1" flipV="1">
            <a:off x="1291518" y="1220571"/>
            <a:ext cx="1821519" cy="1257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 flipH="1">
            <a:off x="3458654" y="1130915"/>
            <a:ext cx="0" cy="3750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2122172" y="3009856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2830828" y="3017688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5138382" y="3007628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 flipH="1">
            <a:off x="4799806" y="1828756"/>
            <a:ext cx="1828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634198" y="914356"/>
            <a:ext cx="1828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638800" y="2741568"/>
            <a:ext cx="1828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187"/>
          <p:cNvSpPr txBox="1">
            <a:spLocks noChangeArrowheads="1"/>
          </p:cNvSpPr>
          <p:nvPr/>
        </p:nvSpPr>
        <p:spPr bwMode="auto">
          <a:xfrm>
            <a:off x="5680496" y="1523956"/>
            <a:ext cx="60960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aseline="-25000" dirty="0"/>
              <a:t>3m</a:t>
            </a:r>
          </a:p>
        </p:txBody>
      </p:sp>
      <p:sp>
        <p:nvSpPr>
          <p:cNvPr id="58" name="TextBox 187"/>
          <p:cNvSpPr txBox="1">
            <a:spLocks noChangeArrowheads="1"/>
          </p:cNvSpPr>
          <p:nvPr/>
        </p:nvSpPr>
        <p:spPr bwMode="auto">
          <a:xfrm>
            <a:off x="1676400" y="2937343"/>
            <a:ext cx="60960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aseline="-25000" dirty="0"/>
              <a:t>2m</a:t>
            </a:r>
          </a:p>
        </p:txBody>
      </p:sp>
      <p:sp>
        <p:nvSpPr>
          <p:cNvPr id="59" name="TextBox 187"/>
          <p:cNvSpPr txBox="1">
            <a:spLocks noChangeArrowheads="1"/>
          </p:cNvSpPr>
          <p:nvPr/>
        </p:nvSpPr>
        <p:spPr bwMode="auto">
          <a:xfrm>
            <a:off x="2405330" y="2951727"/>
            <a:ext cx="49027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aseline="-25000" dirty="0"/>
              <a:t>2m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1864056" y="990600"/>
            <a:ext cx="762000" cy="762000"/>
            <a:chOff x="1600200" y="228600"/>
            <a:chExt cx="762000" cy="762000"/>
          </a:xfrm>
        </p:grpSpPr>
        <p:cxnSp>
          <p:nvCxnSpPr>
            <p:cNvPr id="37" name="Straight Arrow Connector 36"/>
            <p:cNvCxnSpPr/>
            <p:nvPr/>
          </p:nvCxnSpPr>
          <p:spPr>
            <a:xfrm rot="5400000">
              <a:off x="1715294" y="723106"/>
              <a:ext cx="5334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178"/>
            <p:cNvSpPr txBox="1">
              <a:spLocks noChangeArrowheads="1"/>
            </p:cNvSpPr>
            <p:nvPr/>
          </p:nvSpPr>
          <p:spPr bwMode="auto">
            <a:xfrm>
              <a:off x="1600200" y="228600"/>
              <a:ext cx="762000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</a:rPr>
                <a:t>60kN</a:t>
              </a:r>
            </a:p>
          </p:txBody>
        </p:sp>
      </p:grpSp>
      <p:cxnSp>
        <p:nvCxnSpPr>
          <p:cNvPr id="45" name="Straight Arrow Connector 44"/>
          <p:cNvCxnSpPr/>
          <p:nvPr/>
        </p:nvCxnSpPr>
        <p:spPr>
          <a:xfrm rot="5400000" flipH="1" flipV="1">
            <a:off x="1116498" y="3303102"/>
            <a:ext cx="457200" cy="15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5029994" y="1149354"/>
            <a:ext cx="457200" cy="15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576320" y="318672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05400" y="129535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y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1752600" y="2555544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68"/>
          <p:cNvSpPr/>
          <p:nvPr/>
        </p:nvSpPr>
        <p:spPr>
          <a:xfrm>
            <a:off x="1978925" y="2079010"/>
            <a:ext cx="407158" cy="511790"/>
          </a:xfrm>
          <a:custGeom>
            <a:avLst/>
            <a:gdLst>
              <a:gd name="connsiteX0" fmla="*/ 0 w 407158"/>
              <a:gd name="connsiteY0" fmla="*/ 90984 h 511790"/>
              <a:gd name="connsiteX1" fmla="*/ 191069 w 407158"/>
              <a:gd name="connsiteY1" fmla="*/ 63689 h 511790"/>
              <a:gd name="connsiteX2" fmla="*/ 395785 w 407158"/>
              <a:gd name="connsiteY2" fmla="*/ 63689 h 511790"/>
              <a:gd name="connsiteX3" fmla="*/ 259308 w 407158"/>
              <a:gd name="connsiteY3" fmla="*/ 445826 h 511790"/>
              <a:gd name="connsiteX4" fmla="*/ 286603 w 407158"/>
              <a:gd name="connsiteY4" fmla="*/ 459474 h 51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158" h="511790">
                <a:moveTo>
                  <a:pt x="0" y="90984"/>
                </a:moveTo>
                <a:cubicBezTo>
                  <a:pt x="62552" y="79611"/>
                  <a:pt x="125105" y="68238"/>
                  <a:pt x="191069" y="63689"/>
                </a:cubicBezTo>
                <a:cubicBezTo>
                  <a:pt x="257033" y="59140"/>
                  <a:pt x="384412" y="0"/>
                  <a:pt x="395785" y="63689"/>
                </a:cubicBezTo>
                <a:cubicBezTo>
                  <a:pt x="407158" y="127378"/>
                  <a:pt x="277505" y="379862"/>
                  <a:pt x="259308" y="445826"/>
                </a:cubicBezTo>
                <a:cubicBezTo>
                  <a:pt x="241111" y="511790"/>
                  <a:pt x="263857" y="485632"/>
                  <a:pt x="286603" y="45947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2514600" y="2133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705600" y="762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cos</a:t>
            </a:r>
            <a:r>
              <a:rPr lang="en-US" dirty="0"/>
              <a:t> </a:t>
            </a:r>
            <a:r>
              <a:rPr lang="el-GR" dirty="0"/>
              <a:t>θ</a:t>
            </a:r>
            <a:r>
              <a:rPr lang="en-US" dirty="0"/>
              <a:t>  = 4/5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705600" y="11546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 </a:t>
            </a:r>
            <a:r>
              <a:rPr lang="el-GR" dirty="0"/>
              <a:t>θ</a:t>
            </a:r>
            <a:r>
              <a:rPr lang="en-US" dirty="0"/>
              <a:t>  = 3/5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 rot="5400000" flipH="1" flipV="1">
            <a:off x="1219200" y="2784144"/>
            <a:ext cx="457200" cy="3048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922360" y="2465696"/>
            <a:ext cx="660076" cy="937988"/>
            <a:chOff x="914400" y="2479344"/>
            <a:chExt cx="660076" cy="937988"/>
          </a:xfrm>
        </p:grpSpPr>
        <p:cxnSp>
          <p:nvCxnSpPr>
            <p:cNvPr id="60" name="Straight Connector 59"/>
            <p:cNvCxnSpPr/>
            <p:nvPr/>
          </p:nvCxnSpPr>
          <p:spPr>
            <a:xfrm rot="5400000">
              <a:off x="1459382" y="3015614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10800000">
              <a:off x="1025856" y="2479344"/>
              <a:ext cx="533400" cy="3048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914400" y="251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baseline="-250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90600" y="30480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baseline="-250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336344" y="1344304"/>
            <a:ext cx="1670712" cy="521732"/>
            <a:chOff x="1336344" y="1344304"/>
            <a:chExt cx="1670712" cy="521732"/>
          </a:xfrm>
        </p:grpSpPr>
        <p:cxnSp>
          <p:nvCxnSpPr>
            <p:cNvPr id="80" name="Straight Arrow Connector 79"/>
            <p:cNvCxnSpPr/>
            <p:nvPr/>
          </p:nvCxnSpPr>
          <p:spPr>
            <a:xfrm rot="10800000">
              <a:off x="1698008" y="1491016"/>
              <a:ext cx="533400" cy="3048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rot="5400000" flipH="1" flipV="1">
              <a:off x="2209800" y="1447800"/>
              <a:ext cx="457200" cy="3048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1336344" y="134430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baseline="-250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473656" y="149670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baseline="-250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900752" y="4466232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 = -A</a:t>
            </a:r>
            <a:r>
              <a:rPr lang="en-US" sz="2400" baseline="-25000" dirty="0"/>
              <a:t>y</a:t>
            </a:r>
            <a:r>
              <a:rPr lang="en-US" sz="2400" dirty="0"/>
              <a:t> sin </a:t>
            </a:r>
            <a:r>
              <a:rPr lang="el-GR" sz="2400" dirty="0"/>
              <a:t>θ</a:t>
            </a:r>
            <a:r>
              <a:rPr lang="en-US" sz="2400" dirty="0"/>
              <a:t>  = - 69* 3/5 = -41.4 </a:t>
            </a:r>
            <a:r>
              <a:rPr lang="en-US" sz="2400" dirty="0" err="1"/>
              <a:t>kN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903024" y="38862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 = A</a:t>
            </a:r>
            <a:r>
              <a:rPr lang="en-US" sz="2400" baseline="-25000" dirty="0"/>
              <a:t>y</a:t>
            </a:r>
            <a:r>
              <a:rPr lang="en-US" sz="2400" dirty="0"/>
              <a:t> </a:t>
            </a:r>
            <a:r>
              <a:rPr lang="en-US" sz="2400" dirty="0" err="1"/>
              <a:t>cos</a:t>
            </a:r>
            <a:r>
              <a:rPr lang="en-US" sz="2400" dirty="0"/>
              <a:t> </a:t>
            </a:r>
            <a:r>
              <a:rPr lang="el-GR" sz="2400" dirty="0"/>
              <a:t>θ</a:t>
            </a:r>
            <a:r>
              <a:rPr lang="en-US" sz="2400" dirty="0"/>
              <a:t>  = 69* 4/5 = 55.2 </a:t>
            </a:r>
            <a:r>
              <a:rPr lang="en-US" sz="2400" dirty="0" err="1"/>
              <a:t>kN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914400" y="540573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  <a:r>
              <a:rPr lang="en-US" sz="2400" baseline="-25000" dirty="0"/>
              <a:t>2</a:t>
            </a:r>
            <a:r>
              <a:rPr lang="en-US" sz="2400" dirty="0"/>
              <a:t> = -60 sin </a:t>
            </a:r>
            <a:r>
              <a:rPr lang="el-GR" sz="2400" dirty="0"/>
              <a:t>θ</a:t>
            </a:r>
            <a:r>
              <a:rPr lang="en-US" sz="2400" dirty="0"/>
              <a:t>  = - 60* 3/5 = - 36 </a:t>
            </a:r>
            <a:r>
              <a:rPr lang="en-US" sz="2400" dirty="0" err="1"/>
              <a:t>kN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908712" y="4948535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  <a:r>
              <a:rPr lang="en-US" sz="2400" baseline="-25000" dirty="0"/>
              <a:t>1</a:t>
            </a:r>
            <a:r>
              <a:rPr lang="en-US" sz="2400" dirty="0"/>
              <a:t> = 60cos </a:t>
            </a:r>
            <a:r>
              <a:rPr lang="el-GR" sz="2400" dirty="0"/>
              <a:t>θ</a:t>
            </a:r>
            <a:r>
              <a:rPr lang="en-US" sz="2400" dirty="0"/>
              <a:t>  = 60* 4/5 = 48 </a:t>
            </a:r>
            <a:r>
              <a:rPr lang="en-US" sz="2400" dirty="0" err="1"/>
              <a:t>kN</a:t>
            </a:r>
            <a:endParaRPr lang="en-US" sz="2400" dirty="0"/>
          </a:p>
        </p:txBody>
      </p:sp>
      <p:sp>
        <p:nvSpPr>
          <p:cNvPr id="62" name="TextBox 61"/>
          <p:cNvSpPr txBox="1"/>
          <p:nvPr/>
        </p:nvSpPr>
        <p:spPr>
          <a:xfrm>
            <a:off x="2286000" y="17526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 rot="16200000" flipH="1" flipV="1">
            <a:off x="1054958" y="967910"/>
            <a:ext cx="1821519" cy="1257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 flipH="1" flipV="1">
            <a:off x="982640" y="2531483"/>
            <a:ext cx="457200" cy="3048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10800000">
            <a:off x="797256" y="2213035"/>
            <a:ext cx="5334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28600" y="2133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55.2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2000" y="278169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 rot="10800000">
            <a:off x="1461448" y="1238355"/>
            <a:ext cx="533400" cy="3048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5400000" flipH="1" flipV="1">
            <a:off x="1973240" y="1195139"/>
            <a:ext cx="457200" cy="3048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85800" y="109164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48kN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rot="16200000" flipH="1" flipV="1">
            <a:off x="3032590" y="2194390"/>
            <a:ext cx="1821519" cy="12573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0800000">
            <a:off x="1287440" y="2465199"/>
            <a:ext cx="2318984" cy="146340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>
            <a:off x="2582840" y="712599"/>
            <a:ext cx="2318984" cy="146340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10800000">
            <a:off x="2356600" y="1761481"/>
            <a:ext cx="302440" cy="24651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709385" y="1169799"/>
            <a:ext cx="1785011" cy="1903406"/>
            <a:chOff x="1709385" y="1169799"/>
            <a:chExt cx="1785011" cy="1903406"/>
          </a:xfrm>
        </p:grpSpPr>
        <p:cxnSp>
          <p:nvCxnSpPr>
            <p:cNvPr id="66" name="Straight Connector 65"/>
            <p:cNvCxnSpPr/>
            <p:nvPr/>
          </p:nvCxnSpPr>
          <p:spPr>
            <a:xfrm rot="16200000" flipH="1" flipV="1">
              <a:off x="1954986" y="1533796"/>
              <a:ext cx="1821519" cy="12573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1553802" y="1934983"/>
              <a:ext cx="956021" cy="644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2556287" y="1279752"/>
              <a:ext cx="822307" cy="6024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96"/>
          <p:cNvSpPr/>
          <p:nvPr/>
        </p:nvSpPr>
        <p:spPr>
          <a:xfrm>
            <a:off x="1313318" y="2718243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55.2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268640" y="788799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7.2</a:t>
            </a:r>
          </a:p>
        </p:txBody>
      </p:sp>
      <p:cxnSp>
        <p:nvCxnSpPr>
          <p:cNvPr id="105" name="Straight Arrow Connector 104"/>
          <p:cNvCxnSpPr/>
          <p:nvPr/>
        </p:nvCxnSpPr>
        <p:spPr>
          <a:xfrm rot="10800000">
            <a:off x="1795816" y="1432196"/>
            <a:ext cx="2318984" cy="1463404"/>
          </a:xfrm>
          <a:prstGeom prst="straightConnector1">
            <a:avLst/>
          </a:prstGeom>
          <a:ln w="28575">
            <a:solidFill>
              <a:srgbClr val="00B0F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1524000" y="4648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A</a:t>
            </a:r>
            <a:r>
              <a:rPr lang="en-US" sz="2400" dirty="0"/>
              <a:t> = 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524000" y="517713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D</a:t>
            </a:r>
            <a:r>
              <a:rPr lang="en-US" sz="2400" dirty="0"/>
              <a:t> = 55.2* 2.5 = 138 </a:t>
            </a:r>
            <a:r>
              <a:rPr lang="en-US" sz="2400" dirty="0" err="1"/>
              <a:t>kN</a:t>
            </a:r>
            <a:r>
              <a:rPr lang="en-US" sz="2400" dirty="0"/>
              <a:t>-m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600200" y="578673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/>
              <a:t>B</a:t>
            </a:r>
            <a:r>
              <a:rPr lang="en-US" sz="2400" dirty="0"/>
              <a:t> = 55.2* 5 – 48*2.5 = 156 </a:t>
            </a:r>
            <a:r>
              <a:rPr lang="en-US" sz="2400" dirty="0" err="1"/>
              <a:t>kN</a:t>
            </a:r>
            <a:r>
              <a:rPr lang="en-US" sz="2400" dirty="0"/>
              <a:t>-m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276600" y="1524000"/>
            <a:ext cx="533400" cy="2209800"/>
            <a:chOff x="3276600" y="1524000"/>
            <a:chExt cx="533400" cy="2209800"/>
          </a:xfrm>
        </p:grpSpPr>
        <p:cxnSp>
          <p:nvCxnSpPr>
            <p:cNvPr id="107" name="Straight Connector 106"/>
            <p:cNvCxnSpPr/>
            <p:nvPr/>
          </p:nvCxnSpPr>
          <p:spPr>
            <a:xfrm rot="5400000" flipH="1" flipV="1">
              <a:off x="2705100" y="3009900"/>
              <a:ext cx="12954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3124200" y="1828800"/>
              <a:ext cx="9906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Rectangle 113"/>
          <p:cNvSpPr/>
          <p:nvPr/>
        </p:nvSpPr>
        <p:spPr>
          <a:xfrm>
            <a:off x="3790788" y="118357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156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2942898" y="2342336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138</a:t>
            </a:r>
          </a:p>
        </p:txBody>
      </p:sp>
      <p:sp>
        <p:nvSpPr>
          <p:cNvPr id="116" name="Freeform 115"/>
          <p:cNvSpPr/>
          <p:nvPr/>
        </p:nvSpPr>
        <p:spPr>
          <a:xfrm>
            <a:off x="2296506" y="488732"/>
            <a:ext cx="601717" cy="467709"/>
          </a:xfrm>
          <a:custGeom>
            <a:avLst/>
            <a:gdLst>
              <a:gd name="connsiteX0" fmla="*/ 583324 w 601717"/>
              <a:gd name="connsiteY0" fmla="*/ 467709 h 467709"/>
              <a:gd name="connsiteX1" fmla="*/ 504496 w 601717"/>
              <a:gd name="connsiteY1" fmla="*/ 73572 h 467709"/>
              <a:gd name="connsiteX2" fmla="*/ 0 w 601717"/>
              <a:gd name="connsiteY2" fmla="*/ 26275 h 4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717" h="467709">
                <a:moveTo>
                  <a:pt x="583324" y="467709"/>
                </a:moveTo>
                <a:cubicBezTo>
                  <a:pt x="592520" y="307426"/>
                  <a:pt x="601717" y="147144"/>
                  <a:pt x="504496" y="73572"/>
                </a:cubicBezTo>
                <a:cubicBezTo>
                  <a:pt x="407275" y="0"/>
                  <a:pt x="203637" y="13137"/>
                  <a:pt x="0" y="26275"/>
                </a:cubicBezTo>
              </a:path>
            </a:pathLst>
          </a:custGeom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Arrow Connector 116"/>
          <p:cNvCxnSpPr/>
          <p:nvPr/>
        </p:nvCxnSpPr>
        <p:spPr>
          <a:xfrm rot="10800000">
            <a:off x="1994336" y="394137"/>
            <a:ext cx="533400" cy="304800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1752600" y="30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2819400" y="228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33600" y="1295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43400" y="33528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∑M</a:t>
            </a:r>
            <a:r>
              <a:rPr lang="en-US" sz="2400" baseline="-25000" dirty="0"/>
              <a:t>B</a:t>
            </a:r>
            <a:r>
              <a:rPr lang="en-US" sz="2400" dirty="0"/>
              <a:t> = 0; 55.2*2.5- 48*2.5 –M = 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67400" y="4038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 = 156 </a:t>
            </a:r>
            <a:r>
              <a:rPr lang="en-US" sz="2400" dirty="0" err="1"/>
              <a:t>kN</a:t>
            </a:r>
            <a:r>
              <a:rPr lang="en-US" sz="2400" dirty="0"/>
              <a:t>-m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0" grpId="0"/>
      <p:bldP spid="32" grpId="0"/>
      <p:bldP spid="3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1371600" y="304800"/>
            <a:ext cx="4953000" cy="1905000"/>
            <a:chOff x="2819400" y="304800"/>
            <a:chExt cx="2667000" cy="1073948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2819400" y="914356"/>
              <a:ext cx="246888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Line 41"/>
            <p:cNvSpPr>
              <a:spLocks noChangeShapeType="1"/>
            </p:cNvSpPr>
            <p:nvPr/>
          </p:nvSpPr>
          <p:spPr bwMode="auto">
            <a:xfrm>
              <a:off x="2833252" y="699880"/>
              <a:ext cx="24245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51"/>
            <p:cNvSpPr>
              <a:spLocks noChangeShapeType="1"/>
            </p:cNvSpPr>
            <p:nvPr/>
          </p:nvSpPr>
          <p:spPr bwMode="auto">
            <a:xfrm>
              <a:off x="4100942" y="699883"/>
              <a:ext cx="0" cy="2287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52"/>
            <p:cNvSpPr>
              <a:spLocks noChangeShapeType="1"/>
            </p:cNvSpPr>
            <p:nvPr/>
          </p:nvSpPr>
          <p:spPr bwMode="auto">
            <a:xfrm>
              <a:off x="3837707" y="699883"/>
              <a:ext cx="0" cy="2287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53"/>
            <p:cNvSpPr>
              <a:spLocks noChangeShapeType="1"/>
            </p:cNvSpPr>
            <p:nvPr/>
          </p:nvSpPr>
          <p:spPr bwMode="auto">
            <a:xfrm>
              <a:off x="3532907" y="699883"/>
              <a:ext cx="0" cy="2287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56"/>
            <p:cNvSpPr>
              <a:spLocks noChangeShapeType="1"/>
            </p:cNvSpPr>
            <p:nvPr/>
          </p:nvSpPr>
          <p:spPr bwMode="auto">
            <a:xfrm>
              <a:off x="4371107" y="699883"/>
              <a:ext cx="0" cy="2287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3554413" y="457156"/>
              <a:ext cx="677862" cy="228600"/>
            </a:xfrm>
            <a:custGeom>
              <a:avLst/>
              <a:gdLst>
                <a:gd name="connsiteX0" fmla="*/ 0 w 678872"/>
                <a:gd name="connsiteY0" fmla="*/ 228600 h 228600"/>
                <a:gd name="connsiteX1" fmla="*/ 207818 w 678872"/>
                <a:gd name="connsiteY1" fmla="*/ 34636 h 228600"/>
                <a:gd name="connsiteX2" fmla="*/ 678872 w 678872"/>
                <a:gd name="connsiteY2" fmla="*/ 20782 h 228600"/>
                <a:gd name="connsiteX3" fmla="*/ 678872 w 678872"/>
                <a:gd name="connsiteY3" fmla="*/ 20782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8872" h="228600">
                  <a:moveTo>
                    <a:pt x="0" y="228600"/>
                  </a:moveTo>
                  <a:cubicBezTo>
                    <a:pt x="47336" y="148936"/>
                    <a:pt x="94673" y="69272"/>
                    <a:pt x="207818" y="34636"/>
                  </a:cubicBezTo>
                  <a:cubicBezTo>
                    <a:pt x="320963" y="0"/>
                    <a:pt x="678872" y="20782"/>
                    <a:pt x="678872" y="20782"/>
                  </a:cubicBezTo>
                  <a:lnTo>
                    <a:pt x="678872" y="20782"/>
                  </a:lnTo>
                </a:path>
              </a:pathLst>
            </a:custGeom>
            <a:ln w="952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Line 40"/>
            <p:cNvSpPr>
              <a:spLocks noChangeShapeType="1"/>
            </p:cNvSpPr>
            <p:nvPr/>
          </p:nvSpPr>
          <p:spPr bwMode="auto">
            <a:xfrm>
              <a:off x="4620490" y="699883"/>
              <a:ext cx="0" cy="2287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50"/>
            <p:cNvSpPr>
              <a:spLocks noChangeShapeType="1"/>
            </p:cNvSpPr>
            <p:nvPr/>
          </p:nvSpPr>
          <p:spPr bwMode="auto">
            <a:xfrm>
              <a:off x="4862945" y="699883"/>
              <a:ext cx="0" cy="2287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53"/>
            <p:cNvSpPr>
              <a:spLocks noChangeShapeType="1"/>
            </p:cNvSpPr>
            <p:nvPr/>
          </p:nvSpPr>
          <p:spPr bwMode="auto">
            <a:xfrm>
              <a:off x="5257800" y="699883"/>
              <a:ext cx="0" cy="2287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4"/>
            <p:cNvSpPr>
              <a:spLocks noChangeShapeType="1"/>
            </p:cNvSpPr>
            <p:nvPr/>
          </p:nvSpPr>
          <p:spPr bwMode="auto">
            <a:xfrm>
              <a:off x="5077690" y="699883"/>
              <a:ext cx="0" cy="2287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78"/>
            <p:cNvSpPr txBox="1">
              <a:spLocks noChangeArrowheads="1"/>
            </p:cNvSpPr>
            <p:nvPr/>
          </p:nvSpPr>
          <p:spPr bwMode="auto">
            <a:xfrm>
              <a:off x="4191000" y="304800"/>
              <a:ext cx="990600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rPr>
                <a:t>24kN/m</a:t>
              </a:r>
            </a:p>
          </p:txBody>
        </p:sp>
        <p:sp>
          <p:nvSpPr>
            <p:cNvPr id="20" name="TextBox 185"/>
            <p:cNvSpPr txBox="1">
              <a:spLocks noChangeArrowheads="1"/>
            </p:cNvSpPr>
            <p:nvPr/>
          </p:nvSpPr>
          <p:spPr bwMode="auto">
            <a:xfrm>
              <a:off x="2819400" y="845795"/>
              <a:ext cx="228600" cy="297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aseline="-25000" dirty="0"/>
                <a:t>B</a:t>
              </a:r>
            </a:p>
          </p:txBody>
        </p:sp>
        <p:sp>
          <p:nvSpPr>
            <p:cNvPr id="21" name="TextBox 186"/>
            <p:cNvSpPr txBox="1">
              <a:spLocks noChangeArrowheads="1"/>
            </p:cNvSpPr>
            <p:nvPr/>
          </p:nvSpPr>
          <p:spPr bwMode="auto">
            <a:xfrm>
              <a:off x="5257800" y="609556"/>
              <a:ext cx="228600" cy="297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aseline="-25000" dirty="0"/>
                <a:t>C</a:t>
              </a:r>
            </a:p>
          </p:txBody>
        </p:sp>
        <p:sp>
          <p:nvSpPr>
            <p:cNvPr id="31" name="Line 40"/>
            <p:cNvSpPr>
              <a:spLocks noChangeShapeType="1"/>
            </p:cNvSpPr>
            <p:nvPr/>
          </p:nvSpPr>
          <p:spPr bwMode="auto">
            <a:xfrm>
              <a:off x="2846507" y="700062"/>
              <a:ext cx="0" cy="2285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50"/>
            <p:cNvSpPr>
              <a:spLocks noChangeShapeType="1"/>
            </p:cNvSpPr>
            <p:nvPr/>
          </p:nvSpPr>
          <p:spPr bwMode="auto">
            <a:xfrm>
              <a:off x="3075047" y="700062"/>
              <a:ext cx="0" cy="2285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54"/>
            <p:cNvSpPr>
              <a:spLocks noChangeShapeType="1"/>
            </p:cNvSpPr>
            <p:nvPr/>
          </p:nvSpPr>
          <p:spPr bwMode="auto">
            <a:xfrm>
              <a:off x="3303588" y="700062"/>
              <a:ext cx="0" cy="2285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5400000" flipH="1" flipV="1">
              <a:off x="5029994" y="1149354"/>
              <a:ext cx="457200" cy="158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5943600" y="17481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87 </a:t>
            </a:r>
            <a:r>
              <a:rPr lang="en-US" sz="2400" dirty="0" err="1"/>
              <a:t>kN</a:t>
            </a:r>
            <a:endParaRPr lang="en-US" sz="2400" dirty="0"/>
          </a:p>
        </p:txBody>
      </p:sp>
      <p:sp>
        <p:nvSpPr>
          <p:cNvPr id="63" name="Freeform 62"/>
          <p:cNvSpPr/>
          <p:nvPr/>
        </p:nvSpPr>
        <p:spPr>
          <a:xfrm rot="18501106" flipH="1">
            <a:off x="979402" y="814853"/>
            <a:ext cx="973982" cy="930953"/>
          </a:xfrm>
          <a:custGeom>
            <a:avLst/>
            <a:gdLst>
              <a:gd name="connsiteX0" fmla="*/ 583324 w 601717"/>
              <a:gd name="connsiteY0" fmla="*/ 467709 h 467709"/>
              <a:gd name="connsiteX1" fmla="*/ 504496 w 601717"/>
              <a:gd name="connsiteY1" fmla="*/ 73572 h 467709"/>
              <a:gd name="connsiteX2" fmla="*/ 0 w 601717"/>
              <a:gd name="connsiteY2" fmla="*/ 26275 h 467709"/>
              <a:gd name="connsiteX0" fmla="*/ 621119 w 630315"/>
              <a:gd name="connsiteY0" fmla="*/ 833569 h 833569"/>
              <a:gd name="connsiteX1" fmla="*/ 504496 w 630315"/>
              <a:gd name="connsiteY1" fmla="*/ 125838 h 833569"/>
              <a:gd name="connsiteX2" fmla="*/ 0 w 630315"/>
              <a:gd name="connsiteY2" fmla="*/ 78541 h 833569"/>
              <a:gd name="connsiteX0" fmla="*/ 934804 w 973982"/>
              <a:gd name="connsiteY0" fmla="*/ 930953 h 930953"/>
              <a:gd name="connsiteX1" fmla="*/ 818181 w 973982"/>
              <a:gd name="connsiteY1" fmla="*/ 223222 h 930953"/>
              <a:gd name="connsiteX2" fmla="*/ 0 w 973982"/>
              <a:gd name="connsiteY2" fmla="*/ 13138 h 93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3982" h="930953">
                <a:moveTo>
                  <a:pt x="934804" y="930953"/>
                </a:moveTo>
                <a:cubicBezTo>
                  <a:pt x="944000" y="770670"/>
                  <a:pt x="973982" y="376191"/>
                  <a:pt x="818181" y="223222"/>
                </a:cubicBezTo>
                <a:cubicBezTo>
                  <a:pt x="662380" y="70253"/>
                  <a:pt x="203637" y="0"/>
                  <a:pt x="0" y="13138"/>
                </a:cubicBezTo>
              </a:path>
            </a:pathLst>
          </a:custGeom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858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rot="5400000" flipH="1" flipV="1">
            <a:off x="1061026" y="1866106"/>
            <a:ext cx="685800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33400" y="22098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  <a:r>
              <a:rPr lang="en-US" sz="2400" baseline="-25000" dirty="0"/>
              <a:t>B</a:t>
            </a:r>
            <a:r>
              <a:rPr lang="en-US" sz="2400" dirty="0"/>
              <a:t> = 7.2/</a:t>
            </a:r>
            <a:r>
              <a:rPr lang="en-US" sz="2400" dirty="0" err="1"/>
              <a:t>cos</a:t>
            </a:r>
            <a:r>
              <a:rPr lang="el-GR" sz="2400" dirty="0"/>
              <a:t>θ</a:t>
            </a:r>
            <a:r>
              <a:rPr lang="en-US" sz="2400" dirty="0"/>
              <a:t> = 9 </a:t>
            </a:r>
            <a:r>
              <a:rPr lang="en-US" sz="2400" dirty="0" err="1"/>
              <a:t>kN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3505200" y="22053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  <a:r>
              <a:rPr lang="en-US" sz="2400" baseline="-25000" dirty="0"/>
              <a:t>B</a:t>
            </a:r>
            <a:r>
              <a:rPr lang="en-US" sz="2400" dirty="0"/>
              <a:t> = 87 – 24*4 = 9 </a:t>
            </a:r>
            <a:r>
              <a:rPr lang="en-US" sz="2400" dirty="0" err="1"/>
              <a:t>kN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762000" y="3810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</a:t>
            </a:r>
            <a:r>
              <a:rPr lang="en-US" sz="2400" baseline="-25000" dirty="0" err="1"/>
              <a:t>x</a:t>
            </a:r>
            <a:r>
              <a:rPr lang="en-US" sz="2400" dirty="0"/>
              <a:t> = 9 – 24*x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124200" y="38100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</a:t>
            </a:r>
            <a:r>
              <a:rPr lang="en-US" sz="2400" baseline="-25000" dirty="0" err="1"/>
              <a:t>x</a:t>
            </a:r>
            <a:r>
              <a:rPr lang="en-US" sz="2400" dirty="0"/>
              <a:t> = 156+ 9*x – 24*x*x/2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5" grpId="0"/>
      <p:bldP spid="7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/>
          <p:nvPr/>
        </p:nvGrpSpPr>
        <p:grpSpPr>
          <a:xfrm>
            <a:off x="1371600" y="76200"/>
            <a:ext cx="4953000" cy="1551206"/>
            <a:chOff x="2819400" y="304800"/>
            <a:chExt cx="2667000" cy="874496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2819400" y="914356"/>
              <a:ext cx="246888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Line 41"/>
            <p:cNvSpPr>
              <a:spLocks noChangeShapeType="1"/>
            </p:cNvSpPr>
            <p:nvPr/>
          </p:nvSpPr>
          <p:spPr bwMode="auto">
            <a:xfrm>
              <a:off x="2833252" y="699880"/>
              <a:ext cx="24245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51"/>
            <p:cNvSpPr>
              <a:spLocks noChangeShapeType="1"/>
            </p:cNvSpPr>
            <p:nvPr/>
          </p:nvSpPr>
          <p:spPr bwMode="auto">
            <a:xfrm>
              <a:off x="4100942" y="699883"/>
              <a:ext cx="0" cy="2287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52"/>
            <p:cNvSpPr>
              <a:spLocks noChangeShapeType="1"/>
            </p:cNvSpPr>
            <p:nvPr/>
          </p:nvSpPr>
          <p:spPr bwMode="auto">
            <a:xfrm>
              <a:off x="3837707" y="699883"/>
              <a:ext cx="0" cy="2287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53"/>
            <p:cNvSpPr>
              <a:spLocks noChangeShapeType="1"/>
            </p:cNvSpPr>
            <p:nvPr/>
          </p:nvSpPr>
          <p:spPr bwMode="auto">
            <a:xfrm>
              <a:off x="3532907" y="699883"/>
              <a:ext cx="0" cy="2287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56"/>
            <p:cNvSpPr>
              <a:spLocks noChangeShapeType="1"/>
            </p:cNvSpPr>
            <p:nvPr/>
          </p:nvSpPr>
          <p:spPr bwMode="auto">
            <a:xfrm>
              <a:off x="4371107" y="699883"/>
              <a:ext cx="0" cy="2287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3554413" y="457156"/>
              <a:ext cx="677862" cy="228600"/>
            </a:xfrm>
            <a:custGeom>
              <a:avLst/>
              <a:gdLst>
                <a:gd name="connsiteX0" fmla="*/ 0 w 678872"/>
                <a:gd name="connsiteY0" fmla="*/ 228600 h 228600"/>
                <a:gd name="connsiteX1" fmla="*/ 207818 w 678872"/>
                <a:gd name="connsiteY1" fmla="*/ 34636 h 228600"/>
                <a:gd name="connsiteX2" fmla="*/ 678872 w 678872"/>
                <a:gd name="connsiteY2" fmla="*/ 20782 h 228600"/>
                <a:gd name="connsiteX3" fmla="*/ 678872 w 678872"/>
                <a:gd name="connsiteY3" fmla="*/ 20782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8872" h="228600">
                  <a:moveTo>
                    <a:pt x="0" y="228600"/>
                  </a:moveTo>
                  <a:cubicBezTo>
                    <a:pt x="47336" y="148936"/>
                    <a:pt x="94673" y="69272"/>
                    <a:pt x="207818" y="34636"/>
                  </a:cubicBezTo>
                  <a:cubicBezTo>
                    <a:pt x="320963" y="0"/>
                    <a:pt x="678872" y="20782"/>
                    <a:pt x="678872" y="20782"/>
                  </a:cubicBezTo>
                  <a:lnTo>
                    <a:pt x="678872" y="20782"/>
                  </a:lnTo>
                </a:path>
              </a:pathLst>
            </a:custGeom>
            <a:ln w="952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Line 40"/>
            <p:cNvSpPr>
              <a:spLocks noChangeShapeType="1"/>
            </p:cNvSpPr>
            <p:nvPr/>
          </p:nvSpPr>
          <p:spPr bwMode="auto">
            <a:xfrm>
              <a:off x="4620490" y="699883"/>
              <a:ext cx="0" cy="2287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50"/>
            <p:cNvSpPr>
              <a:spLocks noChangeShapeType="1"/>
            </p:cNvSpPr>
            <p:nvPr/>
          </p:nvSpPr>
          <p:spPr bwMode="auto">
            <a:xfrm>
              <a:off x="4862945" y="699883"/>
              <a:ext cx="0" cy="2287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53"/>
            <p:cNvSpPr>
              <a:spLocks noChangeShapeType="1"/>
            </p:cNvSpPr>
            <p:nvPr/>
          </p:nvSpPr>
          <p:spPr bwMode="auto">
            <a:xfrm>
              <a:off x="5257800" y="699883"/>
              <a:ext cx="0" cy="2287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4"/>
            <p:cNvSpPr>
              <a:spLocks noChangeShapeType="1"/>
            </p:cNvSpPr>
            <p:nvPr/>
          </p:nvSpPr>
          <p:spPr bwMode="auto">
            <a:xfrm>
              <a:off x="5077690" y="699883"/>
              <a:ext cx="0" cy="2287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78"/>
            <p:cNvSpPr txBox="1">
              <a:spLocks noChangeArrowheads="1"/>
            </p:cNvSpPr>
            <p:nvPr/>
          </p:nvSpPr>
          <p:spPr bwMode="auto">
            <a:xfrm>
              <a:off x="4191000" y="304800"/>
              <a:ext cx="990600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</a:rPr>
                <a:t>24kN/m</a:t>
              </a:r>
            </a:p>
          </p:txBody>
        </p:sp>
        <p:sp>
          <p:nvSpPr>
            <p:cNvPr id="20" name="TextBox 185"/>
            <p:cNvSpPr txBox="1">
              <a:spLocks noChangeArrowheads="1"/>
            </p:cNvSpPr>
            <p:nvPr/>
          </p:nvSpPr>
          <p:spPr bwMode="auto">
            <a:xfrm>
              <a:off x="2819400" y="845795"/>
              <a:ext cx="228600" cy="297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aseline="-25000" dirty="0"/>
                <a:t>B</a:t>
              </a:r>
            </a:p>
          </p:txBody>
        </p:sp>
        <p:sp>
          <p:nvSpPr>
            <p:cNvPr id="21" name="TextBox 186"/>
            <p:cNvSpPr txBox="1">
              <a:spLocks noChangeArrowheads="1"/>
            </p:cNvSpPr>
            <p:nvPr/>
          </p:nvSpPr>
          <p:spPr bwMode="auto">
            <a:xfrm>
              <a:off x="5257800" y="609556"/>
              <a:ext cx="228600" cy="297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aseline="-25000" dirty="0"/>
                <a:t>C</a:t>
              </a:r>
            </a:p>
          </p:txBody>
        </p:sp>
        <p:sp>
          <p:nvSpPr>
            <p:cNvPr id="31" name="Line 40"/>
            <p:cNvSpPr>
              <a:spLocks noChangeShapeType="1"/>
            </p:cNvSpPr>
            <p:nvPr/>
          </p:nvSpPr>
          <p:spPr bwMode="auto">
            <a:xfrm>
              <a:off x="2846507" y="700062"/>
              <a:ext cx="0" cy="2285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50"/>
            <p:cNvSpPr>
              <a:spLocks noChangeShapeType="1"/>
            </p:cNvSpPr>
            <p:nvPr/>
          </p:nvSpPr>
          <p:spPr bwMode="auto">
            <a:xfrm>
              <a:off x="3075047" y="700062"/>
              <a:ext cx="0" cy="2285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54"/>
            <p:cNvSpPr>
              <a:spLocks noChangeShapeType="1"/>
            </p:cNvSpPr>
            <p:nvPr/>
          </p:nvSpPr>
          <p:spPr bwMode="auto">
            <a:xfrm>
              <a:off x="3303588" y="700062"/>
              <a:ext cx="0" cy="2285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5400000" flipH="1" flipV="1">
              <a:off x="5129720" y="1049628"/>
              <a:ext cx="257748" cy="158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6096000" y="11385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87 </a:t>
            </a:r>
            <a:r>
              <a:rPr lang="en-US" sz="2400" dirty="0" err="1"/>
              <a:t>kN</a:t>
            </a:r>
            <a:endParaRPr lang="en-US" sz="2400" dirty="0"/>
          </a:p>
        </p:txBody>
      </p:sp>
      <p:sp>
        <p:nvSpPr>
          <p:cNvPr id="63" name="Freeform 62"/>
          <p:cNvSpPr/>
          <p:nvPr/>
        </p:nvSpPr>
        <p:spPr>
          <a:xfrm rot="18501106" flipH="1">
            <a:off x="1088661" y="786057"/>
            <a:ext cx="490535" cy="485288"/>
          </a:xfrm>
          <a:custGeom>
            <a:avLst/>
            <a:gdLst>
              <a:gd name="connsiteX0" fmla="*/ 583324 w 601717"/>
              <a:gd name="connsiteY0" fmla="*/ 467709 h 467709"/>
              <a:gd name="connsiteX1" fmla="*/ 504496 w 601717"/>
              <a:gd name="connsiteY1" fmla="*/ 73572 h 467709"/>
              <a:gd name="connsiteX2" fmla="*/ 0 w 601717"/>
              <a:gd name="connsiteY2" fmla="*/ 26275 h 467709"/>
              <a:gd name="connsiteX0" fmla="*/ 621119 w 630315"/>
              <a:gd name="connsiteY0" fmla="*/ 833569 h 833569"/>
              <a:gd name="connsiteX1" fmla="*/ 504496 w 630315"/>
              <a:gd name="connsiteY1" fmla="*/ 125838 h 833569"/>
              <a:gd name="connsiteX2" fmla="*/ 0 w 630315"/>
              <a:gd name="connsiteY2" fmla="*/ 78541 h 833569"/>
              <a:gd name="connsiteX0" fmla="*/ 934804 w 973982"/>
              <a:gd name="connsiteY0" fmla="*/ 930953 h 930953"/>
              <a:gd name="connsiteX1" fmla="*/ 818181 w 973982"/>
              <a:gd name="connsiteY1" fmla="*/ 223222 h 930953"/>
              <a:gd name="connsiteX2" fmla="*/ 0 w 973982"/>
              <a:gd name="connsiteY2" fmla="*/ 13138 h 93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3982" h="930953">
                <a:moveTo>
                  <a:pt x="934804" y="930953"/>
                </a:moveTo>
                <a:cubicBezTo>
                  <a:pt x="944000" y="770670"/>
                  <a:pt x="973982" y="376191"/>
                  <a:pt x="818181" y="223222"/>
                </a:cubicBezTo>
                <a:cubicBezTo>
                  <a:pt x="662380" y="70253"/>
                  <a:pt x="203637" y="0"/>
                  <a:pt x="0" y="13138"/>
                </a:cubicBezTo>
              </a:path>
            </a:pathLst>
          </a:custGeom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85800" y="762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rot="5400000" flipH="1" flipV="1">
            <a:off x="1175326" y="1523206"/>
            <a:ext cx="457200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Chart 29"/>
          <p:cNvGraphicFramePr/>
          <p:nvPr/>
        </p:nvGraphicFramePr>
        <p:xfrm>
          <a:off x="853966" y="15240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5" name="Straight Connector 34"/>
          <p:cNvCxnSpPr/>
          <p:nvPr/>
        </p:nvCxnSpPr>
        <p:spPr>
          <a:xfrm rot="5400000">
            <a:off x="4945638" y="3070334"/>
            <a:ext cx="187426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1158766" y="21336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hart 38"/>
          <p:cNvGraphicFramePr/>
          <p:nvPr/>
        </p:nvGraphicFramePr>
        <p:xfrm>
          <a:off x="838200" y="41148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219200"/>
            <a:ext cx="396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995613"/>
            <a:ext cx="4114800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495800"/>
            <a:ext cx="441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050" y="142221"/>
            <a:ext cx="6534150" cy="3820179"/>
            <a:chOff x="19050" y="276225"/>
            <a:chExt cx="6534150" cy="3820179"/>
          </a:xfrm>
        </p:grpSpPr>
        <p:pic>
          <p:nvPicPr>
            <p:cNvPr id="6246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050" y="276225"/>
              <a:ext cx="6534150" cy="345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Rectangle 2"/>
            <p:cNvSpPr/>
            <p:nvPr/>
          </p:nvSpPr>
          <p:spPr>
            <a:xfrm>
              <a:off x="2971800" y="2801004"/>
              <a:ext cx="243840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3400" y="304800"/>
              <a:ext cx="24384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3400" y="3362325"/>
            <a:ext cx="5943600" cy="3876675"/>
            <a:chOff x="1981200" y="3200400"/>
            <a:chExt cx="5943600" cy="3876675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81200" y="3429000"/>
              <a:ext cx="5543550" cy="364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13"/>
            <p:cNvSpPr/>
            <p:nvPr/>
          </p:nvSpPr>
          <p:spPr>
            <a:xfrm>
              <a:off x="2057400" y="3200400"/>
              <a:ext cx="205740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77000" y="3276600"/>
              <a:ext cx="1447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29344" y="5801706"/>
              <a:ext cx="2590800" cy="1257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858000" y="1981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SFD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0" y="49485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BMD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9"/>
          <p:cNvGrpSpPr>
            <a:grpSpLocks/>
          </p:cNvGrpSpPr>
          <p:nvPr/>
        </p:nvGrpSpPr>
        <p:grpSpPr bwMode="auto">
          <a:xfrm>
            <a:off x="2971800" y="2819400"/>
            <a:ext cx="2743200" cy="457200"/>
            <a:chOff x="2971800" y="2819400"/>
            <a:chExt cx="2743200" cy="457200"/>
          </a:xfrm>
        </p:grpSpPr>
        <p:sp>
          <p:nvSpPr>
            <p:cNvPr id="13469" name="TextBox 109"/>
            <p:cNvSpPr txBox="1">
              <a:spLocks noChangeArrowheads="1"/>
            </p:cNvSpPr>
            <p:nvPr/>
          </p:nvSpPr>
          <p:spPr bwMode="auto">
            <a:xfrm>
              <a:off x="2971800" y="2819400"/>
              <a:ext cx="1143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V</a:t>
              </a:r>
              <a:r>
                <a:rPr lang="en-US" sz="1600" baseline="-25000"/>
                <a:t>E</a:t>
              </a:r>
              <a:r>
                <a:rPr lang="en-US" sz="1600"/>
                <a:t> =63.24k</a:t>
              </a:r>
              <a:endParaRPr lang="en-US" sz="1600" baseline="-25000"/>
            </a:p>
          </p:txBody>
        </p:sp>
        <p:sp>
          <p:nvSpPr>
            <p:cNvPr id="13470" name="TextBox 114"/>
            <p:cNvSpPr txBox="1">
              <a:spLocks noChangeArrowheads="1"/>
            </p:cNvSpPr>
            <p:nvPr/>
          </p:nvSpPr>
          <p:spPr bwMode="auto">
            <a:xfrm>
              <a:off x="4572000" y="2938046"/>
              <a:ext cx="1143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R</a:t>
              </a:r>
              <a:r>
                <a:rPr lang="en-US" sz="1600" baseline="-25000"/>
                <a:t>F</a:t>
              </a:r>
              <a:r>
                <a:rPr lang="en-US" sz="1600"/>
                <a:t> =27.36k</a:t>
              </a:r>
              <a:endParaRPr lang="en-US" sz="1600" baseline="-25000"/>
            </a:p>
          </p:txBody>
        </p:sp>
      </p:grpSp>
      <p:grpSp>
        <p:nvGrpSpPr>
          <p:cNvPr id="3" name="Group 221"/>
          <p:cNvGrpSpPr>
            <a:grpSpLocks/>
          </p:cNvGrpSpPr>
          <p:nvPr/>
        </p:nvGrpSpPr>
        <p:grpSpPr bwMode="auto">
          <a:xfrm>
            <a:off x="2286000" y="228600"/>
            <a:ext cx="4114800" cy="2819400"/>
            <a:chOff x="2286000" y="228600"/>
            <a:chExt cx="4114800" cy="2819401"/>
          </a:xfrm>
        </p:grpSpPr>
        <p:sp>
          <p:nvSpPr>
            <p:cNvPr id="13425" name="TextBox 59"/>
            <p:cNvSpPr txBox="1">
              <a:spLocks noChangeArrowheads="1"/>
            </p:cNvSpPr>
            <p:nvPr/>
          </p:nvSpPr>
          <p:spPr bwMode="auto">
            <a:xfrm>
              <a:off x="6019800" y="228600"/>
              <a:ext cx="381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aseline="-25000" dirty="0">
                  <a:solidFill>
                    <a:srgbClr val="FF0000"/>
                  </a:solidFill>
                </a:rPr>
                <a:t>7k</a:t>
              </a:r>
            </a:p>
          </p:txBody>
        </p:sp>
        <p:grpSp>
          <p:nvGrpSpPr>
            <p:cNvPr id="4" name="Group 156"/>
            <p:cNvGrpSpPr>
              <a:grpSpLocks/>
            </p:cNvGrpSpPr>
            <p:nvPr/>
          </p:nvGrpSpPr>
          <p:grpSpPr bwMode="auto">
            <a:xfrm>
              <a:off x="2286000" y="304800"/>
              <a:ext cx="4066310" cy="2743201"/>
              <a:chOff x="2286000" y="304800"/>
              <a:chExt cx="4066310" cy="2743201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2438400" y="914400"/>
                <a:ext cx="3200400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>
                <a:off x="2592388" y="1600200"/>
                <a:ext cx="1370012" cy="158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>
                <a:off x="4191794" y="1599406"/>
                <a:ext cx="1371600" cy="158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30" name="Line 40"/>
              <p:cNvSpPr>
                <a:spLocks noChangeShapeType="1"/>
              </p:cNvSpPr>
              <p:nvPr/>
            </p:nvSpPr>
            <p:spPr bwMode="auto">
              <a:xfrm>
                <a:off x="2466107" y="699655"/>
                <a:ext cx="0" cy="2286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" name="Line 41"/>
              <p:cNvSpPr>
                <a:spLocks noChangeShapeType="1"/>
              </p:cNvSpPr>
              <p:nvPr/>
            </p:nvSpPr>
            <p:spPr bwMode="auto">
              <a:xfrm>
                <a:off x="2452252" y="699652"/>
                <a:ext cx="242454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" name="Line 50"/>
              <p:cNvSpPr>
                <a:spLocks noChangeShapeType="1"/>
              </p:cNvSpPr>
              <p:nvPr/>
            </p:nvSpPr>
            <p:spPr bwMode="auto">
              <a:xfrm>
                <a:off x="2694707" y="699655"/>
                <a:ext cx="0" cy="2286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3" name="Line 51"/>
              <p:cNvSpPr>
                <a:spLocks noChangeShapeType="1"/>
              </p:cNvSpPr>
              <p:nvPr/>
            </p:nvSpPr>
            <p:spPr bwMode="auto">
              <a:xfrm>
                <a:off x="3719942" y="699655"/>
                <a:ext cx="0" cy="2286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4" name="Line 52"/>
              <p:cNvSpPr>
                <a:spLocks noChangeShapeType="1"/>
              </p:cNvSpPr>
              <p:nvPr/>
            </p:nvSpPr>
            <p:spPr bwMode="auto">
              <a:xfrm>
                <a:off x="3456707" y="699655"/>
                <a:ext cx="0" cy="2286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5" name="Line 53"/>
              <p:cNvSpPr>
                <a:spLocks noChangeShapeType="1"/>
              </p:cNvSpPr>
              <p:nvPr/>
            </p:nvSpPr>
            <p:spPr bwMode="auto">
              <a:xfrm>
                <a:off x="3151907" y="699655"/>
                <a:ext cx="0" cy="2286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6" name="Line 54"/>
              <p:cNvSpPr>
                <a:spLocks noChangeShapeType="1"/>
              </p:cNvSpPr>
              <p:nvPr/>
            </p:nvSpPr>
            <p:spPr bwMode="auto">
              <a:xfrm>
                <a:off x="2923307" y="699655"/>
                <a:ext cx="0" cy="2286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7" name="Line 56"/>
              <p:cNvSpPr>
                <a:spLocks noChangeShapeType="1"/>
              </p:cNvSpPr>
              <p:nvPr/>
            </p:nvSpPr>
            <p:spPr bwMode="auto">
              <a:xfrm>
                <a:off x="3990107" y="699655"/>
                <a:ext cx="0" cy="2286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3171825" y="457200"/>
                <a:ext cx="679450" cy="228600"/>
              </a:xfrm>
              <a:custGeom>
                <a:avLst/>
                <a:gdLst>
                  <a:gd name="connsiteX0" fmla="*/ 0 w 678872"/>
                  <a:gd name="connsiteY0" fmla="*/ 228600 h 228600"/>
                  <a:gd name="connsiteX1" fmla="*/ 207818 w 678872"/>
                  <a:gd name="connsiteY1" fmla="*/ 34636 h 228600"/>
                  <a:gd name="connsiteX2" fmla="*/ 678872 w 678872"/>
                  <a:gd name="connsiteY2" fmla="*/ 20782 h 228600"/>
                  <a:gd name="connsiteX3" fmla="*/ 678872 w 678872"/>
                  <a:gd name="connsiteY3" fmla="*/ 20782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8872" h="228600">
                    <a:moveTo>
                      <a:pt x="0" y="228600"/>
                    </a:moveTo>
                    <a:cubicBezTo>
                      <a:pt x="47336" y="148936"/>
                      <a:pt x="94673" y="69272"/>
                      <a:pt x="207818" y="34636"/>
                    </a:cubicBezTo>
                    <a:cubicBezTo>
                      <a:pt x="320963" y="0"/>
                      <a:pt x="678872" y="20782"/>
                      <a:pt x="678872" y="20782"/>
                    </a:cubicBezTo>
                    <a:lnTo>
                      <a:pt x="678872" y="20782"/>
                    </a:lnTo>
                  </a:path>
                </a:pathLst>
              </a:custGeom>
              <a:ln w="9525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439" name="Line 40"/>
              <p:cNvSpPr>
                <a:spLocks noChangeShapeType="1"/>
              </p:cNvSpPr>
              <p:nvPr/>
            </p:nvSpPr>
            <p:spPr bwMode="auto">
              <a:xfrm>
                <a:off x="4239490" y="699655"/>
                <a:ext cx="0" cy="2286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0" name="Line 50"/>
              <p:cNvSpPr>
                <a:spLocks noChangeShapeType="1"/>
              </p:cNvSpPr>
              <p:nvPr/>
            </p:nvSpPr>
            <p:spPr bwMode="auto">
              <a:xfrm>
                <a:off x="4481945" y="699655"/>
                <a:ext cx="0" cy="2286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1" name="Line 53"/>
              <p:cNvSpPr>
                <a:spLocks noChangeShapeType="1"/>
              </p:cNvSpPr>
              <p:nvPr/>
            </p:nvSpPr>
            <p:spPr bwMode="auto">
              <a:xfrm>
                <a:off x="4876800" y="699655"/>
                <a:ext cx="0" cy="2286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2" name="Line 54"/>
              <p:cNvSpPr>
                <a:spLocks noChangeShapeType="1"/>
              </p:cNvSpPr>
              <p:nvPr/>
            </p:nvSpPr>
            <p:spPr bwMode="auto">
              <a:xfrm>
                <a:off x="4696690" y="699655"/>
                <a:ext cx="0" cy="2286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3" name="TextBox 96"/>
              <p:cNvSpPr txBox="1">
                <a:spLocks noChangeArrowheads="1"/>
              </p:cNvSpPr>
              <p:nvPr/>
            </p:nvSpPr>
            <p:spPr bwMode="auto">
              <a:xfrm>
                <a:off x="3810000" y="304800"/>
                <a:ext cx="762000" cy="36933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5k/ft</a:t>
                </a:r>
              </a:p>
            </p:txBody>
          </p:sp>
          <p:sp>
            <p:nvSpPr>
              <p:cNvPr id="98" name="Isosceles Triangle 97"/>
              <p:cNvSpPr/>
              <p:nvPr/>
            </p:nvSpPr>
            <p:spPr>
              <a:xfrm>
                <a:off x="3089275" y="2286001"/>
                <a:ext cx="381000" cy="228600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9" name="Isosceles Triangle 98"/>
              <p:cNvSpPr/>
              <p:nvPr/>
            </p:nvSpPr>
            <p:spPr>
              <a:xfrm>
                <a:off x="4695825" y="2289176"/>
                <a:ext cx="381000" cy="228600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737100" y="2532064"/>
                <a:ext cx="111125" cy="109537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4938713" y="2532064"/>
                <a:ext cx="109537" cy="109537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>
                <a:off x="4619625" y="2659064"/>
                <a:ext cx="533400" cy="1587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/>
              <p:nvPr/>
            </p:nvCxnSpPr>
            <p:spPr>
              <a:xfrm rot="10800000" flipV="1">
                <a:off x="5603875" y="457200"/>
                <a:ext cx="492125" cy="4572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5791200" y="747713"/>
                <a:ext cx="228600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5911057" y="646906"/>
                <a:ext cx="228600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52" name="TextBox 110"/>
              <p:cNvSpPr txBox="1">
                <a:spLocks noChangeArrowheads="1"/>
              </p:cNvSpPr>
              <p:nvPr/>
            </p:nvSpPr>
            <p:spPr bwMode="auto">
              <a:xfrm>
                <a:off x="5971310" y="464125"/>
                <a:ext cx="381000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100"/>
                  <a:t>4</a:t>
                </a:r>
                <a:endParaRPr lang="en-US" sz="1100" baseline="-25000"/>
              </a:p>
            </p:txBody>
          </p:sp>
          <p:sp>
            <p:nvSpPr>
              <p:cNvPr id="13453" name="TextBox 111"/>
              <p:cNvSpPr txBox="1">
                <a:spLocks noChangeArrowheads="1"/>
              </p:cNvSpPr>
              <p:nvPr/>
            </p:nvSpPr>
            <p:spPr bwMode="auto">
              <a:xfrm>
                <a:off x="5791200" y="685800"/>
                <a:ext cx="381000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100"/>
                  <a:t>3</a:t>
                </a:r>
                <a:endParaRPr lang="en-US" sz="1100" baseline="-25000"/>
              </a:p>
            </p:txBody>
          </p:sp>
          <p:sp>
            <p:nvSpPr>
              <p:cNvPr id="13454" name="TextBox 84"/>
              <p:cNvSpPr txBox="1">
                <a:spLocks noChangeArrowheads="1"/>
              </p:cNvSpPr>
              <p:nvPr/>
            </p:nvSpPr>
            <p:spPr bwMode="auto">
              <a:xfrm>
                <a:off x="2286000" y="845125"/>
                <a:ext cx="228600" cy="297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aseline="-25000"/>
                  <a:t>A</a:t>
                </a:r>
              </a:p>
            </p:txBody>
          </p:sp>
          <p:sp>
            <p:nvSpPr>
              <p:cNvPr id="13455" name="TextBox 85"/>
              <p:cNvSpPr txBox="1">
                <a:spLocks noChangeArrowheads="1"/>
              </p:cNvSpPr>
              <p:nvPr/>
            </p:nvSpPr>
            <p:spPr bwMode="auto">
              <a:xfrm>
                <a:off x="2971800" y="845483"/>
                <a:ext cx="228600" cy="297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aseline="-25000"/>
                  <a:t>B</a:t>
                </a:r>
              </a:p>
            </p:txBody>
          </p:sp>
          <p:sp>
            <p:nvSpPr>
              <p:cNvPr id="13456" name="TextBox 87"/>
              <p:cNvSpPr txBox="1">
                <a:spLocks noChangeArrowheads="1"/>
              </p:cNvSpPr>
              <p:nvPr/>
            </p:nvSpPr>
            <p:spPr bwMode="auto">
              <a:xfrm>
                <a:off x="4856020" y="838200"/>
                <a:ext cx="228600" cy="297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aseline="-25000"/>
                  <a:t>C</a:t>
                </a:r>
              </a:p>
            </p:txBody>
          </p:sp>
          <p:sp>
            <p:nvSpPr>
              <p:cNvPr id="13457" name="TextBox 89"/>
              <p:cNvSpPr txBox="1">
                <a:spLocks noChangeArrowheads="1"/>
              </p:cNvSpPr>
              <p:nvPr/>
            </p:nvSpPr>
            <p:spPr bwMode="auto">
              <a:xfrm>
                <a:off x="5486400" y="838195"/>
                <a:ext cx="228600" cy="297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aseline="-25000"/>
                  <a:t>D</a:t>
                </a:r>
              </a:p>
            </p:txBody>
          </p:sp>
          <p:sp>
            <p:nvSpPr>
              <p:cNvPr id="13458" name="TextBox 90"/>
              <p:cNvSpPr txBox="1">
                <a:spLocks noChangeArrowheads="1"/>
              </p:cNvSpPr>
              <p:nvPr/>
            </p:nvSpPr>
            <p:spPr bwMode="auto">
              <a:xfrm>
                <a:off x="3013365" y="2078180"/>
                <a:ext cx="228600" cy="297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aseline="-25000"/>
                  <a:t>E</a:t>
                </a:r>
              </a:p>
            </p:txBody>
          </p:sp>
          <p:sp>
            <p:nvSpPr>
              <p:cNvPr id="13459" name="TextBox 93"/>
              <p:cNvSpPr txBox="1">
                <a:spLocks noChangeArrowheads="1"/>
              </p:cNvSpPr>
              <p:nvPr/>
            </p:nvSpPr>
            <p:spPr bwMode="auto">
              <a:xfrm>
                <a:off x="4862945" y="2092393"/>
                <a:ext cx="228600" cy="297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aseline="-25000"/>
                  <a:t>F</a:t>
                </a:r>
              </a:p>
            </p:txBody>
          </p:sp>
          <p:cxnSp>
            <p:nvCxnSpPr>
              <p:cNvPr id="96" name="Straight Arrow Connector 95"/>
              <p:cNvCxnSpPr/>
              <p:nvPr/>
            </p:nvCxnSpPr>
            <p:spPr>
              <a:xfrm rot="5400000" flipH="1" flipV="1">
                <a:off x="3507582" y="2059782"/>
                <a:ext cx="1588" cy="454025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>
                <a:endCxn id="98" idx="3"/>
              </p:cNvCxnSpPr>
              <p:nvPr/>
            </p:nvCxnSpPr>
            <p:spPr>
              <a:xfrm rot="5400000" flipH="1" flipV="1">
                <a:off x="3049588" y="2741613"/>
                <a:ext cx="457200" cy="3175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>
              <a:xfrm rot="5400000" flipH="1" flipV="1">
                <a:off x="4687888" y="2855913"/>
                <a:ext cx="381000" cy="3175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63" name="TextBox 115"/>
              <p:cNvSpPr txBox="1">
                <a:spLocks noChangeArrowheads="1"/>
              </p:cNvSpPr>
              <p:nvPr/>
            </p:nvSpPr>
            <p:spPr bwMode="auto">
              <a:xfrm>
                <a:off x="3429794" y="2209800"/>
                <a:ext cx="9144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/>
                  <a:t>H</a:t>
                </a:r>
                <a:r>
                  <a:rPr lang="en-US" sz="1600" baseline="-25000"/>
                  <a:t>E</a:t>
                </a:r>
                <a:r>
                  <a:rPr lang="en-US" sz="1600"/>
                  <a:t>=4.2k</a:t>
                </a:r>
                <a:endParaRPr lang="en-US" sz="1600" baseline="-25000"/>
              </a:p>
            </p:txBody>
          </p:sp>
          <p:sp>
            <p:nvSpPr>
              <p:cNvPr id="13464" name="Text Box 61"/>
              <p:cNvSpPr txBox="1">
                <a:spLocks noChangeArrowheads="1"/>
              </p:cNvSpPr>
              <p:nvPr/>
            </p:nvSpPr>
            <p:spPr bwMode="auto">
              <a:xfrm>
                <a:off x="3657600" y="914400"/>
                <a:ext cx="663996" cy="423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1400"/>
                  <a:t>12ft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13465" name="Text Box 61"/>
              <p:cNvSpPr txBox="1">
                <a:spLocks noChangeArrowheads="1"/>
              </p:cNvSpPr>
              <p:nvPr/>
            </p:nvSpPr>
            <p:spPr bwMode="auto">
              <a:xfrm>
                <a:off x="2514600" y="914400"/>
                <a:ext cx="663996" cy="423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1400"/>
                  <a:t>5ft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13466" name="Text Box 61"/>
              <p:cNvSpPr txBox="1">
                <a:spLocks noChangeArrowheads="1"/>
              </p:cNvSpPr>
              <p:nvPr/>
            </p:nvSpPr>
            <p:spPr bwMode="auto">
              <a:xfrm>
                <a:off x="5056910" y="893620"/>
                <a:ext cx="663996" cy="423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1400"/>
                  <a:t>4ft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13467" name="Text Box 61"/>
              <p:cNvSpPr txBox="1">
                <a:spLocks noChangeArrowheads="1"/>
              </p:cNvSpPr>
              <p:nvPr/>
            </p:nvSpPr>
            <p:spPr bwMode="auto">
              <a:xfrm>
                <a:off x="4419600" y="1600201"/>
                <a:ext cx="609600" cy="304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1400"/>
                  <a:t>14ft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13468" name="Text Box 61"/>
              <p:cNvSpPr txBox="1">
                <a:spLocks noChangeArrowheads="1"/>
              </p:cNvSpPr>
              <p:nvPr/>
            </p:nvSpPr>
            <p:spPr bwMode="auto">
              <a:xfrm>
                <a:off x="3276600" y="1371601"/>
                <a:ext cx="5334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1400"/>
                  <a:t>14ft</a:t>
                </a:r>
                <a:endParaRPr lang="en-US" sz="1400">
                  <a:latin typeface="Arial" charset="0"/>
                </a:endParaRPr>
              </a:p>
            </p:txBody>
          </p:sp>
        </p:grpSp>
      </p:grpSp>
      <p:grpSp>
        <p:nvGrpSpPr>
          <p:cNvPr id="5" name="Group 208"/>
          <p:cNvGrpSpPr>
            <a:grpSpLocks/>
          </p:cNvGrpSpPr>
          <p:nvPr/>
        </p:nvGrpSpPr>
        <p:grpSpPr bwMode="auto">
          <a:xfrm>
            <a:off x="3235325" y="3929063"/>
            <a:ext cx="2479675" cy="371475"/>
            <a:chOff x="3235035" y="3928646"/>
            <a:chExt cx="2479965" cy="372308"/>
          </a:xfrm>
        </p:grpSpPr>
        <p:sp>
          <p:nvSpPr>
            <p:cNvPr id="13423" name="TextBox 200"/>
            <p:cNvSpPr txBox="1">
              <a:spLocks noChangeArrowheads="1"/>
            </p:cNvSpPr>
            <p:nvPr/>
          </p:nvSpPr>
          <p:spPr bwMode="auto">
            <a:xfrm>
              <a:off x="3235035" y="39624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/>
                <a:t>63.24k</a:t>
              </a:r>
              <a:endParaRPr lang="en-US" sz="1600" baseline="-25000" dirty="0"/>
            </a:p>
          </p:txBody>
        </p:sp>
        <p:sp>
          <p:nvSpPr>
            <p:cNvPr id="13424" name="TextBox 204"/>
            <p:cNvSpPr txBox="1">
              <a:spLocks noChangeArrowheads="1"/>
            </p:cNvSpPr>
            <p:nvPr/>
          </p:nvSpPr>
          <p:spPr bwMode="auto">
            <a:xfrm>
              <a:off x="4876800" y="3928646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/>
                <a:t>27.36k</a:t>
              </a:r>
              <a:endParaRPr lang="en-US" sz="1600" baseline="-25000" dirty="0"/>
            </a:p>
          </p:txBody>
        </p:sp>
      </p:grpSp>
      <p:grpSp>
        <p:nvGrpSpPr>
          <p:cNvPr id="6" name="Group 198"/>
          <p:cNvGrpSpPr>
            <a:grpSpLocks/>
          </p:cNvGrpSpPr>
          <p:nvPr/>
        </p:nvGrpSpPr>
        <p:grpSpPr bwMode="auto">
          <a:xfrm>
            <a:off x="2436813" y="4116388"/>
            <a:ext cx="3203575" cy="2665412"/>
            <a:chOff x="2437606" y="4115594"/>
            <a:chExt cx="3202782" cy="2666206"/>
          </a:xfrm>
        </p:grpSpPr>
        <p:cxnSp>
          <p:nvCxnSpPr>
            <p:cNvPr id="193" name="Straight Connector 192"/>
            <p:cNvCxnSpPr/>
            <p:nvPr/>
          </p:nvCxnSpPr>
          <p:spPr>
            <a:xfrm rot="5400000">
              <a:off x="1218837" y="5334363"/>
              <a:ext cx="2439126" cy="158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rot="5400000">
              <a:off x="2058416" y="5408998"/>
              <a:ext cx="2439126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5400000">
              <a:off x="3658220" y="5408998"/>
              <a:ext cx="2439126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rot="5400000">
              <a:off x="4420031" y="5408998"/>
              <a:ext cx="2439126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2942435" y="5561443"/>
              <a:ext cx="2439126" cy="158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01"/>
          <p:cNvGrpSpPr>
            <a:grpSpLocks/>
          </p:cNvGrpSpPr>
          <p:nvPr/>
        </p:nvGrpSpPr>
        <p:grpSpPr bwMode="auto">
          <a:xfrm>
            <a:off x="2438400" y="4191000"/>
            <a:ext cx="3886200" cy="1247775"/>
            <a:chOff x="2438400" y="4315691"/>
            <a:chExt cx="3886200" cy="1247703"/>
          </a:xfrm>
        </p:grpSpPr>
        <p:sp>
          <p:nvSpPr>
            <p:cNvPr id="13374" name="TextBox 144"/>
            <p:cNvSpPr txBox="1">
              <a:spLocks noChangeArrowheads="1"/>
            </p:cNvSpPr>
            <p:nvPr/>
          </p:nvSpPr>
          <p:spPr bwMode="auto">
            <a:xfrm>
              <a:off x="4488875" y="4911435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-ve</a:t>
              </a:r>
            </a:p>
          </p:txBody>
        </p:sp>
        <p:sp>
          <p:nvSpPr>
            <p:cNvPr id="13375" name="TextBox 147"/>
            <p:cNvSpPr txBox="1">
              <a:spLocks noChangeArrowheads="1"/>
            </p:cNvSpPr>
            <p:nvPr/>
          </p:nvSpPr>
          <p:spPr bwMode="auto">
            <a:xfrm>
              <a:off x="4953000" y="46482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+ve</a:t>
              </a:r>
            </a:p>
          </p:txBody>
        </p:sp>
        <p:cxnSp>
          <p:nvCxnSpPr>
            <p:cNvPr id="200" name="Straight Connector 199"/>
            <p:cNvCxnSpPr/>
            <p:nvPr/>
          </p:nvCxnSpPr>
          <p:spPr>
            <a:xfrm>
              <a:off x="2438400" y="4952241"/>
              <a:ext cx="3200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2438400" y="4952241"/>
              <a:ext cx="838200" cy="3809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 flipH="1" flipV="1">
              <a:off x="2871018" y="4914937"/>
              <a:ext cx="8381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3276600" y="4495068"/>
              <a:ext cx="1600200" cy="838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5400000" flipH="1" flipV="1">
              <a:off x="4457725" y="5142730"/>
              <a:ext cx="838152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4876800" y="4723654"/>
              <a:ext cx="762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82" name="TextBox 159"/>
            <p:cNvSpPr txBox="1">
              <a:spLocks noChangeArrowheads="1"/>
            </p:cNvSpPr>
            <p:nvPr/>
          </p:nvSpPr>
          <p:spPr bwMode="auto">
            <a:xfrm>
              <a:off x="3200400" y="46482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+ve</a:t>
              </a:r>
            </a:p>
          </p:txBody>
        </p:sp>
        <p:sp>
          <p:nvSpPr>
            <p:cNvPr id="13383" name="TextBox 160"/>
            <p:cNvSpPr txBox="1">
              <a:spLocks noChangeArrowheads="1"/>
            </p:cNvSpPr>
            <p:nvPr/>
          </p:nvSpPr>
          <p:spPr bwMode="auto">
            <a:xfrm>
              <a:off x="2895600" y="49530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-ve</a:t>
              </a:r>
            </a:p>
          </p:txBody>
        </p:sp>
        <p:sp>
          <p:nvSpPr>
            <p:cNvPr id="13384" name="TextBox 180"/>
            <p:cNvSpPr txBox="1">
              <a:spLocks noChangeArrowheads="1"/>
            </p:cNvSpPr>
            <p:nvPr/>
          </p:nvSpPr>
          <p:spPr bwMode="auto">
            <a:xfrm>
              <a:off x="4800600" y="5181600"/>
              <a:ext cx="78971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21.76k</a:t>
              </a:r>
              <a:endParaRPr lang="en-US" sz="1600" baseline="-25000"/>
            </a:p>
          </p:txBody>
        </p:sp>
        <p:sp>
          <p:nvSpPr>
            <p:cNvPr id="13385" name="TextBox 181"/>
            <p:cNvSpPr txBox="1">
              <a:spLocks noChangeArrowheads="1"/>
            </p:cNvSpPr>
            <p:nvPr/>
          </p:nvSpPr>
          <p:spPr bwMode="auto">
            <a:xfrm>
              <a:off x="5715000" y="4544278"/>
              <a:ext cx="609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/>
                <a:t>5.6k</a:t>
              </a:r>
              <a:endParaRPr lang="en-US" sz="1600" baseline="-25000" dirty="0"/>
            </a:p>
          </p:txBody>
        </p:sp>
        <p:sp>
          <p:nvSpPr>
            <p:cNvPr id="13386" name="TextBox 182"/>
            <p:cNvSpPr txBox="1">
              <a:spLocks noChangeArrowheads="1"/>
            </p:cNvSpPr>
            <p:nvPr/>
          </p:nvSpPr>
          <p:spPr bwMode="auto">
            <a:xfrm>
              <a:off x="2590800" y="434340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38.24k</a:t>
              </a:r>
              <a:endParaRPr lang="en-US" sz="1600" baseline="-25000"/>
            </a:p>
          </p:txBody>
        </p:sp>
        <p:sp>
          <p:nvSpPr>
            <p:cNvPr id="13387" name="TextBox 183"/>
            <p:cNvSpPr txBox="1">
              <a:spLocks noChangeArrowheads="1"/>
            </p:cNvSpPr>
            <p:nvPr/>
          </p:nvSpPr>
          <p:spPr bwMode="auto">
            <a:xfrm>
              <a:off x="3200400" y="5174674"/>
              <a:ext cx="609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25k</a:t>
              </a:r>
              <a:endParaRPr lang="en-US" sz="1600" baseline="-25000"/>
            </a:p>
          </p:txBody>
        </p:sp>
        <p:sp>
          <p:nvSpPr>
            <p:cNvPr id="13388" name="TextBox 194"/>
            <p:cNvSpPr txBox="1">
              <a:spLocks noChangeArrowheads="1"/>
            </p:cNvSpPr>
            <p:nvPr/>
          </p:nvSpPr>
          <p:spPr bwMode="auto">
            <a:xfrm>
              <a:off x="3352800" y="4904510"/>
              <a:ext cx="762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7.65ft</a:t>
              </a:r>
              <a:endParaRPr lang="en-US" sz="1600" baseline="-25000"/>
            </a:p>
          </p:txBody>
        </p:sp>
        <p:sp>
          <p:nvSpPr>
            <p:cNvPr id="13389" name="TextBox 230"/>
            <p:cNvSpPr txBox="1">
              <a:spLocks noChangeArrowheads="1"/>
            </p:cNvSpPr>
            <p:nvPr/>
          </p:nvSpPr>
          <p:spPr bwMode="auto">
            <a:xfrm>
              <a:off x="3429000" y="4315691"/>
              <a:ext cx="1524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Dangerous section</a:t>
              </a:r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4184650" y="4544278"/>
              <a:ext cx="304800" cy="407963"/>
            </a:xfrm>
            <a:custGeom>
              <a:avLst/>
              <a:gdLst>
                <a:gd name="connsiteX0" fmla="*/ 0 w 457200"/>
                <a:gd name="connsiteY0" fmla="*/ 180109 h 180109"/>
                <a:gd name="connsiteX1" fmla="*/ 152400 w 457200"/>
                <a:gd name="connsiteY1" fmla="*/ 41563 h 180109"/>
                <a:gd name="connsiteX2" fmla="*/ 457200 w 457200"/>
                <a:gd name="connsiteY2" fmla="*/ 0 h 180109"/>
                <a:gd name="connsiteX3" fmla="*/ 457200 w 457200"/>
                <a:gd name="connsiteY3" fmla="*/ 0 h 180109"/>
                <a:gd name="connsiteX4" fmla="*/ 457200 w 457200"/>
                <a:gd name="connsiteY4" fmla="*/ 0 h 18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" h="180109">
                  <a:moveTo>
                    <a:pt x="0" y="180109"/>
                  </a:moveTo>
                  <a:cubicBezTo>
                    <a:pt x="38100" y="125845"/>
                    <a:pt x="76200" y="71581"/>
                    <a:pt x="152400" y="41563"/>
                  </a:cubicBezTo>
                  <a:cubicBezTo>
                    <a:pt x="228600" y="11545"/>
                    <a:pt x="457200" y="0"/>
                    <a:pt x="457200" y="0"/>
                  </a:cubicBezTo>
                  <a:lnTo>
                    <a:pt x="457200" y="0"/>
                  </a:lnTo>
                  <a:lnTo>
                    <a:pt x="457200" y="0"/>
                  </a:lnTo>
                </a:path>
              </a:pathLst>
            </a:cu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8" name="Group 206"/>
          <p:cNvGrpSpPr>
            <a:grpSpLocks/>
          </p:cNvGrpSpPr>
          <p:nvPr/>
        </p:nvGrpSpPr>
        <p:grpSpPr bwMode="auto">
          <a:xfrm>
            <a:off x="1960563" y="5334000"/>
            <a:ext cx="4059237" cy="1447800"/>
            <a:chOff x="1960420" y="5486400"/>
            <a:chExt cx="4059380" cy="1447800"/>
          </a:xfrm>
        </p:grpSpPr>
        <p:cxnSp>
          <p:nvCxnSpPr>
            <p:cNvPr id="223" name="Straight Connector 222"/>
            <p:cNvCxnSpPr/>
            <p:nvPr/>
          </p:nvCxnSpPr>
          <p:spPr>
            <a:xfrm>
              <a:off x="2438274" y="6019800"/>
              <a:ext cx="3200513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Freeform 223"/>
            <p:cNvSpPr/>
            <p:nvPr/>
          </p:nvSpPr>
          <p:spPr>
            <a:xfrm>
              <a:off x="2452562" y="6019800"/>
              <a:ext cx="830291" cy="415925"/>
            </a:xfrm>
            <a:custGeom>
              <a:avLst/>
              <a:gdLst>
                <a:gd name="connsiteX0" fmla="*/ 0 w 831272"/>
                <a:gd name="connsiteY0" fmla="*/ 0 h 415637"/>
                <a:gd name="connsiteX1" fmla="*/ 457200 w 831272"/>
                <a:gd name="connsiteY1" fmla="*/ 110837 h 415637"/>
                <a:gd name="connsiteX2" fmla="*/ 831272 w 831272"/>
                <a:gd name="connsiteY2" fmla="*/ 415637 h 415637"/>
                <a:gd name="connsiteX3" fmla="*/ 831272 w 831272"/>
                <a:gd name="connsiteY3" fmla="*/ 415637 h 41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1272" h="415637">
                  <a:moveTo>
                    <a:pt x="0" y="0"/>
                  </a:moveTo>
                  <a:cubicBezTo>
                    <a:pt x="159327" y="20782"/>
                    <a:pt x="318655" y="41564"/>
                    <a:pt x="457200" y="110837"/>
                  </a:cubicBezTo>
                  <a:cubicBezTo>
                    <a:pt x="595745" y="180110"/>
                    <a:pt x="831272" y="415637"/>
                    <a:pt x="831272" y="415637"/>
                  </a:cubicBezTo>
                  <a:lnTo>
                    <a:pt x="831272" y="415637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28" name="Straight Connector 227"/>
            <p:cNvCxnSpPr/>
            <p:nvPr/>
          </p:nvCxnSpPr>
          <p:spPr>
            <a:xfrm rot="10800000" flipV="1">
              <a:off x="4876760" y="6019800"/>
              <a:ext cx="762027" cy="3587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61" name="TextBox 211"/>
            <p:cNvSpPr txBox="1">
              <a:spLocks noChangeArrowheads="1"/>
            </p:cNvSpPr>
            <p:nvPr/>
          </p:nvSpPr>
          <p:spPr bwMode="auto">
            <a:xfrm>
              <a:off x="2514600" y="6324600"/>
              <a:ext cx="990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62.5k-ft</a:t>
              </a:r>
              <a:endParaRPr lang="en-US" sz="1600" baseline="-25000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270153" y="5629275"/>
              <a:ext cx="1620895" cy="1146175"/>
            </a:xfrm>
            <a:custGeom>
              <a:avLst/>
              <a:gdLst>
                <a:gd name="connsiteX0" fmla="*/ 0 w 1620982"/>
                <a:gd name="connsiteY0" fmla="*/ 1145310 h 1145310"/>
                <a:gd name="connsiteX1" fmla="*/ 872836 w 1620982"/>
                <a:gd name="connsiteY1" fmla="*/ 64655 h 1145310"/>
                <a:gd name="connsiteX2" fmla="*/ 1620982 w 1620982"/>
                <a:gd name="connsiteY2" fmla="*/ 757382 h 1145310"/>
                <a:gd name="connsiteX3" fmla="*/ 1620982 w 1620982"/>
                <a:gd name="connsiteY3" fmla="*/ 757382 h 114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0982" h="1145310">
                  <a:moveTo>
                    <a:pt x="0" y="1145310"/>
                  </a:moveTo>
                  <a:cubicBezTo>
                    <a:pt x="301336" y="637310"/>
                    <a:pt x="602672" y="129310"/>
                    <a:pt x="872836" y="64655"/>
                  </a:cubicBezTo>
                  <a:cubicBezTo>
                    <a:pt x="1143000" y="0"/>
                    <a:pt x="1620982" y="757382"/>
                    <a:pt x="1620982" y="757382"/>
                  </a:cubicBezTo>
                  <a:lnTo>
                    <a:pt x="1620982" y="757382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363" name="TextBox 215"/>
            <p:cNvSpPr txBox="1">
              <a:spLocks noChangeArrowheads="1"/>
            </p:cNvSpPr>
            <p:nvPr/>
          </p:nvSpPr>
          <p:spPr bwMode="auto">
            <a:xfrm>
              <a:off x="2514600" y="6595646"/>
              <a:ext cx="990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121.3k-ft</a:t>
              </a:r>
              <a:endParaRPr lang="en-US" sz="1600" baseline="-25000"/>
            </a:p>
          </p:txBody>
        </p:sp>
        <p:sp>
          <p:nvSpPr>
            <p:cNvPr id="13364" name="TextBox 217"/>
            <p:cNvSpPr txBox="1">
              <a:spLocks noChangeArrowheads="1"/>
            </p:cNvSpPr>
            <p:nvPr/>
          </p:nvSpPr>
          <p:spPr bwMode="auto">
            <a:xfrm>
              <a:off x="3429000" y="5486400"/>
              <a:ext cx="990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24.97k-ft</a:t>
              </a:r>
              <a:endParaRPr lang="en-US" sz="1600" baseline="-25000"/>
            </a:p>
          </p:txBody>
        </p:sp>
        <p:sp>
          <p:nvSpPr>
            <p:cNvPr id="13365" name="TextBox 226"/>
            <p:cNvSpPr txBox="1">
              <a:spLocks noChangeArrowheads="1"/>
            </p:cNvSpPr>
            <p:nvPr/>
          </p:nvSpPr>
          <p:spPr bwMode="auto">
            <a:xfrm>
              <a:off x="4800600" y="6248400"/>
              <a:ext cx="990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22.4k-ft</a:t>
              </a:r>
              <a:endParaRPr lang="en-US" sz="1600" baseline="-25000"/>
            </a:p>
          </p:txBody>
        </p:sp>
        <p:cxnSp>
          <p:nvCxnSpPr>
            <p:cNvPr id="230" name="Straight Connector 229"/>
            <p:cNvCxnSpPr/>
            <p:nvPr/>
          </p:nvCxnSpPr>
          <p:spPr>
            <a:xfrm rot="5400000">
              <a:off x="3099498" y="6668294"/>
              <a:ext cx="381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67" name="TextBox 232"/>
            <p:cNvSpPr txBox="1">
              <a:spLocks noChangeArrowheads="1"/>
            </p:cNvSpPr>
            <p:nvPr/>
          </p:nvSpPr>
          <p:spPr bwMode="auto">
            <a:xfrm>
              <a:off x="4648200" y="5486400"/>
              <a:ext cx="1371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Point of inflection</a:t>
              </a:r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4641801" y="5694363"/>
              <a:ext cx="311161" cy="311150"/>
            </a:xfrm>
            <a:custGeom>
              <a:avLst/>
              <a:gdLst>
                <a:gd name="connsiteX0" fmla="*/ 0 w 290945"/>
                <a:gd name="connsiteY0" fmla="*/ 348672 h 348672"/>
                <a:gd name="connsiteX1" fmla="*/ 83127 w 290945"/>
                <a:gd name="connsiteY1" fmla="*/ 57727 h 348672"/>
                <a:gd name="connsiteX2" fmla="*/ 290945 w 290945"/>
                <a:gd name="connsiteY2" fmla="*/ 2309 h 348672"/>
                <a:gd name="connsiteX3" fmla="*/ 290945 w 290945"/>
                <a:gd name="connsiteY3" fmla="*/ 2309 h 34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945" h="348672">
                  <a:moveTo>
                    <a:pt x="0" y="348672"/>
                  </a:moveTo>
                  <a:cubicBezTo>
                    <a:pt x="17318" y="232063"/>
                    <a:pt x="34636" y="115454"/>
                    <a:pt x="83127" y="57727"/>
                  </a:cubicBezTo>
                  <a:cubicBezTo>
                    <a:pt x="131618" y="0"/>
                    <a:pt x="290945" y="2309"/>
                    <a:pt x="290945" y="2309"/>
                  </a:cubicBezTo>
                  <a:lnTo>
                    <a:pt x="290945" y="2309"/>
                  </a:lnTo>
                </a:path>
              </a:pathLst>
            </a:cu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369" name="TextBox 235"/>
            <p:cNvSpPr txBox="1">
              <a:spLocks noChangeArrowheads="1"/>
            </p:cNvSpPr>
            <p:nvPr/>
          </p:nvSpPr>
          <p:spPr bwMode="auto">
            <a:xfrm>
              <a:off x="1960420" y="5638800"/>
              <a:ext cx="1371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Point of inflection</a:t>
              </a:r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3130448" y="5815013"/>
              <a:ext cx="609621" cy="225425"/>
            </a:xfrm>
            <a:custGeom>
              <a:avLst/>
              <a:gdLst>
                <a:gd name="connsiteX0" fmla="*/ 609600 w 609600"/>
                <a:gd name="connsiteY0" fmla="*/ 226291 h 226291"/>
                <a:gd name="connsiteX1" fmla="*/ 304800 w 609600"/>
                <a:gd name="connsiteY1" fmla="*/ 32327 h 226291"/>
                <a:gd name="connsiteX2" fmla="*/ 0 w 609600"/>
                <a:gd name="connsiteY2" fmla="*/ 32327 h 226291"/>
                <a:gd name="connsiteX3" fmla="*/ 0 w 609600"/>
                <a:gd name="connsiteY3" fmla="*/ 32327 h 226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" h="226291">
                  <a:moveTo>
                    <a:pt x="609600" y="226291"/>
                  </a:moveTo>
                  <a:cubicBezTo>
                    <a:pt x="508000" y="145472"/>
                    <a:pt x="406400" y="64654"/>
                    <a:pt x="304800" y="32327"/>
                  </a:cubicBezTo>
                  <a:cubicBezTo>
                    <a:pt x="203200" y="0"/>
                    <a:pt x="0" y="32327"/>
                    <a:pt x="0" y="32327"/>
                  </a:cubicBezTo>
                  <a:lnTo>
                    <a:pt x="0" y="32327"/>
                  </a:lnTo>
                </a:path>
              </a:pathLst>
            </a:cu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371" name="TextBox 239"/>
            <p:cNvSpPr txBox="1">
              <a:spLocks noChangeArrowheads="1"/>
            </p:cNvSpPr>
            <p:nvPr/>
          </p:nvSpPr>
          <p:spPr bwMode="auto">
            <a:xfrm>
              <a:off x="3048000" y="60198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-ve</a:t>
              </a:r>
            </a:p>
          </p:txBody>
        </p:sp>
        <p:sp>
          <p:nvSpPr>
            <p:cNvPr id="13372" name="TextBox 240"/>
            <p:cNvSpPr txBox="1">
              <a:spLocks noChangeArrowheads="1"/>
            </p:cNvSpPr>
            <p:nvPr/>
          </p:nvSpPr>
          <p:spPr bwMode="auto">
            <a:xfrm>
              <a:off x="4724400" y="5943600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-ve</a:t>
              </a:r>
            </a:p>
          </p:txBody>
        </p:sp>
        <p:sp>
          <p:nvSpPr>
            <p:cNvPr id="13373" name="TextBox 241"/>
            <p:cNvSpPr txBox="1">
              <a:spLocks noChangeArrowheads="1"/>
            </p:cNvSpPr>
            <p:nvPr/>
          </p:nvSpPr>
          <p:spPr bwMode="auto">
            <a:xfrm>
              <a:off x="3962400" y="5681246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+ve</a:t>
              </a:r>
            </a:p>
          </p:txBody>
        </p:sp>
      </p:grpSp>
      <p:grpSp>
        <p:nvGrpSpPr>
          <p:cNvPr id="9" name="Group 163"/>
          <p:cNvGrpSpPr/>
          <p:nvPr/>
        </p:nvGrpSpPr>
        <p:grpSpPr>
          <a:xfrm>
            <a:off x="914400" y="1524000"/>
            <a:ext cx="1905000" cy="1449388"/>
            <a:chOff x="990600" y="1752600"/>
            <a:chExt cx="1905000" cy="1449388"/>
          </a:xfrm>
        </p:grpSpPr>
        <p:cxnSp>
          <p:nvCxnSpPr>
            <p:cNvPr id="132" name="Straight Connector 131"/>
            <p:cNvCxnSpPr/>
            <p:nvPr/>
          </p:nvCxnSpPr>
          <p:spPr bwMode="auto">
            <a:xfrm>
              <a:off x="990600" y="3200400"/>
              <a:ext cx="1600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 bwMode="auto">
            <a:xfrm>
              <a:off x="990600" y="1752600"/>
              <a:ext cx="1905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68"/>
          <p:cNvGrpSpPr/>
          <p:nvPr/>
        </p:nvGrpSpPr>
        <p:grpSpPr>
          <a:xfrm>
            <a:off x="1142723" y="1372394"/>
            <a:ext cx="533677" cy="1937772"/>
            <a:chOff x="1218923" y="1600994"/>
            <a:chExt cx="533677" cy="1937772"/>
          </a:xfrm>
        </p:grpSpPr>
        <p:cxnSp>
          <p:nvCxnSpPr>
            <p:cNvPr id="137" name="Straight Connector 136"/>
            <p:cNvCxnSpPr/>
            <p:nvPr/>
          </p:nvCxnSpPr>
          <p:spPr bwMode="auto">
            <a:xfrm rot="5400000">
              <a:off x="571500" y="2400300"/>
              <a:ext cx="1600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 bwMode="auto">
            <a:xfrm rot="5400000">
              <a:off x="1027907" y="2475706"/>
              <a:ext cx="144780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51" name="TextBox 145"/>
            <p:cNvSpPr txBox="1">
              <a:spLocks noChangeArrowheads="1"/>
            </p:cNvSpPr>
            <p:nvPr/>
          </p:nvSpPr>
          <p:spPr bwMode="auto">
            <a:xfrm>
              <a:off x="1218923" y="3200240"/>
              <a:ext cx="533262" cy="338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SFD</a:t>
              </a:r>
            </a:p>
          </p:txBody>
        </p:sp>
      </p:grpSp>
      <p:grpSp>
        <p:nvGrpSpPr>
          <p:cNvPr id="11" name="Group 169"/>
          <p:cNvGrpSpPr/>
          <p:nvPr/>
        </p:nvGrpSpPr>
        <p:grpSpPr>
          <a:xfrm>
            <a:off x="1904525" y="1371602"/>
            <a:ext cx="762475" cy="1938564"/>
            <a:chOff x="1980725" y="1600202"/>
            <a:chExt cx="762475" cy="1938564"/>
          </a:xfrm>
        </p:grpSpPr>
        <p:cxnSp>
          <p:nvCxnSpPr>
            <p:cNvPr id="141" name="Straight Connector 140"/>
            <p:cNvCxnSpPr/>
            <p:nvPr/>
          </p:nvCxnSpPr>
          <p:spPr bwMode="auto">
            <a:xfrm rot="5400000">
              <a:off x="1408908" y="2399508"/>
              <a:ext cx="1600198" cy="15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 bwMode="auto">
            <a:xfrm rot="5400000" flipH="1" flipV="1">
              <a:off x="1752600" y="2209800"/>
              <a:ext cx="1447800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52" name="TextBox 146"/>
            <p:cNvSpPr txBox="1">
              <a:spLocks noChangeArrowheads="1"/>
            </p:cNvSpPr>
            <p:nvPr/>
          </p:nvSpPr>
          <p:spPr bwMode="auto">
            <a:xfrm>
              <a:off x="1980725" y="3200240"/>
              <a:ext cx="609442" cy="338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BMD</a:t>
              </a:r>
            </a:p>
          </p:txBody>
        </p:sp>
      </p:grpSp>
      <p:grpSp>
        <p:nvGrpSpPr>
          <p:cNvPr id="12" name="Group 171"/>
          <p:cNvGrpSpPr/>
          <p:nvPr/>
        </p:nvGrpSpPr>
        <p:grpSpPr>
          <a:xfrm>
            <a:off x="2286000" y="3081338"/>
            <a:ext cx="4267200" cy="1109662"/>
            <a:chOff x="2286000" y="3081338"/>
            <a:chExt cx="4267200" cy="1109662"/>
          </a:xfrm>
        </p:grpSpPr>
        <p:sp>
          <p:nvSpPr>
            <p:cNvPr id="13396" name="TextBox 163"/>
            <p:cNvSpPr txBox="1">
              <a:spLocks noChangeArrowheads="1"/>
            </p:cNvSpPr>
            <p:nvPr/>
          </p:nvSpPr>
          <p:spPr bwMode="auto">
            <a:xfrm>
              <a:off x="6019800" y="3081338"/>
              <a:ext cx="381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aseline="-25000" dirty="0">
                  <a:solidFill>
                    <a:srgbClr val="FF0000"/>
                  </a:solidFill>
                </a:rPr>
                <a:t>7k</a:t>
              </a:r>
            </a:p>
          </p:txBody>
        </p:sp>
        <p:sp>
          <p:nvSpPr>
            <p:cNvPr id="13410" name="TextBox 184"/>
            <p:cNvSpPr txBox="1">
              <a:spLocks noChangeArrowheads="1"/>
            </p:cNvSpPr>
            <p:nvPr/>
          </p:nvSpPr>
          <p:spPr bwMode="auto">
            <a:xfrm>
              <a:off x="2286000" y="3698219"/>
              <a:ext cx="228600" cy="297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aseline="-25000"/>
                <a:t>A</a:t>
              </a:r>
            </a:p>
          </p:txBody>
        </p:sp>
        <p:sp>
          <p:nvSpPr>
            <p:cNvPr id="13416" name="Text Box 61"/>
            <p:cNvSpPr txBox="1">
              <a:spLocks noChangeArrowheads="1"/>
            </p:cNvSpPr>
            <p:nvPr/>
          </p:nvSpPr>
          <p:spPr bwMode="auto">
            <a:xfrm>
              <a:off x="5056910" y="3733800"/>
              <a:ext cx="663996" cy="423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1400"/>
                <a:t>4ft</a:t>
              </a:r>
              <a:endParaRPr lang="en-US" sz="1400">
                <a:latin typeface="Arial" charset="0"/>
              </a:endParaRPr>
            </a:p>
          </p:txBody>
        </p:sp>
        <p:grpSp>
          <p:nvGrpSpPr>
            <p:cNvPr id="13" name="Group 170"/>
            <p:cNvGrpSpPr/>
            <p:nvPr/>
          </p:nvGrpSpPr>
          <p:grpSpPr>
            <a:xfrm>
              <a:off x="2438400" y="3157582"/>
              <a:ext cx="4114800" cy="1033418"/>
              <a:chOff x="2438400" y="3157582"/>
              <a:chExt cx="4114800" cy="1033418"/>
            </a:xfrm>
          </p:grpSpPr>
          <p:cxnSp>
            <p:nvCxnSpPr>
              <p:cNvPr id="165" name="Straight Connector 164"/>
              <p:cNvCxnSpPr/>
              <p:nvPr/>
            </p:nvCxnSpPr>
            <p:spPr bwMode="auto">
              <a:xfrm>
                <a:off x="2438400" y="3767138"/>
                <a:ext cx="3200400" cy="158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98" name="Line 41"/>
              <p:cNvSpPr>
                <a:spLocks noChangeShapeType="1"/>
              </p:cNvSpPr>
              <p:nvPr/>
            </p:nvSpPr>
            <p:spPr bwMode="auto">
              <a:xfrm>
                <a:off x="2452252" y="3552662"/>
                <a:ext cx="242454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" name="Line 51"/>
              <p:cNvSpPr>
                <a:spLocks noChangeShapeType="1"/>
              </p:cNvSpPr>
              <p:nvPr/>
            </p:nvSpPr>
            <p:spPr bwMode="auto">
              <a:xfrm>
                <a:off x="3719942" y="3552665"/>
                <a:ext cx="0" cy="2287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" name="Line 52"/>
              <p:cNvSpPr>
                <a:spLocks noChangeShapeType="1"/>
              </p:cNvSpPr>
              <p:nvPr/>
            </p:nvSpPr>
            <p:spPr bwMode="auto">
              <a:xfrm>
                <a:off x="3456707" y="3552665"/>
                <a:ext cx="0" cy="2287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" name="Line 53"/>
              <p:cNvSpPr>
                <a:spLocks noChangeShapeType="1"/>
              </p:cNvSpPr>
              <p:nvPr/>
            </p:nvSpPr>
            <p:spPr bwMode="auto">
              <a:xfrm>
                <a:off x="3151907" y="3552665"/>
                <a:ext cx="0" cy="2287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" name="Line 56"/>
              <p:cNvSpPr>
                <a:spLocks noChangeShapeType="1"/>
              </p:cNvSpPr>
              <p:nvPr/>
            </p:nvSpPr>
            <p:spPr bwMode="auto">
              <a:xfrm>
                <a:off x="3990107" y="3552665"/>
                <a:ext cx="0" cy="2287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173"/>
              <p:cNvSpPr/>
              <p:nvPr/>
            </p:nvSpPr>
            <p:spPr bwMode="auto">
              <a:xfrm>
                <a:off x="3173413" y="3309938"/>
                <a:ext cx="677862" cy="228600"/>
              </a:xfrm>
              <a:custGeom>
                <a:avLst/>
                <a:gdLst>
                  <a:gd name="connsiteX0" fmla="*/ 0 w 678872"/>
                  <a:gd name="connsiteY0" fmla="*/ 228600 h 228600"/>
                  <a:gd name="connsiteX1" fmla="*/ 207818 w 678872"/>
                  <a:gd name="connsiteY1" fmla="*/ 34636 h 228600"/>
                  <a:gd name="connsiteX2" fmla="*/ 678872 w 678872"/>
                  <a:gd name="connsiteY2" fmla="*/ 20782 h 228600"/>
                  <a:gd name="connsiteX3" fmla="*/ 678872 w 678872"/>
                  <a:gd name="connsiteY3" fmla="*/ 20782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8872" h="228600">
                    <a:moveTo>
                      <a:pt x="0" y="228600"/>
                    </a:moveTo>
                    <a:cubicBezTo>
                      <a:pt x="47336" y="148936"/>
                      <a:pt x="94673" y="69272"/>
                      <a:pt x="207818" y="34636"/>
                    </a:cubicBezTo>
                    <a:cubicBezTo>
                      <a:pt x="320963" y="0"/>
                      <a:pt x="678872" y="20782"/>
                      <a:pt x="678872" y="20782"/>
                    </a:cubicBezTo>
                    <a:lnTo>
                      <a:pt x="678872" y="20782"/>
                    </a:lnTo>
                  </a:path>
                </a:pathLst>
              </a:custGeom>
              <a:ln w="9525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404" name="Line 40"/>
              <p:cNvSpPr>
                <a:spLocks noChangeShapeType="1"/>
              </p:cNvSpPr>
              <p:nvPr/>
            </p:nvSpPr>
            <p:spPr bwMode="auto">
              <a:xfrm>
                <a:off x="4239490" y="3552665"/>
                <a:ext cx="0" cy="2287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" name="Line 50"/>
              <p:cNvSpPr>
                <a:spLocks noChangeShapeType="1"/>
              </p:cNvSpPr>
              <p:nvPr/>
            </p:nvSpPr>
            <p:spPr bwMode="auto">
              <a:xfrm>
                <a:off x="4481945" y="3552665"/>
                <a:ext cx="0" cy="2287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" name="Line 53"/>
              <p:cNvSpPr>
                <a:spLocks noChangeShapeType="1"/>
              </p:cNvSpPr>
              <p:nvPr/>
            </p:nvSpPr>
            <p:spPr bwMode="auto">
              <a:xfrm>
                <a:off x="4876800" y="3552665"/>
                <a:ext cx="0" cy="2287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" name="Line 54"/>
              <p:cNvSpPr>
                <a:spLocks noChangeShapeType="1"/>
              </p:cNvSpPr>
              <p:nvPr/>
            </p:nvSpPr>
            <p:spPr bwMode="auto">
              <a:xfrm>
                <a:off x="4696690" y="3552665"/>
                <a:ext cx="0" cy="2287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" name="TextBox 178"/>
              <p:cNvSpPr txBox="1">
                <a:spLocks noChangeArrowheads="1"/>
              </p:cNvSpPr>
              <p:nvPr/>
            </p:nvSpPr>
            <p:spPr bwMode="auto">
              <a:xfrm>
                <a:off x="3810000" y="3157582"/>
                <a:ext cx="762000" cy="36954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5k/ft</a:t>
                </a:r>
              </a:p>
            </p:txBody>
          </p:sp>
          <p:cxnSp>
            <p:nvCxnSpPr>
              <p:cNvPr id="180" name="Straight Arrow Connector 179"/>
              <p:cNvCxnSpPr/>
              <p:nvPr/>
            </p:nvCxnSpPr>
            <p:spPr bwMode="auto">
              <a:xfrm rot="10800000" flipV="1">
                <a:off x="5603875" y="3309938"/>
                <a:ext cx="492125" cy="4572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11" name="TextBox 185"/>
              <p:cNvSpPr txBox="1">
                <a:spLocks noChangeArrowheads="1"/>
              </p:cNvSpPr>
              <p:nvPr/>
            </p:nvSpPr>
            <p:spPr bwMode="auto">
              <a:xfrm>
                <a:off x="2971800" y="3698577"/>
                <a:ext cx="228600" cy="2976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aseline="-25000"/>
                  <a:t>B</a:t>
                </a:r>
              </a:p>
            </p:txBody>
          </p:sp>
          <p:sp>
            <p:nvSpPr>
              <p:cNvPr id="13412" name="TextBox 186"/>
              <p:cNvSpPr txBox="1">
                <a:spLocks noChangeArrowheads="1"/>
              </p:cNvSpPr>
              <p:nvPr/>
            </p:nvSpPr>
            <p:spPr bwMode="auto">
              <a:xfrm>
                <a:off x="4856020" y="3691290"/>
                <a:ext cx="228600" cy="2976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aseline="-25000"/>
                  <a:t>C</a:t>
                </a:r>
              </a:p>
            </p:txBody>
          </p:sp>
          <p:sp>
            <p:nvSpPr>
              <p:cNvPr id="13413" name="TextBox 187"/>
              <p:cNvSpPr txBox="1">
                <a:spLocks noChangeArrowheads="1"/>
              </p:cNvSpPr>
              <p:nvPr/>
            </p:nvSpPr>
            <p:spPr bwMode="auto">
              <a:xfrm>
                <a:off x="5486400" y="3691285"/>
                <a:ext cx="228600" cy="2976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baseline="-25000"/>
                  <a:t>D</a:t>
                </a:r>
              </a:p>
            </p:txBody>
          </p:sp>
          <p:sp>
            <p:nvSpPr>
              <p:cNvPr id="13414" name="Text Box 61"/>
              <p:cNvSpPr txBox="1">
                <a:spLocks noChangeArrowheads="1"/>
              </p:cNvSpPr>
              <p:nvPr/>
            </p:nvSpPr>
            <p:spPr bwMode="auto">
              <a:xfrm>
                <a:off x="3657600" y="3767534"/>
                <a:ext cx="663996" cy="423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1400"/>
                  <a:t>12ft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13415" name="Text Box 61"/>
              <p:cNvSpPr txBox="1">
                <a:spLocks noChangeArrowheads="1"/>
              </p:cNvSpPr>
              <p:nvPr/>
            </p:nvSpPr>
            <p:spPr bwMode="auto">
              <a:xfrm>
                <a:off x="2514600" y="3767534"/>
                <a:ext cx="663996" cy="423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sz="1400"/>
                  <a:t>5ft</a:t>
                </a:r>
                <a:endParaRPr lang="en-US" sz="1400">
                  <a:latin typeface="Arial" charset="0"/>
                </a:endParaRPr>
              </a:p>
            </p:txBody>
          </p:sp>
          <p:cxnSp>
            <p:nvCxnSpPr>
              <p:cNvPr id="203" name="Straight Arrow Connector 202"/>
              <p:cNvCxnSpPr/>
              <p:nvPr/>
            </p:nvCxnSpPr>
            <p:spPr bwMode="auto">
              <a:xfrm rot="5400000" flipH="1" flipV="1">
                <a:off x="3049588" y="3960812"/>
                <a:ext cx="457200" cy="3175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Arrow Connector 203"/>
              <p:cNvCxnSpPr/>
              <p:nvPr/>
            </p:nvCxnSpPr>
            <p:spPr bwMode="auto">
              <a:xfrm rot="5400000" flipH="1" flipV="1">
                <a:off x="4649788" y="3960812"/>
                <a:ext cx="457200" cy="3175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Freeform 205"/>
              <p:cNvSpPr/>
              <p:nvPr/>
            </p:nvSpPr>
            <p:spPr bwMode="auto">
              <a:xfrm>
                <a:off x="3186113" y="3490913"/>
                <a:ext cx="368300" cy="485775"/>
              </a:xfrm>
              <a:custGeom>
                <a:avLst/>
                <a:gdLst>
                  <a:gd name="connsiteX0" fmla="*/ 0 w 367146"/>
                  <a:gd name="connsiteY0" fmla="*/ 484910 h 484910"/>
                  <a:gd name="connsiteX1" fmla="*/ 346364 w 367146"/>
                  <a:gd name="connsiteY1" fmla="*/ 304800 h 484910"/>
                  <a:gd name="connsiteX2" fmla="*/ 124691 w 367146"/>
                  <a:gd name="connsiteY2" fmla="*/ 0 h 484910"/>
                  <a:gd name="connsiteX3" fmla="*/ 124691 w 367146"/>
                  <a:gd name="connsiteY3" fmla="*/ 0 h 484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146" h="484910">
                    <a:moveTo>
                      <a:pt x="0" y="484910"/>
                    </a:moveTo>
                    <a:cubicBezTo>
                      <a:pt x="162791" y="435264"/>
                      <a:pt x="325582" y="385618"/>
                      <a:pt x="346364" y="304800"/>
                    </a:cubicBezTo>
                    <a:cubicBezTo>
                      <a:pt x="367146" y="223982"/>
                      <a:pt x="124691" y="0"/>
                      <a:pt x="124691" y="0"/>
                    </a:cubicBezTo>
                    <a:lnTo>
                      <a:pt x="124691" y="0"/>
                    </a:lnTo>
                  </a:path>
                </a:pathLst>
              </a:custGeom>
              <a:ln w="38100">
                <a:solidFill>
                  <a:srgbClr val="00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208" name="Straight Arrow Connector 207"/>
              <p:cNvCxnSpPr/>
              <p:nvPr/>
            </p:nvCxnSpPr>
            <p:spPr bwMode="auto">
              <a:xfrm rot="5400000">
                <a:off x="5791201" y="3629025"/>
                <a:ext cx="457200" cy="3175"/>
              </a:xfrm>
              <a:prstGeom prst="straightConnector1">
                <a:avLst/>
              </a:prstGeom>
              <a:ln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Arrow Connector 209"/>
              <p:cNvCxnSpPr/>
              <p:nvPr/>
            </p:nvCxnSpPr>
            <p:spPr bwMode="auto">
              <a:xfrm rot="10800000">
                <a:off x="5410200" y="3352800"/>
                <a:ext cx="609600" cy="1588"/>
              </a:xfrm>
              <a:prstGeom prst="straightConnector1">
                <a:avLst/>
              </a:prstGeom>
              <a:ln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22" name="TextBox 210"/>
              <p:cNvSpPr txBox="1">
                <a:spLocks noChangeArrowheads="1"/>
              </p:cNvSpPr>
              <p:nvPr/>
            </p:nvSpPr>
            <p:spPr bwMode="auto">
              <a:xfrm>
                <a:off x="5943600" y="3581047"/>
                <a:ext cx="609600" cy="3387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/>
                  <a:t>5.6k</a:t>
                </a:r>
                <a:endParaRPr lang="en-US" sz="1600" baseline="-25000"/>
              </a:p>
            </p:txBody>
          </p:sp>
          <p:sp>
            <p:nvSpPr>
              <p:cNvPr id="13353" name="Line 40"/>
              <p:cNvSpPr>
                <a:spLocks noChangeShapeType="1"/>
              </p:cNvSpPr>
              <p:nvPr/>
            </p:nvSpPr>
            <p:spPr bwMode="auto">
              <a:xfrm>
                <a:off x="2465507" y="3552844"/>
                <a:ext cx="0" cy="22858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" name="Line 50"/>
              <p:cNvSpPr>
                <a:spLocks noChangeShapeType="1"/>
              </p:cNvSpPr>
              <p:nvPr/>
            </p:nvSpPr>
            <p:spPr bwMode="auto">
              <a:xfrm>
                <a:off x="2694047" y="3552844"/>
                <a:ext cx="0" cy="22858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Line 54"/>
              <p:cNvSpPr>
                <a:spLocks noChangeShapeType="1"/>
              </p:cNvSpPr>
              <p:nvPr/>
            </p:nvSpPr>
            <p:spPr bwMode="auto">
              <a:xfrm>
                <a:off x="2922588" y="3552844"/>
                <a:ext cx="0" cy="22858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162"/>
          <p:cNvGrpSpPr/>
          <p:nvPr/>
        </p:nvGrpSpPr>
        <p:grpSpPr>
          <a:xfrm>
            <a:off x="76200" y="1066800"/>
            <a:ext cx="1218883" cy="2471947"/>
            <a:chOff x="152400" y="1295400"/>
            <a:chExt cx="1218883" cy="2471947"/>
          </a:xfrm>
        </p:grpSpPr>
        <p:cxnSp>
          <p:nvCxnSpPr>
            <p:cNvPr id="118" name="Straight Connector 117"/>
            <p:cNvCxnSpPr/>
            <p:nvPr/>
          </p:nvCxnSpPr>
          <p:spPr bwMode="auto">
            <a:xfrm rot="5400000">
              <a:off x="-151606" y="2480469"/>
              <a:ext cx="13716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8" name="TextBox 118"/>
            <p:cNvSpPr txBox="1">
              <a:spLocks noChangeArrowheads="1"/>
            </p:cNvSpPr>
            <p:nvPr/>
          </p:nvSpPr>
          <p:spPr bwMode="auto">
            <a:xfrm>
              <a:off x="228580" y="3428821"/>
              <a:ext cx="1142703" cy="338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63.24k</a:t>
              </a:r>
              <a:endParaRPr lang="en-US" sz="1600" baseline="-25000"/>
            </a:p>
          </p:txBody>
        </p:sp>
        <p:cxnSp>
          <p:nvCxnSpPr>
            <p:cNvPr id="120" name="Straight Arrow Connector 119"/>
            <p:cNvCxnSpPr/>
            <p:nvPr/>
          </p:nvCxnSpPr>
          <p:spPr bwMode="auto">
            <a:xfrm rot="5400000" flipH="1" flipV="1">
              <a:off x="764382" y="2939256"/>
              <a:ext cx="1588" cy="454025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 bwMode="auto">
            <a:xfrm rot="5400000" flipH="1" flipV="1">
              <a:off x="306388" y="3351212"/>
              <a:ext cx="457200" cy="3175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41" name="TextBox 121"/>
            <p:cNvSpPr txBox="1">
              <a:spLocks noChangeArrowheads="1"/>
            </p:cNvSpPr>
            <p:nvPr/>
          </p:nvSpPr>
          <p:spPr bwMode="auto">
            <a:xfrm>
              <a:off x="533301" y="3124046"/>
              <a:ext cx="609442" cy="338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4.2k</a:t>
              </a:r>
              <a:endParaRPr lang="en-US" sz="1600" baseline="-25000"/>
            </a:p>
          </p:txBody>
        </p:sp>
        <p:sp>
          <p:nvSpPr>
            <p:cNvPr id="123" name="Freeform 122"/>
            <p:cNvSpPr/>
            <p:nvPr/>
          </p:nvSpPr>
          <p:spPr bwMode="auto">
            <a:xfrm>
              <a:off x="277813" y="1676400"/>
              <a:ext cx="490537" cy="304800"/>
            </a:xfrm>
            <a:custGeom>
              <a:avLst/>
              <a:gdLst>
                <a:gd name="connsiteX0" fmla="*/ 0 w 374072"/>
                <a:gd name="connsiteY0" fmla="*/ 240145 h 240145"/>
                <a:gd name="connsiteX1" fmla="*/ 235527 w 374072"/>
                <a:gd name="connsiteY1" fmla="*/ 4618 h 240145"/>
                <a:gd name="connsiteX2" fmla="*/ 374072 w 374072"/>
                <a:gd name="connsiteY2" fmla="*/ 212436 h 240145"/>
                <a:gd name="connsiteX3" fmla="*/ 374072 w 374072"/>
                <a:gd name="connsiteY3" fmla="*/ 212436 h 24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072" h="240145">
                  <a:moveTo>
                    <a:pt x="0" y="240145"/>
                  </a:moveTo>
                  <a:cubicBezTo>
                    <a:pt x="86591" y="124690"/>
                    <a:pt x="173182" y="9236"/>
                    <a:pt x="235527" y="4618"/>
                  </a:cubicBezTo>
                  <a:cubicBezTo>
                    <a:pt x="297872" y="0"/>
                    <a:pt x="374072" y="212436"/>
                    <a:pt x="374072" y="212436"/>
                  </a:cubicBezTo>
                  <a:lnTo>
                    <a:pt x="374072" y="212436"/>
                  </a:lnTo>
                </a:path>
              </a:pathLst>
            </a:cu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24" name="Straight Arrow Connector 123"/>
            <p:cNvCxnSpPr/>
            <p:nvPr/>
          </p:nvCxnSpPr>
          <p:spPr bwMode="auto">
            <a:xfrm rot="10800000">
              <a:off x="152400" y="1779588"/>
              <a:ext cx="533400" cy="1587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 bwMode="auto">
            <a:xfrm rot="5400000">
              <a:off x="398463" y="1450975"/>
              <a:ext cx="311150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56" name="TextBox 242"/>
            <p:cNvSpPr txBox="1">
              <a:spLocks noChangeArrowheads="1"/>
            </p:cNvSpPr>
            <p:nvPr/>
          </p:nvSpPr>
          <p:spPr bwMode="auto">
            <a:xfrm>
              <a:off x="533301" y="1759844"/>
              <a:ext cx="228541" cy="297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aseline="-25000"/>
                <a:t>B</a:t>
              </a:r>
            </a:p>
          </p:txBody>
        </p:sp>
        <p:sp>
          <p:nvSpPr>
            <p:cNvPr id="13357" name="TextBox 243"/>
            <p:cNvSpPr txBox="1">
              <a:spLocks noChangeArrowheads="1"/>
            </p:cNvSpPr>
            <p:nvPr/>
          </p:nvSpPr>
          <p:spPr bwMode="auto">
            <a:xfrm>
              <a:off x="574855" y="2832768"/>
              <a:ext cx="228541" cy="297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aseline="-25000"/>
                <a:t>E</a:t>
              </a:r>
            </a:p>
          </p:txBody>
        </p:sp>
      </p:grpSp>
      <p:grpSp>
        <p:nvGrpSpPr>
          <p:cNvPr id="15" name="Group 159"/>
          <p:cNvGrpSpPr/>
          <p:nvPr/>
        </p:nvGrpSpPr>
        <p:grpSpPr>
          <a:xfrm>
            <a:off x="6477000" y="1765300"/>
            <a:ext cx="1905000" cy="1284288"/>
            <a:chOff x="6477000" y="1765300"/>
            <a:chExt cx="1905000" cy="1284288"/>
          </a:xfrm>
        </p:grpSpPr>
        <p:cxnSp>
          <p:nvCxnSpPr>
            <p:cNvPr id="153" name="Straight Connector 152"/>
            <p:cNvCxnSpPr/>
            <p:nvPr/>
          </p:nvCxnSpPr>
          <p:spPr bwMode="auto">
            <a:xfrm rot="10800000">
              <a:off x="6477000" y="1765300"/>
              <a:ext cx="18288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 bwMode="auto">
            <a:xfrm rot="10800000">
              <a:off x="6553200" y="3048000"/>
              <a:ext cx="18288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61"/>
          <p:cNvGrpSpPr/>
          <p:nvPr/>
        </p:nvGrpSpPr>
        <p:grpSpPr>
          <a:xfrm>
            <a:off x="6705600" y="1447800"/>
            <a:ext cx="762000" cy="1938753"/>
            <a:chOff x="6705600" y="1447800"/>
            <a:chExt cx="762000" cy="1938753"/>
          </a:xfrm>
        </p:grpSpPr>
        <p:sp>
          <p:nvSpPr>
            <p:cNvPr id="13324" name="TextBox 61"/>
            <p:cNvSpPr txBox="1">
              <a:spLocks noChangeArrowheads="1"/>
            </p:cNvSpPr>
            <p:nvPr/>
          </p:nvSpPr>
          <p:spPr bwMode="auto">
            <a:xfrm>
              <a:off x="6781800" y="1447800"/>
              <a:ext cx="685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0.0 k</a:t>
              </a:r>
              <a:endParaRPr lang="en-US" sz="1600" baseline="-25000"/>
            </a:p>
          </p:txBody>
        </p:sp>
        <p:cxnSp>
          <p:nvCxnSpPr>
            <p:cNvPr id="158" name="Straight Connector 157"/>
            <p:cNvCxnSpPr/>
            <p:nvPr/>
          </p:nvCxnSpPr>
          <p:spPr bwMode="auto">
            <a:xfrm rot="5400000">
              <a:off x="6363495" y="2399506"/>
              <a:ext cx="1293812" cy="317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3" name="TextBox 162"/>
            <p:cNvSpPr txBox="1">
              <a:spLocks noChangeArrowheads="1"/>
            </p:cNvSpPr>
            <p:nvPr/>
          </p:nvSpPr>
          <p:spPr bwMode="auto">
            <a:xfrm>
              <a:off x="6705600" y="3047999"/>
              <a:ext cx="609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BMD</a:t>
              </a:r>
            </a:p>
          </p:txBody>
        </p:sp>
      </p:grpSp>
      <p:grpSp>
        <p:nvGrpSpPr>
          <p:cNvPr id="17" name="Group 158"/>
          <p:cNvGrpSpPr/>
          <p:nvPr/>
        </p:nvGrpSpPr>
        <p:grpSpPr>
          <a:xfrm>
            <a:off x="8458200" y="1641407"/>
            <a:ext cx="838200" cy="1863793"/>
            <a:chOff x="8458200" y="1641407"/>
            <a:chExt cx="838200" cy="1863793"/>
          </a:xfrm>
        </p:grpSpPr>
        <p:cxnSp>
          <p:nvCxnSpPr>
            <p:cNvPr id="149" name="Straight Connector 148"/>
            <p:cNvCxnSpPr/>
            <p:nvPr/>
          </p:nvCxnSpPr>
          <p:spPr bwMode="auto">
            <a:xfrm rot="5400000">
              <a:off x="7849394" y="2437606"/>
              <a:ext cx="13716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 bwMode="auto">
            <a:xfrm rot="5400000" flipH="1" flipV="1">
              <a:off x="8307388" y="3275012"/>
              <a:ext cx="457200" cy="3175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7" name="TextBox 150"/>
            <p:cNvSpPr txBox="1">
              <a:spLocks noChangeArrowheads="1"/>
            </p:cNvSpPr>
            <p:nvPr/>
          </p:nvSpPr>
          <p:spPr bwMode="auto">
            <a:xfrm>
              <a:off x="8458200" y="3124199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27.36k</a:t>
              </a:r>
              <a:endParaRPr lang="en-US" sz="1600" baseline="-25000"/>
            </a:p>
          </p:txBody>
        </p:sp>
        <p:sp>
          <p:nvSpPr>
            <p:cNvPr id="13334" name="TextBox 244"/>
            <p:cNvSpPr txBox="1">
              <a:spLocks noChangeArrowheads="1"/>
            </p:cNvSpPr>
            <p:nvPr/>
          </p:nvSpPr>
          <p:spPr bwMode="auto">
            <a:xfrm>
              <a:off x="8603675" y="1641407"/>
              <a:ext cx="228600" cy="297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aseline="-25000"/>
                <a:t>C</a:t>
              </a:r>
            </a:p>
          </p:txBody>
        </p:sp>
        <p:sp>
          <p:nvSpPr>
            <p:cNvPr id="13335" name="TextBox 245"/>
            <p:cNvSpPr txBox="1">
              <a:spLocks noChangeArrowheads="1"/>
            </p:cNvSpPr>
            <p:nvPr/>
          </p:nvSpPr>
          <p:spPr bwMode="auto">
            <a:xfrm>
              <a:off x="8610600" y="2895599"/>
              <a:ext cx="228600" cy="297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aseline="-25000"/>
                <a:t>F</a:t>
              </a:r>
            </a:p>
          </p:txBody>
        </p:sp>
      </p:grpSp>
      <p:grpSp>
        <p:nvGrpSpPr>
          <p:cNvPr id="18" name="Group 160"/>
          <p:cNvGrpSpPr/>
          <p:nvPr/>
        </p:nvGrpSpPr>
        <p:grpSpPr>
          <a:xfrm>
            <a:off x="7543800" y="1447800"/>
            <a:ext cx="685800" cy="1938753"/>
            <a:chOff x="7543800" y="1447800"/>
            <a:chExt cx="685800" cy="1938753"/>
          </a:xfrm>
        </p:grpSpPr>
        <p:cxnSp>
          <p:nvCxnSpPr>
            <p:cNvPr id="156" name="Straight Connector 155"/>
            <p:cNvCxnSpPr/>
            <p:nvPr/>
          </p:nvCxnSpPr>
          <p:spPr bwMode="auto">
            <a:xfrm rot="5400000">
              <a:off x="7126288" y="2400300"/>
              <a:ext cx="1293812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2" name="TextBox 161"/>
            <p:cNvSpPr txBox="1">
              <a:spLocks noChangeArrowheads="1"/>
            </p:cNvSpPr>
            <p:nvPr/>
          </p:nvSpPr>
          <p:spPr bwMode="auto">
            <a:xfrm>
              <a:off x="7543800" y="3047999"/>
              <a:ext cx="533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SFD</a:t>
              </a:r>
            </a:p>
          </p:txBody>
        </p:sp>
        <p:sp>
          <p:nvSpPr>
            <p:cNvPr id="13336" name="TextBox 151"/>
            <p:cNvSpPr txBox="1">
              <a:spLocks noChangeArrowheads="1"/>
            </p:cNvSpPr>
            <p:nvPr/>
          </p:nvSpPr>
          <p:spPr bwMode="auto">
            <a:xfrm>
              <a:off x="7543800" y="1447800"/>
              <a:ext cx="685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0.0 k</a:t>
              </a:r>
              <a:endParaRPr lang="en-US" sz="1600" baseline="-25000"/>
            </a:p>
          </p:txBody>
        </p:sp>
      </p:grpSp>
      <p:cxnSp>
        <p:nvCxnSpPr>
          <p:cNvPr id="167" name="Straight Arrow Connector 166"/>
          <p:cNvCxnSpPr/>
          <p:nvPr/>
        </p:nvCxnSpPr>
        <p:spPr bwMode="auto">
          <a:xfrm rot="5400000" flipH="1" flipV="1">
            <a:off x="8307388" y="1522413"/>
            <a:ext cx="457200" cy="3175"/>
          </a:xfrm>
          <a:prstGeom prst="straightConnector1">
            <a:avLst/>
          </a:prstGeom>
          <a:ln w="3810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838200"/>
            <a:ext cx="536055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1547750" y="2936175"/>
            <a:ext cx="6248400" cy="1752600"/>
            <a:chOff x="1547750" y="2936175"/>
            <a:chExt cx="6248400" cy="1752600"/>
          </a:xfrm>
        </p:grpSpPr>
        <p:sp>
          <p:nvSpPr>
            <p:cNvPr id="5" name="Rectangle 4"/>
            <p:cNvSpPr/>
            <p:nvPr/>
          </p:nvSpPr>
          <p:spPr>
            <a:xfrm>
              <a:off x="2004950" y="3774375"/>
              <a:ext cx="48768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>
              <a:off x="2920144" y="3468781"/>
              <a:ext cx="609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>
              <a:off x="4520344" y="3468781"/>
              <a:ext cx="609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6501544" y="3468781"/>
              <a:ext cx="6096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300350" y="301237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300N</a:t>
              </a:r>
              <a:endParaRPr lang="en-GB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00550" y="293617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500N</a:t>
              </a:r>
              <a:endParaRPr lang="en-GB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81750" y="293617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800N</a:t>
              </a:r>
              <a:endParaRPr lang="en-GB" sz="2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6200000" flipV="1">
              <a:off x="1685704" y="4368735"/>
              <a:ext cx="6400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>
            <a:xfrm rot="16030323">
              <a:off x="1757923" y="3636549"/>
              <a:ext cx="762000" cy="609600"/>
            </a:xfrm>
            <a:prstGeom prst="arc">
              <a:avLst>
                <a:gd name="adj1" fmla="val 16200000"/>
                <a:gd name="adj2" fmla="val 1973325"/>
              </a:avLst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81150" y="4307775"/>
              <a:ext cx="457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47750" y="3545775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  <a:endParaRPr lang="en-GB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05200" y="49530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 = 1600 N</a:t>
            </a:r>
          </a:p>
          <a:p>
            <a:r>
              <a:rPr lang="en-US" sz="2400" dirty="0"/>
              <a:t>M = 2350 N-m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Shear force at D V</a:t>
            </a:r>
            <a:r>
              <a:rPr lang="en-US" sz="2400" baseline="-25000" dirty="0"/>
              <a:t>D</a:t>
            </a:r>
            <a:r>
              <a:rPr lang="en-US" sz="2400" dirty="0"/>
              <a:t> = 800N</a:t>
            </a:r>
          </a:p>
          <a:p>
            <a:r>
              <a:rPr lang="en-US" sz="2400" dirty="0"/>
              <a:t>Shear force at C V</a:t>
            </a:r>
            <a:r>
              <a:rPr lang="en-US" sz="2400" baseline="-25000" dirty="0"/>
              <a:t>C</a:t>
            </a:r>
            <a:r>
              <a:rPr lang="en-US" sz="2400" dirty="0"/>
              <a:t> = 800N + 500N = 1300N</a:t>
            </a:r>
          </a:p>
          <a:p>
            <a:r>
              <a:rPr lang="en-US" sz="2400" dirty="0"/>
              <a:t>Shear force at B V</a:t>
            </a:r>
            <a:r>
              <a:rPr lang="en-US" sz="2400" baseline="-25000" dirty="0"/>
              <a:t>B</a:t>
            </a:r>
            <a:r>
              <a:rPr lang="en-US" sz="2400" dirty="0"/>
              <a:t> = 800N+500N+300N = 1600N</a:t>
            </a:r>
          </a:p>
          <a:p>
            <a:r>
              <a:rPr lang="en-US" sz="2400" dirty="0"/>
              <a:t>Shear force at A V</a:t>
            </a:r>
            <a:r>
              <a:rPr lang="en-US" sz="2400" baseline="-25000" dirty="0"/>
              <a:t>A</a:t>
            </a:r>
            <a:r>
              <a:rPr lang="en-US" sz="2400" dirty="0"/>
              <a:t> = +1600N</a:t>
            </a:r>
          </a:p>
          <a:p>
            <a:r>
              <a:rPr lang="en-US" sz="2400" dirty="0"/>
              <a:t>Bending moment at the free end D is zero</a:t>
            </a:r>
          </a:p>
          <a:p>
            <a:r>
              <a:rPr lang="en-US" sz="2400" dirty="0"/>
              <a:t>Bending moment between D and C at a distance x from D               </a:t>
            </a:r>
            <a:r>
              <a:rPr lang="en-US" sz="2400" dirty="0" err="1"/>
              <a:t>M</a:t>
            </a:r>
            <a:r>
              <a:rPr lang="en-US" sz="2400" baseline="-25000" dirty="0" err="1"/>
              <a:t>x</a:t>
            </a:r>
            <a:r>
              <a:rPr lang="en-US" sz="2400" dirty="0"/>
              <a:t> = -800*x</a:t>
            </a:r>
          </a:p>
          <a:p>
            <a:r>
              <a:rPr lang="en-US" sz="2400" dirty="0"/>
              <a:t>At C,  x = 0.8m M</a:t>
            </a:r>
            <a:r>
              <a:rPr lang="en-US" sz="2400" baseline="-25000" dirty="0"/>
              <a:t>C</a:t>
            </a:r>
            <a:r>
              <a:rPr lang="en-US" sz="2400" dirty="0"/>
              <a:t> = -800*0.8 = 640N-m</a:t>
            </a:r>
          </a:p>
          <a:p>
            <a:r>
              <a:rPr lang="en-US" sz="2400" dirty="0"/>
              <a:t> Bending moment between B and C at a distance x from D              </a:t>
            </a:r>
            <a:r>
              <a:rPr lang="en-US" sz="2400" dirty="0" err="1"/>
              <a:t>M</a:t>
            </a:r>
            <a:r>
              <a:rPr lang="en-US" sz="2400" baseline="-25000" dirty="0" err="1"/>
              <a:t>x</a:t>
            </a:r>
            <a:r>
              <a:rPr lang="en-US" sz="2400" dirty="0"/>
              <a:t> = -800*x – 500(x-0.8)</a:t>
            </a:r>
          </a:p>
          <a:p>
            <a:r>
              <a:rPr lang="en-US" sz="2400" dirty="0"/>
              <a:t>Bending moment between B and A at a distance x from D               </a:t>
            </a:r>
            <a:r>
              <a:rPr lang="en-US" sz="2400" dirty="0" err="1"/>
              <a:t>M</a:t>
            </a:r>
            <a:r>
              <a:rPr lang="en-US" sz="2400" baseline="-25000" dirty="0" err="1"/>
              <a:t>x</a:t>
            </a:r>
            <a:r>
              <a:rPr lang="en-US" sz="2400" dirty="0"/>
              <a:t> = -800*x – 500(x-0.8) – 300(x-1.5)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GB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449" y="94237"/>
            <a:ext cx="5131951" cy="211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449" y="0"/>
            <a:ext cx="536055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33600"/>
            <a:ext cx="609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495800"/>
            <a:ext cx="617220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2365</TotalTime>
  <Words>2690</Words>
  <Application>Microsoft Office PowerPoint</Application>
  <PresentationFormat>On-screen Show (4:3)</PresentationFormat>
  <Paragraphs>525</Paragraphs>
  <Slides>61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Times New Roman</vt:lpstr>
      <vt:lpstr>Office Theme</vt:lpstr>
      <vt:lpstr>Equation</vt:lpstr>
      <vt:lpstr>CE 2111 Mechanics of Materials-I (Shear Force and Bending Moment)</vt:lpstr>
      <vt:lpstr>Shear Force and Bending Moment</vt:lpstr>
      <vt:lpstr>Guidelines for drawing SFD and BMD</vt:lpstr>
      <vt:lpstr>SIGN CONVENTIONS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Draw SFD and BMD for the Cantilever Beam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Draw SFD and BMD for the simple Supported Beam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Relation among Load Shear and Moment</vt:lpstr>
      <vt:lpstr>PowerPoint Presentation</vt:lpstr>
      <vt:lpstr>PowerPoint Presentation</vt:lpstr>
      <vt:lpstr>PROPERTIES OF SHEAR AND MOMENT DIAGRAMS </vt:lpstr>
      <vt:lpstr>Draw SFD and BMD </vt:lpstr>
      <vt:lpstr>PowerPoint Presentation</vt:lpstr>
      <vt:lpstr>PowerPoint Presentation</vt:lpstr>
      <vt:lpstr>PowerPoint Presentation</vt:lpstr>
      <vt:lpstr>Draw the SFD and BMD for the simple supported beam shown in figure below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Black Tape</cp:lastModifiedBy>
  <cp:revision>262</cp:revision>
  <dcterms:created xsi:type="dcterms:W3CDTF">2020-01-31T16:35:11Z</dcterms:created>
  <dcterms:modified xsi:type="dcterms:W3CDTF">2021-09-28T09:01:41Z</dcterms:modified>
</cp:coreProperties>
</file>