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0" r:id="rId6"/>
    <p:sldId id="261" r:id="rId7"/>
    <p:sldId id="256" r:id="rId8"/>
    <p:sldId id="257" r:id="rId9"/>
    <p:sldId id="266" r:id="rId10"/>
    <p:sldId id="258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37CE-335D-4A70-9291-198F6281FF4A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E72ED-3620-4325-BAC4-1A961923B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534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37CE-335D-4A70-9291-198F6281FF4A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E72ED-3620-4325-BAC4-1A961923B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951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37CE-335D-4A70-9291-198F6281FF4A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E72ED-3620-4325-BAC4-1A961923B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585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37CE-335D-4A70-9291-198F6281FF4A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E72ED-3620-4325-BAC4-1A961923B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04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37CE-335D-4A70-9291-198F6281FF4A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E72ED-3620-4325-BAC4-1A961923B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67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37CE-335D-4A70-9291-198F6281FF4A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E72ED-3620-4325-BAC4-1A961923B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38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37CE-335D-4A70-9291-198F6281FF4A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E72ED-3620-4325-BAC4-1A961923B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16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37CE-335D-4A70-9291-198F6281FF4A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E72ED-3620-4325-BAC4-1A961923B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833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37CE-335D-4A70-9291-198F6281FF4A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E72ED-3620-4325-BAC4-1A961923B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581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37CE-335D-4A70-9291-198F6281FF4A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E72ED-3620-4325-BAC4-1A961923B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518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37CE-335D-4A70-9291-198F6281FF4A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E72ED-3620-4325-BAC4-1A961923B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270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337CE-335D-4A70-9291-198F6281FF4A}" type="datetimeFigureOut">
              <a:rPr lang="en-US" smtClean="0"/>
              <a:t>6/13/2019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E72ED-3620-4325-BAC4-1A961923B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837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468" y="142504"/>
            <a:ext cx="11797145" cy="740661"/>
          </a:xfr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CE 2121 (Fluid Mechanics-I)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097792"/>
              </p:ext>
            </p:extLst>
          </p:nvPr>
        </p:nvGraphicFramePr>
        <p:xfrm>
          <a:off x="193467" y="1027744"/>
          <a:ext cx="11797146" cy="558681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820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50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116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95271">
                <a:tc>
                  <a:txBody>
                    <a:bodyPr/>
                    <a:lstStyle/>
                    <a:p>
                      <a:r>
                        <a:rPr lang="en-US" sz="4400" dirty="0"/>
                        <a:t>Text</a:t>
                      </a:r>
                      <a:r>
                        <a:rPr lang="en-US" sz="4400" baseline="0" dirty="0"/>
                        <a:t> Book</a:t>
                      </a:r>
                      <a:endParaRPr lang="en-US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Writer</a:t>
                      </a:r>
                      <a:endParaRPr lang="en-US" sz="4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/>
                        <a:t>Link</a:t>
                      </a:r>
                      <a:endParaRPr lang="en-US" sz="4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7865">
                <a:tc>
                  <a:txBody>
                    <a:bodyPr/>
                    <a:lstStyle/>
                    <a:p>
                      <a:r>
                        <a:rPr lang="en-US" sz="2800" dirty="0"/>
                        <a:t>A Text</a:t>
                      </a:r>
                      <a:r>
                        <a:rPr lang="en-US" sz="2800" baseline="0" dirty="0"/>
                        <a:t>book of </a:t>
                      </a:r>
                      <a:r>
                        <a:rPr lang="en-US" sz="2800" dirty="0"/>
                        <a:t>Fluid Mechanics and Hydraulic Machines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Dr. R. K. Bansal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http://www.mediafire.com/file/d61ib5kkt62a1vy/Dr._R._K._Bansal.pdf/file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5271">
                <a:tc>
                  <a:txBody>
                    <a:bodyPr/>
                    <a:lstStyle/>
                    <a:p>
                      <a:r>
                        <a:rPr lang="en-US" sz="2800" dirty="0"/>
                        <a:t>A Textbook of Fluid Mechanics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R. K. Rajput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Soft</a:t>
                      </a:r>
                      <a:r>
                        <a:rPr lang="en-US" sz="2800" baseline="0" dirty="0"/>
                        <a:t> Copy not available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84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Hydraulics</a:t>
                      </a:r>
                      <a:r>
                        <a:rPr lang="en-US" sz="2800" baseline="0" dirty="0"/>
                        <a:t> and </a:t>
                      </a:r>
                      <a:r>
                        <a:rPr lang="en-US" sz="2800" dirty="0"/>
                        <a:t>Fluid Mechanics</a:t>
                      </a:r>
                      <a:r>
                        <a:rPr lang="en-US" sz="2800" baseline="0" dirty="0"/>
                        <a:t> including Hydraulic Machines</a:t>
                      </a:r>
                      <a:endParaRPr lang="en-US" sz="2800" dirty="0"/>
                    </a:p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Dr.</a:t>
                      </a:r>
                      <a:r>
                        <a:rPr lang="en-US" sz="2800" baseline="0" dirty="0"/>
                        <a:t> P. N. </a:t>
                      </a:r>
                      <a:r>
                        <a:rPr lang="en-US" sz="2800" dirty="0"/>
                        <a:t>Modi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http://www.mediafire.com/file/7lc8041nqobco7s/Dr._P._N._Modi.pdf/file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9802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225" y="168178"/>
            <a:ext cx="11735303" cy="788425"/>
          </a:xfr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Example Problem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224" y="1152546"/>
            <a:ext cx="11735304" cy="408206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4800" dirty="0"/>
              <a:t>Water is flowing through a pipe of 5 cm diameter under a </a:t>
            </a:r>
            <a:r>
              <a:rPr lang="en-US" sz="4800" dirty="0">
                <a:solidFill>
                  <a:srgbClr val="FF0000"/>
                </a:solidFill>
              </a:rPr>
              <a:t>pressure of 29.43 N/cm</a:t>
            </a:r>
            <a:r>
              <a:rPr lang="en-US" sz="4800" baseline="30000" dirty="0">
                <a:solidFill>
                  <a:srgbClr val="FF0000"/>
                </a:solidFill>
              </a:rPr>
              <a:t>2</a:t>
            </a:r>
            <a:r>
              <a:rPr lang="en-US" sz="4800" dirty="0">
                <a:solidFill>
                  <a:srgbClr val="FF0000"/>
                </a:solidFill>
              </a:rPr>
              <a:t> </a:t>
            </a:r>
            <a:r>
              <a:rPr lang="en-US" sz="4800" dirty="0"/>
              <a:t>with mean </a:t>
            </a:r>
            <a:r>
              <a:rPr lang="en-US" sz="4800" dirty="0">
                <a:solidFill>
                  <a:srgbClr val="FF0000"/>
                </a:solidFill>
              </a:rPr>
              <a:t>velocity of 2.0 m/s</a:t>
            </a:r>
            <a:r>
              <a:rPr lang="en-US" sz="4800" dirty="0"/>
              <a:t>. Find the total head or total energy per unit weight of the water at a cross section, which is </a:t>
            </a:r>
            <a:r>
              <a:rPr lang="en-US" sz="4800" dirty="0">
                <a:solidFill>
                  <a:srgbClr val="FF0000"/>
                </a:solidFill>
              </a:rPr>
              <a:t>5m above the datum line.</a:t>
            </a:r>
          </a:p>
          <a:p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000864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172" y="927653"/>
            <a:ext cx="11370128" cy="4705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3080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EAC2C-F224-456F-ABFA-A29D792B7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569" y="249098"/>
            <a:ext cx="11724861" cy="863877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Next Class….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1535C-5242-4B9D-891A-0A8AB94020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569" y="1348547"/>
            <a:ext cx="11724860" cy="2547592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800" dirty="0"/>
              <a:t>Statement of Bernoulli’s Equation</a:t>
            </a:r>
          </a:p>
          <a:p>
            <a:r>
              <a:rPr lang="en-US" sz="4800" dirty="0"/>
              <a:t>Derivation of Bernoulli’s Equation</a:t>
            </a:r>
          </a:p>
          <a:p>
            <a:r>
              <a:rPr lang="en-US" sz="4800" dirty="0"/>
              <a:t>Problems related to Bernoulli’s Equation</a:t>
            </a:r>
          </a:p>
        </p:txBody>
      </p:sp>
    </p:spTree>
    <p:extLst>
      <p:ext uri="{BB962C8B-B14F-4D97-AF65-F5344CB8AC3E}">
        <p14:creationId xmlns:p14="http://schemas.microsoft.com/office/powerpoint/2010/main" val="230182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55" y="130629"/>
            <a:ext cx="11880271" cy="883166"/>
          </a:xfr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Syllabus related to Fluid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436093"/>
              </p:ext>
            </p:extLst>
          </p:nvPr>
        </p:nvGraphicFramePr>
        <p:xfrm>
          <a:off x="90054" y="1194679"/>
          <a:ext cx="11880271" cy="537237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429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373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1547">
                <a:tc>
                  <a:txBody>
                    <a:bodyPr/>
                    <a:lstStyle/>
                    <a:p>
                      <a:r>
                        <a:rPr lang="en-US" sz="3600" dirty="0"/>
                        <a:t>Semester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Courses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1547">
                <a:tc>
                  <a:txBody>
                    <a:bodyPr/>
                    <a:lstStyle/>
                    <a:p>
                      <a:r>
                        <a:rPr lang="en-US" sz="3600" dirty="0"/>
                        <a:t>3</a:t>
                      </a:r>
                      <a:r>
                        <a:rPr lang="en-US" sz="3600" baseline="30000" dirty="0"/>
                        <a:t>rd</a:t>
                      </a:r>
                      <a:r>
                        <a:rPr lang="en-US" sz="36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kern="1200" dirty="0">
                          <a:effectLst/>
                        </a:rPr>
                        <a:t>CE 2121 Fluid Mechanics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1547">
                <a:tc>
                  <a:txBody>
                    <a:bodyPr/>
                    <a:lstStyle/>
                    <a:p>
                      <a:r>
                        <a:rPr lang="en-US" sz="3600" dirty="0"/>
                        <a:t>3</a:t>
                      </a:r>
                      <a:r>
                        <a:rPr lang="en-US" sz="3600" baseline="30000" dirty="0"/>
                        <a:t>rd</a:t>
                      </a:r>
                      <a:r>
                        <a:rPr lang="en-US" sz="36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kern="1200" dirty="0">
                          <a:effectLst/>
                        </a:rPr>
                        <a:t>CE 2122 Fluid Mechanics Sessional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1547">
                <a:tc>
                  <a:txBody>
                    <a:bodyPr/>
                    <a:lstStyle/>
                    <a:p>
                      <a:r>
                        <a:rPr lang="en-US" sz="3600" dirty="0"/>
                        <a:t>5</a:t>
                      </a:r>
                      <a:r>
                        <a:rPr lang="en-US" sz="3600" baseline="30000" dirty="0"/>
                        <a:t>th</a:t>
                      </a:r>
                      <a:r>
                        <a:rPr lang="en-US" sz="36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kern="1200" dirty="0">
                          <a:effectLst/>
                        </a:rPr>
                        <a:t>CE 3121 Engineering Hydraulics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1547">
                <a:tc>
                  <a:txBody>
                    <a:bodyPr/>
                    <a:lstStyle/>
                    <a:p>
                      <a:r>
                        <a:rPr lang="en-US" sz="3600" dirty="0"/>
                        <a:t>5</a:t>
                      </a:r>
                      <a:r>
                        <a:rPr lang="en-US" sz="3600" baseline="30000" dirty="0"/>
                        <a:t>th</a:t>
                      </a:r>
                      <a:r>
                        <a:rPr lang="en-US" sz="36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kern="1200" dirty="0">
                          <a:effectLst/>
                        </a:rPr>
                        <a:t>CE 3122</a:t>
                      </a:r>
                      <a:r>
                        <a:rPr lang="en-US" sz="3600" kern="1200" baseline="0" dirty="0">
                          <a:effectLst/>
                        </a:rPr>
                        <a:t> </a:t>
                      </a:r>
                      <a:r>
                        <a:rPr lang="en-US" sz="3600" kern="1200" dirty="0">
                          <a:effectLst/>
                        </a:rPr>
                        <a:t>Engineering Hydraulics Sessional</a:t>
                      </a:r>
                      <a:endParaRPr lang="en-US" sz="3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1547">
                <a:tc>
                  <a:txBody>
                    <a:bodyPr/>
                    <a:lstStyle/>
                    <a:p>
                      <a:r>
                        <a:rPr lang="en-US" sz="3600" dirty="0"/>
                        <a:t>7</a:t>
                      </a:r>
                      <a:r>
                        <a:rPr lang="en-US" sz="3600" baseline="30000" dirty="0"/>
                        <a:t>th</a:t>
                      </a:r>
                      <a:r>
                        <a:rPr lang="en-US" sz="36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kern="1200" dirty="0">
                          <a:effectLst/>
                        </a:rPr>
                        <a:t>CE 4121</a:t>
                      </a:r>
                      <a:r>
                        <a:rPr lang="en-US" sz="3600" kern="1200" baseline="0" dirty="0">
                          <a:effectLst/>
                        </a:rPr>
                        <a:t> </a:t>
                      </a:r>
                      <a:r>
                        <a:rPr lang="en-US" sz="3600" kern="1200" dirty="0">
                          <a:effectLst/>
                        </a:rPr>
                        <a:t>Irrigation and Flood Engineering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1547">
                <a:tc>
                  <a:txBody>
                    <a:bodyPr/>
                    <a:lstStyle/>
                    <a:p>
                      <a:r>
                        <a:rPr lang="en-US" sz="3600" dirty="0"/>
                        <a:t>8</a:t>
                      </a:r>
                      <a:r>
                        <a:rPr lang="en-US" sz="3600" baseline="30000" dirty="0"/>
                        <a:t>th</a:t>
                      </a:r>
                      <a:r>
                        <a:rPr lang="en-US" sz="36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kern="1200" dirty="0">
                          <a:effectLst/>
                        </a:rPr>
                        <a:t>CE 4227 Hydraulic Structures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71547">
                <a:tc>
                  <a:txBody>
                    <a:bodyPr/>
                    <a:lstStyle/>
                    <a:p>
                      <a:r>
                        <a:rPr lang="en-US" sz="3600" dirty="0"/>
                        <a:t>8</a:t>
                      </a:r>
                      <a:r>
                        <a:rPr lang="en-US" sz="3600" baseline="30000" dirty="0"/>
                        <a:t>th</a:t>
                      </a:r>
                      <a:r>
                        <a:rPr lang="en-US" sz="36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kern="1200" dirty="0">
                          <a:effectLst/>
                        </a:rPr>
                        <a:t>CE 4220 Water Resources</a:t>
                      </a:r>
                      <a:r>
                        <a:rPr lang="en-US" sz="3600" kern="1200" baseline="0" dirty="0">
                          <a:effectLst/>
                        </a:rPr>
                        <a:t> </a:t>
                      </a:r>
                      <a:r>
                        <a:rPr lang="en-US" sz="3600" kern="1200" dirty="0">
                          <a:effectLst/>
                        </a:rPr>
                        <a:t>Engineering Sessional-I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8588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76" y="2078182"/>
            <a:ext cx="11880271" cy="2291937"/>
          </a:xfr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6600" b="1" dirty="0"/>
              <a:t>Why study of fluid mechanics is essential for civil engineering?</a:t>
            </a:r>
          </a:p>
        </p:txBody>
      </p:sp>
    </p:spTree>
    <p:extLst>
      <p:ext uri="{BB962C8B-B14F-4D97-AF65-F5344CB8AC3E}">
        <p14:creationId xmlns:p14="http://schemas.microsoft.com/office/powerpoint/2010/main" val="2352891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992279"/>
              </p:ext>
            </p:extLst>
          </p:nvPr>
        </p:nvGraphicFramePr>
        <p:xfrm>
          <a:off x="90054" y="1194679"/>
          <a:ext cx="11880271" cy="466442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293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50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1547">
                <a:tc>
                  <a:txBody>
                    <a:bodyPr/>
                    <a:lstStyle/>
                    <a:p>
                      <a:r>
                        <a:rPr lang="en-US" sz="3600" dirty="0"/>
                        <a:t>Organization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Full</a:t>
                      </a:r>
                      <a:r>
                        <a:rPr lang="en-US" sz="3600" baseline="0" dirty="0"/>
                        <a:t> Form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15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/>
                        <a:t>BWDB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Bangladesh Water Development Board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1547">
                <a:tc>
                  <a:txBody>
                    <a:bodyPr/>
                    <a:lstStyle/>
                    <a:p>
                      <a:r>
                        <a:rPr lang="en-US" sz="4000" dirty="0"/>
                        <a:t>WASA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Water Supply and Sewerage Authorities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1547">
                <a:tc>
                  <a:txBody>
                    <a:bodyPr/>
                    <a:lstStyle/>
                    <a:p>
                      <a:r>
                        <a:rPr lang="en-US" sz="4000" dirty="0"/>
                        <a:t>BADC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Bangladesh</a:t>
                      </a:r>
                      <a:r>
                        <a:rPr lang="en-US" sz="3600" baseline="0" dirty="0"/>
                        <a:t> Agricultural Development Corporation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1547">
                <a:tc>
                  <a:txBody>
                    <a:bodyPr/>
                    <a:lstStyle/>
                    <a:p>
                      <a:r>
                        <a:rPr lang="en-US" sz="4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BMDA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Barind Multipurpose Development Authority 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1547">
                <a:tc>
                  <a:txBody>
                    <a:bodyPr/>
                    <a:lstStyle/>
                    <a:p>
                      <a:r>
                        <a:rPr lang="en-US" sz="4000" dirty="0"/>
                        <a:t>IWM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Institute of Water Modeling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1056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526" y="190500"/>
            <a:ext cx="11909474" cy="915988"/>
          </a:xfr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/>
              <a:t>Course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26" y="1243964"/>
            <a:ext cx="11909474" cy="5423535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800" dirty="0"/>
              <a:t>Fluid Dynamics.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800" dirty="0"/>
              <a:t>Fluid Measurement.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800" dirty="0"/>
              <a:t>Flow Through Pipes.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800" dirty="0"/>
              <a:t>Laminar and Turbulent Flow.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800" dirty="0"/>
              <a:t>Study in Compressible flow in Pressure Conduits.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800" dirty="0"/>
              <a:t>Similitude and Dimensional analysis.</a:t>
            </a:r>
          </a:p>
        </p:txBody>
      </p:sp>
    </p:spTree>
    <p:extLst>
      <p:ext uri="{BB962C8B-B14F-4D97-AF65-F5344CB8AC3E}">
        <p14:creationId xmlns:p14="http://schemas.microsoft.com/office/powerpoint/2010/main" val="2987105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398" y="127000"/>
            <a:ext cx="11743201" cy="60122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Fluid Dynamics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7730" y="927100"/>
            <a:ext cx="7876170" cy="5764824"/>
          </a:xfrm>
          <a:prstGeom prst="rect">
            <a:avLst/>
          </a:prstGeom>
          <a:ln>
            <a:solidFill>
              <a:schemeClr val="accent6"/>
            </a:solidFill>
          </a:ln>
        </p:spPr>
      </p:pic>
    </p:spTree>
    <p:extLst>
      <p:ext uri="{BB962C8B-B14F-4D97-AF65-F5344CB8AC3E}">
        <p14:creationId xmlns:p14="http://schemas.microsoft.com/office/powerpoint/2010/main" val="2125381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102" y="101600"/>
            <a:ext cx="11914498" cy="60277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3600" dirty="0"/>
              <a:t>Types of Head of Fluid in Motion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102" y="870613"/>
            <a:ext cx="11914498" cy="5453987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indent="-457200" algn="just">
              <a:buAutoNum type="arabicPeriod"/>
            </a:pPr>
            <a:r>
              <a:rPr lang="en-US" sz="4400" b="1" dirty="0"/>
              <a:t>Potential head or Potential energy</a:t>
            </a:r>
            <a:r>
              <a:rPr lang="en-US" sz="4400" dirty="0"/>
              <a:t>: This is due to </a:t>
            </a:r>
            <a:r>
              <a:rPr lang="en-US" sz="4400" dirty="0">
                <a:solidFill>
                  <a:srgbClr val="FF0000"/>
                </a:solidFill>
              </a:rPr>
              <a:t>configuration or position</a:t>
            </a:r>
            <a:r>
              <a:rPr lang="en-US" sz="4400" dirty="0"/>
              <a:t> above some suitable datum line. It is denoted by z.</a:t>
            </a:r>
          </a:p>
          <a:p>
            <a:pPr marL="457200" indent="-457200" algn="just">
              <a:buFont typeface="Arial" panose="020B0604020202020204" pitchFamily="34" charset="0"/>
              <a:buAutoNum type="arabicPeriod"/>
            </a:pPr>
            <a:r>
              <a:rPr lang="en-US" sz="4400" b="1" dirty="0"/>
              <a:t>Velocity head or kinetic energy</a:t>
            </a:r>
            <a:r>
              <a:rPr lang="en-US" sz="4400" dirty="0"/>
              <a:t>: This is due to </a:t>
            </a:r>
            <a:r>
              <a:rPr lang="en-US" sz="4400" dirty="0">
                <a:solidFill>
                  <a:srgbClr val="FF0000"/>
                </a:solidFill>
              </a:rPr>
              <a:t>velocity of flowing liquid </a:t>
            </a:r>
            <a:r>
              <a:rPr lang="en-US" sz="4400" dirty="0"/>
              <a:t>and is measured as V</a:t>
            </a:r>
            <a:r>
              <a:rPr lang="en-US" sz="4400" baseline="30000" dirty="0"/>
              <a:t>2</a:t>
            </a:r>
            <a:r>
              <a:rPr lang="en-US" sz="4400" dirty="0"/>
              <a:t>/2g.</a:t>
            </a:r>
          </a:p>
          <a:p>
            <a:pPr marL="457200" indent="-457200" algn="just">
              <a:buAutoNum type="arabicPeriod"/>
            </a:pPr>
            <a:r>
              <a:rPr lang="en-US" sz="4400" b="1" dirty="0"/>
              <a:t>Pressure head or Pressure energy</a:t>
            </a:r>
            <a:r>
              <a:rPr lang="en-US" sz="4400" dirty="0"/>
              <a:t>: This is due to the </a:t>
            </a:r>
            <a:r>
              <a:rPr lang="en-US" sz="4400" dirty="0">
                <a:solidFill>
                  <a:srgbClr val="FF0000"/>
                </a:solidFill>
              </a:rPr>
              <a:t>pressure of liquid </a:t>
            </a:r>
            <a:r>
              <a:rPr lang="en-US" sz="4400" dirty="0"/>
              <a:t>and reckoned as p/</a:t>
            </a:r>
            <a:r>
              <a:rPr lang="el-GR" sz="4400" dirty="0"/>
              <a:t>γ</a:t>
            </a:r>
            <a:r>
              <a:rPr lang="en-US" sz="4400" dirty="0"/>
              <a:t> or p/w</a:t>
            </a:r>
            <a:endParaRPr lang="en-US" sz="4000" dirty="0"/>
          </a:p>
          <a:p>
            <a:pPr algn="just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60228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478" y="228648"/>
            <a:ext cx="11885555" cy="68575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/>
              <a:t>Total Head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300" y="1193800"/>
            <a:ext cx="7327900" cy="5410200"/>
          </a:xfrm>
          <a:prstGeom prst="rect">
            <a:avLst/>
          </a:prstGeom>
          <a:ln>
            <a:solidFill>
              <a:schemeClr val="accent6"/>
            </a:solidFill>
          </a:ln>
        </p:spPr>
      </p:pic>
    </p:spTree>
    <p:extLst>
      <p:ext uri="{BB962C8B-B14F-4D97-AF65-F5344CB8AC3E}">
        <p14:creationId xmlns:p14="http://schemas.microsoft.com/office/powerpoint/2010/main" val="2840962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978" y="152400"/>
            <a:ext cx="11885555" cy="59690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/>
              <a:t>Total Head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9571" y="884641"/>
            <a:ext cx="6263690" cy="468340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-34245" y="5705417"/>
            <a:ext cx="12192000" cy="954107"/>
          </a:xfrm>
          <a:prstGeom prst="rect">
            <a:avLst/>
          </a:prstGeom>
          <a:noFill/>
          <a:ln w="22225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/>
              <a:t>Total Head = Potential head+ Pressure Head + Velocity Head </a:t>
            </a:r>
          </a:p>
          <a:p>
            <a:r>
              <a:rPr lang="en-US" sz="2800" b="1" dirty="0"/>
              <a:t>H= Z + V</a:t>
            </a:r>
            <a:r>
              <a:rPr lang="en-US" sz="2800" b="1" baseline="30000" dirty="0"/>
              <a:t>2</a:t>
            </a:r>
            <a:r>
              <a:rPr lang="en-US" sz="2800" b="1" dirty="0"/>
              <a:t>/2g</a:t>
            </a:r>
            <a:r>
              <a:rPr lang="en-US" sz="2800" dirty="0"/>
              <a:t> </a:t>
            </a:r>
            <a:r>
              <a:rPr lang="en-US" sz="2800" b="1" dirty="0"/>
              <a:t>+ p/</a:t>
            </a:r>
            <a:r>
              <a:rPr lang="el-GR" sz="2800" b="1" dirty="0"/>
              <a:t>γ</a:t>
            </a:r>
            <a:r>
              <a:rPr lang="en-US" sz="2800" b="1" dirty="0"/>
              <a:t> meter of Liquid</a:t>
            </a:r>
          </a:p>
        </p:txBody>
      </p:sp>
    </p:spTree>
    <p:extLst>
      <p:ext uri="{BB962C8B-B14F-4D97-AF65-F5344CB8AC3E}">
        <p14:creationId xmlns:p14="http://schemas.microsoft.com/office/powerpoint/2010/main" val="4219004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393</Words>
  <Application>Microsoft Office PowerPoint</Application>
  <PresentationFormat>Widescreen</PresentationFormat>
  <Paragraphs>65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CE 2121 (Fluid Mechanics-I)</vt:lpstr>
      <vt:lpstr>Syllabus related to Fluid</vt:lpstr>
      <vt:lpstr>Why study of fluid mechanics is essential for civil engineering?</vt:lpstr>
      <vt:lpstr>PowerPoint Presentation</vt:lpstr>
      <vt:lpstr>Course Content</vt:lpstr>
      <vt:lpstr>Fluid Dynamics</vt:lpstr>
      <vt:lpstr>Types of Head of Fluid in Motion</vt:lpstr>
      <vt:lpstr>Total Head</vt:lpstr>
      <vt:lpstr>Total Head</vt:lpstr>
      <vt:lpstr>Example Problem 1</vt:lpstr>
      <vt:lpstr>PowerPoint Presentation</vt:lpstr>
      <vt:lpstr>Next Class….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Fluid Dynamics</dc:title>
  <dc:creator>Ahmed Hossain</dc:creator>
  <cp:lastModifiedBy>Ahmed Hossain</cp:lastModifiedBy>
  <cp:revision>25</cp:revision>
  <dcterms:created xsi:type="dcterms:W3CDTF">2018-02-11T01:13:49Z</dcterms:created>
  <dcterms:modified xsi:type="dcterms:W3CDTF">2019-06-13T14:43:32Z</dcterms:modified>
</cp:coreProperties>
</file>