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6" r:id="rId4"/>
    <p:sldId id="258" r:id="rId5"/>
    <p:sldId id="259" r:id="rId6"/>
    <p:sldId id="260" r:id="rId7"/>
    <p:sldId id="270" r:id="rId8"/>
    <p:sldId id="261" r:id="rId9"/>
    <p:sldId id="271" r:id="rId10"/>
    <p:sldId id="262" r:id="rId11"/>
    <p:sldId id="272" r:id="rId12"/>
    <p:sldId id="263" r:id="rId13"/>
    <p:sldId id="264" r:id="rId14"/>
    <p:sldId id="265" r:id="rId15"/>
    <p:sldId id="266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3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1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5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9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B8EF-4F35-452A-A698-B4E3707F791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1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95" y="162980"/>
            <a:ext cx="11846336" cy="84157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Laminar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94" y="1287888"/>
            <a:ext cx="11846335" cy="40568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bn-IN" sz="60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 চলার পথে লেমিনার</a:t>
            </a:r>
            <a:r>
              <a:rPr lang="en-US" sz="60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60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6000" dirty="0">
                <a:solidFill>
                  <a:srgbClr val="FF0000"/>
                </a:solidFill>
                <a:cs typeface="Kalpurush" panose="02000600000000000000" pitchFamily="2" charset="0"/>
              </a:rPr>
              <a:t>Laminar</a:t>
            </a:r>
            <a:r>
              <a:rPr lang="en-US" sz="60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bn-IN" sz="60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 হয়। তাতে জীবনে চলার পথটা মসৃণ হয় । মানুষের সাথে বিবাদ কম হয়। আর টারবুলেন্ট</a:t>
            </a:r>
            <a:r>
              <a:rPr lang="en-US" sz="60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6000" dirty="0">
                <a:solidFill>
                  <a:srgbClr val="FF0000"/>
                </a:solidFill>
                <a:cs typeface="Kalpurush" panose="02000600000000000000" pitchFamily="2" charset="0"/>
              </a:rPr>
              <a:t>Turbulent</a:t>
            </a:r>
            <a:r>
              <a:rPr lang="en-US" sz="60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bn-IN" sz="60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হলে আসলে সমস্যা, দিকবিদিক ঠিক থাকেনা, ঝামেলা লেগেই থাকবে।</a:t>
            </a:r>
            <a:endParaRPr lang="en-US" sz="60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buNone/>
            </a:pP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just">
              <a:buNone/>
            </a:pP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4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55" y="201749"/>
            <a:ext cx="11776449" cy="73408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Observations made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7" y="1068352"/>
            <a:ext cx="7173533" cy="5680178"/>
          </a:xfr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39647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55" y="201749"/>
            <a:ext cx="11776449" cy="73408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Observations made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355" y="1106988"/>
            <a:ext cx="11776449" cy="5078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600" dirty="0"/>
              <a:t>When velocity of flow is </a:t>
            </a:r>
            <a:r>
              <a:rPr lang="en-US" sz="3600" dirty="0">
                <a:solidFill>
                  <a:srgbClr val="FF0000"/>
                </a:solidFill>
              </a:rPr>
              <a:t>low</a:t>
            </a:r>
            <a:r>
              <a:rPr lang="en-US" sz="3600" dirty="0"/>
              <a:t>, the dye remained in the form of a </a:t>
            </a:r>
            <a:r>
              <a:rPr lang="en-US" sz="3600" dirty="0">
                <a:solidFill>
                  <a:srgbClr val="FF0000"/>
                </a:solidFill>
              </a:rPr>
              <a:t>straight and stable filament </a:t>
            </a:r>
            <a:r>
              <a:rPr lang="en-US" sz="3600" dirty="0"/>
              <a:t>passing through the glass tube. (</a:t>
            </a:r>
            <a:r>
              <a:rPr lang="en-US" sz="3600" dirty="0">
                <a:solidFill>
                  <a:srgbClr val="FF0000"/>
                </a:solidFill>
              </a:rPr>
              <a:t>laminar flow</a:t>
            </a:r>
            <a:r>
              <a:rPr lang="en-US" sz="3600" dirty="0"/>
              <a:t>)</a:t>
            </a:r>
          </a:p>
          <a:p>
            <a:pPr marL="514350" indent="-514350" algn="just">
              <a:buAutoNum type="arabicPeriod"/>
            </a:pPr>
            <a:r>
              <a:rPr lang="en-US" sz="3600" dirty="0"/>
              <a:t>With the </a:t>
            </a:r>
            <a:r>
              <a:rPr lang="en-US" sz="3600" dirty="0">
                <a:solidFill>
                  <a:srgbClr val="FF0000"/>
                </a:solidFill>
              </a:rPr>
              <a:t>increase</a:t>
            </a:r>
            <a:r>
              <a:rPr lang="en-US" sz="3600" dirty="0"/>
              <a:t> in velocity, a critical state was reached at which the dye filament showed irregularity and began to </a:t>
            </a:r>
            <a:r>
              <a:rPr lang="en-US" sz="3600" dirty="0">
                <a:solidFill>
                  <a:srgbClr val="FF0000"/>
                </a:solidFill>
              </a:rPr>
              <a:t>weaver</a:t>
            </a:r>
            <a:r>
              <a:rPr lang="en-US" sz="3600" dirty="0"/>
              <a:t>. This is </a:t>
            </a:r>
            <a:r>
              <a:rPr lang="en-US" sz="3600" dirty="0">
                <a:solidFill>
                  <a:srgbClr val="FF0000"/>
                </a:solidFill>
              </a:rPr>
              <a:t>transitional state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3600" dirty="0"/>
              <a:t>With further increase in velocity of flow in the filament of dye become more intense and ultimately the dye </a:t>
            </a:r>
            <a:r>
              <a:rPr lang="en-US" sz="3600" dirty="0">
                <a:solidFill>
                  <a:srgbClr val="FF0000"/>
                </a:solidFill>
              </a:rPr>
              <a:t>diffused</a:t>
            </a:r>
            <a:r>
              <a:rPr lang="en-US" sz="3600" dirty="0"/>
              <a:t> over the entire cross-section (</a:t>
            </a:r>
            <a:r>
              <a:rPr lang="en-US" sz="3600" dirty="0">
                <a:solidFill>
                  <a:srgbClr val="FF0000"/>
                </a:solidFill>
              </a:rPr>
              <a:t>turbulent flow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763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30" y="129186"/>
            <a:ext cx="11953495" cy="72001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Loss of Head and Velocity of flow relationship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51" y="1019012"/>
            <a:ext cx="5628474" cy="5135059"/>
          </a:xfrm>
          <a:ln>
            <a:solidFill>
              <a:srgbClr val="00B05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5910" y="1019013"/>
                <a:ext cx="6158002" cy="513506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/>
                  <a:t>A graph is plotted between V (velocity of flow)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3200" dirty="0"/>
                  <a:t> (loss of head). Such a graph is shown in figure. It may be seen from the graph that:</a:t>
                </a:r>
              </a:p>
              <a:p>
                <a:pPr algn="just"/>
                <a:endParaRPr lang="en-US" sz="3200" dirty="0"/>
              </a:p>
              <a:p>
                <a:pPr algn="just"/>
                <a:r>
                  <a:rPr lang="en-US" sz="3200" u="sng" dirty="0">
                    <a:solidFill>
                      <a:srgbClr val="FF0000"/>
                    </a:solidFill>
                  </a:rPr>
                  <a:t>Zone 1: Laminar flow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20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2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32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u="sng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3200" u="sng" dirty="0">
                    <a:solidFill>
                      <a:srgbClr val="FF0000"/>
                    </a:solidFill>
                  </a:rPr>
                  <a:t>Zone 2: Transition zone</a:t>
                </a:r>
              </a:p>
              <a:p>
                <a:pPr algn="just"/>
                <a:r>
                  <a:rPr lang="en-US" sz="3200" u="sng" dirty="0">
                    <a:solidFill>
                      <a:srgbClr val="FF0000"/>
                    </a:solidFill>
                  </a:rPr>
                  <a:t>Zone 3: Turbulent flow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20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2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2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u="sng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n-US" sz="3200" dirty="0"/>
                  <a:t>Value of n varies from 1.75 to 2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0" y="1019013"/>
                <a:ext cx="6158002" cy="5135060"/>
              </a:xfrm>
              <a:prstGeom prst="rect">
                <a:avLst/>
              </a:prstGeom>
              <a:blipFill>
                <a:blip r:embed="rId3"/>
                <a:stretch>
                  <a:fillRect l="-2372" t="-1420" r="-2470" b="-284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48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9792" y="195958"/>
                <a:ext cx="11849075" cy="846626"/>
              </a:xfr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dirty="0"/>
                  <a:t>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792" y="195958"/>
                <a:ext cx="11849075" cy="846626"/>
              </a:xfrm>
              <a:blipFill>
                <a:blip r:embed="rId2"/>
                <a:stretch>
                  <a:fillRect l="-2057" t="-13571" b="-2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791" y="1204664"/>
                <a:ext cx="11733167" cy="5457377"/>
              </a:xfrm>
              <a:ln>
                <a:solidFill>
                  <a:srgbClr val="00B050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dirty="0"/>
                  <a:t>Reynolds from his experiment, found that the nature of flow in a closed conduit depends upon the following factors: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600" dirty="0">
                    <a:solidFill>
                      <a:srgbClr val="FF0000"/>
                    </a:solidFill>
                  </a:rPr>
                  <a:t>Diameter of the pipe (D)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600" dirty="0">
                    <a:solidFill>
                      <a:srgbClr val="FF0000"/>
                    </a:solidFill>
                  </a:rPr>
                  <a:t>Density of the liquid (</a:t>
                </a:r>
                <a:r>
                  <a:rPr lang="el-GR" sz="3600" dirty="0">
                    <a:solidFill>
                      <a:srgbClr val="FF0000"/>
                    </a:solidFill>
                  </a:rPr>
                  <a:t>ρ</a:t>
                </a:r>
                <a:r>
                  <a:rPr lang="en-US" sz="36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600" dirty="0">
                    <a:solidFill>
                      <a:srgbClr val="FF0000"/>
                    </a:solidFill>
                  </a:rPr>
                  <a:t>Viscosity of the liquid (</a:t>
                </a:r>
                <a:r>
                  <a:rPr lang="el-GR" sz="3600" dirty="0">
                    <a:solidFill>
                      <a:srgbClr val="FF0000"/>
                    </a:solidFill>
                  </a:rPr>
                  <a:t>μ</a:t>
                </a:r>
                <a:r>
                  <a:rPr lang="en-US" sz="36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600" dirty="0">
                    <a:solidFill>
                      <a:srgbClr val="FF0000"/>
                    </a:solidFill>
                  </a:rPr>
                  <a:t>Velocity of flow (V)</a:t>
                </a:r>
              </a:p>
              <a:p>
                <a:pPr marL="0" indent="0" algn="just">
                  <a:buNone/>
                </a:pPr>
                <a:r>
                  <a:rPr lang="en-US" sz="3600" dirty="0"/>
                  <a:t>By combining the above variables, Reynolds determined a non-dimensional quantity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den>
                    </m:f>
                  </m:oMath>
                </a14:m>
                <a:r>
                  <a:rPr lang="en-US" sz="3600" dirty="0"/>
                  <a:t> which is known as Reynolds number.</a:t>
                </a:r>
              </a:p>
              <a:p>
                <a:pPr marL="0" indent="0" algn="just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791" y="1204664"/>
                <a:ext cx="11733167" cy="5457377"/>
              </a:xfrm>
              <a:blipFill>
                <a:blip r:embed="rId3"/>
                <a:stretch>
                  <a:fillRect l="-1557" t="-2676" r="-1557" b="-379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45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4941" y="875281"/>
                <a:ext cx="11805288" cy="5828173"/>
              </a:xfrm>
              <a:ln>
                <a:solidFill>
                  <a:srgbClr val="00B050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000" dirty="0"/>
                  <a:t>It is defined as the ratio of inertia force to the viscous force.</a:t>
                </a:r>
              </a:p>
              <a:p>
                <a:pPr marL="0" indent="0" algn="just">
                  <a:buNone/>
                </a:pPr>
                <a:r>
                  <a:rPr lang="en-US" sz="4000" dirty="0"/>
                  <a:t>Inertia force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𝑎𝑐𝑐𝑒𝑙𝑒𝑟𝑎𝑡𝑖𝑜𝑛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sz="4000" dirty="0"/>
                  <a:t>= density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/>
                  <a:t> volume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𝑉𝑒𝑙𝑜𝑐𝑖𝑡𝑦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0" indent="0" algn="just">
                  <a:buNone/>
                </a:pPr>
                <a:r>
                  <a:rPr lang="en-US" sz="4000" dirty="0"/>
                  <a:t>= density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𝑜𝑙𝑢𝑚𝑒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/>
                  <a:t> Velocity</a:t>
                </a:r>
              </a:p>
              <a:p>
                <a:pPr marL="0" indent="0" algn="just">
                  <a:buNone/>
                </a:pPr>
                <a:r>
                  <a:rPr lang="en-US" sz="4000" dirty="0"/>
                  <a:t>= density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/>
                  <a:t> Area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/>
                  <a:t> Velocity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/>
                  <a:t> Velocity</a:t>
                </a:r>
              </a:p>
              <a:p>
                <a:pPr marL="0" indent="0" algn="just">
                  <a:buNone/>
                </a:pPr>
                <a:r>
                  <a:rPr lang="en-US" sz="4000" dirty="0"/>
                  <a:t>= </a:t>
                </a:r>
                <a:r>
                  <a:rPr lang="el-GR" sz="4000" dirty="0"/>
                  <a:t>ρ</a:t>
                </a:r>
                <a:r>
                  <a:rPr lang="en-US" sz="4000" dirty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/>
              </a:p>
              <a:p>
                <a:pPr marL="0" indent="0" algn="just">
                  <a:buNone/>
                </a:pPr>
                <a:endParaRPr lang="en-US" sz="4000" dirty="0"/>
              </a:p>
              <a:p>
                <a:pPr marL="0" indent="0" algn="just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941" y="875281"/>
                <a:ext cx="11805288" cy="5828173"/>
              </a:xfrm>
              <a:blipFill>
                <a:blip r:embed="rId2"/>
                <a:stretch>
                  <a:fillRect l="-1753" t="-2818" r="-1805" b="-281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4941" y="154546"/>
                <a:ext cx="11805289" cy="635678"/>
              </a:xfr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en-US" dirty="0"/>
                  <a:t>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4941" y="154546"/>
                <a:ext cx="11805289" cy="635678"/>
              </a:xfrm>
              <a:blipFill>
                <a:blip r:embed="rId3"/>
                <a:stretch>
                  <a:fillRect l="-1806" t="-26415" b="-396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200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0699" y="1216475"/>
                <a:ext cx="11843924" cy="4772201"/>
              </a:xfrm>
              <a:ln>
                <a:solidFill>
                  <a:srgbClr val="00B050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400" dirty="0"/>
                  <a:t>Viscous force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𝑠h𝑒𝑎𝑟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𝑠𝑡𝑟𝑒𝑠𝑠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𝑎𝑟𝑒𝑎</m:t>
                    </m:r>
                  </m:oMath>
                </a14:m>
                <a:r>
                  <a:rPr lang="en-US" sz="4400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sz="4400" dirty="0"/>
                  <a:t>= 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𝑎𝑟𝑒𝑎</m:t>
                    </m:r>
                  </m:oMath>
                </a14:m>
                <a:endParaRPr lang="en-US" sz="4400" dirty="0"/>
              </a:p>
              <a:p>
                <a:pPr marL="0" indent="0" algn="just">
                  <a:buNone/>
                </a:pPr>
                <a:r>
                  <a:rPr lang="en-US" sz="4400" dirty="0"/>
                  <a:t>= 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4400" dirty="0"/>
              </a:p>
              <a:p>
                <a:pPr marL="0" indent="0" algn="just">
                  <a:buNone/>
                </a:pPr>
                <a:r>
                  <a:rPr lang="en-US" sz="4400" dirty="0"/>
                  <a:t>Reynolds Number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4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4400" b="0" i="1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𝑉𝐿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µ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699" y="1216475"/>
                <a:ext cx="11843924" cy="4772201"/>
              </a:xfrm>
              <a:blipFill>
                <a:blip r:embed="rId2"/>
                <a:stretch>
                  <a:fillRect l="-2058" t="-382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10699" y="174730"/>
                <a:ext cx="11843925" cy="844527"/>
              </a:xfr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dirty="0"/>
                  <a:t>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0699" y="174730"/>
                <a:ext cx="11843925" cy="844527"/>
              </a:xfrm>
              <a:blipFill>
                <a:blip r:embed="rId3"/>
                <a:stretch>
                  <a:fillRect l="-2110" t="-14388" b="-251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3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60" y="161659"/>
            <a:ext cx="11821308" cy="95370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Shear Stress and Velocity Profile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8" y="1231567"/>
            <a:ext cx="10767698" cy="5464774"/>
          </a:xfrm>
        </p:spPr>
      </p:pic>
    </p:spTree>
    <p:extLst>
      <p:ext uri="{BB962C8B-B14F-4D97-AF65-F5344CB8AC3E}">
        <p14:creationId xmlns:p14="http://schemas.microsoft.com/office/powerpoint/2010/main" val="362848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2ED89-C943-4A61-B79A-BBCDAB991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32" y="2624070"/>
            <a:ext cx="11846335" cy="16098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Why Laminar Flow is AWESOME??</a:t>
            </a:r>
            <a:endParaRPr lang="bn-IN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https://www.youtube.com/watch?v=y7Hyc3MRKno</a:t>
            </a:r>
          </a:p>
        </p:txBody>
      </p:sp>
    </p:spTree>
    <p:extLst>
      <p:ext uri="{BB962C8B-B14F-4D97-AF65-F5344CB8AC3E}">
        <p14:creationId xmlns:p14="http://schemas.microsoft.com/office/powerpoint/2010/main" val="105931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95" y="162980"/>
            <a:ext cx="11846336" cy="61251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Laminar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94" y="927229"/>
            <a:ext cx="11846335" cy="13008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en-US" sz="3600" dirty="0"/>
              <a:t>Laminar means </a:t>
            </a:r>
            <a:r>
              <a:rPr lang="en-US" sz="3600" dirty="0">
                <a:solidFill>
                  <a:srgbClr val="00B050"/>
                </a:solidFill>
              </a:rPr>
              <a:t>arranged.</a:t>
            </a:r>
          </a:p>
          <a:p>
            <a:pPr algn="just"/>
            <a:r>
              <a:rPr lang="en-US" sz="3600" dirty="0"/>
              <a:t>Paths taken by individual fluid particles </a:t>
            </a:r>
            <a:r>
              <a:rPr lang="en-US" sz="3600" dirty="0">
                <a:solidFill>
                  <a:srgbClr val="00B050"/>
                </a:solidFill>
              </a:rPr>
              <a:t>do not cross one another.</a:t>
            </a:r>
          </a:p>
          <a:p>
            <a:pPr algn="just"/>
            <a:endParaRPr lang="en-US" sz="3600" dirty="0"/>
          </a:p>
          <a:p>
            <a:pPr algn="just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7" y="2599152"/>
            <a:ext cx="5690235" cy="406160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64BA9-33C0-403E-87AA-0A419893F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9152"/>
            <a:ext cx="5861953" cy="406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1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32" y="154314"/>
            <a:ext cx="11885429" cy="58252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en-US" sz="3600" dirty="0"/>
              <a:t>Newtonian Fluid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46" y="1007832"/>
            <a:ext cx="5942715" cy="5250925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2532" y="1007832"/>
                <a:ext cx="5713157" cy="525092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900" dirty="0"/>
                  <a:t>These fluids have a </a:t>
                </a:r>
                <a:r>
                  <a:rPr lang="en-US" sz="2900" dirty="0">
                    <a:solidFill>
                      <a:srgbClr val="00B050"/>
                    </a:solidFill>
                  </a:rPr>
                  <a:t>linear</a:t>
                </a:r>
                <a:r>
                  <a:rPr lang="en-US" sz="2900" dirty="0"/>
                  <a:t> relationship between viscosity and shear stress.</a:t>
                </a:r>
              </a:p>
              <a:p>
                <a:pPr algn="just"/>
                <a:r>
                  <a:rPr lang="en-US" sz="2900" dirty="0"/>
                  <a:t>It can be classified as:</a:t>
                </a:r>
              </a:p>
              <a:p>
                <a:pPr marL="514350" indent="-514350" algn="just">
                  <a:buAutoNum type="arabicPeriod"/>
                </a:pPr>
                <a:r>
                  <a:rPr lang="en-US" sz="2900" dirty="0"/>
                  <a:t>Laminar (or viscous)</a:t>
                </a:r>
              </a:p>
              <a:p>
                <a:pPr marL="514350" indent="-514350" algn="just">
                  <a:buAutoNum type="arabicPeriod"/>
                </a:pPr>
                <a:r>
                  <a:rPr lang="en-US" sz="2900" dirty="0"/>
                  <a:t>Turbulent</a:t>
                </a:r>
              </a:p>
              <a:p>
                <a:pPr algn="just"/>
                <a:r>
                  <a:rPr lang="en-US" sz="2900" dirty="0"/>
                  <a:t>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9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900" i="1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𝑉𝑑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900" i="1" smtClean="0">
                            <a:latin typeface="Cambria Math" panose="02040503050406030204" pitchFamily="18" charset="0"/>
                          </a:rPr>
                          <m:t>μ</m:t>
                        </m:r>
                      </m:den>
                    </m:f>
                  </m:oMath>
                </a14:m>
                <a:endParaRPr lang="en-US" sz="2900" dirty="0"/>
              </a:p>
              <a:p>
                <a:pPr algn="just"/>
                <a:r>
                  <a:rPr lang="en-US" sz="2900" b="1" dirty="0">
                    <a:solidFill>
                      <a:srgbClr val="FF0000"/>
                    </a:solidFill>
                  </a:rPr>
                  <a:t>For Laminar 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29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𝟐𝟎𝟎𝟎</m:t>
                    </m:r>
                  </m:oMath>
                </a14:m>
                <a:endParaRPr lang="en-US" sz="2900" b="1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n-US" sz="2900" b="1" dirty="0">
                    <a:solidFill>
                      <a:srgbClr val="FF0000"/>
                    </a:solidFill>
                  </a:rPr>
                  <a:t>For Turbulent 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𝟒𝟎𝟎𝟎</m:t>
                    </m:r>
                  </m:oMath>
                </a14:m>
                <a:endParaRPr lang="en-US" sz="2900" b="1" dirty="0">
                  <a:solidFill>
                    <a:srgbClr val="FF0000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900" dirty="0"/>
                  <a:t> between 2000 and 4000 indicates transition from laminar to turbulent.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32" y="1007832"/>
                <a:ext cx="5713157" cy="5250925"/>
              </a:xfrm>
              <a:prstGeom prst="rect">
                <a:avLst/>
              </a:prstGeom>
              <a:blipFill>
                <a:blip r:embed="rId3"/>
                <a:stretch>
                  <a:fillRect l="-2236" t="-1042" r="-2236" b="-219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40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21" y="211014"/>
            <a:ext cx="11569505" cy="73408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Examples of Laminar/ Viscous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1" y="1135024"/>
            <a:ext cx="5998702" cy="5626384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4000" dirty="0"/>
              <a:t>Flow past tiny bodies.</a:t>
            </a:r>
          </a:p>
          <a:p>
            <a:pPr marL="514350" indent="-514350" algn="just">
              <a:buAutoNum type="arabicPeriod"/>
            </a:pPr>
            <a:r>
              <a:rPr lang="en-US" sz="4000" dirty="0"/>
              <a:t>Underground flow.</a:t>
            </a:r>
          </a:p>
          <a:p>
            <a:pPr marL="514350" indent="-514350" algn="just">
              <a:buAutoNum type="arabicPeriod"/>
            </a:pPr>
            <a:r>
              <a:rPr lang="en-US" sz="4000" dirty="0">
                <a:solidFill>
                  <a:srgbClr val="FF0000"/>
                </a:solidFill>
              </a:rPr>
              <a:t>Movement of blood in the arteries of a human body.</a:t>
            </a:r>
          </a:p>
          <a:p>
            <a:pPr marL="514350" indent="-514350" algn="just">
              <a:buAutoNum type="arabicPeriod"/>
            </a:pPr>
            <a:r>
              <a:rPr lang="en-US" sz="4000" dirty="0"/>
              <a:t>Flow of oil in measuring instruments.</a:t>
            </a:r>
          </a:p>
          <a:p>
            <a:pPr marL="514350" indent="-514350" algn="just">
              <a:buAutoNum type="arabicPeriod"/>
            </a:pPr>
            <a:r>
              <a:rPr lang="en-US" sz="4000" dirty="0">
                <a:solidFill>
                  <a:srgbClr val="FF0000"/>
                </a:solidFill>
              </a:rPr>
              <a:t>Rise of water in plants through their roots.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1547447"/>
            <a:ext cx="5159670" cy="410776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8217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8" y="150127"/>
            <a:ext cx="11829264" cy="77628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Laminar and Turbulent flow in Blood Vessel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FDEEC-20B0-41AD-BC73-2B7E8B34F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95" y="1120462"/>
            <a:ext cx="6772609" cy="57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3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14" y="119575"/>
            <a:ext cx="11890289" cy="83255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Reynolds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13" y="1087600"/>
            <a:ext cx="11890289" cy="128020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600" dirty="0"/>
              <a:t>Osborne Reynolds in 1883, with the help of a simple experiment demonstrated the existence of the following two types of flows.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17EC3-A193-4AA8-A6AC-E027F9041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62" y="2503275"/>
            <a:ext cx="6511075" cy="42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8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55" y="185812"/>
            <a:ext cx="11890289" cy="62555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Reynolds Experiment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19629"/>
          <a:stretch/>
        </p:blipFill>
        <p:spPr>
          <a:xfrm>
            <a:off x="1957589" y="965916"/>
            <a:ext cx="8628845" cy="570627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8805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69" y="1313644"/>
            <a:ext cx="11827083" cy="452979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5400" dirty="0"/>
              <a:t> A </a:t>
            </a:r>
            <a:r>
              <a:rPr lang="en-US" sz="5400" dirty="0">
                <a:solidFill>
                  <a:srgbClr val="FF0000"/>
                </a:solidFill>
              </a:rPr>
              <a:t>constant head tank </a:t>
            </a:r>
            <a:r>
              <a:rPr lang="en-US" sz="5400" dirty="0"/>
              <a:t>filled with water.</a:t>
            </a:r>
          </a:p>
          <a:p>
            <a:pPr marL="514350" indent="-514350">
              <a:buAutoNum type="arabicPeriod"/>
            </a:pPr>
            <a:r>
              <a:rPr lang="en-US" sz="5400" dirty="0"/>
              <a:t> A </a:t>
            </a:r>
            <a:r>
              <a:rPr lang="en-US" sz="5400" dirty="0">
                <a:solidFill>
                  <a:srgbClr val="FF0000"/>
                </a:solidFill>
              </a:rPr>
              <a:t>small tank </a:t>
            </a:r>
            <a:r>
              <a:rPr lang="en-US" sz="5400" dirty="0"/>
              <a:t>containing dye.</a:t>
            </a:r>
          </a:p>
          <a:p>
            <a:pPr marL="514350" indent="-514350">
              <a:buAutoNum type="arabicPeriod"/>
            </a:pPr>
            <a:r>
              <a:rPr lang="en-US" sz="5400" dirty="0"/>
              <a:t> A horizontal </a:t>
            </a:r>
            <a:r>
              <a:rPr lang="en-US" sz="5400" dirty="0">
                <a:solidFill>
                  <a:srgbClr val="FF0000"/>
                </a:solidFill>
              </a:rPr>
              <a:t>glass tube </a:t>
            </a:r>
            <a:r>
              <a:rPr lang="en-US" sz="5400" dirty="0"/>
              <a:t>provided with a bell mouthed entrance.</a:t>
            </a:r>
          </a:p>
          <a:p>
            <a:pPr marL="514350" indent="-514350">
              <a:buAutoNum type="arabicPeriod"/>
            </a:pPr>
            <a:r>
              <a:rPr lang="en-US" sz="5400" dirty="0"/>
              <a:t> A regulating </a:t>
            </a:r>
            <a:r>
              <a:rPr lang="en-US" sz="5400" dirty="0">
                <a:solidFill>
                  <a:srgbClr val="FF0000"/>
                </a:solidFill>
              </a:rPr>
              <a:t>valve</a:t>
            </a:r>
            <a:r>
              <a:rPr lang="en-US" sz="5400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269" y="360607"/>
            <a:ext cx="11827083" cy="74697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Reynolds Experiment: </a:t>
            </a:r>
            <a:r>
              <a:rPr lang="en-US" dirty="0">
                <a:solidFill>
                  <a:schemeClr val="tx1"/>
                </a:solidFill>
              </a:rPr>
              <a:t>Apparatus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8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69" y="1059030"/>
            <a:ext cx="11827083" cy="53546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5400" dirty="0"/>
              <a:t>The water was made to flow from the tank </a:t>
            </a:r>
            <a:r>
              <a:rPr lang="en-US" sz="5400" dirty="0">
                <a:solidFill>
                  <a:srgbClr val="FF0000"/>
                </a:solidFill>
              </a:rPr>
              <a:t>through the glass tube</a:t>
            </a:r>
            <a:r>
              <a:rPr lang="en-US" sz="5400" dirty="0"/>
              <a:t> into the atmosphere.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5400" dirty="0"/>
              <a:t>The velocity of flow was </a:t>
            </a:r>
            <a:r>
              <a:rPr lang="en-US" sz="5400" dirty="0">
                <a:solidFill>
                  <a:srgbClr val="FF0000"/>
                </a:solidFill>
              </a:rPr>
              <a:t>varied</a:t>
            </a:r>
            <a:r>
              <a:rPr lang="en-US" sz="5400" dirty="0"/>
              <a:t> by adjusting valve.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5400" dirty="0"/>
              <a:t>The </a:t>
            </a:r>
            <a:r>
              <a:rPr lang="en-US" sz="5400" dirty="0">
                <a:solidFill>
                  <a:srgbClr val="FF0000"/>
                </a:solidFill>
              </a:rPr>
              <a:t>liquid dye </a:t>
            </a:r>
            <a:r>
              <a:rPr lang="en-US" sz="5400" dirty="0"/>
              <a:t>was introduced into the flow at the bell mouth through a </a:t>
            </a:r>
            <a:r>
              <a:rPr lang="en-US" sz="5400" dirty="0">
                <a:solidFill>
                  <a:srgbClr val="FF0000"/>
                </a:solidFill>
              </a:rPr>
              <a:t>small tube.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269" y="227566"/>
            <a:ext cx="11827083" cy="64967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Reynolds Experiment: </a:t>
            </a:r>
            <a:r>
              <a:rPr lang="en-US" dirty="0">
                <a:solidFill>
                  <a:schemeClr val="tx1"/>
                </a:solidFill>
              </a:rPr>
              <a:t>Procedure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62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613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Kalpurush</vt:lpstr>
      <vt:lpstr>Office Theme</vt:lpstr>
      <vt:lpstr>Laminar Flow</vt:lpstr>
      <vt:lpstr>Laminar Flow</vt:lpstr>
      <vt:lpstr>Newtonian Fluid</vt:lpstr>
      <vt:lpstr>Examples of Laminar/ Viscous flow</vt:lpstr>
      <vt:lpstr>Laminar and Turbulent flow in Blood Vessel</vt:lpstr>
      <vt:lpstr>Reynolds Experiment</vt:lpstr>
      <vt:lpstr>Reynolds Experiment</vt:lpstr>
      <vt:lpstr> Reynolds Experiment: Apparatus </vt:lpstr>
      <vt:lpstr> Reynolds Experiment: Procedure </vt:lpstr>
      <vt:lpstr>Observations made</vt:lpstr>
      <vt:lpstr>Observations made</vt:lpstr>
      <vt:lpstr>Loss of Head and Velocity of flow relationship</vt:lpstr>
      <vt:lpstr>Reynolds Number, R_e</vt:lpstr>
      <vt:lpstr>Reynolds Number, R_e</vt:lpstr>
      <vt:lpstr>Reynolds Number, R_e</vt:lpstr>
      <vt:lpstr>Shear Stress and Velocity Profile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Hossain</dc:creator>
  <cp:lastModifiedBy>Ahmed Hossain</cp:lastModifiedBy>
  <cp:revision>31</cp:revision>
  <dcterms:created xsi:type="dcterms:W3CDTF">2018-03-23T16:26:01Z</dcterms:created>
  <dcterms:modified xsi:type="dcterms:W3CDTF">2019-07-25T15:54:58Z</dcterms:modified>
</cp:coreProperties>
</file>