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DA6FE-6C28-4013-A816-0C5331A20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A5DB4-3B40-426F-800E-D5D840704DBA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b="1" dirty="0"/>
            <a:t>Practice Problem#19</a:t>
          </a:r>
        </a:p>
      </dgm:t>
    </dgm:pt>
    <dgm:pt modelId="{5CDC6219-679E-4BF0-9B98-7C901263C25F}" type="parTrans" cxnId="{28E3135A-A985-4931-900E-59C581BBEDCF}">
      <dgm:prSet/>
      <dgm:spPr/>
      <dgm:t>
        <a:bodyPr/>
        <a:lstStyle/>
        <a:p>
          <a:endParaRPr lang="en-US" b="1"/>
        </a:p>
      </dgm:t>
    </dgm:pt>
    <dgm:pt modelId="{FFB4AEE4-C977-4644-9B38-405245F87D46}" type="sibTrans" cxnId="{28E3135A-A985-4931-900E-59C581BBEDCF}">
      <dgm:prSet/>
      <dgm:spPr/>
      <dgm:t>
        <a:bodyPr/>
        <a:lstStyle/>
        <a:p>
          <a:endParaRPr lang="en-US" b="1"/>
        </a:p>
      </dgm:t>
    </dgm:pt>
    <dgm:pt modelId="{81ED5AEC-DDB7-4A67-A9D4-E9B70489585B}" type="pres">
      <dgm:prSet presAssocID="{B7BDA6FE-6C28-4013-A816-0C5331A20B7A}" presName="linear" presStyleCnt="0">
        <dgm:presLayoutVars>
          <dgm:animLvl val="lvl"/>
          <dgm:resizeHandles val="exact"/>
        </dgm:presLayoutVars>
      </dgm:prSet>
      <dgm:spPr/>
    </dgm:pt>
    <dgm:pt modelId="{13036419-C9F2-4256-A9CF-BCE92C1DF704}" type="pres">
      <dgm:prSet presAssocID="{BF9A5DB4-3B40-426F-800E-D5D840704DBA}" presName="parentText" presStyleLbl="node1" presStyleIdx="0" presStyleCnt="1" custLinFactNeighborX="-362" custLinFactNeighborY="-5484">
        <dgm:presLayoutVars>
          <dgm:chMax val="0"/>
          <dgm:bulletEnabled val="1"/>
        </dgm:presLayoutVars>
      </dgm:prSet>
      <dgm:spPr/>
    </dgm:pt>
  </dgm:ptLst>
  <dgm:cxnLst>
    <dgm:cxn modelId="{3BB9BD72-938E-4937-A2B1-2476BF474135}" type="presOf" srcId="{B7BDA6FE-6C28-4013-A816-0C5331A20B7A}" destId="{81ED5AEC-DDB7-4A67-A9D4-E9B70489585B}" srcOrd="0" destOrd="0" presId="urn:microsoft.com/office/officeart/2005/8/layout/vList2"/>
    <dgm:cxn modelId="{28E3135A-A985-4931-900E-59C581BBEDCF}" srcId="{B7BDA6FE-6C28-4013-A816-0C5331A20B7A}" destId="{BF9A5DB4-3B40-426F-800E-D5D840704DBA}" srcOrd="0" destOrd="0" parTransId="{5CDC6219-679E-4BF0-9B98-7C901263C25F}" sibTransId="{FFB4AEE4-C977-4644-9B38-405245F87D46}"/>
    <dgm:cxn modelId="{83966984-EFBD-42A1-82CA-E334381F2768}" type="presOf" srcId="{BF9A5DB4-3B40-426F-800E-D5D840704DBA}" destId="{13036419-C9F2-4256-A9CF-BCE92C1DF704}" srcOrd="0" destOrd="0" presId="urn:microsoft.com/office/officeart/2005/8/layout/vList2"/>
    <dgm:cxn modelId="{CA0747A1-33B2-4E6A-B59E-041894996999}" type="presParOf" srcId="{81ED5AEC-DDB7-4A67-A9D4-E9B70489585B}" destId="{13036419-C9F2-4256-A9CF-BCE92C1DF7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36419-C9F2-4256-A9CF-BCE92C1DF704}">
      <dsp:nvSpPr>
        <dsp:cNvPr id="0" name=""/>
        <dsp:cNvSpPr/>
      </dsp:nvSpPr>
      <dsp:spPr>
        <a:xfrm>
          <a:off x="0" y="0"/>
          <a:ext cx="11613597" cy="64759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Practice Problem#19</a:t>
          </a:r>
        </a:p>
      </dsp:txBody>
      <dsp:txXfrm>
        <a:off x="31613" y="31613"/>
        <a:ext cx="11550371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9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B027-9213-409D-913A-6AC66A3B763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FEE8-650C-409E-8ECD-3766BCF3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7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28" y="184245"/>
            <a:ext cx="11852154" cy="54839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dirty="0"/>
              <a:t>Flow of Viscous Fluid through Circular Pipe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4227" y="878636"/>
                <a:ext cx="11852153" cy="5470650"/>
              </a:xfrm>
              <a:ln>
                <a:solidFill>
                  <a:srgbClr val="00B050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/>
                  <a:t>At low velocity the fluid moves in </a:t>
                </a:r>
                <a:r>
                  <a:rPr lang="en-US" sz="3500" dirty="0">
                    <a:solidFill>
                      <a:srgbClr val="FF0000"/>
                    </a:solidFill>
                  </a:rPr>
                  <a:t>layers</a:t>
                </a:r>
                <a:r>
                  <a:rPr lang="en-US" sz="3500" dirty="0"/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/>
                  <a:t>Each layer of fluid slides over the </a:t>
                </a:r>
                <a:r>
                  <a:rPr lang="en-US" sz="3500" dirty="0">
                    <a:solidFill>
                      <a:srgbClr val="FF0000"/>
                    </a:solidFill>
                  </a:rPr>
                  <a:t>adjacent layer</a:t>
                </a:r>
                <a:r>
                  <a:rPr lang="en-US" sz="3500" dirty="0"/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/>
                  <a:t>For Newtonian fluids the </a:t>
                </a:r>
                <a:r>
                  <a:rPr lang="en-US" sz="3500" dirty="0">
                    <a:solidFill>
                      <a:srgbClr val="FF0000"/>
                    </a:solidFill>
                  </a:rPr>
                  <a:t>shear stress</a:t>
                </a:r>
                <a:r>
                  <a:rPr lang="en-US" sz="3500" dirty="0"/>
                  <a:t>, τ,  is directly proportional to the velocity gradient, 𝑑𝑢/𝑑𝑦,  developed in the fluid. 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/>
                  <a:t>The proportionality constant, μ, is called the “</a:t>
                </a:r>
                <a:r>
                  <a:rPr lang="en-US" sz="3500" dirty="0">
                    <a:solidFill>
                      <a:srgbClr val="FF0000"/>
                    </a:solidFill>
                  </a:rPr>
                  <a:t>dynamic</a:t>
                </a:r>
                <a:r>
                  <a:rPr lang="en-US" sz="3500" dirty="0"/>
                  <a:t>” or “</a:t>
                </a:r>
                <a:r>
                  <a:rPr lang="en-US" sz="3500" dirty="0">
                    <a:solidFill>
                      <a:srgbClr val="FF0000"/>
                    </a:solidFill>
                  </a:rPr>
                  <a:t>absolute</a:t>
                </a:r>
                <a:r>
                  <a:rPr lang="en-US" sz="3500" dirty="0"/>
                  <a:t>”, viscosity. So shear stress, </a:t>
                </a:r>
                <a:r>
                  <a:rPr lang="el-GR" sz="3500" dirty="0">
                    <a:solidFill>
                      <a:srgbClr val="FF0000"/>
                    </a:solidFill>
                  </a:rPr>
                  <a:t>τ</a:t>
                </a:r>
                <a:r>
                  <a:rPr lang="en-US" sz="3500" dirty="0">
                    <a:solidFill>
                      <a:srgbClr val="FF0000"/>
                    </a:solidFill>
                  </a:rPr>
                  <a:t> = 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35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/>
                  <a:t>Expression for Reynolds number is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𝑉𝐷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r>
                  <a:rPr lang="en-US" sz="3500" dirty="0"/>
                  <a:t> 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/>
                  <a:t>Here, </a:t>
                </a:r>
                <a:r>
                  <a:rPr lang="el-GR" sz="3500" dirty="0"/>
                  <a:t>ρ</a:t>
                </a:r>
                <a:r>
                  <a:rPr lang="en-US" sz="3500" dirty="0"/>
                  <a:t> = Density of fluid flowing through the pipe ; V = Average velocity of fluid;  D = diameter of pipe;  µ = Viscosity of fluid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4227" y="878636"/>
                <a:ext cx="11852153" cy="5470650"/>
              </a:xfrm>
              <a:blipFill>
                <a:blip r:embed="rId2"/>
                <a:stretch>
                  <a:fillRect l="-1131" t="-2222" r="-123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0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1" y="196947"/>
            <a:ext cx="11458432" cy="76264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Discharge Q: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1139484"/>
            <a:ext cx="8750104" cy="5584874"/>
          </a:xfrm>
        </p:spPr>
      </p:pic>
    </p:spTree>
    <p:extLst>
      <p:ext uri="{BB962C8B-B14F-4D97-AF65-F5344CB8AC3E}">
        <p14:creationId xmlns:p14="http://schemas.microsoft.com/office/powerpoint/2010/main" val="174691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39151"/>
            <a:ext cx="11648049" cy="6400800"/>
          </a:xfrm>
        </p:spPr>
      </p:pic>
    </p:spTree>
    <p:extLst>
      <p:ext uri="{BB962C8B-B14F-4D97-AF65-F5344CB8AC3E}">
        <p14:creationId xmlns:p14="http://schemas.microsoft.com/office/powerpoint/2010/main" val="50915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0" y="154745"/>
            <a:ext cx="11780521" cy="49493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Drop of Pressure for a given length L of the pipe </a:t>
            </a:r>
            <a:r>
              <a:rPr lang="en-US" sz="2800" dirty="0">
                <a:solidFill>
                  <a:srgbClr val="FF0000"/>
                </a:solidFill>
              </a:rPr>
              <a:t>(Hagen Poiseuille Formula)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5" y="759655"/>
            <a:ext cx="10120533" cy="5982581"/>
          </a:xfrm>
        </p:spPr>
      </p:pic>
    </p:spTree>
    <p:extLst>
      <p:ext uri="{BB962C8B-B14F-4D97-AF65-F5344CB8AC3E}">
        <p14:creationId xmlns:p14="http://schemas.microsoft.com/office/powerpoint/2010/main" val="123044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85" y="211015"/>
            <a:ext cx="11639843" cy="55120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Practice Problem#18 (Rajput= Page 534)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284" y="953428"/>
                <a:ext cx="11639843" cy="5602117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A crude oil of viscosity 9 poise and specific gravity 0.90 is flowing through a horizontal circular pipe of 60 mm diameter. If the pressure drop in 100 m length of the pipe is 1800 kN/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determine: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/>
                  <a:t>Rate of flow of oil (Q = Area* Velocity; Pressure drop, </a:t>
                </a:r>
                <a:r>
                  <a:rPr lang="en-US" sz="3200" dirty="0"/>
                  <a:t>∆p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/>
                  <a:t>Center-line velocity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/>
                  <a:t>Total frictional drag over 100 m length ( 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𝐷𝐿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/>
                  <a:t>Velocity gradient at the pipe wall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=µ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dirty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/>
                  <a:t>Velocity and shear stress at 8 mm from the wall (u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)</a:t>
                </a:r>
              </a:p>
              <a:p>
                <a:pPr marL="0" indent="0" algn="just">
                  <a:buNone/>
                </a:pPr>
                <a:r>
                  <a:rPr lang="en-US" dirty="0"/>
                  <a:t>*For similar triangle relationship,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 algn="just">
                  <a:buAutoNum type="arabicPeriod"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284" y="953428"/>
                <a:ext cx="11639843" cy="5602117"/>
              </a:xfrm>
              <a:blipFill>
                <a:blip r:embed="rId2"/>
                <a:stretch>
                  <a:fillRect l="-1046" t="-1629" r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38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8084566"/>
              </p:ext>
            </p:extLst>
          </p:nvPr>
        </p:nvGraphicFramePr>
        <p:xfrm>
          <a:off x="301738" y="257208"/>
          <a:ext cx="11613598" cy="66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589" y="1051190"/>
                <a:ext cx="11613598" cy="5333361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A laminar flow is taking place in a pipe of diameter 200 mm. The maximum velocity is 1.5 m/s. Find the mean velocity and radius at which this occurs. Also calculate the velocity at 4 cm from the wall of the pipe.</a:t>
                </a:r>
              </a:p>
              <a:p>
                <a:pPr marL="0" indent="0" algn="just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0" indent="0" algn="just">
                  <a:buNone/>
                </a:pPr>
                <a:r>
                  <a:rPr lang="en-US" dirty="0"/>
                  <a:t>Given information, </a:t>
                </a:r>
              </a:p>
              <a:p>
                <a:pPr marL="0" indent="0" algn="just">
                  <a:buNone/>
                </a:pPr>
                <a:r>
                  <a:rPr lang="en-US" dirty="0"/>
                  <a:t>D = 200 mm = 0.2 m ; R = 0.1 m = 10 cm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y = 4 cm.</a:t>
                </a:r>
              </a:p>
              <a:p>
                <a:pPr marL="0" indent="0" algn="just">
                  <a:buNone/>
                </a:pPr>
                <a:r>
                  <a:rPr lang="en-US" dirty="0"/>
                  <a:t>We know,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;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So, mean velocity = 0.75 m/s (answer)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589" y="1051190"/>
                <a:ext cx="11613598" cy="5333361"/>
              </a:xfrm>
              <a:blipFill>
                <a:blip r:embed="rId7"/>
                <a:stretch>
                  <a:fillRect l="-996" t="-1710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58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46" y="106993"/>
            <a:ext cx="11839764" cy="74558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900" dirty="0"/>
              <a:t>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346" y="993701"/>
                <a:ext cx="11839764" cy="5651797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4000" dirty="0"/>
                  <a:t>Velocity at any distance r from the center is given by,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solidFill>
                      <a:srgbClr val="FF0000"/>
                    </a:solidFill>
                  </a:rPr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[1−(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4000" dirty="0"/>
                  <a:t>0.75 = 1.5 × [1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000" dirty="0"/>
              </a:p>
              <a:p>
                <a:pPr marL="0" indent="0" algn="just">
                  <a:buNone/>
                </a:pPr>
                <a:r>
                  <a:rPr lang="en-US" sz="4000" dirty="0">
                    <a:solidFill>
                      <a:srgbClr val="FF0000"/>
                    </a:solidFill>
                  </a:rPr>
                  <a:t>r = 70.7 mm (answer)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Velocity at y = 4 cm from the pipe wall;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y = 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 r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0.04 = 0.1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/>
                  <a:t> r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r = 0.06 m</a:t>
                </a:r>
              </a:p>
              <a:p>
                <a:pPr marL="0" indent="0" algn="just">
                  <a:buNone/>
                </a:pPr>
                <a:endParaRPr lang="en-US" sz="3600" dirty="0"/>
              </a:p>
              <a:p>
                <a:pPr marL="0" indent="0" algn="just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46" y="993701"/>
                <a:ext cx="11839764" cy="5651797"/>
              </a:xfrm>
              <a:blipFill>
                <a:blip r:embed="rId2"/>
                <a:stretch>
                  <a:fillRect l="-1800" t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57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30" y="168020"/>
            <a:ext cx="11758807" cy="73408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Velocity at y = 4 cm or r = 6 cm from the pipe wall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030" y="1138091"/>
                <a:ext cx="11758807" cy="3768760"/>
              </a:xfrm>
              <a:ln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6000" dirty="0"/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6000" i="1">
                        <a:latin typeface="Cambria Math" panose="02040503050406030204" pitchFamily="18" charset="0"/>
                      </a:rPr>
                      <m:t>[1−(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6000" dirty="0"/>
              </a:p>
              <a:p>
                <a:pPr marL="0" indent="0" algn="just">
                  <a:buNone/>
                </a:pPr>
                <a:r>
                  <a:rPr lang="en-US" sz="6000" dirty="0"/>
                  <a:t>u = 1.5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[1−(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6000" dirty="0"/>
              </a:p>
              <a:p>
                <a:pPr marL="0" indent="0" algn="just">
                  <a:buNone/>
                </a:pPr>
                <a:r>
                  <a:rPr lang="en-US" sz="6000" dirty="0">
                    <a:solidFill>
                      <a:srgbClr val="FF0000"/>
                    </a:solidFill>
                  </a:rPr>
                  <a:t>u = 0.96 m/s (answer)</a:t>
                </a:r>
              </a:p>
              <a:p>
                <a:pPr marL="0" indent="0" algn="just">
                  <a:buNone/>
                </a:pPr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30" y="1138091"/>
                <a:ext cx="11758807" cy="3768760"/>
              </a:xfrm>
              <a:blipFill>
                <a:blip r:embed="rId2"/>
                <a:stretch>
                  <a:fillRect l="-3055" t="-4032" b="-193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6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60" y="199526"/>
            <a:ext cx="11864807" cy="73946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dirty="0"/>
              <a:t>Loss of Head due to friction in Viscous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4060" y="1079700"/>
                <a:ext cx="11864807" cy="5578774"/>
              </a:xfrm>
              <a:ln>
                <a:solidFill>
                  <a:srgbClr val="00B0F0"/>
                </a:solidFill>
              </a:ln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3200" dirty="0">
                    <a:solidFill>
                      <a:srgbClr val="FF0000"/>
                    </a:solidFill>
                  </a:rPr>
                  <a:t>Hagen Poiseuille formula:</a:t>
                </a:r>
              </a:p>
              <a:p>
                <a:pPr algn="just"/>
                <a:r>
                  <a:rPr lang="en-US" sz="3200" dirty="0"/>
                  <a:t>Loss of pressure head,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4000" b="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</a:rPr>
                  <a:t>Darcy Weisbach formula:</a:t>
                </a:r>
              </a:p>
              <a:p>
                <a:pPr algn="just"/>
                <a:r>
                  <a:rPr lang="en-US" sz="3200" dirty="0"/>
                  <a:t>Loss of head due to friction,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𝑓𝐿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just"/>
                <a:r>
                  <a:rPr lang="en-US" sz="3200" dirty="0"/>
                  <a:t>Velocity in pipe is always average velocity, that is, V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3200" dirty="0"/>
                  <a:t>Equating, we get,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𝑓𝐿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/>
                <a:endParaRPr lang="en-US" sz="28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4060" y="1079700"/>
                <a:ext cx="11864807" cy="5578774"/>
              </a:xfrm>
              <a:blipFill>
                <a:blip r:embed="rId2"/>
                <a:stretch>
                  <a:fillRect l="-1283" t="-2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3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052" y="1249245"/>
                <a:ext cx="11766056" cy="5396351"/>
              </a:xfrm>
              <a:ln>
                <a:solidFill>
                  <a:srgbClr val="00B0F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Friction factor, </a:t>
                </a:r>
                <a:r>
                  <a:rPr lang="en-US" sz="3600" dirty="0">
                    <a:solidFill>
                      <a:schemeClr val="tx1"/>
                    </a:solidFill>
                  </a:rPr>
                  <a:t>f 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∗2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0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∗4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acc>
                          </m:e>
                          <m:sup>
                            <m: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16µ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µ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/>
                  <a:t>   [By definition, 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r>
                  <a:rPr lang="en-US" sz="3600" dirty="0"/>
                  <a:t> 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52" y="1249245"/>
                <a:ext cx="11766056" cy="5396351"/>
              </a:xfrm>
              <a:blipFill>
                <a:blip r:embed="rId2"/>
                <a:stretch>
                  <a:fillRect l="-1553" t="-27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052" y="212404"/>
            <a:ext cx="11766057" cy="84662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dirty="0"/>
              <a:t>Loss of Head due to friction in Viscous flow</a:t>
            </a:r>
          </a:p>
        </p:txBody>
      </p:sp>
    </p:spTree>
    <p:extLst>
      <p:ext uri="{BB962C8B-B14F-4D97-AF65-F5344CB8AC3E}">
        <p14:creationId xmlns:p14="http://schemas.microsoft.com/office/powerpoint/2010/main" val="43002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9" y="274321"/>
            <a:ext cx="11788522" cy="59084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Problem#20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1709" y="1057147"/>
                <a:ext cx="11788522" cy="5526532"/>
              </a:xfrm>
              <a:ln>
                <a:solidFill>
                  <a:srgbClr val="00B0F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/>
                  <a:t>Water is flowing through a 200 mm diameter pipe with co-efficient of friction f = 0.04 ; The shear stress at a point 40 mm from the pipe axis is 0.00981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. Calculate shear stress at the pipe wall.</a:t>
                </a:r>
              </a:p>
              <a:p>
                <a:pPr marL="0" indent="0" algn="just">
                  <a:buNone/>
                </a:pPr>
                <a:r>
                  <a:rPr lang="en-US" sz="3600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First, find whether the flow is viscous or not.</a:t>
                </a:r>
              </a:p>
              <a:p>
                <a:pPr marL="0" indent="0">
                  <a:buNone/>
                </a:pPr>
                <a:r>
                  <a:rPr lang="en-US" sz="3600" dirty="0"/>
                  <a:t>Friction factor,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Reynolds number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0.04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=400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𝐿𝑎𝑚𝑖𝑛𝑎𝑟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𝑓𝑙𝑜𝑤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709" y="1057147"/>
                <a:ext cx="11788522" cy="5526532"/>
              </a:xfrm>
              <a:blipFill>
                <a:blip r:embed="rId2"/>
                <a:stretch>
                  <a:fillRect l="-1498" t="-2530" r="-15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48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25" y="3799309"/>
            <a:ext cx="11691111" cy="29079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/>
              <a:t>Consider a horizontal pipe of </a:t>
            </a:r>
            <a:r>
              <a:rPr lang="en-US" sz="3200" dirty="0">
                <a:solidFill>
                  <a:srgbClr val="FF0000"/>
                </a:solidFill>
              </a:rPr>
              <a:t>radius R.</a:t>
            </a:r>
          </a:p>
          <a:p>
            <a:r>
              <a:rPr lang="en-US" sz="3200" dirty="0"/>
              <a:t>The viscous fluid is flowing from left to right in the pipe as shown in figure.</a:t>
            </a:r>
          </a:p>
          <a:p>
            <a:r>
              <a:rPr lang="en-US" sz="3200" dirty="0"/>
              <a:t>Consider a fluid element of </a:t>
            </a:r>
            <a:r>
              <a:rPr lang="en-US" sz="3200" dirty="0">
                <a:solidFill>
                  <a:srgbClr val="FF0000"/>
                </a:solidFill>
              </a:rPr>
              <a:t>radius r</a:t>
            </a:r>
            <a:r>
              <a:rPr lang="en-US" sz="3200" dirty="0"/>
              <a:t> sliding in a cylindrical fluid element of radius (r+ dr)</a:t>
            </a:r>
          </a:p>
          <a:p>
            <a:r>
              <a:rPr lang="en-US" sz="3200" dirty="0"/>
              <a:t>Let, length of fluid element = ∆x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52" y="150724"/>
            <a:ext cx="8652681" cy="3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95" y="208443"/>
            <a:ext cx="11771920" cy="74815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796" y="1139837"/>
                <a:ext cx="7378762" cy="4861718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Let, shear stress at pipe wall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From similar triangle relationship,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0.00981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5400" i="1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= 0.0245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796" y="1139837"/>
                <a:ext cx="7378762" cy="4861718"/>
              </a:xfrm>
              <a:blipFill>
                <a:blip r:embed="rId2"/>
                <a:stretch>
                  <a:fillRect l="-2803" t="-3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 rot="5400000">
            <a:off x="8546122" y="1866534"/>
            <a:ext cx="3249637" cy="289794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5"/>
          </p:cNvCxnSpPr>
          <p:nvPr/>
        </p:nvCxnSpPr>
        <p:spPr>
          <a:xfrm>
            <a:off x="8746585" y="3315506"/>
            <a:ext cx="142435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37891" y="1284432"/>
                <a:ext cx="548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891" y="1284432"/>
                <a:ext cx="54864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83509" y="2792284"/>
            <a:ext cx="199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</a:t>
            </a:r>
            <a:r>
              <a:rPr lang="en-US" sz="2400" dirty="0"/>
              <a:t> = 0.00981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84345" y="1690688"/>
            <a:ext cx="0" cy="324963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9951499" y="3897082"/>
            <a:ext cx="11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 mm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81139" y="3315506"/>
            <a:ext cx="0" cy="162481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7402502" y="2906536"/>
            <a:ext cx="13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 mm</a:t>
            </a:r>
          </a:p>
        </p:txBody>
      </p:sp>
    </p:spTree>
    <p:extLst>
      <p:ext uri="{BB962C8B-B14F-4D97-AF65-F5344CB8AC3E}">
        <p14:creationId xmlns:p14="http://schemas.microsoft.com/office/powerpoint/2010/main" val="355479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6673" y="120226"/>
                <a:ext cx="11829316" cy="1052347"/>
              </a:xfr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Shear Stress </a:t>
                </a:r>
                <a:r>
                  <a:rPr lang="el-GR" dirty="0"/>
                  <a:t>τ</a:t>
                </a:r>
                <a:r>
                  <a:rPr lang="en-US" dirty="0"/>
                  <a:t> across a section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673" y="120226"/>
                <a:ext cx="11829316" cy="1052347"/>
              </a:xfrm>
              <a:blipFill>
                <a:blip r:embed="rId2"/>
                <a:stretch>
                  <a:fillRect l="-2112" b="-1213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5" y="2758388"/>
            <a:ext cx="6677534" cy="38117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3097" y="1311070"/>
                <a:ext cx="11792892" cy="130882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If p is the intensity of pressure on the face AB, </a:t>
                </a:r>
              </a:p>
              <a:p>
                <a:r>
                  <a:rPr lang="en-US" sz="3200" dirty="0"/>
                  <a:t>then the intensity of pressure on the face CD will be p+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7" y="1311070"/>
                <a:ext cx="11792892" cy="1308820"/>
              </a:xfrm>
              <a:prstGeom prst="rect">
                <a:avLst/>
              </a:prstGeom>
              <a:blipFill>
                <a:blip r:embed="rId4"/>
                <a:stretch>
                  <a:fillRect l="-1291" t="-5530" b="-645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8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4" y="176531"/>
            <a:ext cx="11749810" cy="63561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Forces acting on the fluid Element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91200853"/>
                  </p:ext>
                </p:extLst>
              </p:nvPr>
            </p:nvGraphicFramePr>
            <p:xfrm>
              <a:off x="235864" y="1077127"/>
              <a:ext cx="11749810" cy="2545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21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576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1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Location of Force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Type</a:t>
                          </a:r>
                          <a:r>
                            <a:rPr lang="en-US" sz="3200" baseline="0" dirty="0"/>
                            <a:t> and Magnitude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Face AB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Pressure force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Face 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Pressure force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320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3200" dirty="0" smtClean="0"/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Surface</a:t>
                          </a:r>
                          <a:r>
                            <a:rPr lang="en-US" sz="3200" baseline="0" dirty="0"/>
                            <a:t> of fluid element ABCD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Shear force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l-GR" sz="3200" dirty="0" smtClean="0"/>
                                <m:t>τ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91200853"/>
                  </p:ext>
                </p:extLst>
              </p:nvPr>
            </p:nvGraphicFramePr>
            <p:xfrm>
              <a:off x="235864" y="1077127"/>
              <a:ext cx="11749810" cy="2545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21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576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Location of Force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Type</a:t>
                          </a:r>
                          <a:r>
                            <a:rPr lang="en-US" sz="3200" baseline="0" dirty="0"/>
                            <a:t> and Magnitude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Face AB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075" t="-111458" r="-377" b="-27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8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Face 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075" t="-152632" r="-377" b="-96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Surface</a:t>
                          </a:r>
                          <a:r>
                            <a:rPr lang="en-US" sz="3200" baseline="0" dirty="0"/>
                            <a:t> of fluid element ABCD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2075" t="-353684" r="-377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09" y="3721995"/>
            <a:ext cx="6738425" cy="28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5" y="274319"/>
            <a:ext cx="11394831" cy="60747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Sum of all forces in the direction of flow must be zero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195755"/>
            <a:ext cx="11394831" cy="5387926"/>
          </a:xfrm>
        </p:spPr>
      </p:pic>
    </p:spTree>
    <p:extLst>
      <p:ext uri="{BB962C8B-B14F-4D97-AF65-F5344CB8AC3E}">
        <p14:creationId xmlns:p14="http://schemas.microsoft.com/office/powerpoint/2010/main" val="375141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95" y="253219"/>
            <a:ext cx="11569505" cy="64711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Shear stress and Velocity distribution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76" y="1153549"/>
            <a:ext cx="7610623" cy="3010487"/>
          </a:xfrm>
        </p:spPr>
      </p:pic>
      <p:sp>
        <p:nvSpPr>
          <p:cNvPr id="5" name="TextBox 4"/>
          <p:cNvSpPr txBox="1"/>
          <p:nvPr/>
        </p:nvSpPr>
        <p:spPr>
          <a:xfrm>
            <a:off x="534572" y="4586068"/>
            <a:ext cx="1114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894" y="4431320"/>
                <a:ext cx="11493306" cy="194931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To obtain velocity distribution across a section,  </a:t>
                </a:r>
              </a:p>
              <a:p>
                <a:r>
                  <a:rPr lang="en-US" sz="3000" dirty="0"/>
                  <a:t>the value of shear stress </a:t>
                </a:r>
                <a:r>
                  <a:rPr lang="el-GR" sz="3000" dirty="0"/>
                  <a:t>τ = µ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 …………….(1)</a:t>
                </a:r>
              </a:p>
              <a:p>
                <a:r>
                  <a:rPr lang="en-US" sz="3000" dirty="0"/>
                  <a:t>is substituted in equation  </a:t>
                </a:r>
                <a:r>
                  <a:rPr lang="el-GR" sz="3000" dirty="0"/>
                  <a:t>τ </a:t>
                </a:r>
                <a:r>
                  <a:rPr lang="en-US" sz="3000" dirty="0"/>
                  <a:t>=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  ………(2)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" y="4431320"/>
                <a:ext cx="11493306" cy="1949316"/>
              </a:xfrm>
              <a:prstGeom prst="rect">
                <a:avLst/>
              </a:prstGeom>
              <a:blipFill rotWithShape="0">
                <a:blip r:embed="rId3"/>
                <a:stretch>
                  <a:fillRect l="-1219" t="-3416" b="-37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8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4638" y="211014"/>
                <a:ext cx="11786968" cy="916965"/>
              </a:xfr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3200" dirty="0"/>
                  <a:t>Velocity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638" y="211014"/>
                <a:ext cx="11786968" cy="916965"/>
              </a:xfrm>
              <a:blipFill>
                <a:blip r:embed="rId2"/>
                <a:stretch>
                  <a:fillRect l="-129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637" y="1300766"/>
                <a:ext cx="11786969" cy="2228045"/>
              </a:xfrm>
              <a:ln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/>
                  <a:t>But in the relation, </a:t>
                </a:r>
                <a:r>
                  <a:rPr lang="el-GR" sz="3200" dirty="0"/>
                  <a:t>τ = µ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/>
                  <a:t>y is measured from pipe wall.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Hence,</a:t>
                </a:r>
                <a:r>
                  <a:rPr lang="en-US" sz="3200" dirty="0">
                    <a:solidFill>
                      <a:srgbClr val="FF0000"/>
                    </a:solidFill>
                  </a:rPr>
                  <a:t> y = R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dy =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dr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So, shear stress, </a:t>
                </a:r>
                <a:r>
                  <a:rPr lang="el-GR" sz="3200" dirty="0"/>
                  <a:t>τ = µ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3200" dirty="0"/>
                  <a:t>= µ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3200" dirty="0"/>
                      <m:t>µ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37" y="1300766"/>
                <a:ext cx="11786969" cy="2228045"/>
              </a:xfrm>
              <a:blipFill>
                <a:blip r:embed="rId3"/>
                <a:stretch>
                  <a:fillRect l="-1240" t="-543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3" y="3672659"/>
            <a:ext cx="8299938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2320" y="171557"/>
                <a:ext cx="11926547" cy="765370"/>
              </a:xfr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sz="3200" dirty="0"/>
                  <a:t>Velocity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20" y="171557"/>
                <a:ext cx="11926547" cy="765370"/>
              </a:xfrm>
              <a:blipFill>
                <a:blip r:embed="rId2"/>
                <a:stretch>
                  <a:fillRect l="-1124" b="-157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5" y="1146413"/>
            <a:ext cx="10517368" cy="5527343"/>
          </a:xfrm>
        </p:spPr>
      </p:pic>
    </p:spTree>
    <p:extLst>
      <p:ext uri="{BB962C8B-B14F-4D97-AF65-F5344CB8AC3E}">
        <p14:creationId xmlns:p14="http://schemas.microsoft.com/office/powerpoint/2010/main" val="196373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" y="239150"/>
            <a:ext cx="11597640" cy="70594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/>
              <a:t>Ratio of maximum velocity to average velocity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178" y="1171477"/>
                <a:ext cx="11597641" cy="5447373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Condition:</a:t>
                </a:r>
              </a:p>
              <a:p>
                <a:pPr marL="0" indent="0" algn="just">
                  <a:buNone/>
                </a:pPr>
                <a:r>
                  <a:rPr lang="en-US" dirty="0"/>
                  <a:t>When r = 0, velocity becomes maximum; </a:t>
                </a:r>
              </a:p>
              <a:p>
                <a:pPr marL="0" indent="0" algn="just">
                  <a:buNone/>
                </a:pPr>
                <a:r>
                  <a:rPr lang="en-US" dirty="0"/>
                  <a:t>So, maximum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The average velocity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is obtained by,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𝐷𝑖𝑠𝑐h𝑎𝑟𝑔𝑒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𝑓𝑙𝑢𝑖𝑑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𝑎𝑐𝑟𝑜𝑠𝑠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𝑠𝑒𝑐𝑡𝑖𝑜𝑛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𝑝𝑖𝑝𝑒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Discharge Q across the section is obtained by considering the flow through a </a:t>
                </a:r>
                <a:r>
                  <a:rPr lang="en-US" dirty="0">
                    <a:solidFill>
                      <a:srgbClr val="FF0000"/>
                    </a:solidFill>
                  </a:rPr>
                  <a:t>circular ring element of radius r and thickness dr.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78" y="1171477"/>
                <a:ext cx="11597641" cy="5447373"/>
              </a:xfrm>
              <a:blipFill>
                <a:blip r:embed="rId2"/>
                <a:stretch>
                  <a:fillRect l="-893" t="-2121" r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8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1028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Flow of Viscous Fluid through Circular Pipe</vt:lpstr>
      <vt:lpstr>PowerPoint Presentation</vt:lpstr>
      <vt:lpstr>Shear Stress τ across a section = -∂p/∂x   r/2</vt:lpstr>
      <vt:lpstr>Forces acting on the fluid Element</vt:lpstr>
      <vt:lpstr>Sum of all forces in the direction of flow must be zero</vt:lpstr>
      <vt:lpstr>Shear stress and Velocity distribution </vt:lpstr>
      <vt:lpstr>Velocity Distribution: u=1/(4µ)  ∂p/∂x[R^2-r^2]</vt:lpstr>
      <vt:lpstr>Velocity Distribution: u=1/(4µ)  ∂p/∂x[R^2-r^2]</vt:lpstr>
      <vt:lpstr>Ratio of maximum velocity to average velocity</vt:lpstr>
      <vt:lpstr>Discharge Q:</vt:lpstr>
      <vt:lpstr>PowerPoint Presentation</vt:lpstr>
      <vt:lpstr>Drop of Pressure for a given length L of the pipe (Hagen Poiseuille Formula)</vt:lpstr>
      <vt:lpstr>Practice Problem#18 (Rajput= Page 534)</vt:lpstr>
      <vt:lpstr>PowerPoint Presentation</vt:lpstr>
      <vt:lpstr>Solution</vt:lpstr>
      <vt:lpstr>Velocity at y = 4 cm or r = 6 cm from the pipe wall</vt:lpstr>
      <vt:lpstr>Loss of Head due to friction in Viscous flow</vt:lpstr>
      <vt:lpstr>Loss of Head due to friction in Viscous flow</vt:lpstr>
      <vt:lpstr>Practice Problem#20</vt:lpstr>
      <vt:lpstr>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of Viscous Fluid through Circular Pipe</dc:title>
  <dc:creator>Ahmed Hossain</dc:creator>
  <cp:lastModifiedBy>Ahmed Hossain</cp:lastModifiedBy>
  <cp:revision>36</cp:revision>
  <dcterms:created xsi:type="dcterms:W3CDTF">2018-03-27T14:38:04Z</dcterms:created>
  <dcterms:modified xsi:type="dcterms:W3CDTF">2019-07-25T16:13:54Z</dcterms:modified>
</cp:coreProperties>
</file>