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59" r:id="rId6"/>
    <p:sldId id="258" r:id="rId7"/>
    <p:sldId id="262" r:id="rId8"/>
    <p:sldId id="260" r:id="rId9"/>
    <p:sldId id="261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6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3DBBC3-4996-46B8-AA42-10F4E26D78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46FAD5-E99B-46E2-9EC5-71C78FFFAF77}">
      <dgm:prSet/>
      <dgm:spPr/>
      <dgm:t>
        <a:bodyPr/>
        <a:lstStyle/>
        <a:p>
          <a:pPr rtl="0"/>
          <a:r>
            <a:rPr lang="en-US" smtClean="0"/>
            <a:t>Turbulent Flow</a:t>
          </a:r>
          <a:endParaRPr lang="en-US"/>
        </a:p>
      </dgm:t>
    </dgm:pt>
    <dgm:pt modelId="{D08CA74F-B240-4736-B9D0-254D3BCEAA5B}" type="parTrans" cxnId="{36350925-38F6-4C5A-AFB7-A79408DCED40}">
      <dgm:prSet/>
      <dgm:spPr/>
      <dgm:t>
        <a:bodyPr/>
        <a:lstStyle/>
        <a:p>
          <a:endParaRPr lang="en-US"/>
        </a:p>
      </dgm:t>
    </dgm:pt>
    <dgm:pt modelId="{FFAE34A3-213E-457B-958F-32F8AE13ADDB}" type="sibTrans" cxnId="{36350925-38F6-4C5A-AFB7-A79408DCED40}">
      <dgm:prSet/>
      <dgm:spPr/>
      <dgm:t>
        <a:bodyPr/>
        <a:lstStyle/>
        <a:p>
          <a:endParaRPr lang="en-US"/>
        </a:p>
      </dgm:t>
    </dgm:pt>
    <dgm:pt modelId="{82EBEC02-B1FF-4B35-AE31-8CAB5A145CD0}" type="pres">
      <dgm:prSet presAssocID="{AD3DBBC3-4996-46B8-AA42-10F4E26D78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EC6BDF-FC00-4999-893F-064B46C908D1}" type="pres">
      <dgm:prSet presAssocID="{7146FAD5-E99B-46E2-9EC5-71C78FFFAF7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350925-38F6-4C5A-AFB7-A79408DCED40}" srcId="{AD3DBBC3-4996-46B8-AA42-10F4E26D788D}" destId="{7146FAD5-E99B-46E2-9EC5-71C78FFFAF77}" srcOrd="0" destOrd="0" parTransId="{D08CA74F-B240-4736-B9D0-254D3BCEAA5B}" sibTransId="{FFAE34A3-213E-457B-958F-32F8AE13ADDB}"/>
    <dgm:cxn modelId="{EBFA290D-DB48-4189-9B96-2F321F84A286}" type="presOf" srcId="{AD3DBBC3-4996-46B8-AA42-10F4E26D788D}" destId="{82EBEC02-B1FF-4B35-AE31-8CAB5A145CD0}" srcOrd="0" destOrd="0" presId="urn:microsoft.com/office/officeart/2005/8/layout/vList2"/>
    <dgm:cxn modelId="{77BFC8AB-AC40-421A-92C0-5CC660C483E4}" type="presOf" srcId="{7146FAD5-E99B-46E2-9EC5-71C78FFFAF77}" destId="{B7EC6BDF-FC00-4999-893F-064B46C908D1}" srcOrd="0" destOrd="0" presId="urn:microsoft.com/office/officeart/2005/8/layout/vList2"/>
    <dgm:cxn modelId="{12EDB3B0-6A97-41E4-9EB7-116FA2D6868B}" type="presParOf" srcId="{82EBEC02-B1FF-4B35-AE31-8CAB5A145CD0}" destId="{B7EC6BDF-FC00-4999-893F-064B46C908D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0FB0FD-82A7-4B68-AB01-6F19C8D730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928926-3C94-4538-B7FD-84629BD651FA}">
      <dgm:prSet/>
      <dgm:spPr/>
      <dgm:t>
        <a:bodyPr/>
        <a:lstStyle/>
        <a:p>
          <a:pPr rtl="0"/>
          <a:r>
            <a:rPr lang="en-US" dirty="0" smtClean="0"/>
            <a:t>Velocity distribution curve for Laminar and Turbulent flow</a:t>
          </a:r>
          <a:endParaRPr lang="en-US" dirty="0"/>
        </a:p>
      </dgm:t>
    </dgm:pt>
    <dgm:pt modelId="{11AFB285-27F6-4D99-9D56-5DC1176D8837}" type="parTrans" cxnId="{4F0FF8AB-E201-4001-9C16-B4B49D033139}">
      <dgm:prSet/>
      <dgm:spPr/>
      <dgm:t>
        <a:bodyPr/>
        <a:lstStyle/>
        <a:p>
          <a:endParaRPr lang="en-US"/>
        </a:p>
      </dgm:t>
    </dgm:pt>
    <dgm:pt modelId="{761F9FE3-D181-4321-8ACB-7B7ED2434ED3}" type="sibTrans" cxnId="{4F0FF8AB-E201-4001-9C16-B4B49D033139}">
      <dgm:prSet/>
      <dgm:spPr/>
      <dgm:t>
        <a:bodyPr/>
        <a:lstStyle/>
        <a:p>
          <a:endParaRPr lang="en-US"/>
        </a:p>
      </dgm:t>
    </dgm:pt>
    <dgm:pt modelId="{972C0FFC-6070-447F-83C1-DD4A06C84BB8}" type="pres">
      <dgm:prSet presAssocID="{DF0FB0FD-82A7-4B68-AB01-6F19C8D7307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F27786-D81E-4C2E-8F54-E96BFEA666D2}" type="pres">
      <dgm:prSet presAssocID="{03928926-3C94-4538-B7FD-84629BD651F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89A68B-47DD-4A62-A27C-67EF67BECFA8}" type="presOf" srcId="{03928926-3C94-4538-B7FD-84629BD651FA}" destId="{55F27786-D81E-4C2E-8F54-E96BFEA666D2}" srcOrd="0" destOrd="0" presId="urn:microsoft.com/office/officeart/2005/8/layout/vList2"/>
    <dgm:cxn modelId="{158E2680-A913-4B74-8D83-2CEA88CDED3C}" type="presOf" srcId="{DF0FB0FD-82A7-4B68-AB01-6F19C8D73079}" destId="{972C0FFC-6070-447F-83C1-DD4A06C84BB8}" srcOrd="0" destOrd="0" presId="urn:microsoft.com/office/officeart/2005/8/layout/vList2"/>
    <dgm:cxn modelId="{4F0FF8AB-E201-4001-9C16-B4B49D033139}" srcId="{DF0FB0FD-82A7-4B68-AB01-6F19C8D73079}" destId="{03928926-3C94-4538-B7FD-84629BD651FA}" srcOrd="0" destOrd="0" parTransId="{11AFB285-27F6-4D99-9D56-5DC1176D8837}" sibTransId="{761F9FE3-D181-4321-8ACB-7B7ED2434ED3}"/>
    <dgm:cxn modelId="{DBF5F8B6-7FAF-4698-800F-D9787ABE938C}" type="presParOf" srcId="{972C0FFC-6070-447F-83C1-DD4A06C84BB8}" destId="{55F27786-D81E-4C2E-8F54-E96BFEA666D2}" srcOrd="0" destOrd="0" presId="urn:microsoft.com/office/officeart/2005/8/layout/vList2"/>
  </dgm:cxnLst>
  <dgm:bg>
    <a:solidFill>
      <a:srgbClr val="00B0F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F138EB-01B3-4F41-BE9E-B516E8EA498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0A9C359-EC47-4CB3-B326-53840C3AEAE4}">
      <dgm:prSet/>
      <dgm:spPr/>
      <dgm:t>
        <a:bodyPr/>
        <a:lstStyle/>
        <a:p>
          <a:pPr rtl="0"/>
          <a:r>
            <a:rPr lang="en-US" smtClean="0"/>
            <a:t>Laminar-Turbulent</a:t>
          </a:r>
          <a:endParaRPr lang="en-US"/>
        </a:p>
      </dgm:t>
    </dgm:pt>
    <dgm:pt modelId="{147F154B-9FEB-4678-B67A-2CA3B08493B1}" type="parTrans" cxnId="{A9071BEA-FCF0-4A4F-87DD-D4B37B9BD9E9}">
      <dgm:prSet/>
      <dgm:spPr/>
      <dgm:t>
        <a:bodyPr/>
        <a:lstStyle/>
        <a:p>
          <a:endParaRPr lang="en-US"/>
        </a:p>
      </dgm:t>
    </dgm:pt>
    <dgm:pt modelId="{BAC51D27-0C29-417B-8A5B-E710BDDC8E65}" type="sibTrans" cxnId="{A9071BEA-FCF0-4A4F-87DD-D4B37B9BD9E9}">
      <dgm:prSet/>
      <dgm:spPr/>
      <dgm:t>
        <a:bodyPr/>
        <a:lstStyle/>
        <a:p>
          <a:endParaRPr lang="en-US"/>
        </a:p>
      </dgm:t>
    </dgm:pt>
    <dgm:pt modelId="{21A65706-1779-4156-A64B-DAEFA7D007CB}" type="pres">
      <dgm:prSet presAssocID="{28F138EB-01B3-4F41-BE9E-B516E8EA498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96B1528-FEF2-401F-AFAE-130BDC6D0C4F}" type="pres">
      <dgm:prSet presAssocID="{B0A9C359-EC47-4CB3-B326-53840C3AEAE4}" presName="parentText" presStyleLbl="node1" presStyleIdx="0" presStyleCnt="1" custLinFactNeighborX="-3583" custLinFactNeighborY="-262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071BEA-FCF0-4A4F-87DD-D4B37B9BD9E9}" srcId="{28F138EB-01B3-4F41-BE9E-B516E8EA498A}" destId="{B0A9C359-EC47-4CB3-B326-53840C3AEAE4}" srcOrd="0" destOrd="0" parTransId="{147F154B-9FEB-4678-B67A-2CA3B08493B1}" sibTransId="{BAC51D27-0C29-417B-8A5B-E710BDDC8E65}"/>
    <dgm:cxn modelId="{C57506A8-1A91-4D14-B76E-E454355EF74E}" type="presOf" srcId="{28F138EB-01B3-4F41-BE9E-B516E8EA498A}" destId="{21A65706-1779-4156-A64B-DAEFA7D007CB}" srcOrd="0" destOrd="0" presId="urn:microsoft.com/office/officeart/2005/8/layout/vList2"/>
    <dgm:cxn modelId="{08E16F91-9090-4215-B46D-19D276CEAC24}" type="presOf" srcId="{B0A9C359-EC47-4CB3-B326-53840C3AEAE4}" destId="{F96B1528-FEF2-401F-AFAE-130BDC6D0C4F}" srcOrd="0" destOrd="0" presId="urn:microsoft.com/office/officeart/2005/8/layout/vList2"/>
    <dgm:cxn modelId="{9B8738A4-72DC-414D-A1A0-35E42A496B53}" type="presParOf" srcId="{21A65706-1779-4156-A64B-DAEFA7D007CB}" destId="{F96B1528-FEF2-401F-AFAE-130BDC6D0C4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E59E19-017F-45E6-8E15-488E174BE9B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DCEDDE-D8CE-4947-A81C-67F657C1AB02}">
      <dgm:prSet/>
      <dgm:spPr/>
      <dgm:t>
        <a:bodyPr/>
        <a:lstStyle/>
        <a:p>
          <a:pPr rtl="0"/>
          <a:r>
            <a:rPr lang="en-US" dirty="0" smtClean="0"/>
            <a:t>Loss of Head due to Friction in Pipe flow (Darcy Equation)</a:t>
          </a:r>
          <a:endParaRPr lang="en-US" dirty="0"/>
        </a:p>
      </dgm:t>
    </dgm:pt>
    <dgm:pt modelId="{B47A92AD-D3C3-43F9-B77D-BCF9024D92B3}" type="parTrans" cxnId="{1DBE310C-DE84-4639-98CE-60AD8E3B1F25}">
      <dgm:prSet/>
      <dgm:spPr/>
      <dgm:t>
        <a:bodyPr/>
        <a:lstStyle/>
        <a:p>
          <a:endParaRPr lang="en-US"/>
        </a:p>
      </dgm:t>
    </dgm:pt>
    <dgm:pt modelId="{A74D9242-E1DE-4733-926E-A735FD6CCC09}" type="sibTrans" cxnId="{1DBE310C-DE84-4639-98CE-60AD8E3B1F25}">
      <dgm:prSet/>
      <dgm:spPr/>
      <dgm:t>
        <a:bodyPr/>
        <a:lstStyle/>
        <a:p>
          <a:endParaRPr lang="en-US"/>
        </a:p>
      </dgm:t>
    </dgm:pt>
    <dgm:pt modelId="{BE981E92-032D-4435-894D-5185AEE05053}" type="pres">
      <dgm:prSet presAssocID="{F8E59E19-017F-45E6-8E15-488E174BE9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A9667F-147F-44FF-88E1-91B4B7A5FE41}" type="pres">
      <dgm:prSet presAssocID="{3BDCEDDE-D8CE-4947-A81C-67F657C1AB02}" presName="parentText" presStyleLbl="node1" presStyleIdx="0" presStyleCnt="1" custLinFactNeighborX="-721" custLinFactNeighborY="-1649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BE310C-DE84-4639-98CE-60AD8E3B1F25}" srcId="{F8E59E19-017F-45E6-8E15-488E174BE9B9}" destId="{3BDCEDDE-D8CE-4947-A81C-67F657C1AB02}" srcOrd="0" destOrd="0" parTransId="{B47A92AD-D3C3-43F9-B77D-BCF9024D92B3}" sibTransId="{A74D9242-E1DE-4733-926E-A735FD6CCC09}"/>
    <dgm:cxn modelId="{7817AF30-79FC-4071-A853-9DB02F8FB371}" type="presOf" srcId="{F8E59E19-017F-45E6-8E15-488E174BE9B9}" destId="{BE981E92-032D-4435-894D-5185AEE05053}" srcOrd="0" destOrd="0" presId="urn:microsoft.com/office/officeart/2005/8/layout/vList2"/>
    <dgm:cxn modelId="{1DA874D5-2C56-45E9-8DC7-9506F18775D0}" type="presOf" srcId="{3BDCEDDE-D8CE-4947-A81C-67F657C1AB02}" destId="{AFA9667F-147F-44FF-88E1-91B4B7A5FE41}" srcOrd="0" destOrd="0" presId="urn:microsoft.com/office/officeart/2005/8/layout/vList2"/>
    <dgm:cxn modelId="{57F9673B-8B5F-4766-A645-5CEA57C10F93}" type="presParOf" srcId="{BE981E92-032D-4435-894D-5185AEE05053}" destId="{AFA9667F-147F-44FF-88E1-91B4B7A5FE4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E59E19-017F-45E6-8E15-488E174BE9B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DCEDDE-D8CE-4947-A81C-67F657C1AB02}">
      <dgm:prSet/>
      <dgm:spPr/>
      <dgm:t>
        <a:bodyPr/>
        <a:lstStyle/>
        <a:p>
          <a:pPr rtl="0"/>
          <a:r>
            <a:rPr lang="en-US" dirty="0" smtClean="0"/>
            <a:t>Loss of Head due to Friction in Pipe flow (Darcy Equation)</a:t>
          </a:r>
          <a:endParaRPr lang="en-US" dirty="0"/>
        </a:p>
      </dgm:t>
    </dgm:pt>
    <dgm:pt modelId="{B47A92AD-D3C3-43F9-B77D-BCF9024D92B3}" type="parTrans" cxnId="{1DBE310C-DE84-4639-98CE-60AD8E3B1F25}">
      <dgm:prSet/>
      <dgm:spPr/>
      <dgm:t>
        <a:bodyPr/>
        <a:lstStyle/>
        <a:p>
          <a:endParaRPr lang="en-US"/>
        </a:p>
      </dgm:t>
    </dgm:pt>
    <dgm:pt modelId="{A74D9242-E1DE-4733-926E-A735FD6CCC09}" type="sibTrans" cxnId="{1DBE310C-DE84-4639-98CE-60AD8E3B1F25}">
      <dgm:prSet/>
      <dgm:spPr/>
      <dgm:t>
        <a:bodyPr/>
        <a:lstStyle/>
        <a:p>
          <a:endParaRPr lang="en-US"/>
        </a:p>
      </dgm:t>
    </dgm:pt>
    <dgm:pt modelId="{BE981E92-032D-4435-894D-5185AEE05053}" type="pres">
      <dgm:prSet presAssocID="{F8E59E19-017F-45E6-8E15-488E174BE9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A9667F-147F-44FF-88E1-91B4B7A5FE41}" type="pres">
      <dgm:prSet presAssocID="{3BDCEDDE-D8CE-4947-A81C-67F657C1AB02}" presName="parentText" presStyleLbl="node1" presStyleIdx="0" presStyleCnt="1" custLinFactNeighborY="-423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BE310C-DE84-4639-98CE-60AD8E3B1F25}" srcId="{F8E59E19-017F-45E6-8E15-488E174BE9B9}" destId="{3BDCEDDE-D8CE-4947-A81C-67F657C1AB02}" srcOrd="0" destOrd="0" parTransId="{B47A92AD-D3C3-43F9-B77D-BCF9024D92B3}" sibTransId="{A74D9242-E1DE-4733-926E-A735FD6CCC09}"/>
    <dgm:cxn modelId="{35DE8285-7F25-4D4E-B07D-5D255807607E}" type="presOf" srcId="{3BDCEDDE-D8CE-4947-A81C-67F657C1AB02}" destId="{AFA9667F-147F-44FF-88E1-91B4B7A5FE41}" srcOrd="0" destOrd="0" presId="urn:microsoft.com/office/officeart/2005/8/layout/vList2"/>
    <dgm:cxn modelId="{63E1D247-1423-41D6-8E56-DB0B5BB24CE2}" type="presOf" srcId="{F8E59E19-017F-45E6-8E15-488E174BE9B9}" destId="{BE981E92-032D-4435-894D-5185AEE05053}" srcOrd="0" destOrd="0" presId="urn:microsoft.com/office/officeart/2005/8/layout/vList2"/>
    <dgm:cxn modelId="{59D5ED15-FFDA-4F01-8904-81D6DF993E9C}" type="presParOf" srcId="{BE981E92-032D-4435-894D-5185AEE05053}" destId="{AFA9667F-147F-44FF-88E1-91B4B7A5FE4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8E59E19-017F-45E6-8E15-488E174BE9B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3BDCEDDE-D8CE-4947-A81C-67F657C1AB02}">
          <dgm:prSet/>
          <dgm:spPr/>
          <dgm:t>
            <a:bodyPr/>
            <a:lstStyle/>
            <a:p>
              <a:pPr rtl="0"/>
              <a:r>
                <a:rPr lang="en-US" dirty="0" smtClean="0"/>
                <a:t>Applying Bernoulli's equation at section 1</a:t>
              </a:r>
              <a14:m>
                <m:oMath xmlns:m="http://schemas.openxmlformats.org/officeDocument/2006/math">
                  <m:r>
                    <a:rPr lang="en-US" b="0" i="0" baseline="0" smtClean="0">
                      <a:latin typeface="Cambria Math" panose="02040503050406030204" pitchFamily="18" charset="0"/>
                    </a:rPr>
                    <m:t>−</m:t>
                  </m:r>
                </m:oMath>
              </a14:m>
              <a:r>
                <a:rPr lang="en-US" dirty="0" smtClean="0"/>
                <a:t>1 and 2</a:t>
              </a:r>
              <a14:m>
                <m:oMath xmlns:m="http://schemas.openxmlformats.org/officeDocument/2006/math">
                  <m:r>
                    <a:rPr lang="en-US" b="0" i="0" baseline="0" smtClean="0">
                      <a:latin typeface="Cambria Math" panose="02040503050406030204" pitchFamily="18" charset="0"/>
                    </a:rPr>
                    <m:t>−</m:t>
                  </m:r>
                </m:oMath>
              </a14:m>
              <a:r>
                <a:rPr lang="en-US" dirty="0" smtClean="0"/>
                <a:t>2;</a:t>
              </a:r>
              <a:endParaRPr lang="en-US" dirty="0"/>
            </a:p>
          </dgm:t>
        </dgm:pt>
      </mc:Choice>
      <mc:Fallback xmlns="">
        <dgm:pt modelId="{3BDCEDDE-D8CE-4947-A81C-67F657C1AB02}">
          <dgm:prSet/>
          <dgm:spPr/>
          <dgm:t>
            <a:bodyPr/>
            <a:lstStyle/>
            <a:p>
              <a:pPr rtl="0"/>
              <a:r>
                <a:rPr lang="en-US" dirty="0" smtClean="0"/>
                <a:t>Applying Bernoulli's equation at section 1</a:t>
              </a:r>
              <a:r>
                <a:rPr lang="en-US" b="0" i="0" baseline="0" smtClean="0">
                  <a:latin typeface="Cambria Math" panose="02040503050406030204" pitchFamily="18" charset="0"/>
                </a:rPr>
                <a:t>−</a:t>
              </a:r>
              <a:r>
                <a:rPr lang="en-US" dirty="0" smtClean="0"/>
                <a:t>1 and 2</a:t>
              </a:r>
              <a:r>
                <a:rPr lang="en-US" b="0" i="0" baseline="0" smtClean="0">
                  <a:latin typeface="Cambria Math" panose="02040503050406030204" pitchFamily="18" charset="0"/>
                </a:rPr>
                <a:t>−</a:t>
              </a:r>
              <a:r>
                <a:rPr lang="en-US" dirty="0" smtClean="0"/>
                <a:t>2;</a:t>
              </a:r>
              <a:endParaRPr lang="en-US" dirty="0"/>
            </a:p>
          </dgm:t>
        </dgm:pt>
      </mc:Fallback>
    </mc:AlternateContent>
    <dgm:pt modelId="{B47A92AD-D3C3-43F9-B77D-BCF9024D92B3}" type="parTrans" cxnId="{1DBE310C-DE84-4639-98CE-60AD8E3B1F25}">
      <dgm:prSet/>
      <dgm:spPr/>
      <dgm:t>
        <a:bodyPr/>
        <a:lstStyle/>
        <a:p>
          <a:endParaRPr lang="en-US"/>
        </a:p>
      </dgm:t>
    </dgm:pt>
    <dgm:pt modelId="{A74D9242-E1DE-4733-926E-A735FD6CCC09}" type="sibTrans" cxnId="{1DBE310C-DE84-4639-98CE-60AD8E3B1F25}">
      <dgm:prSet/>
      <dgm:spPr/>
      <dgm:t>
        <a:bodyPr/>
        <a:lstStyle/>
        <a:p>
          <a:endParaRPr lang="en-US"/>
        </a:p>
      </dgm:t>
    </dgm:pt>
    <dgm:pt modelId="{BE981E92-032D-4435-894D-5185AEE05053}" type="pres">
      <dgm:prSet presAssocID="{F8E59E19-017F-45E6-8E15-488E174BE9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A9667F-147F-44FF-88E1-91B4B7A5FE41}" type="pres">
      <dgm:prSet presAssocID="{3BDCEDDE-D8CE-4947-A81C-67F657C1AB02}" presName="parentText" presStyleLbl="node1" presStyleIdx="0" presStyleCnt="1" custLinFactNeighborY="-423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CA016D-9AE1-4C37-AC6C-B8285C41B0D4}" type="presOf" srcId="{3BDCEDDE-D8CE-4947-A81C-67F657C1AB02}" destId="{AFA9667F-147F-44FF-88E1-91B4B7A5FE41}" srcOrd="0" destOrd="0" presId="urn:microsoft.com/office/officeart/2005/8/layout/vList2"/>
    <dgm:cxn modelId="{1DBE310C-DE84-4639-98CE-60AD8E3B1F25}" srcId="{F8E59E19-017F-45E6-8E15-488E174BE9B9}" destId="{3BDCEDDE-D8CE-4947-A81C-67F657C1AB02}" srcOrd="0" destOrd="0" parTransId="{B47A92AD-D3C3-43F9-B77D-BCF9024D92B3}" sibTransId="{A74D9242-E1DE-4733-926E-A735FD6CCC09}"/>
    <dgm:cxn modelId="{87236304-9805-4F03-8DF5-6277C13659ED}" type="presOf" srcId="{F8E59E19-017F-45E6-8E15-488E174BE9B9}" destId="{BE981E92-032D-4435-894D-5185AEE05053}" srcOrd="0" destOrd="0" presId="urn:microsoft.com/office/officeart/2005/8/layout/vList2"/>
    <dgm:cxn modelId="{6A4630CE-5356-40A9-AAF8-99AD70710221}" type="presParOf" srcId="{BE981E92-032D-4435-894D-5185AEE05053}" destId="{AFA9667F-147F-44FF-88E1-91B4B7A5FE4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E59E19-017F-45E6-8E15-488E174BE9B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DCEDDE-D8CE-4947-A81C-67F657C1AB02}">
      <dgm:prSet/>
      <dgm:spPr>
        <a:blipFill rotWithShape="0">
          <a:blip xmlns:r="http://schemas.openxmlformats.org/officeDocument/2006/relationships" r:embed="rId1"/>
          <a:stretch>
            <a:fillRect l="-728" t="-1563" b="-10938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B47A92AD-D3C3-43F9-B77D-BCF9024D92B3}" type="parTrans" cxnId="{1DBE310C-DE84-4639-98CE-60AD8E3B1F25}">
      <dgm:prSet/>
      <dgm:spPr/>
      <dgm:t>
        <a:bodyPr/>
        <a:lstStyle/>
        <a:p>
          <a:endParaRPr lang="en-US"/>
        </a:p>
      </dgm:t>
    </dgm:pt>
    <dgm:pt modelId="{A74D9242-E1DE-4733-926E-A735FD6CCC09}" type="sibTrans" cxnId="{1DBE310C-DE84-4639-98CE-60AD8E3B1F25}">
      <dgm:prSet/>
      <dgm:spPr/>
      <dgm:t>
        <a:bodyPr/>
        <a:lstStyle/>
        <a:p>
          <a:endParaRPr lang="en-US"/>
        </a:p>
      </dgm:t>
    </dgm:pt>
    <dgm:pt modelId="{BE981E92-032D-4435-894D-5185AEE05053}" type="pres">
      <dgm:prSet presAssocID="{F8E59E19-017F-45E6-8E15-488E174BE9B9}" presName="linear" presStyleCnt="0">
        <dgm:presLayoutVars>
          <dgm:animLvl val="lvl"/>
          <dgm:resizeHandles val="exact"/>
        </dgm:presLayoutVars>
      </dgm:prSet>
      <dgm:spPr/>
    </dgm:pt>
    <dgm:pt modelId="{AFA9667F-147F-44FF-88E1-91B4B7A5FE41}" type="pres">
      <dgm:prSet presAssocID="{3BDCEDDE-D8CE-4947-A81C-67F657C1AB02}" presName="parentText" presStyleLbl="node1" presStyleIdx="0" presStyleCnt="1" custLinFactNeighborY="-423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CA016D-9AE1-4C37-AC6C-B8285C41B0D4}" type="presOf" srcId="{3BDCEDDE-D8CE-4947-A81C-67F657C1AB02}" destId="{AFA9667F-147F-44FF-88E1-91B4B7A5FE41}" srcOrd="0" destOrd="0" presId="urn:microsoft.com/office/officeart/2005/8/layout/vList2"/>
    <dgm:cxn modelId="{1DBE310C-DE84-4639-98CE-60AD8E3B1F25}" srcId="{F8E59E19-017F-45E6-8E15-488E174BE9B9}" destId="{3BDCEDDE-D8CE-4947-A81C-67F657C1AB02}" srcOrd="0" destOrd="0" parTransId="{B47A92AD-D3C3-43F9-B77D-BCF9024D92B3}" sibTransId="{A74D9242-E1DE-4733-926E-A735FD6CCC09}"/>
    <dgm:cxn modelId="{87236304-9805-4F03-8DF5-6277C13659ED}" type="presOf" srcId="{F8E59E19-017F-45E6-8E15-488E174BE9B9}" destId="{BE981E92-032D-4435-894D-5185AEE05053}" srcOrd="0" destOrd="0" presId="urn:microsoft.com/office/officeart/2005/8/layout/vList2"/>
    <dgm:cxn modelId="{6A4630CE-5356-40A9-AAF8-99AD70710221}" type="presParOf" srcId="{BE981E92-032D-4435-894D-5185AEE05053}" destId="{AFA9667F-147F-44FF-88E1-91B4B7A5FE4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C6BDF-FC00-4999-893F-064B46C908D1}">
      <dsp:nvSpPr>
        <dsp:cNvPr id="0" name=""/>
        <dsp:cNvSpPr/>
      </dsp:nvSpPr>
      <dsp:spPr>
        <a:xfrm>
          <a:off x="0" y="1073"/>
          <a:ext cx="11633981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smtClean="0"/>
            <a:t>Turbulent Flow</a:t>
          </a:r>
          <a:endParaRPr lang="en-US" sz="3700" kern="1200"/>
        </a:p>
      </dsp:txBody>
      <dsp:txXfrm>
        <a:off x="43321" y="44394"/>
        <a:ext cx="11547339" cy="8008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27786-D81E-4C2E-8F54-E96BFEA666D2}">
      <dsp:nvSpPr>
        <dsp:cNvPr id="0" name=""/>
        <dsp:cNvSpPr/>
      </dsp:nvSpPr>
      <dsp:spPr>
        <a:xfrm>
          <a:off x="0" y="6458"/>
          <a:ext cx="11535507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Velocity distribution curve for Laminar and Turbulent flow</a:t>
          </a:r>
          <a:endParaRPr lang="en-US" sz="3300" kern="1200" dirty="0"/>
        </a:p>
      </dsp:txBody>
      <dsp:txXfrm>
        <a:off x="38638" y="45096"/>
        <a:ext cx="11458231" cy="7142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B1528-FEF2-401F-AFAE-130BDC6D0C4F}">
      <dsp:nvSpPr>
        <dsp:cNvPr id="0" name=""/>
        <dsp:cNvSpPr/>
      </dsp:nvSpPr>
      <dsp:spPr>
        <a:xfrm>
          <a:off x="0" y="0"/>
          <a:ext cx="11386626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smtClean="0"/>
            <a:t>Laminar-Turbulent</a:t>
          </a:r>
          <a:endParaRPr lang="en-US" sz="2900" kern="1200"/>
        </a:p>
      </dsp:txBody>
      <dsp:txXfrm>
        <a:off x="33955" y="33955"/>
        <a:ext cx="11318716" cy="6276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A9667F-147F-44FF-88E1-91B4B7A5FE41}">
      <dsp:nvSpPr>
        <dsp:cNvPr id="0" name=""/>
        <dsp:cNvSpPr/>
      </dsp:nvSpPr>
      <dsp:spPr>
        <a:xfrm>
          <a:off x="0" y="0"/>
          <a:ext cx="1170432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Applying Bernoulli's equation at section 1</a:t>
          </a:r>
          <a14:m xmlns:a14="http://schemas.microsoft.com/office/drawing/2010/main">
            <m:oMath xmlns:m="http://schemas.openxmlformats.org/officeDocument/2006/math">
              <m:r>
                <a:rPr lang="en-US" sz="3200" b="0" i="0" kern="1200" baseline="0" smtClean="0">
                  <a:latin typeface="Cambria Math" panose="02040503050406030204" pitchFamily="18" charset="0"/>
                </a:rPr>
                <m:t>−</m:t>
              </m:r>
            </m:oMath>
          </a14:m>
          <a:r>
            <a:rPr lang="en-US" sz="3200" kern="1200" dirty="0" smtClean="0"/>
            <a:t>1 and 2</a:t>
          </a:r>
          <a14:m xmlns:a14="http://schemas.microsoft.com/office/drawing/2010/main">
            <m:oMath xmlns:m="http://schemas.openxmlformats.org/officeDocument/2006/math">
              <m:r>
                <a:rPr lang="en-US" sz="3200" b="0" i="0" kern="1200" baseline="0" smtClean="0">
                  <a:latin typeface="Cambria Math" panose="02040503050406030204" pitchFamily="18" charset="0"/>
                </a:rPr>
                <m:t>−</m:t>
              </m:r>
            </m:oMath>
          </a14:m>
          <a:r>
            <a:rPr lang="en-US" sz="3200" kern="1200" dirty="0" smtClean="0"/>
            <a:t>2;</a:t>
          </a:r>
          <a:endParaRPr lang="en-US" sz="3200" kern="1200" dirty="0"/>
        </a:p>
      </dsp:txBody>
      <dsp:txXfrm>
        <a:off x="37467" y="37467"/>
        <a:ext cx="11629386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6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8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25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1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20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02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7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08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4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9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67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7DD7D-3407-4734-A4DD-29B99A2D31FB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5D1B8-14A5-40CC-9E16-5A54DF678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74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55685990"/>
              </p:ext>
            </p:extLst>
          </p:nvPr>
        </p:nvGraphicFramePr>
        <p:xfrm>
          <a:off x="323556" y="368489"/>
          <a:ext cx="11633981" cy="889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23556" y="1541225"/>
                <a:ext cx="11633981" cy="4831439"/>
              </a:xfrm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In a pipe, turbulent flow occurs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sz="3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3200" b="0" dirty="0" smtClean="0">
                  <a:ea typeface="Cambria Math" panose="02040503050406030204" pitchFamily="18" charset="0"/>
                </a:endParaRP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In a turbulent flow, fluid motion is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irregular and chaotic </a:t>
                </a:r>
                <a:r>
                  <a:rPr lang="en-US" sz="3200" dirty="0" smtClean="0"/>
                  <a:t>and there is complete mixing of fluid due to collision of fluid masses with one another.</a:t>
                </a: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The fluid masses are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interchanged</a:t>
                </a:r>
                <a:r>
                  <a:rPr lang="en-US" sz="3200" dirty="0" smtClean="0"/>
                  <a:t> between adjacent layers.</a:t>
                </a: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As the fluid masses in adjacent layers have different velocities, interchange of fluid masses between the adjacent layers is accompanied by a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transfer of momentum</a:t>
                </a:r>
                <a:r>
                  <a:rPr lang="en-US" sz="3200" dirty="0" smtClean="0"/>
                  <a:t>.</a:t>
                </a: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The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shear</a:t>
                </a:r>
                <a:r>
                  <a:rPr lang="en-US" sz="3200" dirty="0" smtClean="0"/>
                  <a:t> in turbulent flow is mainly due to momentum transfer. </a:t>
                </a:r>
              </a:p>
              <a:p>
                <a:pPr algn="just"/>
                <a:endParaRPr lang="en-US" sz="3200" dirty="0" smtClean="0"/>
              </a:p>
              <a:p>
                <a:pPr algn="just"/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23556" y="1541225"/>
                <a:ext cx="11633981" cy="4831439"/>
              </a:xfrm>
              <a:blipFill rotWithShape="0">
                <a:blip r:embed="rId7"/>
                <a:stretch>
                  <a:fillRect l="-1151" t="-2393" r="-1256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4714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779" y="351692"/>
            <a:ext cx="11203744" cy="931033"/>
          </a:xfrm>
          <a:ln>
            <a:solidFill>
              <a:srgbClr val="00B0F0"/>
            </a:solidFill>
          </a:ln>
        </p:spPr>
        <p:txBody>
          <a:bodyPr/>
          <a:lstStyle/>
          <a:p>
            <a:r>
              <a:rPr lang="en-US" dirty="0" smtClean="0"/>
              <a:t>Darcy Weisbach Equation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42779" y="1521410"/>
                <a:ext cx="11203744" cy="5015868"/>
              </a:xfrm>
              <a:ln>
                <a:solidFill>
                  <a:srgbClr val="00B0F0"/>
                </a:solidFill>
              </a:ln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Hydraulic mean depth, </a:t>
                </a:r>
              </a:p>
              <a:p>
                <a:pPr marL="0" indent="0">
                  <a:buNone/>
                </a:pPr>
                <a:r>
                  <a:rPr lang="en-US" dirty="0" smtClean="0"/>
                  <a:t>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𝑊𝑒𝑡𝑡𝑒𝑑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𝑃𝑒𝑟𝑖𝑚𝑒𝑡𝑒𝑟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𝐴𝑟𝑒𝑎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Putting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l-GR" i="1" smtClean="0">
                            <a:latin typeface="Cambria Math" panose="02040503050406030204" pitchFamily="18" charset="0"/>
                          </a:rPr>
                          <m:t>ρ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𝑘𝑛𝑜𝑤𝑛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𝑓𝑟𝑖𝑐𝑡𝑖𝑜𝑛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𝑓𝑎𝑐𝑡𝑜𝑟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𝑤𝑒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𝑔𝑒𝑡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Loss of head due to friction in pipes flow,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4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𝑓𝐿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sz="4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rgbClr val="FF0000"/>
                    </a:solidFill>
                  </a:rPr>
                  <a:t> 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2779" y="1521410"/>
                <a:ext cx="11203744" cy="5015868"/>
              </a:xfrm>
              <a:blipFill rotWithShape="0">
                <a:blip r:embed="rId2"/>
                <a:stretch>
                  <a:fillRect l="-1033" t="-2670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533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421" y="365760"/>
            <a:ext cx="11807564" cy="874762"/>
          </a:xfrm>
          <a:ln>
            <a:solidFill>
              <a:srgbClr val="00B0F0"/>
            </a:solidFill>
          </a:ln>
        </p:spPr>
        <p:txBody>
          <a:bodyPr/>
          <a:lstStyle/>
          <a:p>
            <a:r>
              <a:rPr lang="en-US" dirty="0" smtClean="0"/>
              <a:t>Transfer of Momentum in Turbulent flow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21" y="1856095"/>
            <a:ext cx="6241448" cy="4094328"/>
          </a:xfrm>
          <a:ln>
            <a:solidFill>
              <a:schemeClr val="accent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357" y="1856095"/>
            <a:ext cx="5256628" cy="4094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820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30483742"/>
              </p:ext>
            </p:extLst>
          </p:nvPr>
        </p:nvGraphicFramePr>
        <p:xfrm>
          <a:off x="295422" y="281354"/>
          <a:ext cx="11535507" cy="804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898" y="1375458"/>
            <a:ext cx="11442895" cy="5377034"/>
          </a:xfrm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3200" dirty="0" smtClean="0"/>
              <a:t>The velocity distribution in turbulent flow is </a:t>
            </a:r>
            <a:r>
              <a:rPr lang="en-US" sz="3200" dirty="0" smtClean="0">
                <a:solidFill>
                  <a:srgbClr val="FF0000"/>
                </a:solidFill>
              </a:rPr>
              <a:t>more uniform</a:t>
            </a:r>
            <a:r>
              <a:rPr lang="en-US" sz="3200" dirty="0" smtClean="0"/>
              <a:t> than in laminar flow.</a:t>
            </a:r>
          </a:p>
          <a:p>
            <a:pPr algn="just"/>
            <a:r>
              <a:rPr lang="en-US" sz="3200" dirty="0" smtClean="0"/>
              <a:t>In turbulent flow, the </a:t>
            </a:r>
            <a:r>
              <a:rPr lang="en-US" sz="3200" dirty="0" smtClean="0">
                <a:solidFill>
                  <a:srgbClr val="FF0000"/>
                </a:solidFill>
              </a:rPr>
              <a:t>velocity gradients </a:t>
            </a:r>
            <a:r>
              <a:rPr lang="en-US" sz="3200" dirty="0" smtClean="0"/>
              <a:t>near the boundary wall shall be quite large resulting in more shear.</a:t>
            </a:r>
          </a:p>
          <a:p>
            <a:pPr algn="just"/>
            <a:r>
              <a:rPr lang="en-US" sz="3200" dirty="0" smtClean="0"/>
              <a:t>In turbulent flow, the </a:t>
            </a:r>
            <a:r>
              <a:rPr lang="en-US" sz="3200" dirty="0" smtClean="0">
                <a:solidFill>
                  <a:srgbClr val="FF0000"/>
                </a:solidFill>
              </a:rPr>
              <a:t>flatness of velocity distribution curve </a:t>
            </a:r>
            <a:r>
              <a:rPr lang="en-US" sz="3200" dirty="0" smtClean="0"/>
              <a:t>in the core region away from the wall is because of mixing of fluid layers and exchange of momentum between them.</a:t>
            </a:r>
          </a:p>
          <a:p>
            <a:pPr algn="just"/>
            <a:r>
              <a:rPr lang="en-US" sz="3200" dirty="0" smtClean="0"/>
              <a:t>The velocity distribution which is </a:t>
            </a:r>
            <a:r>
              <a:rPr lang="en-US" sz="3200" dirty="0" smtClean="0">
                <a:solidFill>
                  <a:srgbClr val="FF0000"/>
                </a:solidFill>
              </a:rPr>
              <a:t>paraboloid </a:t>
            </a:r>
            <a:r>
              <a:rPr lang="en-US" sz="3200" dirty="0" smtClean="0"/>
              <a:t>in laminar flow tends to follow </a:t>
            </a:r>
            <a:r>
              <a:rPr lang="en-US" sz="3200" dirty="0" smtClean="0">
                <a:solidFill>
                  <a:srgbClr val="FF0000"/>
                </a:solidFill>
              </a:rPr>
              <a:t>logarithmic variation </a:t>
            </a:r>
            <a:r>
              <a:rPr lang="en-US" sz="3200" dirty="0" smtClean="0"/>
              <a:t>in turbulent flow.</a:t>
            </a:r>
          </a:p>
          <a:p>
            <a:pPr algn="just"/>
            <a:r>
              <a:rPr lang="en-US" sz="3200" dirty="0" smtClean="0"/>
              <a:t>Random orientation of fluid particles in a turbulent flow gives rise to additional stresses, called </a:t>
            </a:r>
            <a:r>
              <a:rPr lang="en-US" sz="3200" dirty="0" smtClean="0">
                <a:solidFill>
                  <a:srgbClr val="FF0000"/>
                </a:solidFill>
              </a:rPr>
              <a:t>Reynolds stresses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41695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98" y="323557"/>
            <a:ext cx="11414759" cy="762220"/>
          </a:xfrm>
          <a:ln>
            <a:solidFill>
              <a:srgbClr val="00B0F0"/>
            </a:solidFill>
          </a:ln>
        </p:spPr>
        <p:txBody>
          <a:bodyPr/>
          <a:lstStyle/>
          <a:p>
            <a:r>
              <a:rPr lang="en-US" dirty="0" smtClean="0"/>
              <a:t>Velocity Distribution Curve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258" y="1507807"/>
            <a:ext cx="8736037" cy="4963331"/>
          </a:xfr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806975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6913753"/>
              </p:ext>
            </p:extLst>
          </p:nvPr>
        </p:nvGraphicFramePr>
        <p:xfrm>
          <a:off x="514642" y="295422"/>
          <a:ext cx="11386626" cy="703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14642" y="1248848"/>
                <a:ext cx="11260016" cy="5405169"/>
              </a:xfrm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A laminar flow changes to turbulent flow when-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Velocity 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increased.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Diameter of pipe 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increased</a:t>
                </a:r>
                <a:r>
                  <a:rPr lang="en-US" dirty="0" smtClean="0"/>
                  <a:t>.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Viscosity of fluid 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decreased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Frictional resistance for turbulent flow is: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Proportional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; where n varies from 1.5 to 2.0.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Proportional to the density of fluid.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Proportional to the area of surface in contact.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Independent of pressure.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Dependent on the nature of surface in contact.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4642" y="1248848"/>
                <a:ext cx="11260016" cy="5405169"/>
              </a:xfrm>
              <a:blipFill rotWithShape="0">
                <a:blip r:embed="rId7"/>
                <a:stretch>
                  <a:fillRect l="-1081" t="-1800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9395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87124933"/>
              </p:ext>
            </p:extLst>
          </p:nvPr>
        </p:nvGraphicFramePr>
        <p:xfrm>
          <a:off x="243840" y="295422"/>
          <a:ext cx="11704320" cy="776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740894307"/>
                  </p:ext>
                </p:extLst>
              </p:nvPr>
            </p:nvGraphicFramePr>
            <p:xfrm>
              <a:off x="304311" y="1516331"/>
              <a:ext cx="6279367" cy="478421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86388"/>
                    <a:gridCol w="4692979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Notation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Parameter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 smtClean="0"/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Intensity of Pressure at section</a:t>
                          </a:r>
                          <a:r>
                            <a:rPr lang="en-US" sz="2400" baseline="0" dirty="0" smtClean="0"/>
                            <a:t> 1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baseline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2400" dirty="0" smtClean="0"/>
                            <a:t>1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2400" dirty="0" smtClean="0"/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Velocity of flow at section 1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baseline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2400" dirty="0" smtClean="0"/>
                            <a:t>1</a:t>
                          </a: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 smtClean="0"/>
                            <a:t>,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oMath>
                          </a14:m>
                          <a:r>
                            <a:rPr lang="en-US" sz="2400" dirty="0" smtClean="0"/>
                            <a:t> </a:t>
                          </a:r>
                          <a:r>
                            <a:rPr lang="en-US" sz="2400" baseline="0" dirty="0" smtClean="0"/>
                            <a:t>     </a:t>
                          </a:r>
                          <a:endParaRPr lang="en-US" sz="24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Intensity of pressure and Velocity of flow at section 2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baseline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2400" dirty="0" smtClean="0"/>
                            <a:t>2 respectively.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L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Length of the pipe</a:t>
                          </a:r>
                          <a:r>
                            <a:rPr lang="en-US" sz="2400" baseline="0" dirty="0" smtClean="0"/>
                            <a:t> between section 1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baseline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2400" baseline="0" dirty="0" smtClean="0"/>
                            <a:t>1 and 2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0" baseline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2400" baseline="0" dirty="0" smtClean="0"/>
                            <a:t>2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d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Diamete</a:t>
                          </a:r>
                          <a:r>
                            <a:rPr lang="en-US" sz="2400" baseline="0" dirty="0" smtClean="0"/>
                            <a:t>r of the pipe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400" dirty="0" smtClean="0"/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Frictional resistance per unit wetted area per unit velocity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 smtClean="0"/>
                            <a:t>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Loss of</a:t>
                          </a:r>
                          <a:r>
                            <a:rPr lang="en-US" sz="2400" baseline="0" dirty="0" smtClean="0"/>
                            <a:t> head due to friction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740894307"/>
                  </p:ext>
                </p:extLst>
              </p:nvPr>
            </p:nvGraphicFramePr>
            <p:xfrm>
              <a:off x="304311" y="1516331"/>
              <a:ext cx="6279367" cy="478421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86388"/>
                    <a:gridCol w="4692979"/>
                  </a:tblGrid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Notation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Parameter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7"/>
                          <a:stretch>
                            <a:fillRect l="-385" t="-109333" r="-298462" b="-87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7"/>
                          <a:stretch>
                            <a:fillRect l="-33852" t="-109333" r="-649" b="-872000"/>
                          </a:stretch>
                        </a:blipFill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7"/>
                          <a:stretch>
                            <a:fillRect l="-385" t="-209333" r="-298462" b="-77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7"/>
                          <a:stretch>
                            <a:fillRect l="-33852" t="-209333" r="-649" b="-772000"/>
                          </a:stretch>
                        </a:blipFill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7"/>
                          <a:stretch>
                            <a:fillRect l="-385" t="-170588" r="-298462" b="-3257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7"/>
                          <a:stretch>
                            <a:fillRect l="-33852" t="-170588" r="-649" b="-325735"/>
                          </a:stretch>
                        </a:blipFill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L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7"/>
                          <a:stretch>
                            <a:fillRect l="-33852" t="-272593" r="-649" b="-228148"/>
                          </a:stretch>
                        </a:blipFill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d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Diamete</a:t>
                          </a:r>
                          <a:r>
                            <a:rPr lang="en-US" sz="2400" baseline="0" dirty="0" smtClean="0"/>
                            <a:t>r of the pipe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7"/>
                          <a:stretch>
                            <a:fillRect l="-385" t="-428148" r="-298462" b="-725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Frictional resistance per unit wetted area per unit velocity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8653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7"/>
                          <a:stretch>
                            <a:fillRect l="-385" t="-891250" r="-298462" b="-2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400" dirty="0" smtClean="0"/>
                            <a:t>Loss of</a:t>
                          </a:r>
                          <a:r>
                            <a:rPr lang="en-US" sz="2400" baseline="0" dirty="0" smtClean="0"/>
                            <a:t> head due to friction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290" y="2156347"/>
            <a:ext cx="5172502" cy="3425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78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89560" y="1248848"/>
                <a:ext cx="11527302" cy="5433305"/>
              </a:xfrm>
              <a:ln>
                <a:solidFill>
                  <a:srgbClr val="00B0F0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dirty="0" smtClean="0"/>
                  <a:t>Forces acting on the fluid between section 1</a:t>
                </a:r>
                <a14:m>
                  <m:oMath xmlns:m="http://schemas.openxmlformats.org/officeDocument/2006/math">
                    <m:r>
                      <a:rPr lang="en-US" b="0" i="0" baseline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1 and 2</a:t>
                </a:r>
                <a14:m>
                  <m:oMath xmlns:m="http://schemas.openxmlformats.org/officeDocument/2006/math">
                    <m:r>
                      <a:rPr lang="en-US" b="0" i="0" baseline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2;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Pressure force at section 1</a:t>
                </a:r>
                <a:r>
                  <a:rPr lang="en-US" b="0" baseline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baseline="0" smtClean="0">
                        <a:latin typeface="Cambria Math" panose="02040503050406030204" pitchFamily="18" charset="0"/>
                      </a:rPr>
                      <m:t>−1 </m:t>
                    </m:r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 smtClean="0"/>
              </a:p>
              <a:p>
                <a:pPr marL="514350" indent="-514350" algn="just">
                  <a:buFont typeface="Arial" panose="020B0604020202020204" pitchFamily="34" charset="0"/>
                  <a:buAutoNum type="arabicPeriod"/>
                </a:pPr>
                <a:r>
                  <a:rPr lang="en-US" dirty="0" smtClean="0"/>
                  <a:t>Pressure force at section 2</a:t>
                </a:r>
                <a:r>
                  <a:rPr lang="en-US" b="0" baseline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0" baseline="0" smtClean="0">
                        <a:latin typeface="Cambria Math" panose="02040503050406030204" pitchFamily="18" charset="0"/>
                      </a:rPr>
                      <m:t>−2 </m:t>
                    </m:r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 smtClean="0"/>
              </a:p>
              <a:p>
                <a:pPr marL="514350" indent="-514350" algn="just">
                  <a:buFont typeface="Arial" panose="020B0604020202020204" pitchFamily="34" charset="0"/>
                  <a:buAutoNum type="arabicPeriod"/>
                </a:pPr>
                <a:r>
                  <a:rPr lang="en-US" dirty="0" smtClean="0">
                    <a:solidFill>
                      <a:srgbClr val="FF0000"/>
                    </a:solidFill>
                  </a:rPr>
                  <a:t>Frictional resistance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sz="3600" dirty="0" smtClean="0">
                    <a:solidFill>
                      <a:schemeClr val="bg2">
                        <a:lumMod val="10000"/>
                      </a:schemeClr>
                    </a:solidFill>
                  </a:rPr>
                  <a:t>Resolving all the forces in horizontal direction: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3200" dirty="0" smtClean="0"/>
                  <a:t> </a:t>
                </a:r>
              </a:p>
              <a:p>
                <a:pPr marL="0" indent="0" algn="just">
                  <a:buNone/>
                </a:pPr>
                <a:r>
                  <a:rPr lang="en-US" sz="3200" dirty="0" smtClean="0"/>
                  <a:t>A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3600" dirty="0" smtClean="0"/>
                  <a:t> </a:t>
                </a:r>
              </a:p>
              <a:p>
                <a:pPr marL="0" indent="0" algn="just">
                  <a:buNone/>
                </a:pPr>
                <a:r>
                  <a:rPr lang="en-US" sz="3200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  <m:sub>
                            <m:r>
                              <a:rPr lang="en-US" sz="3200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sz="3600" dirty="0" smtClean="0"/>
                  <a:t> ………………………. (1)</a:t>
                </a:r>
              </a:p>
              <a:p>
                <a:pPr marL="0" indent="0" algn="just">
                  <a:buNone/>
                </a:pPr>
                <a:endParaRPr lang="en-US" sz="3200" i="1" dirty="0" smtClean="0"/>
              </a:p>
              <a:p>
                <a:pPr marL="0" indent="0" algn="just">
                  <a:buNone/>
                </a:pPr>
                <a:endParaRPr lang="en-US" sz="3200" i="1" dirty="0" smtClean="0"/>
              </a:p>
              <a:p>
                <a:pPr marL="0" indent="0" algn="just">
                  <a:buNone/>
                </a:pPr>
                <a:endParaRPr lang="en-US" sz="3600" dirty="0" smtClean="0"/>
              </a:p>
              <a:p>
                <a:pPr marL="0" indent="0" algn="just">
                  <a:buNone/>
                </a:pPr>
                <a:endParaRPr lang="en-US" sz="3600" dirty="0" smtClean="0"/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9560" y="1248848"/>
                <a:ext cx="11527302" cy="5433305"/>
              </a:xfrm>
              <a:blipFill rotWithShape="0">
                <a:blip r:embed="rId2"/>
                <a:stretch>
                  <a:fillRect l="-1586" t="-1792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02906571"/>
              </p:ext>
            </p:extLst>
          </p:nvPr>
        </p:nvGraphicFramePr>
        <p:xfrm>
          <a:off x="243840" y="295422"/>
          <a:ext cx="11704320" cy="776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3729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75492" y="1364567"/>
                <a:ext cx="11527302" cy="4178104"/>
              </a:xfrm>
              <a:ln>
                <a:solidFill>
                  <a:srgbClr val="00B0F0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dirty="0" smtClean="0"/>
                  <a:t>Let,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loss of head due to friction.</a:t>
                </a:r>
                <a:endParaRPr lang="en-US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ρ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ρ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srgbClr val="FF0000"/>
                    </a:solidFill>
                  </a:rPr>
                  <a:t> </a:t>
                </a:r>
                <a:endParaRPr lang="en-US" sz="3600" dirty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z</m:t>
                        </m:r>
                      </m:e>
                      <m:sub>
                        <m:r>
                          <a:rPr lang="en-US" sz="36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b="0" dirty="0" smtClean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z</m:t>
                        </m:r>
                      </m:e>
                      <m:sub>
                        <m:r>
                          <a:rPr lang="en-US" sz="36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b="0" dirty="0" smtClean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= 0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3600" b="0" dirty="0" smtClean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ρ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ρ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en-US" sz="3600" dirty="0" smtClean="0"/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sz="3600" b="0" i="1" smtClean="0">
                        <a:latin typeface="Cambria Math" panose="02040503050406030204" pitchFamily="18" charset="0"/>
                      </a:rPr>
                      <m:t>ρ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sz="3600" dirty="0" smtClean="0"/>
                  <a:t>………………….. (2)</a:t>
                </a:r>
              </a:p>
              <a:p>
                <a:pPr marL="0" indent="0" algn="just">
                  <a:buNone/>
                </a:pPr>
                <a:endParaRPr lang="en-US" sz="3600" dirty="0" smtClean="0"/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5492" y="1364567"/>
                <a:ext cx="11527302" cy="4178104"/>
              </a:xfrm>
              <a:blipFill rotWithShape="0">
                <a:blip r:embed="rId2"/>
                <a:stretch>
                  <a:fillRect l="-1004" t="-2038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Diagram 3"/>
              <p:cNvGraphicFramePr/>
              <p:nvPr>
                <p:extLst>
                  <p:ext uri="{D42A27DB-BD31-4B8C-83A1-F6EECF244321}">
                    <p14:modId xmlns:p14="http://schemas.microsoft.com/office/powerpoint/2010/main" val="1195797738"/>
                  </p:ext>
                </p:extLst>
              </p:nvPr>
            </p:nvGraphicFramePr>
            <p:xfrm>
              <a:off x="243840" y="295422"/>
              <a:ext cx="11704320" cy="77628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4" name="Diagram 3"/>
              <p:cNvGraphicFramePr/>
              <p:nvPr>
                <p:extLst>
                  <p:ext uri="{D42A27DB-BD31-4B8C-83A1-F6EECF244321}">
                    <p14:modId xmlns:p14="http://schemas.microsoft.com/office/powerpoint/2010/main" val="1195797738"/>
                  </p:ext>
                </p:extLst>
              </p:nvPr>
            </p:nvGraphicFramePr>
            <p:xfrm>
              <a:off x="243840" y="295422"/>
              <a:ext cx="11704320" cy="77628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7887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388033" y="239150"/>
                <a:ext cx="11653911" cy="790356"/>
              </a:xfrm>
              <a:ln>
                <a:solidFill>
                  <a:srgbClr val="0070C0"/>
                </a:solidFill>
              </a:ln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Frictional Resistance,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88033" y="239150"/>
                <a:ext cx="11653911" cy="790356"/>
              </a:xfrm>
              <a:blipFill rotWithShape="0">
                <a:blip r:embed="rId2"/>
                <a:stretch>
                  <a:fillRect l="-2091" t="-16667" b="-29545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8033" y="1262916"/>
                <a:ext cx="11625776" cy="5334831"/>
              </a:xfrm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Frictional resistance 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= frictional resistance per unit wetted area per unit velocity</a:t>
                </a: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 smtClean="0"/>
                  <a:t> wetted area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∗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l-GR" i="1" dirty="0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𝑑𝐿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r>
                  <a:rPr lang="en-US" dirty="0" smtClean="0"/>
                  <a:t> P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(Perimeter , P = </a:t>
                </a:r>
                <a14:m>
                  <m:oMath xmlns:m="http://schemas.openxmlformats.org/officeDocument/2006/math">
                    <m:r>
                      <a:rPr lang="el-GR" i="1" dirty="0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 smtClean="0"/>
                  <a:t> )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From equation 1 and 2, we get,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</a:rPr>
                      <m:t>ρ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  <m:sub>
                            <m:r>
                              <a:rPr lang="en-US" sz="3200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</m:oMath>
                </a14:m>
                <a:r>
                  <a:rPr lang="en-US" sz="3200" dirty="0" smtClean="0"/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</a:rPr>
                      <m:t>ρ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m:rPr>
                            <m:sty m:val="p"/>
                          </m:rPr>
                          <a:rPr lang="el-GR" sz="3200" b="0" i="1" smtClean="0">
                            <a:latin typeface="Cambria Math" panose="02040503050406030204" pitchFamily="18" charset="0"/>
                          </a:rPr>
                          <m:t>ρ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en-US" dirty="0" smtClean="0"/>
                  <a:t>  </a:t>
                </a:r>
              </a:p>
              <a:p>
                <a:pPr marL="0" indent="0" algn="just">
                  <a:buNone/>
                </a:pPr>
                <a:endParaRPr lang="en-US" dirty="0" smtClean="0"/>
              </a:p>
              <a:p>
                <a:pPr marL="0" indent="0" algn="just">
                  <a:buNone/>
                </a:pPr>
                <a:endParaRPr lang="en-US" dirty="0" smtClean="0"/>
              </a:p>
              <a:p>
                <a:pPr marL="0" indent="0" algn="just">
                  <a:buNone/>
                </a:pPr>
                <a:endParaRPr lang="en-US" dirty="0" smtClean="0"/>
              </a:p>
              <a:p>
                <a:pPr marL="0" indent="0" algn="just">
                  <a:buNone/>
                </a:pPr>
                <a:endParaRPr lang="en-US" dirty="0" smtClean="0"/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8033" y="1262916"/>
                <a:ext cx="11625776" cy="5334831"/>
              </a:xfrm>
              <a:blipFill rotWithShape="0">
                <a:blip r:embed="rId3"/>
                <a:stretch>
                  <a:fillRect l="-1048" t="-1710"/>
                </a:stretch>
              </a:blip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5321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322</Words>
  <Application>Microsoft Office PowerPoint</Application>
  <PresentationFormat>Widescreen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PowerPoint Presentation</vt:lpstr>
      <vt:lpstr>Transfer of Momentum in Turbulent flow</vt:lpstr>
      <vt:lpstr>PowerPoint Presentation</vt:lpstr>
      <vt:lpstr>Velocity Distribution Curve</vt:lpstr>
      <vt:lpstr>PowerPoint Presentation</vt:lpstr>
      <vt:lpstr>PowerPoint Presentation</vt:lpstr>
      <vt:lpstr>PowerPoint Presentation</vt:lpstr>
      <vt:lpstr>PowerPoint Presentation</vt:lpstr>
      <vt:lpstr>Frictional Resistance, F_1</vt:lpstr>
      <vt:lpstr>Darcy Weisbach Equation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Turbulent Flow</dc:title>
  <dc:creator>Ahmed Hossain</dc:creator>
  <cp:lastModifiedBy>Ahmed Hossain</cp:lastModifiedBy>
  <cp:revision>20</cp:revision>
  <dcterms:created xsi:type="dcterms:W3CDTF">2018-03-29T06:19:56Z</dcterms:created>
  <dcterms:modified xsi:type="dcterms:W3CDTF">2018-04-05T05:45:18Z</dcterms:modified>
</cp:coreProperties>
</file>