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8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2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2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7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0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5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1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7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2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3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78B29-9A39-4483-AB25-B87BDEA406DF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FF363-08BB-458B-93AB-77CCE6A6D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5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9560" y="4400013"/>
                <a:ext cx="11583572" cy="2268073"/>
              </a:xfrm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Forces acting on the fluid between section 1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1 and 2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2;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Pressure force at section 1</a:t>
                </a:r>
                <a:r>
                  <a:rPr lang="en-US" b="0" baseline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 smtClean="0"/>
              </a:p>
              <a:p>
                <a:pPr marL="514350" indent="-514350" algn="just">
                  <a:buFont typeface="Arial" panose="020B0604020202020204" pitchFamily="34" charset="0"/>
                  <a:buAutoNum type="arabicPeriod"/>
                </a:pPr>
                <a:r>
                  <a:rPr lang="en-US" dirty="0" smtClean="0"/>
                  <a:t>Pressure force at section 2</a:t>
                </a:r>
                <a:r>
                  <a:rPr lang="en-US" b="0" baseline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−2 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 smtClean="0"/>
              </a:p>
              <a:p>
                <a:pPr marL="514350" indent="-514350" algn="just">
                  <a:buFont typeface="Arial" panose="020B0604020202020204" pitchFamily="34" charset="0"/>
                  <a:buAutoNum type="arabicPeriod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Frictional resistance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9560" y="4400013"/>
                <a:ext cx="11583572" cy="2268073"/>
              </a:xfrm>
              <a:blipFill rotWithShape="0">
                <a:blip r:embed="rId2"/>
                <a:stretch>
                  <a:fillRect l="-1052" t="-4278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" y="295422"/>
            <a:ext cx="11583572" cy="76222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/>
              <a:t>Expression for Co-efficient of Friction in terms of shear stress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59" y="1204070"/>
            <a:ext cx="6977575" cy="304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8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576" y="393895"/>
            <a:ext cx="11274082" cy="776288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/>
              <a:t>Expression for Co-efficient of Friction in terms of shear stress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0576" y="1699016"/>
                <a:ext cx="11274082" cy="4532971"/>
              </a:xfrm>
              <a:ln>
                <a:solidFill>
                  <a:srgbClr val="FF0000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200" dirty="0" smtClean="0"/>
                  <a:t>Forces acting on fluid between sections 1-1- &amp; 2-2 is given by,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)∗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sz="3200" b="0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𝑠h𝑒𝑎𝑟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𝑓𝑜𝑟𝑐𝑒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𝑑𝑢𝑒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𝑡𝑜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𝑠h𝑒𝑎𝑟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𝑠𝑡𝑟𝑒𝑠𝑠</m:t>
                    </m:r>
                  </m:oMath>
                </a14:m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b="0" i="1" dirty="0" smtClean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3200" b="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)∗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sz="3200" b="0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0" dirty="0" smtClean="0"/>
                  <a:t> shear stress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3200" b="0" dirty="0" smtClean="0"/>
                  <a:t> surface area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)∗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l-GR" sz="3200" b="0" i="1" smtClean="0">
                        <a:latin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b="0" i="1" dirty="0" smtClean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sz="3200" b="0" dirty="0" smtClean="0"/>
                  <a:t> </a:t>
                </a:r>
                <a14:m>
                  <m:oMath xmlns:m="http://schemas.openxmlformats.org/officeDocument/2006/math">
                    <m:r>
                      <a:rPr lang="el-GR" sz="3200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dL</m:t>
                    </m:r>
                  </m:oMath>
                </a14:m>
                <a:endParaRPr lang="en-US" sz="3200" b="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b="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el-GR" sz="3200" b="0" i="1" dirty="0" smtClean="0">
                                <a:latin typeface="Cambria Math" panose="02040503050406030204" pitchFamily="18" charset="0"/>
                              </a:rPr>
                              <m:t>τ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b="0" dirty="0" smtClean="0"/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3200" b="0" dirty="0" smtClean="0"/>
                          <m:t> </m:t>
                        </m:r>
                        <m:r>
                          <a:rPr lang="el-GR" sz="32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m:rPr>
                            <m:nor/>
                          </m:rPr>
                          <a:rPr lang="en-US" sz="3200" b="0" dirty="0" smtClean="0"/>
                          <m:t>dL</m:t>
                        </m:r>
                        <m:r>
                          <m:rPr>
                            <m:nor/>
                          </m:rPr>
                          <a:rPr lang="en-US" sz="3200" b="0" dirty="0" smtClean="0"/>
                          <m:t> </m:t>
                        </m:r>
                      </m:num>
                      <m:den>
                        <m:r>
                          <a:rPr lang="el-GR" sz="32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b="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el-GR" sz="3200" b="0" i="1" dirty="0" smtClean="0">
                                <a:latin typeface="Cambria Math" panose="02040503050406030204" pitchFamily="18" charset="0"/>
                              </a:rPr>
                              <m:t>τ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b="0" dirty="0" smtClean="0"/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3200" b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3200" b="0" dirty="0" smtClean="0"/>
                          <m:t>L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b="0" dirty="0" smtClean="0"/>
                  <a:t> …………………………. (1)</a:t>
                </a:r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0576" y="1699016"/>
                <a:ext cx="11274082" cy="4532971"/>
              </a:xfrm>
              <a:blipFill rotWithShape="0">
                <a:blip r:embed="rId2"/>
                <a:stretch>
                  <a:fillRect l="-1296" t="-2685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470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56846" y="1473933"/>
                <a:ext cx="11161542" cy="488466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From Darcy-Weisbach equation, 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𝑓𝐿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𝑓𝐿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𝑓𝐿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l-GR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ρ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</a:rPr>
                  <a:t> ………………….(2)</a:t>
                </a:r>
              </a:p>
              <a:p>
                <a:pPr marL="0" indent="0">
                  <a:buNone/>
                </a:pPr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Equating, we get,</a:t>
                </a:r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 smtClean="0">
                    <a:solidFill>
                      <a:srgbClr val="FF0000"/>
                    </a:solidFill>
                  </a:rPr>
                  <a:t>Friction factor , 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τ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sSup>
                          <m:sSupPr>
                            <m:ctrlPr>
                              <a:rPr lang="el-GR" sz="32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6846" y="1473933"/>
                <a:ext cx="11161542" cy="4884664"/>
              </a:xfrm>
              <a:blipFill rotWithShape="0">
                <a:blip r:embed="rId2"/>
                <a:stretch>
                  <a:fillRect l="-1365" t="-2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6846" y="436098"/>
            <a:ext cx="11161542" cy="790356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200" dirty="0" smtClean="0"/>
              <a:t>Expression for Co-efficient of Friction in terms of shear stress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5480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686" y="407963"/>
            <a:ext cx="11352628" cy="874762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>Velocity distribution in turbulent flow: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9686" y="1530204"/>
                <a:ext cx="11352628" cy="4969070"/>
              </a:xfrm>
              <a:ln>
                <a:solidFill>
                  <a:schemeClr val="accent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Prandtl’s Universal Distribution Equation,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=2.5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⁡[ 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]</m:t>
                    </m:r>
                  </m:oMath>
                </a14:m>
                <a:r>
                  <a:rPr lang="en-US" sz="36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Here,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3600" dirty="0" smtClean="0"/>
                  <a:t> = Center line velocity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u = local velocity at distance y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3600" dirty="0" smtClean="0"/>
                  <a:t>= Shear friction velocity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3600" i="1" smtClean="0">
                                    <a:latin typeface="Cambria Math" panose="02040503050406030204" pitchFamily="18" charset="0"/>
                                  </a:rPr>
                                  <m:t>τ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sz="3600" i="1" smtClean="0">
                                <a:latin typeface="Cambria Math" panose="02040503050406030204" pitchFamily="18" charset="0"/>
                              </a:rPr>
                              <m:t>ρ</m:t>
                            </m:r>
                          </m:den>
                        </m:f>
                      </m:e>
                    </m:rad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9686" y="1530204"/>
                <a:ext cx="11352628" cy="4969070"/>
              </a:xfrm>
              <a:blipFill rotWithShape="0">
                <a:blip r:embed="rId2"/>
                <a:stretch>
                  <a:fillRect l="-1609" t="-183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623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95" y="253218"/>
            <a:ext cx="11633982" cy="593408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3600" dirty="0" smtClean="0"/>
              <a:t>Practice Problem#21 (Bansal= 445)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1354" y="981563"/>
                <a:ext cx="11746523" cy="5517711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Determine the wall shearing stress in a pipe of diameter 100 mm which carries water. The velocities at the pipe center and 30 mm from pipe center are 2 m/s and 1.5 m/s respectively. The flow in pipe is given as turbulent.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Solution: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Formula: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=2.5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⁡[ 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]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R = 50 mm.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r = 30 mm.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y = R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y = 20 mm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Velocity at pipe center,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Velocity at distance y = 20 mm from pipe wall, u = 1.5 m/s.</a:t>
                </a:r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1354" y="981563"/>
                <a:ext cx="11746523" cy="5517711"/>
              </a:xfrm>
              <a:blipFill rotWithShape="0">
                <a:blip r:embed="rId2"/>
                <a:stretch>
                  <a:fillRect l="-1038" t="-2431" r="-1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702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38166"/>
                <a:ext cx="10515600" cy="3280948"/>
              </a:xfrm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Applying the formula:</a:t>
                </a:r>
              </a:p>
              <a:p>
                <a:pPr marL="0" indent="0">
                  <a:buNone/>
                </a:pPr>
                <a:r>
                  <a:rPr lang="en-US" dirty="0" smtClean="0"/>
                  <a:t>Shear friction velocity,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=0.2185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𝑠h𝑒𝑎𝑟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𝑠𝑡𝑟𝑒𝑠𝑠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𝑝𝑖𝑝𝑒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𝑤𝑎𝑙𝑙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l-GR" sz="2400" i="1" smtClean="0">
                                    <a:latin typeface="Cambria Math" panose="02040503050406030204" pitchFamily="18" charset="0"/>
                                  </a:rPr>
                                  <m:t>τ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sz="2400" i="1" smtClean="0">
                                <a:latin typeface="Cambria Math" panose="02040503050406030204" pitchFamily="18" charset="0"/>
                              </a:rPr>
                              <m:t>ρ</m:t>
                            </m:r>
                          </m:den>
                        </m:f>
                      </m:e>
                    </m:ra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m:rPr>
                        <m:sty m:val="p"/>
                      </m:rPr>
                      <a:rPr lang="el-GR" b="0" i="1" dirty="0" smtClean="0">
                        <a:latin typeface="Cambria Math" panose="02040503050406030204" pitchFamily="18" charset="0"/>
                      </a:rPr>
                      <m:t>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=0.2185∗0.2185∗1000=47.676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38166"/>
                <a:ext cx="10515600" cy="3280948"/>
              </a:xfrm>
              <a:blipFill rotWithShape="0">
                <a:blip r:embed="rId2"/>
                <a:stretch>
                  <a:fillRect l="-1158" t="-296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1760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147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Expression for Co-efficient of Friction in terms of shear stress</vt:lpstr>
      <vt:lpstr>Expression for Co-efficient of Friction in terms of shear stress</vt:lpstr>
      <vt:lpstr>Expression for Co-efficient of Friction in terms of shear stress</vt:lpstr>
      <vt:lpstr>Velocity distribution in turbulent flow:</vt:lpstr>
      <vt:lpstr>Practice Problem#21 (Bansal= 445)</vt:lpstr>
      <vt:lpstr>Solution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Hossain</dc:creator>
  <cp:lastModifiedBy>Ahmed Hossain</cp:lastModifiedBy>
  <cp:revision>14</cp:revision>
  <dcterms:created xsi:type="dcterms:W3CDTF">2018-03-29T13:33:14Z</dcterms:created>
  <dcterms:modified xsi:type="dcterms:W3CDTF">2018-04-05T05:58:48Z</dcterms:modified>
</cp:coreProperties>
</file>