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55" autoAdjust="0"/>
  </p:normalViewPr>
  <p:slideViewPr>
    <p:cSldViewPr snapToGrid="0">
      <p:cViewPr varScale="1">
        <p:scale>
          <a:sx n="68" d="100"/>
          <a:sy n="68"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A5B4B2-CEC1-49B8-B68C-29639AEDBBB2}"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877971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5B4B2-CEC1-49B8-B68C-29639AEDBBB2}"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3766418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5B4B2-CEC1-49B8-B68C-29639AEDBBB2}"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221549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5B4B2-CEC1-49B8-B68C-29639AEDBBB2}"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1898778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A5B4B2-CEC1-49B8-B68C-29639AEDBBB2}"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1861829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A5B4B2-CEC1-49B8-B68C-29639AEDBBB2}"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2511080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A5B4B2-CEC1-49B8-B68C-29639AEDBBB2}" type="datetimeFigureOut">
              <a:rPr lang="en-US" smtClean="0"/>
              <a:t>4/6/2018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103329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A5B4B2-CEC1-49B8-B68C-29639AEDBBB2}" type="datetimeFigureOut">
              <a:rPr lang="en-US" smtClean="0"/>
              <a:t>4/6/2018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4157425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A5B4B2-CEC1-49B8-B68C-29639AEDBBB2}" type="datetimeFigureOut">
              <a:rPr lang="en-US" smtClean="0"/>
              <a:t>4/6/2018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2331669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A5B4B2-CEC1-49B8-B68C-29639AEDBBB2}"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12593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A5B4B2-CEC1-49B8-B68C-29639AEDBBB2}"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BDB507-92D9-4B96-9108-8601BEA4F86C}" type="slidenum">
              <a:rPr lang="en-US" smtClean="0"/>
              <a:t>‹#›</a:t>
            </a:fld>
            <a:endParaRPr lang="en-US"/>
          </a:p>
        </p:txBody>
      </p:sp>
    </p:spTree>
    <p:extLst>
      <p:ext uri="{BB962C8B-B14F-4D97-AF65-F5344CB8AC3E}">
        <p14:creationId xmlns:p14="http://schemas.microsoft.com/office/powerpoint/2010/main" val="1729818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A5B4B2-CEC1-49B8-B68C-29639AEDBBB2}" type="datetimeFigureOut">
              <a:rPr lang="en-US" smtClean="0"/>
              <a:t>4/6/2018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BDB507-92D9-4B96-9108-8601BEA4F86C}" type="slidenum">
              <a:rPr lang="en-US" smtClean="0"/>
              <a:t>‹#›</a:t>
            </a:fld>
            <a:endParaRPr lang="en-US"/>
          </a:p>
        </p:txBody>
      </p:sp>
    </p:spTree>
    <p:extLst>
      <p:ext uri="{BB962C8B-B14F-4D97-AF65-F5344CB8AC3E}">
        <p14:creationId xmlns:p14="http://schemas.microsoft.com/office/powerpoint/2010/main" val="366233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ruet.ac.bd/teacher/CE/Ahmed%20Hossain" TargetMode="External"/><Relationship Id="rId2" Type="http://schemas.openxmlformats.org/officeDocument/2006/relationships/hyperlink" Target="https://plus.google.com/+AhmedHossain090001"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8144" y="436728"/>
            <a:ext cx="11375408" cy="780410"/>
          </a:xfrm>
          <a:ln/>
        </p:spPr>
        <p:style>
          <a:lnRef idx="1">
            <a:schemeClr val="accent6"/>
          </a:lnRef>
          <a:fillRef idx="2">
            <a:schemeClr val="accent6"/>
          </a:fillRef>
          <a:effectRef idx="1">
            <a:schemeClr val="accent6"/>
          </a:effectRef>
          <a:fontRef idx="minor">
            <a:schemeClr val="dk1"/>
          </a:fontRef>
        </p:style>
        <p:txBody>
          <a:bodyPr>
            <a:normAutofit/>
          </a:bodyPr>
          <a:lstStyle/>
          <a:p>
            <a:pPr algn="l"/>
            <a:r>
              <a:rPr lang="en-US" sz="4800" dirty="0" smtClean="0"/>
              <a:t>Download Class Lecture Slides from here:</a:t>
            </a:r>
            <a:endParaRPr lang="en-US" sz="4800" dirty="0"/>
          </a:p>
        </p:txBody>
      </p:sp>
      <p:sp>
        <p:nvSpPr>
          <p:cNvPr id="3" name="Subtitle 2"/>
          <p:cNvSpPr>
            <a:spLocks noGrp="1"/>
          </p:cNvSpPr>
          <p:nvPr>
            <p:ph type="subTitle" idx="1"/>
          </p:nvPr>
        </p:nvSpPr>
        <p:spPr>
          <a:xfrm>
            <a:off x="498144" y="1575031"/>
            <a:ext cx="11375408" cy="1280711"/>
          </a:xfrm>
        </p:spPr>
        <p:style>
          <a:lnRef idx="1">
            <a:schemeClr val="accent4"/>
          </a:lnRef>
          <a:fillRef idx="2">
            <a:schemeClr val="accent4"/>
          </a:fillRef>
          <a:effectRef idx="1">
            <a:schemeClr val="accent4"/>
          </a:effectRef>
          <a:fontRef idx="minor">
            <a:schemeClr val="dk1"/>
          </a:fontRef>
        </p:style>
        <p:txBody>
          <a:bodyPr/>
          <a:lstStyle/>
          <a:p>
            <a:pPr marL="457200" indent="-457200" algn="l">
              <a:buAutoNum type="arabicPeriod"/>
            </a:pPr>
            <a:r>
              <a:rPr lang="en-US" dirty="0" smtClean="0">
                <a:hlinkClick r:id="rId2"/>
              </a:rPr>
              <a:t>https://plus.google.com/+AhmedHossain090001</a:t>
            </a:r>
            <a:endParaRPr lang="en-US" dirty="0" smtClean="0"/>
          </a:p>
          <a:p>
            <a:pPr marL="457200" indent="-457200" algn="l">
              <a:buAutoNum type="arabicPeriod"/>
            </a:pPr>
            <a:r>
              <a:rPr lang="en-US" dirty="0" smtClean="0">
                <a:hlinkClick r:id="rId3"/>
              </a:rPr>
              <a:t>http://www.ruet.ac.bd/teacher/CE/Ahmed%20Hossain</a:t>
            </a:r>
            <a:endParaRPr lang="en-US" dirty="0" smtClean="0"/>
          </a:p>
          <a:p>
            <a:pPr algn="l"/>
            <a:endParaRPr lang="en-US" dirty="0"/>
          </a:p>
        </p:txBody>
      </p:sp>
    </p:spTree>
    <p:extLst>
      <p:ext uri="{BB962C8B-B14F-4D97-AF65-F5344CB8AC3E}">
        <p14:creationId xmlns:p14="http://schemas.microsoft.com/office/powerpoint/2010/main" val="3102914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433" y="196948"/>
            <a:ext cx="11882511" cy="649678"/>
          </a:xfrm>
        </p:spPr>
        <p:style>
          <a:lnRef idx="1">
            <a:schemeClr val="accent4"/>
          </a:lnRef>
          <a:fillRef idx="2">
            <a:schemeClr val="accent4"/>
          </a:fillRef>
          <a:effectRef idx="1">
            <a:schemeClr val="accent4"/>
          </a:effectRef>
          <a:fontRef idx="minor">
            <a:schemeClr val="dk1"/>
          </a:fontRef>
        </p:style>
        <p:txBody>
          <a:bodyPr>
            <a:normAutofit/>
          </a:bodyPr>
          <a:lstStyle/>
          <a:p>
            <a:r>
              <a:rPr lang="en-US" sz="3200" dirty="0" smtClean="0"/>
              <a:t>Step 1: Apply Bernoulli’s equation</a:t>
            </a:r>
            <a:endParaRPr lang="en-US" sz="3200"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59433" y="1012875"/>
                <a:ext cx="7535593" cy="3446583"/>
              </a:xfrm>
              <a:ln>
                <a:solidFill>
                  <a:schemeClr val="accent4"/>
                </a:solidFill>
              </a:ln>
            </p:spPr>
            <p:txBody>
              <a:bodyPr>
                <a:normAutofit/>
              </a:bodyPr>
              <a:lstStyle/>
              <a:p>
                <a:pPr marL="0" indent="0" algn="just">
                  <a:buNone/>
                </a:pPr>
                <a:r>
                  <a:rPr lang="en-US" sz="3000" dirty="0" smtClean="0"/>
                  <a:t>Due to sudden change of diameter of the pipe from </a:t>
                </a: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𝐷</m:t>
                        </m:r>
                      </m:e>
                      <m:sub>
                        <m:r>
                          <a:rPr lang="en-US" sz="3000" b="0" i="1" smtClean="0">
                            <a:latin typeface="Cambria Math" panose="02040503050406030204" pitchFamily="18" charset="0"/>
                          </a:rPr>
                          <m:t>1</m:t>
                        </m:r>
                      </m:sub>
                    </m:sSub>
                  </m:oMath>
                </a14:m>
                <a:r>
                  <a:rPr lang="en-US" sz="3000" dirty="0" smtClean="0"/>
                  <a:t>to </a:t>
                </a:r>
                <a14:m>
                  <m:oMath xmlns:m="http://schemas.openxmlformats.org/officeDocument/2006/math">
                    <m:sSub>
                      <m:sSubPr>
                        <m:ctrlPr>
                          <a:rPr lang="en-US" sz="3000" i="1" smtClean="0">
                            <a:latin typeface="Cambria Math" panose="02040503050406030204" pitchFamily="18" charset="0"/>
                          </a:rPr>
                        </m:ctrlPr>
                      </m:sSubPr>
                      <m:e>
                        <m:r>
                          <a:rPr lang="en-US" sz="3000" b="0" i="1" smtClean="0">
                            <a:latin typeface="Cambria Math" panose="02040503050406030204" pitchFamily="18" charset="0"/>
                          </a:rPr>
                          <m:t>𝐷</m:t>
                        </m:r>
                      </m:e>
                      <m:sub>
                        <m:r>
                          <a:rPr lang="en-US" sz="3000" b="0" i="1" smtClean="0">
                            <a:latin typeface="Cambria Math" panose="02040503050406030204" pitchFamily="18" charset="0"/>
                          </a:rPr>
                          <m:t>2</m:t>
                        </m:r>
                      </m:sub>
                    </m:sSub>
                  </m:oMath>
                </a14:m>
                <a:r>
                  <a:rPr lang="en-US" sz="3000" dirty="0" smtClean="0"/>
                  <a:t> , the liquid flowing from the smaller pipe is not able to follow the abrupt change of the boundary. Thus the flow separates from the boundary and turbulent eddies are formed as shown in figure. The loss of head or energy takes place due to the formation of these eddies.</a:t>
                </a:r>
                <a:endParaRPr lang="en-US" sz="30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59433" y="1012875"/>
                <a:ext cx="7535593" cy="3446583"/>
              </a:xfrm>
              <a:blipFill rotWithShape="0">
                <a:blip r:embed="rId2"/>
                <a:stretch>
                  <a:fillRect l="-1777" t="-3345" r="-1858" b="-3521"/>
                </a:stretch>
              </a:blipFill>
              <a:ln>
                <a:solidFill>
                  <a:schemeClr val="accent4"/>
                </a:solidFill>
              </a:ln>
            </p:spPr>
            <p:txBody>
              <a:bodyPr/>
              <a:lstStyle/>
              <a:p>
                <a:r>
                  <a:rPr lang="en-US">
                    <a:noFill/>
                  </a:rPr>
                  <a:t> </a:t>
                </a:r>
              </a:p>
            </p:txBody>
          </p:sp>
        </mc:Fallback>
      </mc:AlternateContent>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7568" y="1012875"/>
            <a:ext cx="4234376" cy="3446583"/>
          </a:xfrm>
          <a:prstGeom prst="rect">
            <a:avLst/>
          </a:prstGeom>
        </p:spPr>
      </p:pic>
      <mc:AlternateContent xmlns:mc="http://schemas.openxmlformats.org/markup-compatibility/2006">
        <mc:Choice xmlns:a14="http://schemas.microsoft.com/office/drawing/2010/main" Requires="a14">
          <p:sp>
            <p:nvSpPr>
              <p:cNvPr id="6" name="TextBox 5"/>
              <p:cNvSpPr txBox="1"/>
              <p:nvPr/>
            </p:nvSpPr>
            <p:spPr>
              <a:xfrm>
                <a:off x="159432" y="4623143"/>
                <a:ext cx="11882511" cy="2200731"/>
              </a:xfrm>
              <a:prstGeom prst="rect">
                <a:avLst/>
              </a:prstGeom>
              <a:noFill/>
              <a:ln>
                <a:solidFill>
                  <a:schemeClr val="bg1"/>
                </a:solidFill>
              </a:ln>
            </p:spPr>
            <p:txBody>
              <a:bodyPr wrap="square" rtlCol="0">
                <a:spAutoFit/>
              </a:bodyPr>
              <a:lstStyle/>
              <a:p>
                <a:pPr algn="just"/>
                <a:r>
                  <a:rPr lang="en-US" sz="2800" dirty="0" smtClean="0"/>
                  <a:t>Applying Bernoulli’s Equation to section 1-1 and 2-2,</a:t>
                </a:r>
              </a:p>
              <a:p>
                <a:pPr algn="just"/>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𝑝</m:t>
                              </m:r>
                            </m:e>
                            <m:sub>
                              <m:r>
                                <a:rPr lang="en-US" sz="2800" b="0" i="1" smtClean="0">
                                  <a:latin typeface="Cambria Math" panose="02040503050406030204" pitchFamily="18" charset="0"/>
                                </a:rPr>
                                <m:t>1</m:t>
                              </m:r>
                            </m:sub>
                          </m:sSub>
                        </m:num>
                        <m:den>
                          <m:r>
                            <m:rPr>
                              <m:sty m:val="p"/>
                            </m:rPr>
                            <a:rPr lang="el-GR" sz="2800" i="1" smtClean="0">
                              <a:latin typeface="Cambria Math" panose="02040503050406030204" pitchFamily="18" charset="0"/>
                            </a:rPr>
                            <m:t>γ</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bSup>
                            <m:sSubSupPr>
                              <m:ctrlPr>
                                <a:rPr lang="en-US" sz="2800" b="0" i="1" smtClean="0">
                                  <a:latin typeface="Cambria Math" panose="02040503050406030204" pitchFamily="18" charset="0"/>
                                </a:rPr>
                              </m:ctrlPr>
                            </m:sSubSupPr>
                            <m:e>
                              <m:r>
                                <a:rPr lang="en-US" sz="2800" b="0" i="1" smtClean="0">
                                  <a:latin typeface="Cambria Math" panose="02040503050406030204" pitchFamily="18" charset="0"/>
                                </a:rPr>
                                <m:t>𝑉</m:t>
                              </m:r>
                            </m:e>
                            <m:sub>
                              <m:r>
                                <a:rPr lang="en-US" sz="2800" b="0" i="1" smtClean="0">
                                  <a:latin typeface="Cambria Math" panose="02040503050406030204" pitchFamily="18" charset="0"/>
                                </a:rPr>
                                <m:t>1</m:t>
                              </m:r>
                            </m:sub>
                            <m:sup>
                              <m:r>
                                <a:rPr lang="en-US" sz="2800" b="0" i="1" smtClean="0">
                                  <a:latin typeface="Cambria Math" panose="02040503050406030204" pitchFamily="18" charset="0"/>
                                </a:rPr>
                                <m:t>2</m:t>
                              </m:r>
                            </m:sup>
                          </m:sSubSup>
                        </m:num>
                        <m:den>
                          <m:r>
                            <a:rPr lang="en-US" sz="2800" b="0" i="1" smtClean="0">
                              <a:latin typeface="Cambria Math" panose="02040503050406030204" pitchFamily="18" charset="0"/>
                            </a:rPr>
                            <m:t>2</m:t>
                          </m:r>
                          <m:r>
                            <a:rPr lang="en-US" sz="2800" b="0" i="1" smtClean="0">
                              <a:latin typeface="Cambria Math" panose="02040503050406030204" pitchFamily="18" charset="0"/>
                            </a:rPr>
                            <m:t>𝑔</m:t>
                          </m:r>
                        </m:den>
                      </m:f>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𝑍</m:t>
                          </m:r>
                        </m:e>
                        <m:sub>
                          <m:r>
                            <a:rPr lang="en-US" sz="2800" b="0" i="1" smtClean="0">
                              <a:latin typeface="Cambria Math" panose="02040503050406030204" pitchFamily="18" charset="0"/>
                            </a:rPr>
                            <m:t>1</m:t>
                          </m:r>
                        </m:sub>
                      </m:sSub>
                      <m:r>
                        <a:rPr lang="en-US" sz="2800" b="0" i="1" smtClean="0">
                          <a:latin typeface="Cambria Math" panose="02040503050406030204" pitchFamily="18" charset="0"/>
                        </a:rPr>
                        <m:t>=</m:t>
                      </m:r>
                      <m:f>
                        <m:fPr>
                          <m:ctrlPr>
                            <a:rPr lang="en-US" sz="2800" i="1">
                              <a:latin typeface="Cambria Math" panose="02040503050406030204" pitchFamily="18" charset="0"/>
                            </a:rPr>
                          </m:ctrlPr>
                        </m:fPr>
                        <m:num>
                          <m:sSub>
                            <m:sSubPr>
                              <m:ctrlPr>
                                <a:rPr lang="en-US" sz="2800" i="1">
                                  <a:latin typeface="Cambria Math" panose="02040503050406030204" pitchFamily="18" charset="0"/>
                                </a:rPr>
                              </m:ctrlPr>
                            </m:sSubPr>
                            <m:e>
                              <m:r>
                                <a:rPr lang="en-US" sz="2800" i="1">
                                  <a:latin typeface="Cambria Math" panose="02040503050406030204" pitchFamily="18" charset="0"/>
                                </a:rPr>
                                <m:t>𝑝</m:t>
                              </m:r>
                            </m:e>
                            <m:sub>
                              <m:r>
                                <a:rPr lang="en-US" sz="2800" b="0" i="1" smtClean="0">
                                  <a:latin typeface="Cambria Math" panose="02040503050406030204" pitchFamily="18" charset="0"/>
                                </a:rPr>
                                <m:t>2</m:t>
                              </m:r>
                            </m:sub>
                          </m:sSub>
                        </m:num>
                        <m:den>
                          <m:r>
                            <m:rPr>
                              <m:sty m:val="p"/>
                            </m:rPr>
                            <a:rPr lang="el-GR" sz="2800" i="1">
                              <a:latin typeface="Cambria Math" panose="02040503050406030204" pitchFamily="18" charset="0"/>
                            </a:rPr>
                            <m:t>γ</m:t>
                          </m:r>
                        </m:den>
                      </m:f>
                      <m:r>
                        <a:rPr lang="en-US" sz="2800" i="1">
                          <a:latin typeface="Cambria Math" panose="02040503050406030204" pitchFamily="18" charset="0"/>
                        </a:rPr>
                        <m:t>+</m:t>
                      </m:r>
                      <m:f>
                        <m:fPr>
                          <m:ctrlPr>
                            <a:rPr lang="en-US" sz="2800" i="1">
                              <a:latin typeface="Cambria Math" panose="02040503050406030204" pitchFamily="18" charset="0"/>
                            </a:rPr>
                          </m:ctrlPr>
                        </m:fPr>
                        <m:num>
                          <m:sSubSup>
                            <m:sSubSupPr>
                              <m:ctrlPr>
                                <a:rPr lang="en-US" sz="2800" i="1">
                                  <a:latin typeface="Cambria Math" panose="02040503050406030204" pitchFamily="18" charset="0"/>
                                </a:rPr>
                              </m:ctrlPr>
                            </m:sSubSupPr>
                            <m:e>
                              <m:r>
                                <a:rPr lang="en-US" sz="2800" i="1">
                                  <a:latin typeface="Cambria Math" panose="02040503050406030204" pitchFamily="18" charset="0"/>
                                </a:rPr>
                                <m:t>𝑉</m:t>
                              </m:r>
                            </m:e>
                            <m:sub>
                              <m:r>
                                <a:rPr lang="en-US" sz="2800" b="0" i="1" smtClean="0">
                                  <a:latin typeface="Cambria Math" panose="02040503050406030204" pitchFamily="18" charset="0"/>
                                </a:rPr>
                                <m:t>2</m:t>
                              </m:r>
                            </m:sub>
                            <m:sup>
                              <m:r>
                                <a:rPr lang="en-US" sz="2800" i="1">
                                  <a:latin typeface="Cambria Math" panose="02040503050406030204" pitchFamily="18" charset="0"/>
                                </a:rPr>
                                <m:t>2</m:t>
                              </m:r>
                            </m:sup>
                          </m:sSubSup>
                        </m:num>
                        <m:den>
                          <m:r>
                            <a:rPr lang="en-US" sz="2800" i="1">
                              <a:latin typeface="Cambria Math" panose="02040503050406030204" pitchFamily="18" charset="0"/>
                            </a:rPr>
                            <m:t>2</m:t>
                          </m:r>
                          <m:r>
                            <a:rPr lang="en-US" sz="2800" i="1">
                              <a:latin typeface="Cambria Math" panose="02040503050406030204" pitchFamily="18" charset="0"/>
                            </a:rPr>
                            <m:t>𝑔</m:t>
                          </m:r>
                        </m:den>
                      </m:f>
                      <m:r>
                        <a:rPr lang="en-US" sz="2800" i="1">
                          <a:latin typeface="Cambria Math" panose="02040503050406030204" pitchFamily="18" charset="0"/>
                        </a:rPr>
                        <m:t>+</m:t>
                      </m:r>
                      <m:sSub>
                        <m:sSubPr>
                          <m:ctrlPr>
                            <a:rPr lang="en-US" sz="2800" i="1">
                              <a:latin typeface="Cambria Math" panose="02040503050406030204" pitchFamily="18" charset="0"/>
                            </a:rPr>
                          </m:ctrlPr>
                        </m:sSubPr>
                        <m:e>
                          <m:r>
                            <a:rPr lang="en-US" sz="2800" i="1">
                              <a:latin typeface="Cambria Math" panose="02040503050406030204" pitchFamily="18" charset="0"/>
                            </a:rPr>
                            <m:t>𝑍</m:t>
                          </m:r>
                        </m:e>
                        <m:sub>
                          <m:r>
                            <a:rPr lang="en-US" sz="2800" b="0" i="1" smtClean="0">
                              <a:latin typeface="Cambria Math" panose="02040503050406030204" pitchFamily="18" charset="0"/>
                            </a:rPr>
                            <m:t>2</m:t>
                          </m:r>
                        </m:sub>
                      </m:sSub>
                      <m:r>
                        <a:rPr lang="en-US" sz="2800" b="0" i="0" smtClean="0">
                          <a:latin typeface="Cambria Math" panose="02040503050406030204" pitchFamily="18" charset="0"/>
                        </a:rPr>
                        <m:t>+ </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h</m:t>
                          </m:r>
                        </m:e>
                        <m:sub>
                          <m:r>
                            <a:rPr lang="en-US" sz="2800" b="0" i="1" smtClean="0">
                              <a:latin typeface="Cambria Math" panose="02040503050406030204" pitchFamily="18" charset="0"/>
                            </a:rPr>
                            <m:t>𝑒</m:t>
                          </m:r>
                        </m:sub>
                      </m:sSub>
                    </m:oMath>
                  </m:oMathPara>
                </a14:m>
                <a:endParaRPr lang="en-US" sz="2800" dirty="0" smtClean="0"/>
              </a:p>
              <a:p>
                <a:pPr algn="ctr"/>
                <a14:m>
                  <m:oMath xmlns:m="http://schemas.openxmlformats.org/officeDocument/2006/math">
                    <m:sSub>
                      <m:sSubPr>
                        <m:ctrlPr>
                          <a:rPr lang="en-US" sz="2800" i="1" smtClean="0">
                            <a:solidFill>
                              <a:srgbClr val="FF0000"/>
                            </a:solidFill>
                            <a:latin typeface="Cambria Math" panose="02040503050406030204" pitchFamily="18" charset="0"/>
                          </a:rPr>
                        </m:ctrlPr>
                      </m:sSubPr>
                      <m:e>
                        <m:r>
                          <a:rPr lang="en-US" sz="2800" i="1">
                            <a:solidFill>
                              <a:srgbClr val="FF0000"/>
                            </a:solidFill>
                            <a:latin typeface="Cambria Math" panose="02040503050406030204" pitchFamily="18" charset="0"/>
                          </a:rPr>
                          <m:t>h</m:t>
                        </m:r>
                      </m:e>
                      <m:sub>
                        <m:r>
                          <a:rPr lang="en-US" sz="2800" i="1">
                            <a:solidFill>
                              <a:srgbClr val="FF0000"/>
                            </a:solidFill>
                            <a:latin typeface="Cambria Math" panose="02040503050406030204" pitchFamily="18" charset="0"/>
                          </a:rPr>
                          <m:t>𝑒</m:t>
                        </m:r>
                      </m:sub>
                    </m:sSub>
                  </m:oMath>
                </a14:m>
                <a:r>
                  <a:rPr lang="en-US" sz="2800" dirty="0" smtClean="0">
                    <a:solidFill>
                      <a:srgbClr val="FF0000"/>
                    </a:solidFill>
                  </a:rPr>
                  <a:t>= </a:t>
                </a:r>
                <a14:m>
                  <m:oMath xmlns:m="http://schemas.openxmlformats.org/officeDocument/2006/math">
                    <m:r>
                      <a:rPr lang="en-US" sz="2800" b="0" i="0" smtClean="0">
                        <a:solidFill>
                          <a:srgbClr val="FF0000"/>
                        </a:solidFill>
                        <a:latin typeface="Cambria Math" panose="02040503050406030204" pitchFamily="18" charset="0"/>
                      </a:rPr>
                      <m:t>(</m:t>
                    </m:r>
                    <m:f>
                      <m:fPr>
                        <m:ctrlPr>
                          <a:rPr lang="en-US" sz="2800" i="1">
                            <a:solidFill>
                              <a:srgbClr val="FF0000"/>
                            </a:solidFill>
                            <a:latin typeface="Cambria Math" panose="02040503050406030204" pitchFamily="18" charset="0"/>
                          </a:rPr>
                        </m:ctrlPr>
                      </m:fPr>
                      <m:num>
                        <m:sSub>
                          <m:sSubPr>
                            <m:ctrlPr>
                              <a:rPr lang="en-US" sz="2800" i="1">
                                <a:solidFill>
                                  <a:srgbClr val="FF0000"/>
                                </a:solidFill>
                                <a:latin typeface="Cambria Math" panose="02040503050406030204" pitchFamily="18" charset="0"/>
                              </a:rPr>
                            </m:ctrlPr>
                          </m:sSubPr>
                          <m:e>
                            <m:r>
                              <a:rPr lang="en-US" sz="2800" i="1">
                                <a:solidFill>
                                  <a:srgbClr val="FF0000"/>
                                </a:solidFill>
                                <a:latin typeface="Cambria Math" panose="02040503050406030204" pitchFamily="18" charset="0"/>
                              </a:rPr>
                              <m:t>𝑝</m:t>
                            </m:r>
                          </m:e>
                          <m:sub>
                            <m:r>
                              <a:rPr lang="en-US" sz="2800" i="1">
                                <a:solidFill>
                                  <a:srgbClr val="FF0000"/>
                                </a:solidFill>
                                <a:latin typeface="Cambria Math" panose="02040503050406030204" pitchFamily="18" charset="0"/>
                              </a:rPr>
                              <m:t>1</m:t>
                            </m:r>
                          </m:sub>
                        </m:sSub>
                      </m:num>
                      <m:den>
                        <m:r>
                          <m:rPr>
                            <m:sty m:val="p"/>
                          </m:rPr>
                          <a:rPr lang="el-GR" sz="2800" i="1">
                            <a:solidFill>
                              <a:srgbClr val="FF0000"/>
                            </a:solidFill>
                            <a:latin typeface="Cambria Math" panose="02040503050406030204" pitchFamily="18" charset="0"/>
                          </a:rPr>
                          <m:t>γ</m:t>
                        </m:r>
                      </m:den>
                    </m:f>
                    <m:r>
                      <a:rPr lang="en-US" sz="2800" b="0" i="0" smtClean="0">
                        <a:solidFill>
                          <a:srgbClr val="FF0000"/>
                        </a:solidFill>
                        <a:latin typeface="Cambria Math" panose="02040503050406030204" pitchFamily="18" charset="0"/>
                      </a:rPr>
                      <m:t>−</m:t>
                    </m:r>
                  </m:oMath>
                </a14:m>
                <a:r>
                  <a:rPr lang="en-US" sz="2800" dirty="0" smtClean="0">
                    <a:solidFill>
                      <a:srgbClr val="FF0000"/>
                    </a:solidFill>
                  </a:rPr>
                  <a:t> </a:t>
                </a:r>
                <a14:m>
                  <m:oMath xmlns:m="http://schemas.openxmlformats.org/officeDocument/2006/math">
                    <m:f>
                      <m:fPr>
                        <m:ctrlPr>
                          <a:rPr lang="en-US" sz="2800" i="1">
                            <a:solidFill>
                              <a:srgbClr val="FF0000"/>
                            </a:solidFill>
                            <a:latin typeface="Cambria Math" panose="02040503050406030204" pitchFamily="18" charset="0"/>
                          </a:rPr>
                        </m:ctrlPr>
                      </m:fPr>
                      <m:num>
                        <m:sSub>
                          <m:sSubPr>
                            <m:ctrlPr>
                              <a:rPr lang="en-US" sz="2800" i="1">
                                <a:solidFill>
                                  <a:srgbClr val="FF0000"/>
                                </a:solidFill>
                                <a:latin typeface="Cambria Math" panose="02040503050406030204" pitchFamily="18" charset="0"/>
                              </a:rPr>
                            </m:ctrlPr>
                          </m:sSubPr>
                          <m:e>
                            <m:r>
                              <a:rPr lang="en-US" sz="2800" i="1">
                                <a:solidFill>
                                  <a:srgbClr val="FF0000"/>
                                </a:solidFill>
                                <a:latin typeface="Cambria Math" panose="02040503050406030204" pitchFamily="18" charset="0"/>
                              </a:rPr>
                              <m:t>𝑝</m:t>
                            </m:r>
                          </m:e>
                          <m:sub>
                            <m:r>
                              <a:rPr lang="en-US" sz="2800" i="1">
                                <a:solidFill>
                                  <a:srgbClr val="FF0000"/>
                                </a:solidFill>
                                <a:latin typeface="Cambria Math" panose="02040503050406030204" pitchFamily="18" charset="0"/>
                              </a:rPr>
                              <m:t>2</m:t>
                            </m:r>
                          </m:sub>
                        </m:sSub>
                      </m:num>
                      <m:den>
                        <m:r>
                          <m:rPr>
                            <m:sty m:val="p"/>
                          </m:rPr>
                          <a:rPr lang="el-GR" sz="2800" i="1">
                            <a:solidFill>
                              <a:srgbClr val="FF0000"/>
                            </a:solidFill>
                            <a:latin typeface="Cambria Math" panose="02040503050406030204" pitchFamily="18" charset="0"/>
                          </a:rPr>
                          <m:t>γ</m:t>
                        </m:r>
                      </m:den>
                    </m:f>
                  </m:oMath>
                </a14:m>
                <a:r>
                  <a:rPr lang="en-US" sz="2800" dirty="0" smtClean="0">
                    <a:solidFill>
                      <a:srgbClr val="FF0000"/>
                    </a:solidFill>
                  </a:rPr>
                  <a:t>) + ( </a:t>
                </a:r>
                <a14:m>
                  <m:oMath xmlns:m="http://schemas.openxmlformats.org/officeDocument/2006/math">
                    <m:f>
                      <m:fPr>
                        <m:ctrlPr>
                          <a:rPr lang="en-US" sz="2800" i="1">
                            <a:solidFill>
                              <a:srgbClr val="FF0000"/>
                            </a:solidFill>
                            <a:latin typeface="Cambria Math" panose="02040503050406030204" pitchFamily="18" charset="0"/>
                          </a:rPr>
                        </m:ctrlPr>
                      </m:fPr>
                      <m:num>
                        <m:sSubSup>
                          <m:sSubSupPr>
                            <m:ctrlPr>
                              <a:rPr lang="en-US" sz="2800" i="1">
                                <a:solidFill>
                                  <a:srgbClr val="FF0000"/>
                                </a:solidFill>
                                <a:latin typeface="Cambria Math" panose="02040503050406030204" pitchFamily="18" charset="0"/>
                              </a:rPr>
                            </m:ctrlPr>
                          </m:sSubSupPr>
                          <m:e>
                            <m:r>
                              <a:rPr lang="en-US" sz="2800" i="1">
                                <a:solidFill>
                                  <a:srgbClr val="FF0000"/>
                                </a:solidFill>
                                <a:latin typeface="Cambria Math" panose="02040503050406030204" pitchFamily="18" charset="0"/>
                              </a:rPr>
                              <m:t>𝑉</m:t>
                            </m:r>
                          </m:e>
                          <m:sub>
                            <m:r>
                              <a:rPr lang="en-US" sz="2800" i="1">
                                <a:solidFill>
                                  <a:srgbClr val="FF0000"/>
                                </a:solidFill>
                                <a:latin typeface="Cambria Math" panose="02040503050406030204" pitchFamily="18" charset="0"/>
                              </a:rPr>
                              <m:t>1</m:t>
                            </m:r>
                          </m:sub>
                          <m:sup>
                            <m:r>
                              <a:rPr lang="en-US" sz="2800" i="1">
                                <a:solidFill>
                                  <a:srgbClr val="FF0000"/>
                                </a:solidFill>
                                <a:latin typeface="Cambria Math" panose="02040503050406030204" pitchFamily="18" charset="0"/>
                              </a:rPr>
                              <m:t>2</m:t>
                            </m:r>
                          </m:sup>
                        </m:sSubSup>
                      </m:num>
                      <m:den>
                        <m:r>
                          <a:rPr lang="en-US" sz="2800" i="1">
                            <a:solidFill>
                              <a:srgbClr val="FF0000"/>
                            </a:solidFill>
                            <a:latin typeface="Cambria Math" panose="02040503050406030204" pitchFamily="18" charset="0"/>
                          </a:rPr>
                          <m:t>2</m:t>
                        </m:r>
                        <m:r>
                          <a:rPr lang="en-US" sz="2800" i="1">
                            <a:solidFill>
                              <a:srgbClr val="FF0000"/>
                            </a:solidFill>
                            <a:latin typeface="Cambria Math" panose="02040503050406030204" pitchFamily="18" charset="0"/>
                          </a:rPr>
                          <m:t>𝑔</m:t>
                        </m:r>
                      </m:den>
                    </m:f>
                    <m:r>
                      <a:rPr lang="en-US" sz="2800" b="0" i="0" smtClean="0">
                        <a:solidFill>
                          <a:srgbClr val="FF0000"/>
                        </a:solidFill>
                        <a:latin typeface="Cambria Math" panose="02040503050406030204" pitchFamily="18" charset="0"/>
                      </a:rPr>
                      <m:t>−</m:t>
                    </m:r>
                  </m:oMath>
                </a14:m>
                <a:r>
                  <a:rPr lang="en-US" sz="2800" dirty="0" smtClean="0">
                    <a:solidFill>
                      <a:srgbClr val="FF0000"/>
                    </a:solidFill>
                  </a:rPr>
                  <a:t> </a:t>
                </a:r>
                <a14:m>
                  <m:oMath xmlns:m="http://schemas.openxmlformats.org/officeDocument/2006/math">
                    <m:f>
                      <m:fPr>
                        <m:ctrlPr>
                          <a:rPr lang="en-US" sz="2800" i="1">
                            <a:solidFill>
                              <a:srgbClr val="FF0000"/>
                            </a:solidFill>
                            <a:latin typeface="Cambria Math" panose="02040503050406030204" pitchFamily="18" charset="0"/>
                          </a:rPr>
                        </m:ctrlPr>
                      </m:fPr>
                      <m:num>
                        <m:sSubSup>
                          <m:sSubSupPr>
                            <m:ctrlPr>
                              <a:rPr lang="en-US" sz="2800" i="1">
                                <a:solidFill>
                                  <a:srgbClr val="FF0000"/>
                                </a:solidFill>
                                <a:latin typeface="Cambria Math" panose="02040503050406030204" pitchFamily="18" charset="0"/>
                              </a:rPr>
                            </m:ctrlPr>
                          </m:sSubSupPr>
                          <m:e>
                            <m:r>
                              <a:rPr lang="en-US" sz="2800" i="1">
                                <a:solidFill>
                                  <a:srgbClr val="FF0000"/>
                                </a:solidFill>
                                <a:latin typeface="Cambria Math" panose="02040503050406030204" pitchFamily="18" charset="0"/>
                              </a:rPr>
                              <m:t>𝑉</m:t>
                            </m:r>
                          </m:e>
                          <m:sub>
                            <m:r>
                              <a:rPr lang="en-US" sz="2800" i="1">
                                <a:solidFill>
                                  <a:srgbClr val="FF0000"/>
                                </a:solidFill>
                                <a:latin typeface="Cambria Math" panose="02040503050406030204" pitchFamily="18" charset="0"/>
                              </a:rPr>
                              <m:t>2</m:t>
                            </m:r>
                          </m:sub>
                          <m:sup>
                            <m:r>
                              <a:rPr lang="en-US" sz="2800" i="1">
                                <a:solidFill>
                                  <a:srgbClr val="FF0000"/>
                                </a:solidFill>
                                <a:latin typeface="Cambria Math" panose="02040503050406030204" pitchFamily="18" charset="0"/>
                              </a:rPr>
                              <m:t>2</m:t>
                            </m:r>
                          </m:sup>
                        </m:sSubSup>
                      </m:num>
                      <m:den>
                        <m:r>
                          <a:rPr lang="en-US" sz="2800" i="1">
                            <a:solidFill>
                              <a:srgbClr val="FF0000"/>
                            </a:solidFill>
                            <a:latin typeface="Cambria Math" panose="02040503050406030204" pitchFamily="18" charset="0"/>
                          </a:rPr>
                          <m:t>2</m:t>
                        </m:r>
                        <m:r>
                          <a:rPr lang="en-US" sz="2800" i="1">
                            <a:solidFill>
                              <a:srgbClr val="FF0000"/>
                            </a:solidFill>
                            <a:latin typeface="Cambria Math" panose="02040503050406030204" pitchFamily="18" charset="0"/>
                          </a:rPr>
                          <m:t>𝑔</m:t>
                        </m:r>
                      </m:den>
                    </m:f>
                  </m:oMath>
                </a14:m>
                <a:r>
                  <a:rPr lang="en-US" sz="2800" dirty="0" smtClean="0">
                    <a:solidFill>
                      <a:srgbClr val="FF0000"/>
                    </a:solidFill>
                  </a:rPr>
                  <a:t> )</a:t>
                </a:r>
                <a:endParaRPr lang="en-US" sz="2800" dirty="0">
                  <a:solidFill>
                    <a:srgbClr val="FF0000"/>
                  </a:solidFill>
                </a:endParaRPr>
              </a:p>
            </p:txBody>
          </p:sp>
        </mc:Choice>
        <mc:Fallback>
          <p:sp>
            <p:nvSpPr>
              <p:cNvPr id="6" name="TextBox 5"/>
              <p:cNvSpPr txBox="1">
                <a:spLocks noRot="1" noChangeAspect="1" noMove="1" noResize="1" noEditPoints="1" noAdjustHandles="1" noChangeArrowheads="1" noChangeShapeType="1" noTextEdit="1"/>
              </p:cNvSpPr>
              <p:nvPr/>
            </p:nvSpPr>
            <p:spPr>
              <a:xfrm>
                <a:off x="159432" y="4623143"/>
                <a:ext cx="11882511" cy="2200731"/>
              </a:xfrm>
              <a:prstGeom prst="rect">
                <a:avLst/>
              </a:prstGeom>
              <a:blipFill rotWithShape="0">
                <a:blip r:embed="rId4"/>
                <a:stretch>
                  <a:fillRect l="-974" t="-2204" b="-551"/>
                </a:stretch>
              </a:blipFill>
              <a:ln>
                <a:solidFill>
                  <a:schemeClr val="bg1"/>
                </a:solidFill>
              </a:ln>
            </p:spPr>
            <p:txBody>
              <a:bodyPr/>
              <a:lstStyle/>
              <a:p>
                <a:r>
                  <a:rPr lang="en-US">
                    <a:noFill/>
                  </a:rPr>
                  <a:t> </a:t>
                </a:r>
              </a:p>
            </p:txBody>
          </p:sp>
        </mc:Fallback>
      </mc:AlternateContent>
    </p:spTree>
    <p:extLst>
      <p:ext uri="{BB962C8B-B14F-4D97-AF65-F5344CB8AC3E}">
        <p14:creationId xmlns:p14="http://schemas.microsoft.com/office/powerpoint/2010/main" val="874941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898" y="211016"/>
            <a:ext cx="11513234" cy="705950"/>
          </a:xfrm>
        </p:spPr>
        <p:style>
          <a:lnRef idx="1">
            <a:schemeClr val="accent4"/>
          </a:lnRef>
          <a:fillRef idx="2">
            <a:schemeClr val="accent4"/>
          </a:fillRef>
          <a:effectRef idx="1">
            <a:schemeClr val="accent4"/>
          </a:effectRef>
          <a:fontRef idx="minor">
            <a:schemeClr val="dk1"/>
          </a:fontRef>
        </p:style>
        <p:txBody>
          <a:bodyPr>
            <a:normAutofit/>
          </a:bodyPr>
          <a:lstStyle/>
          <a:p>
            <a:r>
              <a:rPr lang="en-US" sz="3600" dirty="0" smtClean="0"/>
              <a:t>Step 2: Change of Momentum</a:t>
            </a:r>
            <a:endParaRPr lang="en-US" sz="3600"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359898" y="1178509"/>
                <a:ext cx="11513234" cy="5489576"/>
              </a:xfrm>
              <a:ln>
                <a:solidFill>
                  <a:schemeClr val="accent4"/>
                </a:solidFill>
              </a:ln>
            </p:spPr>
            <p:txBody>
              <a:bodyPr/>
              <a:lstStyle/>
              <a:p>
                <a:pPr marL="0" indent="0" algn="just">
                  <a:buNone/>
                </a:pPr>
                <a:r>
                  <a:rPr lang="en-US" dirty="0" smtClean="0"/>
                  <a:t>Momentum of liquid at section 1-1,</a:t>
                </a:r>
              </a:p>
              <a:p>
                <a:pPr marL="0" indent="0" algn="just">
                  <a:buNone/>
                </a:pPr>
                <a:r>
                  <a:rPr lang="en-US" dirty="0" smtClean="0"/>
                  <a:t>= mass </a:t>
                </a:r>
                <a14:m>
                  <m:oMath xmlns:m="http://schemas.openxmlformats.org/officeDocument/2006/math">
                    <m:r>
                      <a:rPr lang="en-US">
                        <a:latin typeface="Cambria Math" panose="02040503050406030204" pitchFamily="18" charset="0"/>
                      </a:rPr>
                      <m:t>∗ </m:t>
                    </m:r>
                  </m:oMath>
                </a14:m>
                <a:r>
                  <a:rPr lang="en-US" dirty="0" smtClean="0"/>
                  <a:t> velocity</a:t>
                </a:r>
              </a:p>
              <a:p>
                <a:pPr marL="0" indent="0" algn="just">
                  <a:buNone/>
                </a:pPr>
                <a:r>
                  <a:rPr lang="en-US" dirty="0" smtClean="0"/>
                  <a:t>= density</a:t>
                </a:r>
                <a:r>
                  <a:rPr lang="en-US" dirty="0"/>
                  <a:t> </a:t>
                </a:r>
                <a14:m>
                  <m:oMath xmlns:m="http://schemas.openxmlformats.org/officeDocument/2006/math">
                    <m:r>
                      <a:rPr lang="en-US">
                        <a:latin typeface="Cambria Math" panose="02040503050406030204" pitchFamily="18" charset="0"/>
                      </a:rPr>
                      <m:t>∗ </m:t>
                    </m:r>
                  </m:oMath>
                </a14:m>
                <a:r>
                  <a:rPr lang="en-US" dirty="0" smtClean="0"/>
                  <a:t>volume </a:t>
                </a:r>
                <a14:m>
                  <m:oMath xmlns:m="http://schemas.openxmlformats.org/officeDocument/2006/math">
                    <m:r>
                      <a:rPr lang="en-US">
                        <a:latin typeface="Cambria Math" panose="02040503050406030204" pitchFamily="18" charset="0"/>
                      </a:rPr>
                      <m:t>∗ </m:t>
                    </m:r>
                  </m:oMath>
                </a14:m>
                <a:r>
                  <a:rPr lang="en-US" dirty="0" smtClean="0"/>
                  <a:t>velocity</a:t>
                </a:r>
              </a:p>
              <a:p>
                <a:pPr marL="0" indent="0" algn="just">
                  <a:buNone/>
                </a:pPr>
                <a:r>
                  <a:rPr lang="en-US" dirty="0" smtClean="0"/>
                  <a:t>= </a:t>
                </a:r>
                <a:r>
                  <a:rPr lang="en-US" dirty="0"/>
                  <a:t>density</a:t>
                </a:r>
                <a:r>
                  <a:rPr lang="en-US" dirty="0"/>
                  <a:t> </a:t>
                </a:r>
                <a14:m>
                  <m:oMath xmlns:m="http://schemas.openxmlformats.org/officeDocument/2006/math">
                    <m:r>
                      <a:rPr lang="en-US">
                        <a:latin typeface="Cambria Math" panose="02040503050406030204" pitchFamily="18" charset="0"/>
                      </a:rPr>
                      <m:t>∗</m:t>
                    </m:r>
                    <m:r>
                      <m:rPr>
                        <m:sty m:val="p"/>
                      </m:rPr>
                      <a:rPr lang="en-US" b="0" i="0" smtClean="0">
                        <a:latin typeface="Cambria Math" panose="02040503050406030204" pitchFamily="18" charset="0"/>
                      </a:rPr>
                      <m:t>a</m:t>
                    </m:r>
                  </m:oMath>
                </a14:m>
                <a:r>
                  <a:rPr lang="en-US" dirty="0" smtClean="0"/>
                  <a:t>rea </a:t>
                </a:r>
                <a14:m>
                  <m:oMath xmlns:m="http://schemas.openxmlformats.org/officeDocument/2006/math">
                    <m:r>
                      <a:rPr lang="en-US">
                        <a:latin typeface="Cambria Math" panose="02040503050406030204" pitchFamily="18" charset="0"/>
                      </a:rPr>
                      <m:t>∗ </m:t>
                    </m:r>
                  </m:oMath>
                </a14:m>
                <a:r>
                  <a:rPr lang="en-US" dirty="0"/>
                  <a:t>velocity </a:t>
                </a:r>
                <a14:m>
                  <m:oMath xmlns:m="http://schemas.openxmlformats.org/officeDocument/2006/math">
                    <m:r>
                      <a:rPr lang="en-US">
                        <a:latin typeface="Cambria Math" panose="02040503050406030204" pitchFamily="18" charset="0"/>
                      </a:rPr>
                      <m:t>∗</m:t>
                    </m:r>
                  </m:oMath>
                </a14:m>
                <a:r>
                  <a:rPr lang="en-US" dirty="0" smtClean="0"/>
                  <a:t> velocity</a:t>
                </a:r>
              </a:p>
              <a:p>
                <a:pPr marL="0" indent="0" algn="just">
                  <a:buNone/>
                </a:pPr>
                <a:r>
                  <a:rPr lang="en-US" dirty="0" smtClean="0"/>
                  <a:t>= </a:t>
                </a:r>
                <a:r>
                  <a:rPr lang="el-GR" dirty="0" smtClean="0"/>
                  <a:t>ρ</a:t>
                </a:r>
                <a:r>
                  <a:rPr lang="en-US" dirty="0" smtClean="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1</m:t>
                        </m:r>
                      </m:sub>
                    </m:sSub>
                    <m:sSubSup>
                      <m:sSubSupPr>
                        <m:ctrlPr>
                          <a:rPr lang="en-US" i="1" smtClean="0">
                            <a:latin typeface="Cambria Math" panose="02040503050406030204" pitchFamily="18" charset="0"/>
                          </a:rPr>
                        </m:ctrlPr>
                      </m:sSubSupPr>
                      <m:e>
                        <m:r>
                          <a:rPr lang="en-US" b="0" i="1" smtClean="0">
                            <a:latin typeface="Cambria Math" panose="02040503050406030204" pitchFamily="18" charset="0"/>
                          </a:rPr>
                          <m:t>𝑉</m:t>
                        </m:r>
                      </m:e>
                      <m:sub>
                        <m:r>
                          <a:rPr lang="en-US" b="0" i="1" smtClean="0">
                            <a:latin typeface="Cambria Math" panose="02040503050406030204" pitchFamily="18" charset="0"/>
                          </a:rPr>
                          <m:t>1</m:t>
                        </m:r>
                      </m:sub>
                      <m:sup>
                        <m:r>
                          <a:rPr lang="en-US" b="0" i="1" smtClean="0">
                            <a:latin typeface="Cambria Math" panose="02040503050406030204" pitchFamily="18" charset="0"/>
                          </a:rPr>
                          <m:t>2</m:t>
                        </m:r>
                      </m:sup>
                    </m:sSubSup>
                  </m:oMath>
                </a14:m>
                <a:endParaRPr lang="en-US" dirty="0" smtClean="0"/>
              </a:p>
              <a:p>
                <a:pPr marL="0" indent="0" algn="just">
                  <a:buNone/>
                </a:pPr>
                <a:r>
                  <a:rPr lang="en-US" dirty="0" smtClean="0"/>
                  <a:t>Similarly, Momentum </a:t>
                </a:r>
                <a:r>
                  <a:rPr lang="en-US" dirty="0"/>
                  <a:t>of liquid at section </a:t>
                </a:r>
                <a:r>
                  <a:rPr lang="en-US" dirty="0" smtClean="0"/>
                  <a:t>2-2 = </a:t>
                </a:r>
                <a:r>
                  <a:rPr lang="el-GR" dirty="0"/>
                  <a:t>ρ</a:t>
                </a:r>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b="0" i="1" smtClean="0">
                            <a:latin typeface="Cambria Math" panose="02040503050406030204" pitchFamily="18" charset="0"/>
                          </a:rPr>
                          <m:t>2</m:t>
                        </m:r>
                      </m:sub>
                    </m:sSub>
                    <m:sSubSup>
                      <m:sSubSupPr>
                        <m:ctrlPr>
                          <a:rPr lang="en-US" i="1">
                            <a:latin typeface="Cambria Math" panose="02040503050406030204" pitchFamily="18" charset="0"/>
                          </a:rPr>
                        </m:ctrlPr>
                      </m:sSubSupPr>
                      <m:e>
                        <m:r>
                          <a:rPr lang="en-US" i="1">
                            <a:latin typeface="Cambria Math" panose="02040503050406030204" pitchFamily="18" charset="0"/>
                          </a:rPr>
                          <m:t>𝑉</m:t>
                        </m:r>
                      </m:e>
                      <m:sub>
                        <m:r>
                          <a:rPr lang="en-US" b="0" i="1" smtClean="0">
                            <a:latin typeface="Cambria Math" panose="02040503050406030204" pitchFamily="18" charset="0"/>
                          </a:rPr>
                          <m:t>2</m:t>
                        </m:r>
                      </m:sub>
                      <m:sup>
                        <m:r>
                          <a:rPr lang="en-US" i="1">
                            <a:latin typeface="Cambria Math" panose="02040503050406030204" pitchFamily="18" charset="0"/>
                          </a:rPr>
                          <m:t>2</m:t>
                        </m:r>
                      </m:sup>
                    </m:sSubSup>
                  </m:oMath>
                </a14:m>
                <a:endParaRPr lang="en-US" dirty="0" smtClean="0"/>
              </a:p>
              <a:p>
                <a:pPr marL="0" indent="0" algn="just">
                  <a:buNone/>
                </a:pPr>
                <a:r>
                  <a:rPr lang="en-US" dirty="0" smtClean="0"/>
                  <a:t>Change of momentum</a:t>
                </a:r>
              </a:p>
              <a:p>
                <a:pPr marL="0" indent="0" algn="just">
                  <a:buNone/>
                </a:pPr>
                <a:r>
                  <a:rPr lang="en-US" dirty="0" smtClean="0"/>
                  <a:t>= </a:t>
                </a:r>
                <a:r>
                  <a:rPr lang="el-GR" dirty="0"/>
                  <a:t>ρ</a:t>
                </a:r>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2</m:t>
                        </m:r>
                      </m:sub>
                    </m:sSub>
                    <m:sSubSup>
                      <m:sSubSupPr>
                        <m:ctrlPr>
                          <a:rPr lang="en-US" i="1">
                            <a:latin typeface="Cambria Math" panose="02040503050406030204" pitchFamily="18" charset="0"/>
                          </a:rPr>
                        </m:ctrlPr>
                      </m:sSubSupPr>
                      <m:e>
                        <m:r>
                          <a:rPr lang="en-US" i="1">
                            <a:latin typeface="Cambria Math" panose="02040503050406030204" pitchFamily="18" charset="0"/>
                          </a:rPr>
                          <m:t>𝑉</m:t>
                        </m:r>
                      </m:e>
                      <m:sub>
                        <m:r>
                          <a:rPr lang="en-US" i="1">
                            <a:latin typeface="Cambria Math" panose="02040503050406030204" pitchFamily="18" charset="0"/>
                          </a:rPr>
                          <m:t>2</m:t>
                        </m:r>
                      </m:sub>
                      <m:sup>
                        <m:r>
                          <a:rPr lang="en-US" i="1">
                            <a:latin typeface="Cambria Math" panose="02040503050406030204" pitchFamily="18" charset="0"/>
                          </a:rPr>
                          <m:t>2</m:t>
                        </m:r>
                      </m:sup>
                    </m:sSubSup>
                    <m:r>
                      <a:rPr lang="en-US" b="0" i="1" smtClean="0">
                        <a:latin typeface="Cambria Math" panose="02040503050406030204" pitchFamily="18" charset="0"/>
                      </a:rPr>
                      <m:t>−</m:t>
                    </m:r>
                  </m:oMath>
                </a14:m>
                <a:r>
                  <a:rPr lang="el-GR" dirty="0"/>
                  <a:t>ρ</a:t>
                </a:r>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1</m:t>
                        </m:r>
                      </m:sub>
                    </m:sSub>
                    <m:sSubSup>
                      <m:sSubSupPr>
                        <m:ctrlPr>
                          <a:rPr lang="en-US" i="1">
                            <a:latin typeface="Cambria Math" panose="02040503050406030204" pitchFamily="18" charset="0"/>
                          </a:rPr>
                        </m:ctrlPr>
                      </m:sSubSupPr>
                      <m:e>
                        <m:r>
                          <a:rPr lang="en-US" i="1">
                            <a:latin typeface="Cambria Math" panose="02040503050406030204" pitchFamily="18" charset="0"/>
                          </a:rPr>
                          <m:t>𝑉</m:t>
                        </m:r>
                      </m:e>
                      <m:sub>
                        <m:r>
                          <a:rPr lang="en-US" i="1">
                            <a:latin typeface="Cambria Math" panose="02040503050406030204" pitchFamily="18" charset="0"/>
                          </a:rPr>
                          <m:t>1</m:t>
                        </m:r>
                      </m:sub>
                      <m:sup>
                        <m:r>
                          <a:rPr lang="en-US" i="1">
                            <a:latin typeface="Cambria Math" panose="02040503050406030204" pitchFamily="18" charset="0"/>
                          </a:rPr>
                          <m:t>2</m:t>
                        </m:r>
                      </m:sup>
                    </m:sSubSup>
                  </m:oMath>
                </a14:m>
                <a:endParaRPr lang="en-US" dirty="0" smtClean="0"/>
              </a:p>
              <a:p>
                <a:pPr marL="0" indent="0" algn="just">
                  <a:buNone/>
                </a:pPr>
                <a:r>
                  <a:rPr lang="en-US" dirty="0" smtClean="0"/>
                  <a:t>= </a:t>
                </a:r>
                <a:r>
                  <a:rPr lang="el-GR" dirty="0"/>
                  <a:t>ρ</a:t>
                </a:r>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2</m:t>
                        </m:r>
                      </m:sub>
                    </m:sSub>
                    <m:sSubSup>
                      <m:sSubSupPr>
                        <m:ctrlPr>
                          <a:rPr lang="en-US" i="1">
                            <a:latin typeface="Cambria Math" panose="02040503050406030204" pitchFamily="18" charset="0"/>
                          </a:rPr>
                        </m:ctrlPr>
                      </m:sSubSupPr>
                      <m:e>
                        <m:r>
                          <a:rPr lang="en-US" i="1">
                            <a:latin typeface="Cambria Math" panose="02040503050406030204" pitchFamily="18" charset="0"/>
                          </a:rPr>
                          <m:t>𝑉</m:t>
                        </m:r>
                      </m:e>
                      <m:sub>
                        <m:r>
                          <a:rPr lang="en-US" i="1">
                            <a:latin typeface="Cambria Math" panose="02040503050406030204" pitchFamily="18" charset="0"/>
                          </a:rPr>
                          <m:t>2</m:t>
                        </m:r>
                      </m:sub>
                      <m:sup>
                        <m:r>
                          <a:rPr lang="en-US" i="1">
                            <a:latin typeface="Cambria Math" panose="02040503050406030204" pitchFamily="18" charset="0"/>
                          </a:rPr>
                          <m:t>2</m:t>
                        </m:r>
                      </m:sup>
                    </m:sSubSup>
                    <m:r>
                      <a:rPr lang="en-US" b="0" i="1" smtClean="0">
                        <a:latin typeface="Cambria Math" panose="02040503050406030204" pitchFamily="18" charset="0"/>
                      </a:rPr>
                      <m:t>− </m:t>
                    </m:r>
                  </m:oMath>
                </a14:m>
                <a:r>
                  <a:rPr lang="en-US" dirty="0" smtClean="0"/>
                  <a:t> </a:t>
                </a:r>
                <a:r>
                  <a:rPr lang="el-GR" dirty="0"/>
                  <a:t>ρ</a:t>
                </a:r>
                <a:r>
                  <a:rPr lang="en-US" dirty="0"/>
                  <a:t> </a:t>
                </a:r>
                <a14:m>
                  <m:oMath xmlns:m="http://schemas.openxmlformats.org/officeDocument/2006/math">
                    <m:sSubSup>
                      <m:sSubSupPr>
                        <m:ctrlPr>
                          <a:rPr lang="en-US" i="1">
                            <a:latin typeface="Cambria Math" panose="02040503050406030204" pitchFamily="18" charset="0"/>
                          </a:rPr>
                        </m:ctrlPr>
                      </m:sSubSupPr>
                      <m:e>
                        <m:r>
                          <a:rPr lang="en-US" i="1">
                            <a:latin typeface="Cambria Math" panose="02040503050406030204" pitchFamily="18" charset="0"/>
                          </a:rPr>
                          <m:t>𝑉</m:t>
                        </m:r>
                      </m:e>
                      <m:sub>
                        <m:r>
                          <a:rPr lang="en-US" i="1">
                            <a:latin typeface="Cambria Math" panose="02040503050406030204" pitchFamily="18" charset="0"/>
                          </a:rPr>
                          <m:t>1</m:t>
                        </m:r>
                      </m:sub>
                      <m:sup>
                        <m:r>
                          <a:rPr lang="en-US" i="1">
                            <a:latin typeface="Cambria Math" panose="02040503050406030204" pitchFamily="18" charset="0"/>
                          </a:rPr>
                          <m:t>2</m:t>
                        </m:r>
                      </m:sup>
                    </m:sSubSup>
                    <m:r>
                      <a:rPr lang="en-US" b="0" i="1" smtClean="0">
                        <a:latin typeface="Cambria Math" panose="02040503050406030204" pitchFamily="18" charset="0"/>
                      </a:rPr>
                      <m:t>∗ </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2</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1</m:t>
                            </m:r>
                          </m:sub>
                        </m:sSub>
                      </m:den>
                    </m:f>
                  </m:oMath>
                </a14:m>
                <a:r>
                  <a:rPr lang="en-US" dirty="0" smtClean="0"/>
                  <a:t>   </a:t>
                </a:r>
                <a:r>
                  <a:rPr lang="en-US" dirty="0" smtClean="0">
                    <a:solidFill>
                      <a:srgbClr val="FF0000"/>
                    </a:solidFill>
                  </a:rPr>
                  <a:t>[continuity equation, </a:t>
                </a:r>
                <a14:m>
                  <m:oMath xmlns:m="http://schemas.openxmlformats.org/officeDocument/2006/math">
                    <m:sSub>
                      <m:sSubPr>
                        <m:ctrlPr>
                          <a:rPr lang="en-US" i="1">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𝐴</m:t>
                        </m:r>
                      </m:e>
                      <m:sub>
                        <m:r>
                          <a:rPr lang="en-US" i="1">
                            <a:solidFill>
                              <a:srgbClr val="FF0000"/>
                            </a:solidFill>
                            <a:latin typeface="Cambria Math" panose="02040503050406030204" pitchFamily="18" charset="0"/>
                          </a:rPr>
                          <m:t>1</m:t>
                        </m:r>
                      </m:sub>
                    </m:sSub>
                  </m:oMath>
                </a14:m>
                <a:r>
                  <a:rPr lang="en-US" dirty="0" smtClean="0">
                    <a:solidFill>
                      <a:srgbClr val="FF0000"/>
                    </a:solidFill>
                  </a:rPr>
                  <a:t>= </a:t>
                </a:r>
                <a14:m>
                  <m:oMath xmlns:m="http://schemas.openxmlformats.org/officeDocument/2006/math">
                    <m:f>
                      <m:fPr>
                        <m:ctrlPr>
                          <a:rPr lang="en-US" i="1">
                            <a:solidFill>
                              <a:srgbClr val="FF0000"/>
                            </a:solidFill>
                            <a:latin typeface="Cambria Math" panose="02040503050406030204" pitchFamily="18" charset="0"/>
                          </a:rPr>
                        </m:ctrlPr>
                      </m:fPr>
                      <m:num>
                        <m:sSub>
                          <m:sSubPr>
                            <m:ctrlPr>
                              <a:rPr lang="en-US" i="1">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𝐴</m:t>
                            </m:r>
                          </m:e>
                          <m:sub>
                            <m:r>
                              <a:rPr lang="en-US" i="1">
                                <a:solidFill>
                                  <a:srgbClr val="FF0000"/>
                                </a:solidFill>
                                <a:latin typeface="Cambria Math" panose="02040503050406030204" pitchFamily="18" charset="0"/>
                              </a:rPr>
                              <m:t>2</m:t>
                            </m:r>
                          </m:sub>
                        </m:sSub>
                        <m:sSub>
                          <m:sSubPr>
                            <m:ctrlPr>
                              <a:rPr lang="en-US" i="1">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𝑉</m:t>
                            </m:r>
                          </m:e>
                          <m:sub>
                            <m:r>
                              <a:rPr lang="en-US" i="1">
                                <a:solidFill>
                                  <a:srgbClr val="FF0000"/>
                                </a:solidFill>
                                <a:latin typeface="Cambria Math" panose="02040503050406030204" pitchFamily="18" charset="0"/>
                              </a:rPr>
                              <m:t>2</m:t>
                            </m:r>
                          </m:sub>
                        </m:sSub>
                      </m:num>
                      <m:den>
                        <m:sSub>
                          <m:sSubPr>
                            <m:ctrlPr>
                              <a:rPr lang="en-US" i="1">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𝑉</m:t>
                            </m:r>
                          </m:e>
                          <m:sub>
                            <m:r>
                              <a:rPr lang="en-US" i="1">
                                <a:solidFill>
                                  <a:srgbClr val="FF0000"/>
                                </a:solidFill>
                                <a:latin typeface="Cambria Math" panose="02040503050406030204" pitchFamily="18" charset="0"/>
                              </a:rPr>
                              <m:t>1</m:t>
                            </m:r>
                          </m:sub>
                        </m:sSub>
                      </m:den>
                    </m:f>
                  </m:oMath>
                </a14:m>
                <a:r>
                  <a:rPr lang="en-US" dirty="0" smtClean="0">
                    <a:solidFill>
                      <a:srgbClr val="FF0000"/>
                    </a:solidFill>
                  </a:rPr>
                  <a:t> ]</a:t>
                </a:r>
                <a:endParaRPr lang="en-US" dirty="0">
                  <a:solidFill>
                    <a:srgbClr val="FF0000"/>
                  </a:solidFill>
                </a:endParaRPr>
              </a:p>
              <a:p>
                <a:pPr marL="0" indent="0" algn="just">
                  <a:buNone/>
                </a:pPr>
                <a:r>
                  <a:rPr lang="en-US" dirty="0" smtClean="0"/>
                  <a:t>= </a:t>
                </a:r>
                <a:r>
                  <a:rPr lang="el-GR" dirty="0" smtClean="0"/>
                  <a:t>ρ</a:t>
                </a:r>
                <a:r>
                  <a:rPr lang="en-US" dirty="0" smtClean="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2</m:t>
                        </m:r>
                      </m:sub>
                    </m:sSub>
                  </m:oMath>
                </a14:m>
                <a:r>
                  <a:rPr lang="en-US" dirty="0" smtClean="0"/>
                  <a:t>(</a:t>
                </a:r>
                <a14:m>
                  <m:oMath xmlns:m="http://schemas.openxmlformats.org/officeDocument/2006/math">
                    <m:sSubSup>
                      <m:sSubSupPr>
                        <m:ctrlPr>
                          <a:rPr lang="en-US" i="1">
                            <a:latin typeface="Cambria Math" panose="02040503050406030204" pitchFamily="18" charset="0"/>
                          </a:rPr>
                        </m:ctrlPr>
                      </m:sSubSupPr>
                      <m:e>
                        <m:r>
                          <a:rPr lang="en-US" i="1">
                            <a:latin typeface="Cambria Math" panose="02040503050406030204" pitchFamily="18" charset="0"/>
                          </a:rPr>
                          <m:t>𝑉</m:t>
                        </m:r>
                      </m:e>
                      <m:sub>
                        <m:r>
                          <a:rPr lang="en-US" i="1">
                            <a:latin typeface="Cambria Math" panose="02040503050406030204" pitchFamily="18" charset="0"/>
                          </a:rPr>
                          <m:t>2</m:t>
                        </m:r>
                      </m:sub>
                      <m:sup>
                        <m:r>
                          <a:rPr lang="en-US" i="1">
                            <a:latin typeface="Cambria Math" panose="02040503050406030204" pitchFamily="18" charset="0"/>
                          </a:rPr>
                          <m:t>2</m:t>
                        </m:r>
                      </m:sup>
                    </m:sSubSup>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2</m:t>
                        </m:r>
                      </m:sub>
                    </m:sSub>
                    <m:r>
                      <a:rPr lang="en-US" b="0" i="1" smtClean="0">
                        <a:latin typeface="Cambria Math" panose="02040503050406030204" pitchFamily="18" charset="0"/>
                      </a:rPr>
                      <m:t>)</m:t>
                    </m:r>
                  </m:oMath>
                </a14:m>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359898" y="1178509"/>
                <a:ext cx="11513234" cy="5489576"/>
              </a:xfrm>
              <a:blipFill rotWithShape="0">
                <a:blip r:embed="rId2"/>
                <a:stretch>
                  <a:fillRect l="-1005" t="-1661"/>
                </a:stretch>
              </a:blipFill>
              <a:ln>
                <a:solidFill>
                  <a:schemeClr val="accent4"/>
                </a:solidFill>
              </a:ln>
            </p:spPr>
            <p:txBody>
              <a:bodyPr/>
              <a:lstStyle/>
              <a:p>
                <a:r>
                  <a:rPr lang="en-US">
                    <a:noFill/>
                  </a:rPr>
                  <a:t> </a:t>
                </a:r>
              </a:p>
            </p:txBody>
          </p:sp>
        </mc:Fallback>
      </mc:AlternateContent>
    </p:spTree>
    <p:extLst>
      <p:ext uri="{BB962C8B-B14F-4D97-AF65-F5344CB8AC3E}">
        <p14:creationId xmlns:p14="http://schemas.microsoft.com/office/powerpoint/2010/main" val="1890686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491" y="253218"/>
            <a:ext cx="11625777" cy="649679"/>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dirty="0" smtClean="0"/>
              <a:t>Step 3: Net force acting on the liquid</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75491" y="1150376"/>
                <a:ext cx="11625777" cy="5517710"/>
              </a:xfrm>
            </p:spPr>
            <p:txBody>
              <a:bodyPr>
                <a:normAutofit/>
              </a:bodyPr>
              <a:lstStyle/>
              <a:p>
                <a:pPr marL="0" indent="0" algn="just">
                  <a:buNone/>
                </a:pP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𝑁𝑒𝑡</m:t>
                        </m:r>
                        <m:r>
                          <a:rPr lang="en-US" b="0" i="1" smtClean="0">
                            <a:latin typeface="Cambria Math" panose="02040503050406030204" pitchFamily="18" charset="0"/>
                          </a:rPr>
                          <m:t> </m:t>
                        </m:r>
                        <m:r>
                          <a:rPr lang="en-US" b="0" i="1" smtClean="0">
                            <a:latin typeface="Cambria Math" panose="02040503050406030204" pitchFamily="18" charset="0"/>
                          </a:rPr>
                          <m:t>𝑓𝑜𝑟𝑐𝑒</m:t>
                        </m:r>
                        <m:r>
                          <a:rPr lang="en-US" b="0" i="1" smtClean="0">
                            <a:latin typeface="Cambria Math" panose="02040503050406030204" pitchFamily="18" charset="0"/>
                          </a:rPr>
                          <m:t>, </m:t>
                        </m:r>
                        <m:r>
                          <a:rPr lang="en-US" b="0" i="1" smtClean="0">
                            <a:latin typeface="Cambria Math" panose="02040503050406030204" pitchFamily="18" charset="0"/>
                          </a:rPr>
                          <m:t>𝐹</m:t>
                        </m:r>
                      </m:e>
                      <m:sub>
                        <m:r>
                          <a:rPr lang="en-US" b="0" i="1" smtClean="0">
                            <a:latin typeface="Cambria Math" panose="02040503050406030204" pitchFamily="18" charset="0"/>
                          </a:rPr>
                          <m:t>𝑥</m:t>
                        </m:r>
                      </m:sub>
                    </m:sSub>
                  </m:oMath>
                </a14:m>
                <a:r>
                  <a:rPr lang="en-US" i="1" dirty="0" smtClean="0">
                    <a:latin typeface="Cambria Math" panose="02040503050406030204" pitchFamily="18" charset="0"/>
                  </a:rPr>
                  <a:t> </a:t>
                </a:r>
              </a:p>
              <a:p>
                <a:pPr marL="0" indent="0" algn="just">
                  <a:buNone/>
                </a:pPr>
                <a14:m>
                  <m:oMath xmlns:m="http://schemas.openxmlformats.org/officeDocument/2006/math">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1</m:t>
                        </m:r>
                      </m:sub>
                    </m:sSub>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0</m:t>
                        </m:r>
                      </m:sub>
                    </m:sSub>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1</m:t>
                            </m:r>
                          </m:sub>
                        </m:sSub>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oMath>
                </a14:m>
                <a:r>
                  <a:rPr lang="en-US" dirty="0" smtClean="0"/>
                  <a:t> </a:t>
                </a:r>
              </a:p>
              <a:p>
                <a:pPr marL="0" indent="0" algn="just">
                  <a:buNone/>
                </a:pPr>
                <a:r>
                  <a:rPr lang="en-US" dirty="0" smtClean="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𝑝</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𝑝</m:t>
                        </m:r>
                      </m:e>
                      <m:sub>
                        <m:r>
                          <a:rPr lang="en-US" b="0" i="1" smtClean="0">
                            <a:latin typeface="Cambria Math" panose="02040503050406030204" pitchFamily="18" charset="0"/>
                          </a:rPr>
                          <m:t>1</m:t>
                        </m:r>
                      </m:sub>
                    </m:sSub>
                    <m:d>
                      <m:dPr>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1</m:t>
                            </m:r>
                          </m:sub>
                        </m:sSub>
                      </m:e>
                    </m:d>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𝑝</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2</m:t>
                        </m:r>
                      </m:sub>
                    </m:sSub>
                  </m:oMath>
                </a14:m>
                <a:r>
                  <a:rPr lang="en-US" dirty="0" smtClean="0"/>
                  <a:t> [assuming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1</m:t>
                        </m:r>
                      </m:sub>
                    </m:sSub>
                  </m:oMath>
                </a14:m>
                <a:r>
                  <a:rPr lang="en-US" dirty="0" smtClean="0"/>
                  <a:t>]</a:t>
                </a:r>
              </a:p>
              <a:p>
                <a:pPr marL="0" indent="0" algn="just">
                  <a:buNone/>
                </a:pPr>
                <a:r>
                  <a:rPr lang="en-US" dirty="0" smtClean="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𝐴</m:t>
                        </m:r>
                      </m:e>
                      <m:sub>
                        <m:r>
                          <a:rPr lang="en-US" b="0" i="1" smtClean="0">
                            <a:latin typeface="Cambria Math" panose="02040503050406030204" pitchFamily="18" charset="0"/>
                          </a:rPr>
                          <m:t>2</m:t>
                        </m:r>
                      </m:sub>
                    </m:sSub>
                  </m:oMath>
                </a14:m>
                <a:endParaRPr lang="en-US" dirty="0" smtClean="0"/>
              </a:p>
              <a:p>
                <a:pPr marL="0" indent="0" algn="just">
                  <a:buNone/>
                </a:pPr>
                <a:r>
                  <a:rPr lang="en-US" dirty="0" smtClean="0"/>
                  <a:t>According to Newton’s Second Law,</a:t>
                </a:r>
              </a:p>
              <a:p>
                <a:pPr marL="0" indent="0" algn="just">
                  <a:buNone/>
                </a:pPr>
                <a:r>
                  <a:rPr lang="en-US" dirty="0" smtClean="0"/>
                  <a:t>Net force = Change of momentum</a:t>
                </a:r>
              </a:p>
              <a:p>
                <a:pPr marL="0" indent="0" algn="just">
                  <a:buNone/>
                </a:pPr>
                <a:r>
                  <a:rPr lang="en-US" dirty="0"/>
                  <a:t>(</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𝑝</m:t>
                        </m:r>
                      </m:e>
                      <m:sub>
                        <m:r>
                          <a:rPr lang="en-US" i="1">
                            <a:latin typeface="Cambria Math" panose="02040503050406030204" pitchFamily="18" charset="0"/>
                          </a:rPr>
                          <m:t>1</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𝑝</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2</m:t>
                        </m:r>
                      </m:sub>
                    </m:sSub>
                  </m:oMath>
                </a14:m>
                <a:r>
                  <a:rPr lang="en-US" dirty="0" smtClean="0"/>
                  <a:t>= </a:t>
                </a:r>
                <a:r>
                  <a:rPr lang="el-GR" dirty="0"/>
                  <a:t>ρ</a:t>
                </a:r>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2</m:t>
                        </m:r>
                      </m:sub>
                    </m:sSub>
                  </m:oMath>
                </a14:m>
                <a:r>
                  <a:rPr lang="en-US" dirty="0"/>
                  <a:t>(</a:t>
                </a:r>
                <a14:m>
                  <m:oMath xmlns:m="http://schemas.openxmlformats.org/officeDocument/2006/math">
                    <m:sSubSup>
                      <m:sSubSupPr>
                        <m:ctrlPr>
                          <a:rPr lang="en-US" i="1">
                            <a:latin typeface="Cambria Math" panose="02040503050406030204" pitchFamily="18" charset="0"/>
                          </a:rPr>
                        </m:ctrlPr>
                      </m:sSubSupPr>
                      <m:e>
                        <m:r>
                          <a:rPr lang="en-US" i="1">
                            <a:latin typeface="Cambria Math" panose="02040503050406030204" pitchFamily="18" charset="0"/>
                          </a:rPr>
                          <m:t>𝑉</m:t>
                        </m:r>
                      </m:e>
                      <m:sub>
                        <m:r>
                          <a:rPr lang="en-US" i="1">
                            <a:latin typeface="Cambria Math" panose="02040503050406030204" pitchFamily="18" charset="0"/>
                          </a:rPr>
                          <m:t>2</m:t>
                        </m:r>
                      </m:sub>
                      <m:sup>
                        <m:r>
                          <a:rPr lang="en-US" i="1">
                            <a:latin typeface="Cambria Math" panose="02040503050406030204" pitchFamily="18" charset="0"/>
                          </a:rPr>
                          <m:t>2</m:t>
                        </m:r>
                      </m:sup>
                    </m:sSubSup>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2</m:t>
                        </m:r>
                      </m:sub>
                    </m:sSub>
                    <m:r>
                      <a:rPr lang="en-US" i="1">
                        <a:latin typeface="Cambria Math" panose="02040503050406030204" pitchFamily="18" charset="0"/>
                      </a:rPr>
                      <m:t>)</m:t>
                    </m:r>
                  </m:oMath>
                </a14:m>
                <a:endParaRPr lang="en-US" dirty="0"/>
              </a:p>
              <a:p>
                <a:pPr marL="0" indent="0" algn="just">
                  <a:buNone/>
                </a:pPr>
                <a14:m>
                  <m:oMath xmlns:m="http://schemas.openxmlformats.org/officeDocument/2006/math">
                    <m:f>
                      <m:fPr>
                        <m:ctrlPr>
                          <a:rPr lang="en-US" sz="3200" i="1" smtClean="0">
                            <a:latin typeface="Cambria Math" panose="02040503050406030204" pitchFamily="18" charset="0"/>
                          </a:rPr>
                        </m:ctrlPr>
                      </m:fPr>
                      <m:num>
                        <m:sSub>
                          <m:sSubPr>
                            <m:ctrlPr>
                              <a:rPr lang="en-US" sz="3200" i="1">
                                <a:latin typeface="Cambria Math" panose="02040503050406030204" pitchFamily="18" charset="0"/>
                              </a:rPr>
                            </m:ctrlPr>
                          </m:sSubPr>
                          <m:e>
                            <m:r>
                              <a:rPr lang="en-US" sz="3200" i="1">
                                <a:latin typeface="Cambria Math" panose="02040503050406030204" pitchFamily="18" charset="0"/>
                              </a:rPr>
                              <m:t>𝑝</m:t>
                            </m:r>
                          </m:e>
                          <m:sub>
                            <m:r>
                              <a:rPr lang="en-US" sz="3200" i="1">
                                <a:latin typeface="Cambria Math" panose="02040503050406030204" pitchFamily="18" charset="0"/>
                              </a:rPr>
                              <m:t>1</m:t>
                            </m:r>
                          </m:sub>
                        </m:sSub>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𝑝</m:t>
                            </m:r>
                          </m:e>
                          <m:sub>
                            <m:r>
                              <a:rPr lang="en-US" sz="3200" i="1">
                                <a:latin typeface="Cambria Math" panose="02040503050406030204" pitchFamily="18" charset="0"/>
                              </a:rPr>
                              <m:t>2</m:t>
                            </m:r>
                          </m:sub>
                        </m:sSub>
                      </m:num>
                      <m:den>
                        <m:r>
                          <m:rPr>
                            <m:nor/>
                          </m:rPr>
                          <a:rPr lang="el-GR" sz="3200" dirty="0"/>
                          <m:t>ρ</m:t>
                        </m:r>
                      </m:den>
                    </m:f>
                    <m:r>
                      <a:rPr lang="en-US" sz="3200" b="0" i="1" smtClean="0">
                        <a:latin typeface="Cambria Math" panose="02040503050406030204" pitchFamily="18" charset="0"/>
                      </a:rPr>
                      <m:t>= </m:t>
                    </m:r>
                    <m:sSubSup>
                      <m:sSubSupPr>
                        <m:ctrlPr>
                          <a:rPr lang="en-US" sz="3200" i="1">
                            <a:latin typeface="Cambria Math" panose="02040503050406030204" pitchFamily="18" charset="0"/>
                          </a:rPr>
                        </m:ctrlPr>
                      </m:sSubSupPr>
                      <m:e>
                        <m:r>
                          <a:rPr lang="en-US" sz="3200" i="1">
                            <a:latin typeface="Cambria Math" panose="02040503050406030204" pitchFamily="18" charset="0"/>
                          </a:rPr>
                          <m:t>𝑉</m:t>
                        </m:r>
                      </m:e>
                      <m:sub>
                        <m:r>
                          <a:rPr lang="en-US" sz="3200" i="1">
                            <a:latin typeface="Cambria Math" panose="02040503050406030204" pitchFamily="18" charset="0"/>
                          </a:rPr>
                          <m:t>2</m:t>
                        </m:r>
                      </m:sub>
                      <m:sup>
                        <m:r>
                          <a:rPr lang="en-US" sz="3200" i="1">
                            <a:latin typeface="Cambria Math" panose="02040503050406030204" pitchFamily="18" charset="0"/>
                          </a:rPr>
                          <m:t>2</m:t>
                        </m:r>
                      </m:sup>
                    </m:sSubSup>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𝑉</m:t>
                        </m:r>
                      </m:e>
                      <m:sub>
                        <m:r>
                          <a:rPr lang="en-US" sz="3200" i="1">
                            <a:latin typeface="Cambria Math" panose="02040503050406030204" pitchFamily="18" charset="0"/>
                          </a:rPr>
                          <m:t>1</m:t>
                        </m:r>
                      </m:sub>
                    </m:sSub>
                    <m:sSub>
                      <m:sSubPr>
                        <m:ctrlPr>
                          <a:rPr lang="en-US" sz="3200" i="1">
                            <a:latin typeface="Cambria Math" panose="02040503050406030204" pitchFamily="18" charset="0"/>
                          </a:rPr>
                        </m:ctrlPr>
                      </m:sSubPr>
                      <m:e>
                        <m:r>
                          <a:rPr lang="en-US" sz="3200" i="1">
                            <a:latin typeface="Cambria Math" panose="02040503050406030204" pitchFamily="18" charset="0"/>
                          </a:rPr>
                          <m:t>𝑉</m:t>
                        </m:r>
                      </m:e>
                      <m:sub>
                        <m:r>
                          <a:rPr lang="en-US" sz="3200" i="1">
                            <a:latin typeface="Cambria Math" panose="02040503050406030204" pitchFamily="18" charset="0"/>
                          </a:rPr>
                          <m:t>2</m:t>
                        </m:r>
                      </m:sub>
                    </m:sSub>
                  </m:oMath>
                </a14:m>
                <a:r>
                  <a:rPr lang="en-US" sz="3200" dirty="0" smtClean="0"/>
                  <a:t> </a:t>
                </a:r>
              </a:p>
              <a:p>
                <a:pPr marL="0" indent="0" algn="just">
                  <a:buNone/>
                </a:pPr>
                <a14:m>
                  <m:oMath xmlns:m="http://schemas.openxmlformats.org/officeDocument/2006/math">
                    <m:f>
                      <m:fPr>
                        <m:ctrlPr>
                          <a:rPr lang="en-US" sz="3200" i="1" smtClean="0">
                            <a:solidFill>
                              <a:schemeClr val="tx1"/>
                            </a:solidFill>
                            <a:latin typeface="Cambria Math" panose="02040503050406030204" pitchFamily="18" charset="0"/>
                          </a:rPr>
                        </m:ctrlPr>
                      </m:fPr>
                      <m:num>
                        <m:sSub>
                          <m:sSubPr>
                            <m:ctrlPr>
                              <a:rPr lang="en-US" sz="3200" i="1">
                                <a:solidFill>
                                  <a:schemeClr val="tx1"/>
                                </a:solidFill>
                                <a:latin typeface="Cambria Math" panose="02040503050406030204" pitchFamily="18" charset="0"/>
                              </a:rPr>
                            </m:ctrlPr>
                          </m:sSubPr>
                          <m:e>
                            <m:r>
                              <a:rPr lang="en-US" sz="3200" i="1">
                                <a:solidFill>
                                  <a:schemeClr val="tx1"/>
                                </a:solidFill>
                                <a:latin typeface="Cambria Math" panose="02040503050406030204" pitchFamily="18" charset="0"/>
                              </a:rPr>
                              <m:t>𝑝</m:t>
                            </m:r>
                          </m:e>
                          <m:sub>
                            <m:r>
                              <a:rPr lang="en-US" sz="3200" i="1">
                                <a:solidFill>
                                  <a:schemeClr val="tx1"/>
                                </a:solidFill>
                                <a:latin typeface="Cambria Math" panose="02040503050406030204" pitchFamily="18" charset="0"/>
                              </a:rPr>
                              <m:t>1</m:t>
                            </m:r>
                          </m:sub>
                        </m:sSub>
                      </m:num>
                      <m:den>
                        <m:r>
                          <m:rPr>
                            <m:sty m:val="p"/>
                          </m:rPr>
                          <a:rPr lang="el-GR" sz="3200" i="1">
                            <a:solidFill>
                              <a:schemeClr val="tx1"/>
                            </a:solidFill>
                            <a:latin typeface="Cambria Math" panose="02040503050406030204" pitchFamily="18" charset="0"/>
                          </a:rPr>
                          <m:t>γ</m:t>
                        </m:r>
                      </m:den>
                    </m:f>
                    <m:r>
                      <a:rPr lang="en-US" sz="3200">
                        <a:solidFill>
                          <a:schemeClr val="tx1"/>
                        </a:solidFill>
                        <a:latin typeface="Cambria Math" panose="02040503050406030204" pitchFamily="18" charset="0"/>
                      </a:rPr>
                      <m:t>−</m:t>
                    </m:r>
                  </m:oMath>
                </a14:m>
                <a:r>
                  <a:rPr lang="en-US" sz="3200" dirty="0">
                    <a:solidFill>
                      <a:schemeClr val="tx1"/>
                    </a:solidFill>
                  </a:rPr>
                  <a:t> </a:t>
                </a:r>
                <a14:m>
                  <m:oMath xmlns:m="http://schemas.openxmlformats.org/officeDocument/2006/math">
                    <m:f>
                      <m:fPr>
                        <m:ctrlPr>
                          <a:rPr lang="en-US" sz="3200" i="1">
                            <a:solidFill>
                              <a:schemeClr val="tx1"/>
                            </a:solidFill>
                            <a:latin typeface="Cambria Math" panose="02040503050406030204" pitchFamily="18" charset="0"/>
                          </a:rPr>
                        </m:ctrlPr>
                      </m:fPr>
                      <m:num>
                        <m:sSub>
                          <m:sSubPr>
                            <m:ctrlPr>
                              <a:rPr lang="en-US" sz="3200" i="1">
                                <a:solidFill>
                                  <a:schemeClr val="tx1"/>
                                </a:solidFill>
                                <a:latin typeface="Cambria Math" panose="02040503050406030204" pitchFamily="18" charset="0"/>
                              </a:rPr>
                            </m:ctrlPr>
                          </m:sSubPr>
                          <m:e>
                            <m:r>
                              <a:rPr lang="en-US" sz="3200" i="1">
                                <a:solidFill>
                                  <a:schemeClr val="tx1"/>
                                </a:solidFill>
                                <a:latin typeface="Cambria Math" panose="02040503050406030204" pitchFamily="18" charset="0"/>
                              </a:rPr>
                              <m:t>𝑝</m:t>
                            </m:r>
                          </m:e>
                          <m:sub>
                            <m:r>
                              <a:rPr lang="en-US" sz="3200" i="1">
                                <a:solidFill>
                                  <a:schemeClr val="tx1"/>
                                </a:solidFill>
                                <a:latin typeface="Cambria Math" panose="02040503050406030204" pitchFamily="18" charset="0"/>
                              </a:rPr>
                              <m:t>2</m:t>
                            </m:r>
                          </m:sub>
                        </m:sSub>
                      </m:num>
                      <m:den>
                        <m:r>
                          <m:rPr>
                            <m:sty m:val="p"/>
                          </m:rPr>
                          <a:rPr lang="el-GR" sz="3200" i="1">
                            <a:solidFill>
                              <a:schemeClr val="tx1"/>
                            </a:solidFill>
                            <a:latin typeface="Cambria Math" panose="02040503050406030204" pitchFamily="18" charset="0"/>
                          </a:rPr>
                          <m:t>γ</m:t>
                        </m:r>
                      </m:den>
                    </m:f>
                  </m:oMath>
                </a14:m>
                <a:r>
                  <a:rPr lang="en-US" sz="3200" dirty="0" smtClean="0"/>
                  <a:t> = </a:t>
                </a:r>
                <a14:m>
                  <m:oMath xmlns:m="http://schemas.openxmlformats.org/officeDocument/2006/math">
                    <m:f>
                      <m:fPr>
                        <m:ctrlPr>
                          <a:rPr lang="en-US" sz="3200" i="1" smtClean="0">
                            <a:latin typeface="Cambria Math" panose="02040503050406030204" pitchFamily="18" charset="0"/>
                          </a:rPr>
                        </m:ctrlPr>
                      </m:fPr>
                      <m:num>
                        <m:sSubSup>
                          <m:sSubSupPr>
                            <m:ctrlPr>
                              <a:rPr lang="en-US" sz="3200" i="1">
                                <a:latin typeface="Cambria Math" panose="02040503050406030204" pitchFamily="18" charset="0"/>
                              </a:rPr>
                            </m:ctrlPr>
                          </m:sSubSupPr>
                          <m:e>
                            <m:r>
                              <a:rPr lang="en-US" sz="3200" i="1">
                                <a:latin typeface="Cambria Math" panose="02040503050406030204" pitchFamily="18" charset="0"/>
                              </a:rPr>
                              <m:t>𝑉</m:t>
                            </m:r>
                          </m:e>
                          <m:sub>
                            <m:r>
                              <a:rPr lang="en-US" sz="3200" i="1">
                                <a:latin typeface="Cambria Math" panose="02040503050406030204" pitchFamily="18" charset="0"/>
                              </a:rPr>
                              <m:t>2</m:t>
                            </m:r>
                          </m:sub>
                          <m:sup>
                            <m:r>
                              <a:rPr lang="en-US" sz="3200" i="1">
                                <a:latin typeface="Cambria Math" panose="02040503050406030204" pitchFamily="18" charset="0"/>
                              </a:rPr>
                              <m:t>2</m:t>
                            </m:r>
                          </m:sup>
                        </m:sSubSup>
                        <m:r>
                          <a:rPr lang="en-US" sz="3200" i="1">
                            <a:latin typeface="Cambria Math" panose="02040503050406030204" pitchFamily="18" charset="0"/>
                          </a:rPr>
                          <m:t>−</m:t>
                        </m:r>
                        <m:sSub>
                          <m:sSubPr>
                            <m:ctrlPr>
                              <a:rPr lang="en-US" sz="3200" i="1">
                                <a:latin typeface="Cambria Math" panose="02040503050406030204" pitchFamily="18" charset="0"/>
                              </a:rPr>
                            </m:ctrlPr>
                          </m:sSubPr>
                          <m:e>
                            <m:r>
                              <a:rPr lang="en-US" sz="3200" i="1">
                                <a:latin typeface="Cambria Math" panose="02040503050406030204" pitchFamily="18" charset="0"/>
                              </a:rPr>
                              <m:t>𝑉</m:t>
                            </m:r>
                          </m:e>
                          <m:sub>
                            <m:r>
                              <a:rPr lang="en-US" sz="3200" i="1">
                                <a:latin typeface="Cambria Math" panose="02040503050406030204" pitchFamily="18" charset="0"/>
                              </a:rPr>
                              <m:t>1</m:t>
                            </m:r>
                          </m:sub>
                        </m:sSub>
                        <m:sSub>
                          <m:sSubPr>
                            <m:ctrlPr>
                              <a:rPr lang="en-US" sz="3200" i="1">
                                <a:latin typeface="Cambria Math" panose="02040503050406030204" pitchFamily="18" charset="0"/>
                              </a:rPr>
                            </m:ctrlPr>
                          </m:sSubPr>
                          <m:e>
                            <m:r>
                              <a:rPr lang="en-US" sz="3200" i="1">
                                <a:latin typeface="Cambria Math" panose="02040503050406030204" pitchFamily="18" charset="0"/>
                              </a:rPr>
                              <m:t>𝑉</m:t>
                            </m:r>
                          </m:e>
                          <m:sub>
                            <m:r>
                              <a:rPr lang="en-US" sz="3200" i="1">
                                <a:latin typeface="Cambria Math" panose="02040503050406030204" pitchFamily="18" charset="0"/>
                              </a:rPr>
                              <m:t>2</m:t>
                            </m:r>
                          </m:sub>
                        </m:sSub>
                      </m:num>
                      <m:den>
                        <m:r>
                          <a:rPr lang="en-US" sz="3200" b="0" i="1" smtClean="0">
                            <a:latin typeface="Cambria Math" panose="02040503050406030204" pitchFamily="18" charset="0"/>
                          </a:rPr>
                          <m:t>𝑔</m:t>
                        </m:r>
                      </m:den>
                    </m:f>
                  </m:oMath>
                </a14:m>
                <a:r>
                  <a:rPr lang="en-US" sz="3200" dirty="0" smtClean="0"/>
                  <a:t> [dividing both sides by g]</a:t>
                </a:r>
              </a:p>
              <a:p>
                <a:pPr marL="0" indent="0" algn="just">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75491" y="1150376"/>
                <a:ext cx="11625777" cy="5517710"/>
              </a:xfrm>
              <a:blipFill rotWithShape="0">
                <a:blip r:embed="rId2"/>
                <a:stretch>
                  <a:fillRect l="-1049"/>
                </a:stretch>
              </a:blipFill>
            </p:spPr>
            <p:txBody>
              <a:bodyPr/>
              <a:lstStyle/>
              <a:p>
                <a:r>
                  <a:rPr lang="en-US">
                    <a:noFill/>
                  </a:rPr>
                  <a:t> </a:t>
                </a:r>
              </a:p>
            </p:txBody>
          </p:sp>
        </mc:Fallback>
      </mc:AlternateContent>
    </p:spTree>
    <p:extLst>
      <p:ext uri="{BB962C8B-B14F-4D97-AF65-F5344CB8AC3E}">
        <p14:creationId xmlns:p14="http://schemas.microsoft.com/office/powerpoint/2010/main" val="1980290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101" y="253219"/>
            <a:ext cx="11442896" cy="804423"/>
          </a:xfrm>
        </p:spPr>
        <p:style>
          <a:lnRef idx="1">
            <a:schemeClr val="accent4"/>
          </a:lnRef>
          <a:fillRef idx="2">
            <a:schemeClr val="accent4"/>
          </a:fillRef>
          <a:effectRef idx="1">
            <a:schemeClr val="accent4"/>
          </a:effectRef>
          <a:fontRef idx="minor">
            <a:schemeClr val="dk1"/>
          </a:fontRef>
        </p:style>
        <p:txBody>
          <a:bodyPr/>
          <a:lstStyle/>
          <a:p>
            <a:r>
              <a:rPr lang="en-US" dirty="0" smtClean="0"/>
              <a:t>Loss of Head due to sudden Enlargement</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02101" y="1389526"/>
                <a:ext cx="11442896" cy="5180086"/>
              </a:xfrm>
            </p:spPr>
            <p:txBody>
              <a:bodyPr/>
              <a:lstStyle/>
              <a:p>
                <a:pPr marL="0" indent="0" algn="just">
                  <a:buNone/>
                </a:pPr>
                <a14:m>
                  <m:oMath xmlns:m="http://schemas.openxmlformats.org/officeDocument/2006/math">
                    <m:sSub>
                      <m:sSubPr>
                        <m:ctrlPr>
                          <a:rPr lang="en-US" sz="4000" i="1" smtClean="0">
                            <a:solidFill>
                              <a:srgbClr val="FF0000"/>
                            </a:solidFill>
                            <a:latin typeface="Cambria Math" panose="02040503050406030204" pitchFamily="18" charset="0"/>
                          </a:rPr>
                        </m:ctrlPr>
                      </m:sSubPr>
                      <m:e>
                        <m:r>
                          <a:rPr lang="en-US" sz="4000" i="1">
                            <a:solidFill>
                              <a:srgbClr val="FF0000"/>
                            </a:solidFill>
                            <a:latin typeface="Cambria Math" panose="02040503050406030204" pitchFamily="18" charset="0"/>
                          </a:rPr>
                          <m:t>h</m:t>
                        </m:r>
                      </m:e>
                      <m:sub>
                        <m:r>
                          <a:rPr lang="en-US" sz="4000" i="1">
                            <a:solidFill>
                              <a:srgbClr val="FF0000"/>
                            </a:solidFill>
                            <a:latin typeface="Cambria Math" panose="02040503050406030204" pitchFamily="18" charset="0"/>
                          </a:rPr>
                          <m:t>𝑒</m:t>
                        </m:r>
                      </m:sub>
                    </m:sSub>
                  </m:oMath>
                </a14:m>
                <a:r>
                  <a:rPr lang="en-US" sz="4000" dirty="0">
                    <a:solidFill>
                      <a:srgbClr val="FF0000"/>
                    </a:solidFill>
                  </a:rPr>
                  <a:t>= </a:t>
                </a:r>
                <a14:m>
                  <m:oMath xmlns:m="http://schemas.openxmlformats.org/officeDocument/2006/math">
                    <m:r>
                      <a:rPr lang="en-US" sz="4000">
                        <a:solidFill>
                          <a:srgbClr val="FF0000"/>
                        </a:solidFill>
                        <a:latin typeface="Cambria Math" panose="02040503050406030204" pitchFamily="18" charset="0"/>
                      </a:rPr>
                      <m:t>(</m:t>
                    </m:r>
                    <m:f>
                      <m:fPr>
                        <m:ctrlPr>
                          <a:rPr lang="en-US" sz="4000" i="1">
                            <a:solidFill>
                              <a:srgbClr val="FF0000"/>
                            </a:solidFill>
                            <a:latin typeface="Cambria Math" panose="02040503050406030204" pitchFamily="18" charset="0"/>
                          </a:rPr>
                        </m:ctrlPr>
                      </m:fPr>
                      <m:num>
                        <m:sSub>
                          <m:sSubPr>
                            <m:ctrlPr>
                              <a:rPr lang="en-US" sz="4000" i="1">
                                <a:solidFill>
                                  <a:srgbClr val="FF0000"/>
                                </a:solidFill>
                                <a:latin typeface="Cambria Math" panose="02040503050406030204" pitchFamily="18" charset="0"/>
                              </a:rPr>
                            </m:ctrlPr>
                          </m:sSubPr>
                          <m:e>
                            <m:r>
                              <a:rPr lang="en-US" sz="4000" i="1">
                                <a:solidFill>
                                  <a:srgbClr val="FF0000"/>
                                </a:solidFill>
                                <a:latin typeface="Cambria Math" panose="02040503050406030204" pitchFamily="18" charset="0"/>
                              </a:rPr>
                              <m:t>𝑝</m:t>
                            </m:r>
                          </m:e>
                          <m:sub>
                            <m:r>
                              <a:rPr lang="en-US" sz="4000" i="1">
                                <a:solidFill>
                                  <a:srgbClr val="FF0000"/>
                                </a:solidFill>
                                <a:latin typeface="Cambria Math" panose="02040503050406030204" pitchFamily="18" charset="0"/>
                              </a:rPr>
                              <m:t>1</m:t>
                            </m:r>
                          </m:sub>
                        </m:sSub>
                      </m:num>
                      <m:den>
                        <m:r>
                          <m:rPr>
                            <m:sty m:val="p"/>
                          </m:rPr>
                          <a:rPr lang="el-GR" sz="4000" i="1">
                            <a:solidFill>
                              <a:srgbClr val="FF0000"/>
                            </a:solidFill>
                            <a:latin typeface="Cambria Math" panose="02040503050406030204" pitchFamily="18" charset="0"/>
                          </a:rPr>
                          <m:t>γ</m:t>
                        </m:r>
                      </m:den>
                    </m:f>
                    <m:r>
                      <a:rPr lang="en-US" sz="4000">
                        <a:solidFill>
                          <a:srgbClr val="FF0000"/>
                        </a:solidFill>
                        <a:latin typeface="Cambria Math" panose="02040503050406030204" pitchFamily="18" charset="0"/>
                      </a:rPr>
                      <m:t>−</m:t>
                    </m:r>
                  </m:oMath>
                </a14:m>
                <a:r>
                  <a:rPr lang="en-US" sz="4000" dirty="0">
                    <a:solidFill>
                      <a:srgbClr val="FF0000"/>
                    </a:solidFill>
                  </a:rPr>
                  <a:t> </a:t>
                </a:r>
                <a14:m>
                  <m:oMath xmlns:m="http://schemas.openxmlformats.org/officeDocument/2006/math">
                    <m:f>
                      <m:fPr>
                        <m:ctrlPr>
                          <a:rPr lang="en-US" sz="4000" i="1">
                            <a:solidFill>
                              <a:srgbClr val="FF0000"/>
                            </a:solidFill>
                            <a:latin typeface="Cambria Math" panose="02040503050406030204" pitchFamily="18" charset="0"/>
                          </a:rPr>
                        </m:ctrlPr>
                      </m:fPr>
                      <m:num>
                        <m:sSub>
                          <m:sSubPr>
                            <m:ctrlPr>
                              <a:rPr lang="en-US" sz="4000" i="1">
                                <a:solidFill>
                                  <a:srgbClr val="FF0000"/>
                                </a:solidFill>
                                <a:latin typeface="Cambria Math" panose="02040503050406030204" pitchFamily="18" charset="0"/>
                              </a:rPr>
                            </m:ctrlPr>
                          </m:sSubPr>
                          <m:e>
                            <m:r>
                              <a:rPr lang="en-US" sz="4000" i="1">
                                <a:solidFill>
                                  <a:srgbClr val="FF0000"/>
                                </a:solidFill>
                                <a:latin typeface="Cambria Math" panose="02040503050406030204" pitchFamily="18" charset="0"/>
                              </a:rPr>
                              <m:t>𝑝</m:t>
                            </m:r>
                          </m:e>
                          <m:sub>
                            <m:r>
                              <a:rPr lang="en-US" sz="4000" i="1">
                                <a:solidFill>
                                  <a:srgbClr val="FF0000"/>
                                </a:solidFill>
                                <a:latin typeface="Cambria Math" panose="02040503050406030204" pitchFamily="18" charset="0"/>
                              </a:rPr>
                              <m:t>2</m:t>
                            </m:r>
                          </m:sub>
                        </m:sSub>
                      </m:num>
                      <m:den>
                        <m:r>
                          <m:rPr>
                            <m:sty m:val="p"/>
                          </m:rPr>
                          <a:rPr lang="el-GR" sz="4000" i="1">
                            <a:solidFill>
                              <a:srgbClr val="FF0000"/>
                            </a:solidFill>
                            <a:latin typeface="Cambria Math" panose="02040503050406030204" pitchFamily="18" charset="0"/>
                          </a:rPr>
                          <m:t>γ</m:t>
                        </m:r>
                      </m:den>
                    </m:f>
                  </m:oMath>
                </a14:m>
                <a:r>
                  <a:rPr lang="en-US" sz="4000" dirty="0">
                    <a:solidFill>
                      <a:srgbClr val="FF0000"/>
                    </a:solidFill>
                  </a:rPr>
                  <a:t>) + ( </a:t>
                </a:r>
                <a14:m>
                  <m:oMath xmlns:m="http://schemas.openxmlformats.org/officeDocument/2006/math">
                    <m:f>
                      <m:fPr>
                        <m:ctrlPr>
                          <a:rPr lang="en-US" sz="4000" i="1">
                            <a:solidFill>
                              <a:srgbClr val="FF0000"/>
                            </a:solidFill>
                            <a:latin typeface="Cambria Math" panose="02040503050406030204" pitchFamily="18" charset="0"/>
                          </a:rPr>
                        </m:ctrlPr>
                      </m:fPr>
                      <m:num>
                        <m:sSubSup>
                          <m:sSubSupPr>
                            <m:ctrlPr>
                              <a:rPr lang="en-US" sz="4000" i="1">
                                <a:solidFill>
                                  <a:srgbClr val="FF0000"/>
                                </a:solidFill>
                                <a:latin typeface="Cambria Math" panose="02040503050406030204" pitchFamily="18" charset="0"/>
                              </a:rPr>
                            </m:ctrlPr>
                          </m:sSubSupPr>
                          <m:e>
                            <m:r>
                              <a:rPr lang="en-US" sz="4000" i="1">
                                <a:solidFill>
                                  <a:srgbClr val="FF0000"/>
                                </a:solidFill>
                                <a:latin typeface="Cambria Math" panose="02040503050406030204" pitchFamily="18" charset="0"/>
                              </a:rPr>
                              <m:t>𝑉</m:t>
                            </m:r>
                          </m:e>
                          <m:sub>
                            <m:r>
                              <a:rPr lang="en-US" sz="4000" i="1">
                                <a:solidFill>
                                  <a:srgbClr val="FF0000"/>
                                </a:solidFill>
                                <a:latin typeface="Cambria Math" panose="02040503050406030204" pitchFamily="18" charset="0"/>
                              </a:rPr>
                              <m:t>1</m:t>
                            </m:r>
                          </m:sub>
                          <m:sup>
                            <m:r>
                              <a:rPr lang="en-US" sz="4000" i="1">
                                <a:solidFill>
                                  <a:srgbClr val="FF0000"/>
                                </a:solidFill>
                                <a:latin typeface="Cambria Math" panose="02040503050406030204" pitchFamily="18" charset="0"/>
                              </a:rPr>
                              <m:t>2</m:t>
                            </m:r>
                          </m:sup>
                        </m:sSubSup>
                      </m:num>
                      <m:den>
                        <m:r>
                          <a:rPr lang="en-US" sz="4000" i="1">
                            <a:solidFill>
                              <a:srgbClr val="FF0000"/>
                            </a:solidFill>
                            <a:latin typeface="Cambria Math" panose="02040503050406030204" pitchFamily="18" charset="0"/>
                          </a:rPr>
                          <m:t>2</m:t>
                        </m:r>
                        <m:r>
                          <a:rPr lang="en-US" sz="4000" i="1">
                            <a:solidFill>
                              <a:srgbClr val="FF0000"/>
                            </a:solidFill>
                            <a:latin typeface="Cambria Math" panose="02040503050406030204" pitchFamily="18" charset="0"/>
                          </a:rPr>
                          <m:t>𝑔</m:t>
                        </m:r>
                      </m:den>
                    </m:f>
                    <m:r>
                      <a:rPr lang="en-US" sz="4000">
                        <a:solidFill>
                          <a:srgbClr val="FF0000"/>
                        </a:solidFill>
                        <a:latin typeface="Cambria Math" panose="02040503050406030204" pitchFamily="18" charset="0"/>
                      </a:rPr>
                      <m:t>−</m:t>
                    </m:r>
                  </m:oMath>
                </a14:m>
                <a:r>
                  <a:rPr lang="en-US" sz="4000" dirty="0">
                    <a:solidFill>
                      <a:srgbClr val="FF0000"/>
                    </a:solidFill>
                  </a:rPr>
                  <a:t> </a:t>
                </a:r>
                <a14:m>
                  <m:oMath xmlns:m="http://schemas.openxmlformats.org/officeDocument/2006/math">
                    <m:f>
                      <m:fPr>
                        <m:ctrlPr>
                          <a:rPr lang="en-US" sz="4000" i="1">
                            <a:solidFill>
                              <a:srgbClr val="FF0000"/>
                            </a:solidFill>
                            <a:latin typeface="Cambria Math" panose="02040503050406030204" pitchFamily="18" charset="0"/>
                          </a:rPr>
                        </m:ctrlPr>
                      </m:fPr>
                      <m:num>
                        <m:sSubSup>
                          <m:sSubSupPr>
                            <m:ctrlPr>
                              <a:rPr lang="en-US" sz="4000" i="1">
                                <a:solidFill>
                                  <a:srgbClr val="FF0000"/>
                                </a:solidFill>
                                <a:latin typeface="Cambria Math" panose="02040503050406030204" pitchFamily="18" charset="0"/>
                              </a:rPr>
                            </m:ctrlPr>
                          </m:sSubSupPr>
                          <m:e>
                            <m:r>
                              <a:rPr lang="en-US" sz="4000" i="1">
                                <a:solidFill>
                                  <a:srgbClr val="FF0000"/>
                                </a:solidFill>
                                <a:latin typeface="Cambria Math" panose="02040503050406030204" pitchFamily="18" charset="0"/>
                              </a:rPr>
                              <m:t>𝑉</m:t>
                            </m:r>
                          </m:e>
                          <m:sub>
                            <m:r>
                              <a:rPr lang="en-US" sz="4000" i="1">
                                <a:solidFill>
                                  <a:srgbClr val="FF0000"/>
                                </a:solidFill>
                                <a:latin typeface="Cambria Math" panose="02040503050406030204" pitchFamily="18" charset="0"/>
                              </a:rPr>
                              <m:t>2</m:t>
                            </m:r>
                          </m:sub>
                          <m:sup>
                            <m:r>
                              <a:rPr lang="en-US" sz="4000" i="1">
                                <a:solidFill>
                                  <a:srgbClr val="FF0000"/>
                                </a:solidFill>
                                <a:latin typeface="Cambria Math" panose="02040503050406030204" pitchFamily="18" charset="0"/>
                              </a:rPr>
                              <m:t>2</m:t>
                            </m:r>
                          </m:sup>
                        </m:sSubSup>
                      </m:num>
                      <m:den>
                        <m:r>
                          <a:rPr lang="en-US" sz="4000" i="1">
                            <a:solidFill>
                              <a:srgbClr val="FF0000"/>
                            </a:solidFill>
                            <a:latin typeface="Cambria Math" panose="02040503050406030204" pitchFamily="18" charset="0"/>
                          </a:rPr>
                          <m:t>2</m:t>
                        </m:r>
                        <m:r>
                          <a:rPr lang="en-US" sz="4000" i="1">
                            <a:solidFill>
                              <a:srgbClr val="FF0000"/>
                            </a:solidFill>
                            <a:latin typeface="Cambria Math" panose="02040503050406030204" pitchFamily="18" charset="0"/>
                          </a:rPr>
                          <m:t>𝑔</m:t>
                        </m:r>
                      </m:den>
                    </m:f>
                  </m:oMath>
                </a14:m>
                <a:r>
                  <a:rPr lang="en-US" sz="4000" dirty="0">
                    <a:solidFill>
                      <a:srgbClr val="FF0000"/>
                    </a:solidFill>
                  </a:rPr>
                  <a:t> )</a:t>
                </a:r>
                <a:endParaRPr lang="en-US" sz="4000" dirty="0">
                  <a:solidFill>
                    <a:srgbClr val="FF0000"/>
                  </a:solidFill>
                </a:endParaRPr>
              </a:p>
              <a:p>
                <a:pPr marL="0" indent="0" algn="just">
                  <a:buNone/>
                </a:pPr>
                <a14:m>
                  <m:oMath xmlns:m="http://schemas.openxmlformats.org/officeDocument/2006/math">
                    <m:sSub>
                      <m:sSubPr>
                        <m:ctrlPr>
                          <a:rPr lang="en-US" sz="4000" i="1" smtClean="0">
                            <a:solidFill>
                              <a:schemeClr val="tx1"/>
                            </a:solidFill>
                            <a:latin typeface="Cambria Math" panose="02040503050406030204" pitchFamily="18" charset="0"/>
                          </a:rPr>
                        </m:ctrlPr>
                      </m:sSubPr>
                      <m:e>
                        <m:r>
                          <a:rPr lang="en-US" sz="4000" i="1">
                            <a:solidFill>
                              <a:schemeClr val="tx1"/>
                            </a:solidFill>
                            <a:latin typeface="Cambria Math" panose="02040503050406030204" pitchFamily="18" charset="0"/>
                          </a:rPr>
                          <m:t>h</m:t>
                        </m:r>
                      </m:e>
                      <m:sub>
                        <m:r>
                          <a:rPr lang="en-US" sz="4000" i="1">
                            <a:solidFill>
                              <a:schemeClr val="tx1"/>
                            </a:solidFill>
                            <a:latin typeface="Cambria Math" panose="02040503050406030204" pitchFamily="18" charset="0"/>
                          </a:rPr>
                          <m:t>𝑒</m:t>
                        </m:r>
                      </m:sub>
                    </m:sSub>
                  </m:oMath>
                </a14:m>
                <a:r>
                  <a:rPr lang="en-US" sz="4000" dirty="0" smtClean="0">
                    <a:solidFill>
                      <a:schemeClr val="tx1"/>
                    </a:solidFill>
                  </a:rPr>
                  <a:t>=  </a:t>
                </a:r>
                <a14:m>
                  <m:oMath xmlns:m="http://schemas.openxmlformats.org/officeDocument/2006/math">
                    <m:f>
                      <m:fPr>
                        <m:ctrlPr>
                          <a:rPr lang="en-US" sz="4000" i="1">
                            <a:solidFill>
                              <a:schemeClr val="tx1"/>
                            </a:solidFill>
                            <a:latin typeface="Cambria Math" panose="02040503050406030204" pitchFamily="18" charset="0"/>
                          </a:rPr>
                        </m:ctrlPr>
                      </m:fPr>
                      <m:num>
                        <m:sSubSup>
                          <m:sSubSupPr>
                            <m:ctrlPr>
                              <a:rPr lang="en-US" sz="4000" i="1">
                                <a:solidFill>
                                  <a:schemeClr val="tx1"/>
                                </a:solidFill>
                                <a:latin typeface="Cambria Math" panose="02040503050406030204" pitchFamily="18" charset="0"/>
                              </a:rPr>
                            </m:ctrlPr>
                          </m:sSubSupPr>
                          <m:e>
                            <m:r>
                              <a:rPr lang="en-US" sz="4000" i="1">
                                <a:solidFill>
                                  <a:schemeClr val="tx1"/>
                                </a:solidFill>
                                <a:latin typeface="Cambria Math" panose="02040503050406030204" pitchFamily="18" charset="0"/>
                              </a:rPr>
                              <m:t>𝑉</m:t>
                            </m:r>
                          </m:e>
                          <m:sub>
                            <m:r>
                              <a:rPr lang="en-US" sz="4000" i="1">
                                <a:solidFill>
                                  <a:schemeClr val="tx1"/>
                                </a:solidFill>
                                <a:latin typeface="Cambria Math" panose="02040503050406030204" pitchFamily="18" charset="0"/>
                              </a:rPr>
                              <m:t>2</m:t>
                            </m:r>
                          </m:sub>
                          <m:sup>
                            <m:r>
                              <a:rPr lang="en-US" sz="4000" i="1">
                                <a:solidFill>
                                  <a:schemeClr val="tx1"/>
                                </a:solidFill>
                                <a:latin typeface="Cambria Math" panose="02040503050406030204" pitchFamily="18" charset="0"/>
                              </a:rPr>
                              <m:t>2</m:t>
                            </m:r>
                          </m:sup>
                        </m:sSubSup>
                        <m:r>
                          <a:rPr lang="en-US" sz="4000" i="1">
                            <a:solidFill>
                              <a:schemeClr val="tx1"/>
                            </a:solidFill>
                            <a:latin typeface="Cambria Math" panose="02040503050406030204" pitchFamily="18" charset="0"/>
                          </a:rPr>
                          <m:t>−</m:t>
                        </m:r>
                        <m:sSub>
                          <m:sSubPr>
                            <m:ctrlPr>
                              <a:rPr lang="en-US" sz="4000" i="1">
                                <a:solidFill>
                                  <a:schemeClr val="tx1"/>
                                </a:solidFill>
                                <a:latin typeface="Cambria Math" panose="02040503050406030204" pitchFamily="18" charset="0"/>
                              </a:rPr>
                            </m:ctrlPr>
                          </m:sSubPr>
                          <m:e>
                            <m:r>
                              <a:rPr lang="en-US" sz="4000" i="1">
                                <a:solidFill>
                                  <a:schemeClr val="tx1"/>
                                </a:solidFill>
                                <a:latin typeface="Cambria Math" panose="02040503050406030204" pitchFamily="18" charset="0"/>
                              </a:rPr>
                              <m:t>𝑉</m:t>
                            </m:r>
                          </m:e>
                          <m:sub>
                            <m:r>
                              <a:rPr lang="en-US" sz="4000" i="1">
                                <a:solidFill>
                                  <a:schemeClr val="tx1"/>
                                </a:solidFill>
                                <a:latin typeface="Cambria Math" panose="02040503050406030204" pitchFamily="18" charset="0"/>
                              </a:rPr>
                              <m:t>1</m:t>
                            </m:r>
                          </m:sub>
                        </m:sSub>
                        <m:sSub>
                          <m:sSubPr>
                            <m:ctrlPr>
                              <a:rPr lang="en-US" sz="4000" i="1">
                                <a:solidFill>
                                  <a:schemeClr val="tx1"/>
                                </a:solidFill>
                                <a:latin typeface="Cambria Math" panose="02040503050406030204" pitchFamily="18" charset="0"/>
                              </a:rPr>
                            </m:ctrlPr>
                          </m:sSubPr>
                          <m:e>
                            <m:r>
                              <a:rPr lang="en-US" sz="4000" i="1">
                                <a:solidFill>
                                  <a:schemeClr val="tx1"/>
                                </a:solidFill>
                                <a:latin typeface="Cambria Math" panose="02040503050406030204" pitchFamily="18" charset="0"/>
                              </a:rPr>
                              <m:t>𝑉</m:t>
                            </m:r>
                          </m:e>
                          <m:sub>
                            <m:r>
                              <a:rPr lang="en-US" sz="4000" i="1">
                                <a:solidFill>
                                  <a:schemeClr val="tx1"/>
                                </a:solidFill>
                                <a:latin typeface="Cambria Math" panose="02040503050406030204" pitchFamily="18" charset="0"/>
                              </a:rPr>
                              <m:t>2</m:t>
                            </m:r>
                          </m:sub>
                        </m:sSub>
                      </m:num>
                      <m:den>
                        <m:r>
                          <a:rPr lang="en-US" sz="4000" i="1">
                            <a:solidFill>
                              <a:schemeClr val="tx1"/>
                            </a:solidFill>
                            <a:latin typeface="Cambria Math" panose="02040503050406030204" pitchFamily="18" charset="0"/>
                          </a:rPr>
                          <m:t>𝑔</m:t>
                        </m:r>
                      </m:den>
                    </m:f>
                  </m:oMath>
                </a14:m>
                <a:r>
                  <a:rPr lang="en-US" sz="4000" dirty="0" smtClean="0">
                    <a:solidFill>
                      <a:schemeClr val="tx1"/>
                    </a:solidFill>
                  </a:rPr>
                  <a:t> </a:t>
                </a:r>
                <a:r>
                  <a:rPr lang="en-US" sz="4000" dirty="0">
                    <a:solidFill>
                      <a:schemeClr val="tx1"/>
                    </a:solidFill>
                  </a:rPr>
                  <a:t>+ ( </a:t>
                </a:r>
                <a14:m>
                  <m:oMath xmlns:m="http://schemas.openxmlformats.org/officeDocument/2006/math">
                    <m:f>
                      <m:fPr>
                        <m:ctrlPr>
                          <a:rPr lang="en-US" sz="4000" i="1">
                            <a:solidFill>
                              <a:schemeClr val="tx1"/>
                            </a:solidFill>
                            <a:latin typeface="Cambria Math" panose="02040503050406030204" pitchFamily="18" charset="0"/>
                          </a:rPr>
                        </m:ctrlPr>
                      </m:fPr>
                      <m:num>
                        <m:sSubSup>
                          <m:sSubSupPr>
                            <m:ctrlPr>
                              <a:rPr lang="en-US" sz="4000" i="1">
                                <a:solidFill>
                                  <a:schemeClr val="tx1"/>
                                </a:solidFill>
                                <a:latin typeface="Cambria Math" panose="02040503050406030204" pitchFamily="18" charset="0"/>
                              </a:rPr>
                            </m:ctrlPr>
                          </m:sSubSupPr>
                          <m:e>
                            <m:r>
                              <a:rPr lang="en-US" sz="4000" i="1">
                                <a:solidFill>
                                  <a:schemeClr val="tx1"/>
                                </a:solidFill>
                                <a:latin typeface="Cambria Math" panose="02040503050406030204" pitchFamily="18" charset="0"/>
                              </a:rPr>
                              <m:t>𝑉</m:t>
                            </m:r>
                          </m:e>
                          <m:sub>
                            <m:r>
                              <a:rPr lang="en-US" sz="4000" i="1">
                                <a:solidFill>
                                  <a:schemeClr val="tx1"/>
                                </a:solidFill>
                                <a:latin typeface="Cambria Math" panose="02040503050406030204" pitchFamily="18" charset="0"/>
                              </a:rPr>
                              <m:t>1</m:t>
                            </m:r>
                          </m:sub>
                          <m:sup>
                            <m:r>
                              <a:rPr lang="en-US" sz="4000" i="1">
                                <a:solidFill>
                                  <a:schemeClr val="tx1"/>
                                </a:solidFill>
                                <a:latin typeface="Cambria Math" panose="02040503050406030204" pitchFamily="18" charset="0"/>
                              </a:rPr>
                              <m:t>2</m:t>
                            </m:r>
                          </m:sup>
                        </m:sSubSup>
                      </m:num>
                      <m:den>
                        <m:r>
                          <a:rPr lang="en-US" sz="4000" i="1">
                            <a:solidFill>
                              <a:schemeClr val="tx1"/>
                            </a:solidFill>
                            <a:latin typeface="Cambria Math" panose="02040503050406030204" pitchFamily="18" charset="0"/>
                          </a:rPr>
                          <m:t>2</m:t>
                        </m:r>
                        <m:r>
                          <a:rPr lang="en-US" sz="4000" i="1">
                            <a:solidFill>
                              <a:schemeClr val="tx1"/>
                            </a:solidFill>
                            <a:latin typeface="Cambria Math" panose="02040503050406030204" pitchFamily="18" charset="0"/>
                          </a:rPr>
                          <m:t>𝑔</m:t>
                        </m:r>
                      </m:den>
                    </m:f>
                    <m:r>
                      <a:rPr lang="en-US" sz="4000">
                        <a:solidFill>
                          <a:schemeClr val="tx1"/>
                        </a:solidFill>
                        <a:latin typeface="Cambria Math" panose="02040503050406030204" pitchFamily="18" charset="0"/>
                      </a:rPr>
                      <m:t>−</m:t>
                    </m:r>
                  </m:oMath>
                </a14:m>
                <a:r>
                  <a:rPr lang="en-US" sz="4000" dirty="0">
                    <a:solidFill>
                      <a:schemeClr val="tx1"/>
                    </a:solidFill>
                  </a:rPr>
                  <a:t> </a:t>
                </a:r>
                <a14:m>
                  <m:oMath xmlns:m="http://schemas.openxmlformats.org/officeDocument/2006/math">
                    <m:f>
                      <m:fPr>
                        <m:ctrlPr>
                          <a:rPr lang="en-US" sz="4000" i="1">
                            <a:solidFill>
                              <a:schemeClr val="tx1"/>
                            </a:solidFill>
                            <a:latin typeface="Cambria Math" panose="02040503050406030204" pitchFamily="18" charset="0"/>
                          </a:rPr>
                        </m:ctrlPr>
                      </m:fPr>
                      <m:num>
                        <m:sSubSup>
                          <m:sSubSupPr>
                            <m:ctrlPr>
                              <a:rPr lang="en-US" sz="4000" i="1">
                                <a:solidFill>
                                  <a:schemeClr val="tx1"/>
                                </a:solidFill>
                                <a:latin typeface="Cambria Math" panose="02040503050406030204" pitchFamily="18" charset="0"/>
                              </a:rPr>
                            </m:ctrlPr>
                          </m:sSubSupPr>
                          <m:e>
                            <m:r>
                              <a:rPr lang="en-US" sz="4000" i="1">
                                <a:solidFill>
                                  <a:schemeClr val="tx1"/>
                                </a:solidFill>
                                <a:latin typeface="Cambria Math" panose="02040503050406030204" pitchFamily="18" charset="0"/>
                              </a:rPr>
                              <m:t>𝑉</m:t>
                            </m:r>
                          </m:e>
                          <m:sub>
                            <m:r>
                              <a:rPr lang="en-US" sz="4000" i="1">
                                <a:solidFill>
                                  <a:schemeClr val="tx1"/>
                                </a:solidFill>
                                <a:latin typeface="Cambria Math" panose="02040503050406030204" pitchFamily="18" charset="0"/>
                              </a:rPr>
                              <m:t>2</m:t>
                            </m:r>
                          </m:sub>
                          <m:sup>
                            <m:r>
                              <a:rPr lang="en-US" sz="4000" i="1">
                                <a:solidFill>
                                  <a:schemeClr val="tx1"/>
                                </a:solidFill>
                                <a:latin typeface="Cambria Math" panose="02040503050406030204" pitchFamily="18" charset="0"/>
                              </a:rPr>
                              <m:t>2</m:t>
                            </m:r>
                          </m:sup>
                        </m:sSubSup>
                      </m:num>
                      <m:den>
                        <m:r>
                          <a:rPr lang="en-US" sz="4000" i="1">
                            <a:solidFill>
                              <a:schemeClr val="tx1"/>
                            </a:solidFill>
                            <a:latin typeface="Cambria Math" panose="02040503050406030204" pitchFamily="18" charset="0"/>
                          </a:rPr>
                          <m:t>2</m:t>
                        </m:r>
                        <m:r>
                          <a:rPr lang="en-US" sz="4000" i="1">
                            <a:solidFill>
                              <a:schemeClr val="tx1"/>
                            </a:solidFill>
                            <a:latin typeface="Cambria Math" panose="02040503050406030204" pitchFamily="18" charset="0"/>
                          </a:rPr>
                          <m:t>𝑔</m:t>
                        </m:r>
                      </m:den>
                    </m:f>
                  </m:oMath>
                </a14:m>
                <a:r>
                  <a:rPr lang="en-US" sz="4000" dirty="0">
                    <a:solidFill>
                      <a:schemeClr val="tx1"/>
                    </a:solidFill>
                  </a:rPr>
                  <a:t> </a:t>
                </a:r>
                <a:r>
                  <a:rPr lang="en-US" sz="4000" dirty="0" smtClean="0">
                    <a:solidFill>
                      <a:schemeClr val="tx1"/>
                    </a:solidFill>
                  </a:rPr>
                  <a:t>)</a:t>
                </a:r>
              </a:p>
              <a:p>
                <a:pPr marL="0" indent="0" algn="just">
                  <a:buNone/>
                </a:pPr>
                <a:r>
                  <a:rPr lang="en-US" sz="4000" dirty="0" smtClean="0">
                    <a:solidFill>
                      <a:schemeClr val="tx1"/>
                    </a:solidFill>
                  </a:rPr>
                  <a:t>Loss of head due to enlargement,</a:t>
                </a:r>
              </a:p>
              <a:p>
                <a:pPr marL="0" indent="0" algn="just">
                  <a:buNone/>
                </a:pPr>
                <a14:m>
                  <m:oMath xmlns:m="http://schemas.openxmlformats.org/officeDocument/2006/math">
                    <m:sSub>
                      <m:sSubPr>
                        <m:ctrlPr>
                          <a:rPr lang="en-US" sz="4000" i="1" smtClean="0">
                            <a:solidFill>
                              <a:srgbClr val="00B050"/>
                            </a:solidFill>
                            <a:latin typeface="Cambria Math" panose="02040503050406030204" pitchFamily="18" charset="0"/>
                          </a:rPr>
                        </m:ctrlPr>
                      </m:sSubPr>
                      <m:e>
                        <m:r>
                          <a:rPr lang="en-US" sz="4000" i="1">
                            <a:solidFill>
                              <a:srgbClr val="00B050"/>
                            </a:solidFill>
                            <a:latin typeface="Cambria Math" panose="02040503050406030204" pitchFamily="18" charset="0"/>
                          </a:rPr>
                          <m:t>h</m:t>
                        </m:r>
                      </m:e>
                      <m:sub>
                        <m:r>
                          <a:rPr lang="en-US" sz="4000" i="1">
                            <a:solidFill>
                              <a:srgbClr val="00B050"/>
                            </a:solidFill>
                            <a:latin typeface="Cambria Math" panose="02040503050406030204" pitchFamily="18" charset="0"/>
                          </a:rPr>
                          <m:t>𝑒</m:t>
                        </m:r>
                      </m:sub>
                    </m:sSub>
                  </m:oMath>
                </a14:m>
                <a:r>
                  <a:rPr lang="en-US" sz="4000" dirty="0" smtClean="0">
                    <a:solidFill>
                      <a:srgbClr val="00B050"/>
                    </a:solidFill>
                  </a:rPr>
                  <a:t>= </a:t>
                </a:r>
                <a14:m>
                  <m:oMath xmlns:m="http://schemas.openxmlformats.org/officeDocument/2006/math">
                    <m:f>
                      <m:fPr>
                        <m:ctrlPr>
                          <a:rPr lang="en-US" sz="4000" i="1" smtClean="0">
                            <a:solidFill>
                              <a:srgbClr val="00B050"/>
                            </a:solidFill>
                            <a:latin typeface="Cambria Math" panose="02040503050406030204" pitchFamily="18" charset="0"/>
                          </a:rPr>
                        </m:ctrlPr>
                      </m:fPr>
                      <m:num>
                        <m:sSup>
                          <m:sSupPr>
                            <m:ctrlPr>
                              <a:rPr lang="en-US" sz="4000" i="1" smtClean="0">
                                <a:solidFill>
                                  <a:srgbClr val="00B050"/>
                                </a:solidFill>
                                <a:latin typeface="Cambria Math" panose="02040503050406030204" pitchFamily="18" charset="0"/>
                              </a:rPr>
                            </m:ctrlPr>
                          </m:sSupPr>
                          <m:e>
                            <m:sSub>
                              <m:sSubPr>
                                <m:ctrlPr>
                                  <a:rPr lang="en-US" sz="4000" i="1" smtClean="0">
                                    <a:solidFill>
                                      <a:srgbClr val="00B050"/>
                                    </a:solidFill>
                                    <a:latin typeface="Cambria Math" panose="02040503050406030204" pitchFamily="18" charset="0"/>
                                  </a:rPr>
                                </m:ctrlPr>
                              </m:sSubPr>
                              <m:e>
                                <m:r>
                                  <a:rPr lang="en-US" sz="4000" b="0" i="1" smtClean="0">
                                    <a:solidFill>
                                      <a:srgbClr val="00B050"/>
                                    </a:solidFill>
                                    <a:latin typeface="Cambria Math" panose="02040503050406030204" pitchFamily="18" charset="0"/>
                                  </a:rPr>
                                  <m:t>(</m:t>
                                </m:r>
                                <m:r>
                                  <a:rPr lang="en-US" sz="4000" b="0" i="1" smtClean="0">
                                    <a:solidFill>
                                      <a:srgbClr val="00B050"/>
                                    </a:solidFill>
                                    <a:latin typeface="Cambria Math" panose="02040503050406030204" pitchFamily="18" charset="0"/>
                                  </a:rPr>
                                  <m:t>𝑉</m:t>
                                </m:r>
                              </m:e>
                              <m:sub>
                                <m:r>
                                  <a:rPr lang="en-US" sz="4000" b="0" i="1" smtClean="0">
                                    <a:solidFill>
                                      <a:srgbClr val="00B050"/>
                                    </a:solidFill>
                                    <a:latin typeface="Cambria Math" panose="02040503050406030204" pitchFamily="18" charset="0"/>
                                  </a:rPr>
                                  <m:t>1</m:t>
                                </m:r>
                              </m:sub>
                            </m:sSub>
                            <m:sSub>
                              <m:sSubPr>
                                <m:ctrlPr>
                                  <a:rPr lang="en-US" sz="4000" i="1" smtClean="0">
                                    <a:solidFill>
                                      <a:srgbClr val="00B050"/>
                                    </a:solidFill>
                                    <a:latin typeface="Cambria Math" panose="02040503050406030204" pitchFamily="18" charset="0"/>
                                  </a:rPr>
                                </m:ctrlPr>
                              </m:sSubPr>
                              <m:e>
                                <m:r>
                                  <a:rPr lang="en-US" sz="4000" b="0" i="1" smtClean="0">
                                    <a:solidFill>
                                      <a:srgbClr val="00B050"/>
                                    </a:solidFill>
                                    <a:latin typeface="Cambria Math" panose="02040503050406030204" pitchFamily="18" charset="0"/>
                                  </a:rPr>
                                  <m:t>−</m:t>
                                </m:r>
                                <m:r>
                                  <a:rPr lang="en-US" sz="4000" b="0" i="1" smtClean="0">
                                    <a:solidFill>
                                      <a:srgbClr val="00B050"/>
                                    </a:solidFill>
                                    <a:latin typeface="Cambria Math" panose="02040503050406030204" pitchFamily="18" charset="0"/>
                                  </a:rPr>
                                  <m:t>𝑉</m:t>
                                </m:r>
                              </m:e>
                              <m:sub>
                                <m:r>
                                  <a:rPr lang="en-US" sz="4000" b="0" i="1" smtClean="0">
                                    <a:solidFill>
                                      <a:srgbClr val="00B050"/>
                                    </a:solidFill>
                                    <a:latin typeface="Cambria Math" panose="02040503050406030204" pitchFamily="18" charset="0"/>
                                  </a:rPr>
                                  <m:t>2</m:t>
                                </m:r>
                              </m:sub>
                            </m:sSub>
                            <m:r>
                              <a:rPr lang="en-US" sz="4000" b="0" i="1" smtClean="0">
                                <a:solidFill>
                                  <a:srgbClr val="00B050"/>
                                </a:solidFill>
                                <a:latin typeface="Cambria Math" panose="02040503050406030204" pitchFamily="18" charset="0"/>
                              </a:rPr>
                              <m:t>)</m:t>
                            </m:r>
                          </m:e>
                          <m:sup>
                            <m:r>
                              <a:rPr lang="en-US" sz="4000" b="0" i="1" smtClean="0">
                                <a:solidFill>
                                  <a:srgbClr val="00B050"/>
                                </a:solidFill>
                                <a:latin typeface="Cambria Math" panose="02040503050406030204" pitchFamily="18" charset="0"/>
                              </a:rPr>
                              <m:t>2</m:t>
                            </m:r>
                          </m:sup>
                        </m:sSup>
                      </m:num>
                      <m:den>
                        <m:r>
                          <a:rPr lang="en-US" sz="4000" b="0" i="1" smtClean="0">
                            <a:solidFill>
                              <a:srgbClr val="00B050"/>
                            </a:solidFill>
                            <a:latin typeface="Cambria Math" panose="02040503050406030204" pitchFamily="18" charset="0"/>
                          </a:rPr>
                          <m:t>2</m:t>
                        </m:r>
                        <m:r>
                          <a:rPr lang="en-US" sz="4000" b="0" i="1" smtClean="0">
                            <a:solidFill>
                              <a:srgbClr val="00B050"/>
                            </a:solidFill>
                            <a:latin typeface="Cambria Math" panose="02040503050406030204" pitchFamily="18" charset="0"/>
                          </a:rPr>
                          <m:t>𝑔</m:t>
                        </m:r>
                      </m:den>
                    </m:f>
                  </m:oMath>
                </a14:m>
                <a:endParaRPr lang="en-US" dirty="0">
                  <a:solidFill>
                    <a:srgbClr val="FF0000"/>
                  </a:solidFill>
                </a:endParaRPr>
              </a:p>
              <a:p>
                <a:pPr marL="0" indent="0" algn="just">
                  <a:buNone/>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1</m:t>
                        </m:r>
                      </m:sub>
                    </m:sSub>
                  </m:oMath>
                </a14:m>
                <a:r>
                  <a:rPr lang="en-US" dirty="0" smtClean="0"/>
                  <a:t>= Velocity at section 1 = Contracted section</a:t>
                </a:r>
              </a:p>
              <a:p>
                <a:pPr marL="0" indent="0" algn="just">
                  <a:buNone/>
                </a:pP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b="0" i="1" smtClean="0">
                            <a:latin typeface="Cambria Math" panose="02040503050406030204" pitchFamily="18" charset="0"/>
                          </a:rPr>
                          <m:t>2</m:t>
                        </m:r>
                      </m:sub>
                    </m:sSub>
                  </m:oMath>
                </a14:m>
                <a:r>
                  <a:rPr lang="en-US" dirty="0"/>
                  <a:t>= Velocity at section </a:t>
                </a:r>
                <a:r>
                  <a:rPr lang="en-US" dirty="0" smtClean="0"/>
                  <a:t>2 </a:t>
                </a:r>
                <a:r>
                  <a:rPr lang="en-US" dirty="0"/>
                  <a:t>= </a:t>
                </a:r>
                <a:r>
                  <a:rPr lang="en-US" dirty="0" smtClean="0"/>
                  <a:t>Enlarged </a:t>
                </a:r>
                <a:r>
                  <a:rPr lang="en-US" dirty="0"/>
                  <a:t>section</a:t>
                </a:r>
              </a:p>
              <a:p>
                <a:pPr marL="0" indent="0" algn="just">
                  <a:buNone/>
                </a:pPr>
                <a:endParaRPr lang="en-US" dirty="0" smtClean="0"/>
              </a:p>
              <a:p>
                <a:pPr marL="0" indent="0" algn="just">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02101" y="1389526"/>
                <a:ext cx="11442896" cy="5180086"/>
              </a:xfrm>
              <a:blipFill rotWithShape="0">
                <a:blip r:embed="rId2"/>
                <a:stretch>
                  <a:fillRect l="-1918"/>
                </a:stretch>
              </a:blipFill>
            </p:spPr>
            <p:txBody>
              <a:bodyPr/>
              <a:lstStyle/>
              <a:p>
                <a:r>
                  <a:rPr lang="en-US">
                    <a:noFill/>
                  </a:rPr>
                  <a:t> </a:t>
                </a:r>
              </a:p>
            </p:txBody>
          </p:sp>
        </mc:Fallback>
      </mc:AlternateContent>
    </p:spTree>
    <p:extLst>
      <p:ext uri="{BB962C8B-B14F-4D97-AF65-F5344CB8AC3E}">
        <p14:creationId xmlns:p14="http://schemas.microsoft.com/office/powerpoint/2010/main" val="11036922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53" y="281354"/>
            <a:ext cx="11738318" cy="762220"/>
          </a:xfrm>
        </p:spPr>
        <p:style>
          <a:lnRef idx="1">
            <a:schemeClr val="accent4"/>
          </a:lnRef>
          <a:fillRef idx="2">
            <a:schemeClr val="accent4"/>
          </a:fillRef>
          <a:effectRef idx="1">
            <a:schemeClr val="accent4"/>
          </a:effectRef>
          <a:fontRef idx="minor">
            <a:schemeClr val="dk1"/>
          </a:fontRef>
        </p:style>
        <p:txBody>
          <a:bodyPr/>
          <a:lstStyle/>
          <a:p>
            <a:r>
              <a:rPr lang="en-US" dirty="0" smtClean="0"/>
              <a:t>Practice Problem#22 [Rajput= 639]</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205153" y="1375459"/>
                <a:ext cx="11738318" cy="2760443"/>
              </a:xfrm>
            </p:spPr>
            <p:style>
              <a:lnRef idx="1">
                <a:schemeClr val="accent2"/>
              </a:lnRef>
              <a:fillRef idx="2">
                <a:schemeClr val="accent2"/>
              </a:fillRef>
              <a:effectRef idx="1">
                <a:schemeClr val="accent2"/>
              </a:effectRef>
              <a:fontRef idx="minor">
                <a:schemeClr val="dk1"/>
              </a:fontRef>
            </p:style>
            <p:txBody>
              <a:bodyPr/>
              <a:lstStyle/>
              <a:p>
                <a:pPr marL="0" indent="0" algn="just">
                  <a:buNone/>
                </a:pPr>
                <a:r>
                  <a:rPr lang="en-US" dirty="0" smtClean="0"/>
                  <a:t>A horizontal pipe 150 mm in diameter is joined by sudden enlargement to a 225 mm diameter pipe. Water is flowing through it at the rate of 0.05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𝑚</m:t>
                        </m:r>
                      </m:e>
                      <m:sup>
                        <m:r>
                          <a:rPr lang="en-US" b="0" i="1" smtClean="0">
                            <a:latin typeface="Cambria Math" panose="02040503050406030204" pitchFamily="18" charset="0"/>
                          </a:rPr>
                          <m:t>3</m:t>
                        </m:r>
                      </m:sup>
                    </m:sSup>
                    <m:r>
                      <a:rPr lang="en-US" b="0" i="1" smtClean="0">
                        <a:latin typeface="Cambria Math" panose="02040503050406030204" pitchFamily="18" charset="0"/>
                      </a:rPr>
                      <m:t>/</m:t>
                    </m:r>
                    <m:r>
                      <a:rPr lang="en-US" b="0" i="1" smtClean="0">
                        <a:latin typeface="Cambria Math" panose="02040503050406030204" pitchFamily="18" charset="0"/>
                      </a:rPr>
                      <m:t>𝑠</m:t>
                    </m:r>
                  </m:oMath>
                </a14:m>
                <a:r>
                  <a:rPr lang="en-US" dirty="0" smtClean="0"/>
                  <a:t>. Find</a:t>
                </a:r>
              </a:p>
              <a:p>
                <a:pPr algn="just"/>
                <a:r>
                  <a:rPr lang="en-US" dirty="0" smtClean="0"/>
                  <a:t>Loss of head due to abrupt expansion.</a:t>
                </a:r>
              </a:p>
              <a:p>
                <a:pPr algn="just"/>
                <a:r>
                  <a:rPr lang="en-US" dirty="0" smtClean="0"/>
                  <a:t>Pressure difference in the two pipes.</a:t>
                </a:r>
              </a:p>
              <a:p>
                <a:pPr algn="just"/>
                <a:r>
                  <a:rPr lang="en-US" dirty="0" smtClean="0"/>
                  <a:t>Change in pressure if the change of section is gradual without any loss.</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205153" y="1375459"/>
                <a:ext cx="11738318" cy="2760443"/>
              </a:xfrm>
              <a:blipFill rotWithShape="0">
                <a:blip r:embed="rId2"/>
                <a:stretch>
                  <a:fillRect l="-1090" t="-3753" r="-1038"/>
                </a:stretch>
              </a:blipFill>
            </p:spPr>
            <p:txBody>
              <a:bodyPr/>
              <a:lstStyle/>
              <a:p>
                <a:r>
                  <a:rPr lang="en-US">
                    <a:noFill/>
                  </a:rPr>
                  <a:t> </a:t>
                </a:r>
              </a:p>
            </p:txBody>
          </p:sp>
        </mc:Fallback>
      </mc:AlternateContent>
    </p:spTree>
    <p:extLst>
      <p:ext uri="{BB962C8B-B14F-4D97-AF65-F5344CB8AC3E}">
        <p14:creationId xmlns:p14="http://schemas.microsoft.com/office/powerpoint/2010/main" val="2641149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414" y="354842"/>
            <a:ext cx="11335603" cy="776288"/>
          </a:xfrm>
          <a:ln/>
        </p:spPr>
        <p:style>
          <a:lnRef idx="1">
            <a:schemeClr val="accent4"/>
          </a:lnRef>
          <a:fillRef idx="2">
            <a:schemeClr val="accent4"/>
          </a:fillRef>
          <a:effectRef idx="1">
            <a:schemeClr val="accent4"/>
          </a:effectRef>
          <a:fontRef idx="minor">
            <a:schemeClr val="dk1"/>
          </a:fontRef>
        </p:style>
        <p:txBody>
          <a:bodyPr/>
          <a:lstStyle/>
          <a:p>
            <a:r>
              <a:rPr lang="en-US" dirty="0" smtClean="0"/>
              <a:t>Flow Through Pipes</a:t>
            </a:r>
            <a:endParaRPr lang="en-US" dirty="0"/>
          </a:p>
        </p:txBody>
      </p:sp>
      <p:sp>
        <p:nvSpPr>
          <p:cNvPr id="3" name="Content Placeholder 2"/>
          <p:cNvSpPr>
            <a:spLocks noGrp="1"/>
          </p:cNvSpPr>
          <p:nvPr>
            <p:ph idx="1"/>
          </p:nvPr>
        </p:nvSpPr>
        <p:spPr>
          <a:xfrm>
            <a:off x="442413" y="1459865"/>
            <a:ext cx="11335603" cy="2380615"/>
          </a:xfrm>
          <a:ln>
            <a:solidFill>
              <a:srgbClr val="FFFF00"/>
            </a:solidFill>
          </a:ln>
        </p:spPr>
        <p:txBody>
          <a:bodyPr/>
          <a:lstStyle/>
          <a:p>
            <a:pPr marL="0" indent="0" algn="just">
              <a:buNone/>
            </a:pPr>
            <a:r>
              <a:rPr lang="en-US" dirty="0" smtClean="0">
                <a:solidFill>
                  <a:srgbClr val="0070C0"/>
                </a:solidFill>
              </a:rPr>
              <a:t>Definition of Pipe:</a:t>
            </a:r>
          </a:p>
          <a:p>
            <a:pPr marL="0" indent="0" algn="just">
              <a:buNone/>
            </a:pPr>
            <a:r>
              <a:rPr lang="en-US" dirty="0" smtClean="0"/>
              <a:t>A pipe is a closed conduit (generally of circular section) which is used for carrying fluid under pressure.</a:t>
            </a:r>
          </a:p>
          <a:p>
            <a:pPr marL="0" indent="0" algn="just">
              <a:buNone/>
            </a:pPr>
            <a:r>
              <a:rPr lang="en-US" dirty="0" smtClean="0"/>
              <a:t>The flow in a pipe is termed as pipe flow only when the fluid completely fills the cross-section and there is no free surface of fluid.</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0578" y="4042606"/>
            <a:ext cx="7810500" cy="2618105"/>
          </a:xfrm>
          <a:prstGeom prst="rect">
            <a:avLst/>
          </a:prstGeom>
          <a:ln>
            <a:solidFill>
              <a:srgbClr val="FFFF00"/>
            </a:solidFill>
          </a:ln>
        </p:spPr>
      </p:pic>
    </p:spTree>
    <p:extLst>
      <p:ext uri="{BB962C8B-B14F-4D97-AF65-F5344CB8AC3E}">
        <p14:creationId xmlns:p14="http://schemas.microsoft.com/office/powerpoint/2010/main" val="923497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653" y="337625"/>
            <a:ext cx="11421209" cy="804423"/>
          </a:xfrm>
          <a:gradFill>
            <a:gsLst>
              <a:gs pos="0">
                <a:schemeClr val="accent4">
                  <a:lumMod val="110000"/>
                  <a:satMod val="105000"/>
                  <a:tint val="67000"/>
                </a:schemeClr>
              </a:gs>
              <a:gs pos="54000">
                <a:schemeClr val="accent4">
                  <a:lumMod val="105000"/>
                  <a:satMod val="103000"/>
                  <a:tint val="73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a:lstStyle/>
          <a:p>
            <a:r>
              <a:rPr lang="en-US" dirty="0" smtClean="0"/>
              <a:t>Loss of Energy (or Head) in Pipes</a:t>
            </a:r>
            <a:endParaRPr lang="en-US" dirty="0"/>
          </a:p>
        </p:txBody>
      </p:sp>
      <p:sp>
        <p:nvSpPr>
          <p:cNvPr id="3" name="Content Placeholder 2"/>
          <p:cNvSpPr>
            <a:spLocks noGrp="1"/>
          </p:cNvSpPr>
          <p:nvPr>
            <p:ph idx="1"/>
          </p:nvPr>
        </p:nvSpPr>
        <p:spPr>
          <a:xfrm>
            <a:off x="395653" y="1361389"/>
            <a:ext cx="11421209" cy="5180087"/>
          </a:xfrm>
          <a:ln>
            <a:solidFill>
              <a:schemeClr val="accent4"/>
            </a:solidFill>
          </a:ln>
        </p:spPr>
        <p:txBody>
          <a:bodyPr/>
          <a:lstStyle/>
          <a:p>
            <a:pPr marL="0" indent="0" algn="just">
              <a:buNone/>
            </a:pPr>
            <a:r>
              <a:rPr lang="en-US" dirty="0" smtClean="0"/>
              <a:t>When water flows in a pipe, it experiences some resistance to its motion, due to which its velocity and ultimately the head of water available is reduced. </a:t>
            </a:r>
          </a:p>
          <a:p>
            <a:pPr marL="0" indent="0" algn="just">
              <a:buNone/>
            </a:pPr>
            <a:r>
              <a:rPr lang="en-US" dirty="0" smtClean="0"/>
              <a:t>Loss of energy (or head) is classified as follows:</a:t>
            </a:r>
          </a:p>
          <a:p>
            <a:pPr marL="514350" indent="-514350" algn="just">
              <a:buAutoNum type="alphaUcPeriod"/>
            </a:pPr>
            <a:r>
              <a:rPr lang="en-US" dirty="0" smtClean="0">
                <a:solidFill>
                  <a:srgbClr val="0070C0"/>
                </a:solidFill>
              </a:rPr>
              <a:t>Major Energy Losses: </a:t>
            </a:r>
            <a:r>
              <a:rPr lang="en-US" dirty="0" smtClean="0"/>
              <a:t>Loss due to </a:t>
            </a:r>
            <a:r>
              <a:rPr lang="en-US" dirty="0" smtClean="0">
                <a:solidFill>
                  <a:srgbClr val="0070C0"/>
                </a:solidFill>
              </a:rPr>
              <a:t>friction</a:t>
            </a:r>
            <a:r>
              <a:rPr lang="en-US" dirty="0" smtClean="0"/>
              <a:t>.</a:t>
            </a:r>
          </a:p>
          <a:p>
            <a:pPr marL="514350" indent="-514350" algn="just">
              <a:buAutoNum type="alphaUcPeriod"/>
            </a:pPr>
            <a:r>
              <a:rPr lang="en-US" dirty="0" smtClean="0">
                <a:solidFill>
                  <a:srgbClr val="0070C0"/>
                </a:solidFill>
              </a:rPr>
              <a:t>Minor Energy Losses:</a:t>
            </a:r>
          </a:p>
          <a:p>
            <a:pPr marL="514350" indent="-514350" algn="just">
              <a:buAutoNum type="arabicPeriod"/>
            </a:pPr>
            <a:r>
              <a:rPr lang="en-US" dirty="0" smtClean="0"/>
              <a:t>Sudden enlargement of pipe.</a:t>
            </a:r>
          </a:p>
          <a:p>
            <a:pPr marL="514350" indent="-514350" algn="just">
              <a:buAutoNum type="arabicPeriod"/>
            </a:pPr>
            <a:r>
              <a:rPr lang="en-US" dirty="0" smtClean="0"/>
              <a:t>Sudden contraction of pipe.</a:t>
            </a:r>
          </a:p>
          <a:p>
            <a:pPr marL="514350" indent="-514350" algn="just">
              <a:buAutoNum type="arabicPeriod"/>
            </a:pPr>
            <a:r>
              <a:rPr lang="en-US" dirty="0" smtClean="0"/>
              <a:t>Bend of Pipe.</a:t>
            </a:r>
          </a:p>
          <a:p>
            <a:pPr marL="514350" indent="-514350" algn="just">
              <a:buAutoNum type="arabicPeriod"/>
            </a:pPr>
            <a:r>
              <a:rPr lang="en-US" dirty="0" smtClean="0"/>
              <a:t>An obstruction in pipe.</a:t>
            </a:r>
          </a:p>
          <a:p>
            <a:pPr marL="514350" indent="-514350" algn="just">
              <a:buAutoNum type="arabicPeriod"/>
            </a:pPr>
            <a:r>
              <a:rPr lang="en-US" dirty="0" smtClean="0"/>
              <a:t>Pipe fittings, etc.</a:t>
            </a:r>
            <a:endParaRPr lang="en-US" dirty="0"/>
          </a:p>
        </p:txBody>
      </p:sp>
    </p:spTree>
    <p:extLst>
      <p:ext uri="{BB962C8B-B14F-4D97-AF65-F5344CB8AC3E}">
        <p14:creationId xmlns:p14="http://schemas.microsoft.com/office/powerpoint/2010/main" val="305596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627" y="365759"/>
            <a:ext cx="11625776" cy="705950"/>
          </a:xfrm>
        </p:spPr>
        <p:style>
          <a:lnRef idx="1">
            <a:schemeClr val="accent4"/>
          </a:lnRef>
          <a:fillRef idx="2">
            <a:schemeClr val="accent4"/>
          </a:fillRef>
          <a:effectRef idx="1">
            <a:schemeClr val="accent4"/>
          </a:effectRef>
          <a:fontRef idx="minor">
            <a:schemeClr val="dk1"/>
          </a:fontRef>
        </p:style>
        <p:txBody>
          <a:bodyPr/>
          <a:lstStyle/>
          <a:p>
            <a:r>
              <a:rPr lang="en-US" dirty="0" smtClean="0"/>
              <a:t>Major Energy Losses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03627" y="1375457"/>
                <a:ext cx="11625776" cy="5166019"/>
              </a:xfrm>
            </p:spPr>
            <p:txBody>
              <a:bodyPr>
                <a:normAutofit/>
              </a:bodyPr>
              <a:lstStyle/>
              <a:p>
                <a:pPr marL="0" indent="0" algn="just">
                  <a:buNone/>
                </a:pPr>
                <a:r>
                  <a:rPr lang="en-US" dirty="0" smtClean="0"/>
                  <a:t>These losses which are due to friction are calculated by:</a:t>
                </a:r>
              </a:p>
              <a:p>
                <a:pPr marL="0" indent="0" algn="just">
                  <a:buNone/>
                </a:pPr>
                <a:r>
                  <a:rPr lang="en-US" dirty="0" smtClean="0"/>
                  <a:t>1. Darcy Weisbach formula.</a:t>
                </a:r>
              </a:p>
              <a:p>
                <a:pPr marL="0" indent="0" algn="just">
                  <a:buNone/>
                </a:pPr>
                <a14:m>
                  <m:oMath xmlns:m="http://schemas.openxmlformats.org/officeDocument/2006/math">
                    <m:sSub>
                      <m:sSubPr>
                        <m:ctrlPr>
                          <a:rPr lang="en-US" i="1" smtClean="0">
                            <a:solidFill>
                              <a:srgbClr val="FF0000"/>
                            </a:solidFill>
                            <a:latin typeface="Cambria Math" panose="02040503050406030204" pitchFamily="18" charset="0"/>
                          </a:rPr>
                        </m:ctrlPr>
                      </m:sSubPr>
                      <m:e>
                        <m:r>
                          <a:rPr lang="en-US" b="0" i="1" smtClean="0">
                            <a:solidFill>
                              <a:srgbClr val="FF0000"/>
                            </a:solidFill>
                            <a:latin typeface="Cambria Math" panose="02040503050406030204" pitchFamily="18" charset="0"/>
                          </a:rPr>
                          <m:t>𝐿𝑜𝑠𝑠</m:t>
                        </m:r>
                        <m:r>
                          <a:rPr lang="en-US" b="0" i="1" smtClean="0">
                            <a:solidFill>
                              <a:srgbClr val="FF0000"/>
                            </a:solidFill>
                            <a:latin typeface="Cambria Math" panose="02040503050406030204" pitchFamily="18" charset="0"/>
                          </a:rPr>
                          <m:t> </m:t>
                        </m:r>
                        <m:r>
                          <a:rPr lang="en-US" b="0" i="1" smtClean="0">
                            <a:solidFill>
                              <a:srgbClr val="FF0000"/>
                            </a:solidFill>
                            <a:latin typeface="Cambria Math" panose="02040503050406030204" pitchFamily="18" charset="0"/>
                          </a:rPr>
                          <m:t>𝑜𝑓</m:t>
                        </m:r>
                        <m:r>
                          <a:rPr lang="en-US" b="0" i="1" smtClean="0">
                            <a:solidFill>
                              <a:srgbClr val="FF0000"/>
                            </a:solidFill>
                            <a:latin typeface="Cambria Math" panose="02040503050406030204" pitchFamily="18" charset="0"/>
                          </a:rPr>
                          <m:t> </m:t>
                        </m:r>
                        <m:r>
                          <a:rPr lang="en-US" b="0" i="1" smtClean="0">
                            <a:solidFill>
                              <a:srgbClr val="FF0000"/>
                            </a:solidFill>
                            <a:latin typeface="Cambria Math" panose="02040503050406030204" pitchFamily="18" charset="0"/>
                          </a:rPr>
                          <m:t>h𝑒𝑎𝑑</m:t>
                        </m:r>
                        <m:r>
                          <a:rPr lang="en-US" b="0" i="1" smtClean="0">
                            <a:solidFill>
                              <a:srgbClr val="FF0000"/>
                            </a:solidFill>
                            <a:latin typeface="Cambria Math" panose="02040503050406030204" pitchFamily="18" charset="0"/>
                          </a:rPr>
                          <m:t> </m:t>
                        </m:r>
                        <m:r>
                          <a:rPr lang="en-US" b="0" i="1" smtClean="0">
                            <a:solidFill>
                              <a:srgbClr val="FF0000"/>
                            </a:solidFill>
                            <a:latin typeface="Cambria Math" panose="02040503050406030204" pitchFamily="18" charset="0"/>
                          </a:rPr>
                          <m:t>𝑑𝑢𝑒</m:t>
                        </m:r>
                        <m:r>
                          <a:rPr lang="en-US" b="0" i="1" smtClean="0">
                            <a:solidFill>
                              <a:srgbClr val="FF0000"/>
                            </a:solidFill>
                            <a:latin typeface="Cambria Math" panose="02040503050406030204" pitchFamily="18" charset="0"/>
                          </a:rPr>
                          <m:t> </m:t>
                        </m:r>
                        <m:r>
                          <a:rPr lang="en-US" b="0" i="1" smtClean="0">
                            <a:solidFill>
                              <a:srgbClr val="FF0000"/>
                            </a:solidFill>
                            <a:latin typeface="Cambria Math" panose="02040503050406030204" pitchFamily="18" charset="0"/>
                          </a:rPr>
                          <m:t>𝑡𝑜</m:t>
                        </m:r>
                        <m:r>
                          <a:rPr lang="en-US" b="0" i="1" smtClean="0">
                            <a:solidFill>
                              <a:srgbClr val="FF0000"/>
                            </a:solidFill>
                            <a:latin typeface="Cambria Math" panose="02040503050406030204" pitchFamily="18" charset="0"/>
                          </a:rPr>
                          <m:t> </m:t>
                        </m:r>
                        <m:r>
                          <a:rPr lang="en-US" b="0" i="1" smtClean="0">
                            <a:solidFill>
                              <a:srgbClr val="FF0000"/>
                            </a:solidFill>
                            <a:latin typeface="Cambria Math" panose="02040503050406030204" pitchFamily="18" charset="0"/>
                          </a:rPr>
                          <m:t>𝑓𝑟𝑖𝑐𝑡𝑖𝑜𝑛</m:t>
                        </m:r>
                        <m:r>
                          <a:rPr lang="en-US" b="0" i="1" smtClean="0">
                            <a:solidFill>
                              <a:srgbClr val="FF0000"/>
                            </a:solidFill>
                            <a:latin typeface="Cambria Math" panose="02040503050406030204" pitchFamily="18" charset="0"/>
                          </a:rPr>
                          <m:t>, </m:t>
                        </m:r>
                        <m:r>
                          <a:rPr lang="en-US" b="0" i="1" smtClean="0">
                            <a:solidFill>
                              <a:srgbClr val="FF0000"/>
                            </a:solidFill>
                            <a:latin typeface="Cambria Math" panose="02040503050406030204" pitchFamily="18" charset="0"/>
                          </a:rPr>
                          <m:t>h</m:t>
                        </m:r>
                      </m:e>
                      <m:sub>
                        <m:r>
                          <a:rPr lang="en-US" b="0" i="1" smtClean="0">
                            <a:solidFill>
                              <a:srgbClr val="FF0000"/>
                            </a:solidFill>
                            <a:latin typeface="Cambria Math" panose="02040503050406030204" pitchFamily="18" charset="0"/>
                          </a:rPr>
                          <m:t>𝑓</m:t>
                        </m:r>
                      </m:sub>
                    </m:sSub>
                    <m:r>
                      <a:rPr lang="en-US" b="0" i="1" smtClean="0">
                        <a:solidFill>
                          <a:srgbClr val="FF0000"/>
                        </a:solidFill>
                        <a:latin typeface="Cambria Math" panose="02040503050406030204" pitchFamily="18" charset="0"/>
                      </a:rPr>
                      <m:t>=</m:t>
                    </m:r>
                    <m:f>
                      <m:fPr>
                        <m:ctrlPr>
                          <a:rPr lang="en-US" b="0" i="1" smtClean="0">
                            <a:solidFill>
                              <a:srgbClr val="FF0000"/>
                            </a:solidFill>
                            <a:latin typeface="Cambria Math" panose="02040503050406030204" pitchFamily="18" charset="0"/>
                          </a:rPr>
                        </m:ctrlPr>
                      </m:fPr>
                      <m:num>
                        <m:r>
                          <a:rPr lang="en-US" b="0" i="1" smtClean="0">
                            <a:solidFill>
                              <a:srgbClr val="FF0000"/>
                            </a:solidFill>
                            <a:latin typeface="Cambria Math" panose="02040503050406030204" pitchFamily="18" charset="0"/>
                          </a:rPr>
                          <m:t>4</m:t>
                        </m:r>
                        <m:r>
                          <a:rPr lang="en-US" b="0" i="1" smtClean="0">
                            <a:solidFill>
                              <a:srgbClr val="FF0000"/>
                            </a:solidFill>
                            <a:latin typeface="Cambria Math" panose="02040503050406030204" pitchFamily="18" charset="0"/>
                          </a:rPr>
                          <m:t>𝑓𝐿</m:t>
                        </m:r>
                      </m:num>
                      <m:den>
                        <m:r>
                          <a:rPr lang="en-US" b="0" i="1" smtClean="0">
                            <a:solidFill>
                              <a:srgbClr val="FF0000"/>
                            </a:solidFill>
                            <a:latin typeface="Cambria Math" panose="02040503050406030204" pitchFamily="18" charset="0"/>
                          </a:rPr>
                          <m:t>𝐷</m:t>
                        </m:r>
                      </m:den>
                    </m:f>
                    <m:r>
                      <a:rPr lang="en-US" b="0" i="1" smtClean="0">
                        <a:solidFill>
                          <a:srgbClr val="FF0000"/>
                        </a:solidFill>
                        <a:latin typeface="Cambria Math" panose="02040503050406030204" pitchFamily="18" charset="0"/>
                      </a:rPr>
                      <m:t> ∗ </m:t>
                    </m:r>
                    <m:f>
                      <m:fPr>
                        <m:ctrlPr>
                          <a:rPr lang="en-US" b="0" i="1" smtClean="0">
                            <a:solidFill>
                              <a:srgbClr val="FF0000"/>
                            </a:solidFill>
                            <a:latin typeface="Cambria Math" panose="02040503050406030204" pitchFamily="18" charset="0"/>
                          </a:rPr>
                        </m:ctrlPr>
                      </m:fPr>
                      <m:num>
                        <m:sSup>
                          <m:sSupPr>
                            <m:ctrlPr>
                              <a:rPr lang="en-US" b="0" i="1" smtClean="0">
                                <a:solidFill>
                                  <a:srgbClr val="FF0000"/>
                                </a:solidFill>
                                <a:latin typeface="Cambria Math" panose="02040503050406030204" pitchFamily="18" charset="0"/>
                              </a:rPr>
                            </m:ctrlPr>
                          </m:sSupPr>
                          <m:e>
                            <m:r>
                              <a:rPr lang="en-US" b="0" i="1" smtClean="0">
                                <a:solidFill>
                                  <a:srgbClr val="FF0000"/>
                                </a:solidFill>
                                <a:latin typeface="Cambria Math" panose="02040503050406030204" pitchFamily="18" charset="0"/>
                              </a:rPr>
                              <m:t>𝑉</m:t>
                            </m:r>
                          </m:e>
                          <m:sup>
                            <m:r>
                              <a:rPr lang="en-US" b="0" i="1" smtClean="0">
                                <a:solidFill>
                                  <a:srgbClr val="FF0000"/>
                                </a:solidFill>
                                <a:latin typeface="Cambria Math" panose="02040503050406030204" pitchFamily="18" charset="0"/>
                              </a:rPr>
                              <m:t>2</m:t>
                            </m:r>
                          </m:sup>
                        </m:sSup>
                      </m:num>
                      <m:den>
                        <m:r>
                          <a:rPr lang="en-US" b="0" i="1" smtClean="0">
                            <a:solidFill>
                              <a:srgbClr val="FF0000"/>
                            </a:solidFill>
                            <a:latin typeface="Cambria Math" panose="02040503050406030204" pitchFamily="18" charset="0"/>
                          </a:rPr>
                          <m:t>2</m:t>
                        </m:r>
                        <m:r>
                          <a:rPr lang="en-US" b="0" i="1" smtClean="0">
                            <a:solidFill>
                              <a:srgbClr val="FF0000"/>
                            </a:solidFill>
                            <a:latin typeface="Cambria Math" panose="02040503050406030204" pitchFamily="18" charset="0"/>
                          </a:rPr>
                          <m:t>𝑔</m:t>
                        </m:r>
                      </m:den>
                    </m:f>
                  </m:oMath>
                </a14:m>
                <a:r>
                  <a:rPr lang="en-US" dirty="0" smtClean="0">
                    <a:solidFill>
                      <a:srgbClr val="FF0000"/>
                    </a:solidFill>
                  </a:rPr>
                  <a:t> </a:t>
                </a:r>
              </a:p>
              <a:p>
                <a:pPr marL="0" indent="0" algn="just">
                  <a:buNone/>
                </a:pPr>
                <a:r>
                  <a:rPr lang="en-US" dirty="0" smtClean="0"/>
                  <a:t>f = Co-efficient of friction (function of Reynolds number,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𝑅</m:t>
                        </m:r>
                      </m:e>
                      <m:sub>
                        <m:r>
                          <a:rPr lang="en-US" b="0" i="1" smtClean="0">
                            <a:latin typeface="Cambria Math" panose="02040503050406030204" pitchFamily="18" charset="0"/>
                          </a:rPr>
                          <m:t>𝑒</m:t>
                        </m:r>
                      </m:sub>
                    </m:sSub>
                  </m:oMath>
                </a14:m>
                <a:r>
                  <a:rPr lang="en-US" dirty="0" smtClean="0"/>
                  <a:t> )</a:t>
                </a:r>
              </a:p>
              <a:p>
                <a:pPr marL="0" indent="0" algn="just">
                  <a:buNone/>
                </a:pPr>
                <a:endParaRPr lang="en-US" dirty="0" smtClean="0"/>
              </a:p>
              <a:p>
                <a:pPr marL="0" indent="0" algn="just">
                  <a:buNone/>
                </a:pPr>
                <a:r>
                  <a:rPr lang="en-US" dirty="0"/>
                  <a:t>For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𝑒</m:t>
                        </m:r>
                      </m:sub>
                    </m:sSub>
                  </m:oMath>
                </a14:m>
                <a:r>
                  <a:rPr lang="en-US" dirty="0"/>
                  <a:t> </a:t>
                </a:r>
                <a:r>
                  <a:rPr lang="en-US" dirty="0" smtClean="0"/>
                  <a:t>&lt; 2000, </a:t>
                </a:r>
                <a:r>
                  <a:rPr lang="en-US" dirty="0"/>
                  <a:t>f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16</m:t>
                        </m:r>
                      </m:num>
                      <m:den>
                        <m:sSub>
                          <m:sSubPr>
                            <m:ctrlPr>
                              <a:rPr lang="en-US" i="1" smtClean="0">
                                <a:latin typeface="Cambria Math" panose="02040503050406030204" pitchFamily="18" charset="0"/>
                              </a:rPr>
                            </m:ctrlPr>
                          </m:sSubPr>
                          <m:e>
                            <m:r>
                              <a:rPr lang="en-US" b="0" i="1" smtClean="0">
                                <a:latin typeface="Cambria Math" panose="02040503050406030204" pitchFamily="18" charset="0"/>
                              </a:rPr>
                              <m:t>𝑅</m:t>
                            </m:r>
                          </m:e>
                          <m:sub>
                            <m:r>
                              <a:rPr lang="en-US" b="0" i="1" smtClean="0">
                                <a:latin typeface="Cambria Math" panose="02040503050406030204" pitchFamily="18" charset="0"/>
                              </a:rPr>
                              <m:t>𝑒</m:t>
                            </m:r>
                          </m:sub>
                        </m:sSub>
                      </m:den>
                    </m:f>
                  </m:oMath>
                </a14:m>
                <a:r>
                  <a:rPr lang="en-US" dirty="0"/>
                  <a:t>  </a:t>
                </a:r>
                <a:r>
                  <a:rPr lang="en-US" dirty="0" smtClean="0"/>
                  <a:t>[Laminar flow]</a:t>
                </a:r>
                <a:endParaRPr lang="en-US" dirty="0"/>
              </a:p>
              <a:p>
                <a:pPr marL="0" indent="0" algn="just">
                  <a:buNone/>
                </a:pPr>
                <a:endParaRPr lang="en-US" dirty="0" smtClean="0"/>
              </a:p>
              <a:p>
                <a:pPr marL="0" indent="0" algn="just">
                  <a:buNone/>
                </a:pPr>
                <a:r>
                  <a:rPr lang="en-US" dirty="0" smtClean="0"/>
                  <a:t>For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𝑅</m:t>
                        </m:r>
                      </m:e>
                      <m:sub>
                        <m:r>
                          <a:rPr lang="en-US" i="1">
                            <a:latin typeface="Cambria Math" panose="02040503050406030204" pitchFamily="18" charset="0"/>
                          </a:rPr>
                          <m:t>𝑒</m:t>
                        </m:r>
                      </m:sub>
                    </m:sSub>
                  </m:oMath>
                </a14:m>
                <a:r>
                  <a:rPr lang="en-US" dirty="0" smtClean="0"/>
                  <a:t> = 4000 to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6</m:t>
                        </m:r>
                      </m:sup>
                    </m:sSup>
                  </m:oMath>
                </a14:m>
                <a:r>
                  <a:rPr lang="en-US" dirty="0" smtClean="0"/>
                  <a:t> , f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0.0791</m:t>
                        </m:r>
                      </m:num>
                      <m:den>
                        <m:sSubSup>
                          <m:sSubSupPr>
                            <m:ctrlPr>
                              <a:rPr lang="en-US" i="1" smtClean="0">
                                <a:latin typeface="Cambria Math" panose="02040503050406030204" pitchFamily="18" charset="0"/>
                              </a:rPr>
                            </m:ctrlPr>
                          </m:sSubSupPr>
                          <m:e>
                            <m:r>
                              <a:rPr lang="en-US" b="0" i="1" smtClean="0">
                                <a:latin typeface="Cambria Math" panose="02040503050406030204" pitchFamily="18" charset="0"/>
                              </a:rPr>
                              <m:t>𝑅</m:t>
                            </m:r>
                          </m:e>
                          <m:sub>
                            <m:r>
                              <a:rPr lang="en-US" b="0" i="1" smtClean="0">
                                <a:latin typeface="Cambria Math" panose="02040503050406030204" pitchFamily="18" charset="0"/>
                              </a:rPr>
                              <m:t>𝑒</m:t>
                            </m:r>
                          </m:sub>
                          <m:sup>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4</m:t>
                                </m:r>
                              </m:den>
                            </m:f>
                          </m:sup>
                        </m:sSubSup>
                      </m:den>
                    </m:f>
                  </m:oMath>
                </a14:m>
                <a:r>
                  <a:rPr lang="en-US" dirty="0" smtClean="0"/>
                  <a:t>  [Turbulent flow]</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03627" y="1375457"/>
                <a:ext cx="11625776" cy="5166019"/>
              </a:xfrm>
              <a:blipFill rotWithShape="0">
                <a:blip r:embed="rId2"/>
                <a:stretch>
                  <a:fillRect l="-1101" t="-2007"/>
                </a:stretch>
              </a:blipFill>
            </p:spPr>
            <p:txBody>
              <a:bodyPr/>
              <a:lstStyle/>
              <a:p>
                <a:r>
                  <a:rPr lang="en-US">
                    <a:noFill/>
                  </a:rPr>
                  <a:t> </a:t>
                </a:r>
              </a:p>
            </p:txBody>
          </p:sp>
        </mc:Fallback>
      </mc:AlternateContent>
    </p:spTree>
    <p:extLst>
      <p:ext uri="{BB962C8B-B14F-4D97-AF65-F5344CB8AC3E}">
        <p14:creationId xmlns:p14="http://schemas.microsoft.com/office/powerpoint/2010/main" val="2750754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09489" y="1276984"/>
                <a:ext cx="11451102" cy="4940936"/>
              </a:xfrm>
              <a:ln>
                <a:solidFill>
                  <a:schemeClr val="accent4"/>
                </a:solidFill>
              </a:ln>
            </p:spPr>
            <p:txBody>
              <a:bodyPr>
                <a:normAutofit/>
              </a:bodyPr>
              <a:lstStyle/>
              <a:p>
                <a:pPr marL="0" indent="0" algn="just">
                  <a:buNone/>
                </a:pPr>
                <a:r>
                  <a:rPr lang="en-US" sz="3200" dirty="0" smtClean="0"/>
                  <a:t>2. Chezy’s formula:</a:t>
                </a:r>
              </a:p>
              <a:p>
                <a:pPr marL="0" indent="0" algn="just">
                  <a:buNone/>
                </a:pPr>
                <a:r>
                  <a:rPr lang="en-US" sz="3200" dirty="0" smtClean="0"/>
                  <a:t>Mean velocity, V = C </a:t>
                </a:r>
                <a14:m>
                  <m:oMath xmlns:m="http://schemas.openxmlformats.org/officeDocument/2006/math">
                    <m:rad>
                      <m:radPr>
                        <m:degHide m:val="on"/>
                        <m:ctrlPr>
                          <a:rPr lang="en-US" sz="3200" i="1" smtClean="0">
                            <a:latin typeface="Cambria Math" panose="02040503050406030204" pitchFamily="18" charset="0"/>
                          </a:rPr>
                        </m:ctrlPr>
                      </m:radPr>
                      <m:deg/>
                      <m:e>
                        <m:r>
                          <a:rPr lang="en-US" sz="3200" b="0" i="1" smtClean="0">
                            <a:latin typeface="Cambria Math" panose="02040503050406030204" pitchFamily="18" charset="0"/>
                          </a:rPr>
                          <m:t>𝑖𝑅</m:t>
                        </m:r>
                      </m:e>
                    </m:rad>
                  </m:oMath>
                </a14:m>
                <a:endParaRPr lang="en-US" sz="3200" dirty="0"/>
              </a:p>
              <a:p>
                <a:pPr marL="0" indent="0" algn="just">
                  <a:buNone/>
                </a:pPr>
                <a:r>
                  <a:rPr lang="en-US" sz="3200" dirty="0" smtClean="0"/>
                  <a:t>Here,</a:t>
                </a:r>
              </a:p>
              <a:p>
                <a:pPr marL="0" indent="0" algn="just">
                  <a:buNone/>
                </a:pPr>
                <a:r>
                  <a:rPr lang="en-US" sz="3200" dirty="0" smtClean="0"/>
                  <a:t>C = Chezy’s constant</a:t>
                </a:r>
              </a:p>
              <a:p>
                <a:pPr marL="0" indent="0" algn="just">
                  <a:buNone/>
                </a:pPr>
                <a:r>
                  <a:rPr lang="en-US" sz="3200" dirty="0" smtClean="0"/>
                  <a:t>R = Hydraulic mean depth or Hydraulic radius</a:t>
                </a:r>
              </a:p>
              <a:p>
                <a:pPr marL="0" indent="0" algn="just">
                  <a:buNone/>
                </a:pPr>
                <a:r>
                  <a:rPr lang="en-US" sz="3200" dirty="0" err="1" smtClean="0"/>
                  <a:t>i</a:t>
                </a:r>
                <a:r>
                  <a:rPr lang="en-US" sz="3200" dirty="0" smtClean="0"/>
                  <a:t> = Loss of head per unit length of the pipe = </a:t>
                </a:r>
                <a14:m>
                  <m:oMath xmlns:m="http://schemas.openxmlformats.org/officeDocument/2006/math">
                    <m:f>
                      <m:fPr>
                        <m:ctrlPr>
                          <a:rPr lang="en-US" sz="3200" i="1" smtClean="0">
                            <a:latin typeface="Cambria Math" panose="02040503050406030204" pitchFamily="18" charset="0"/>
                          </a:rPr>
                        </m:ctrlPr>
                      </m:fPr>
                      <m:num>
                        <m:sSub>
                          <m:sSubPr>
                            <m:ctrlPr>
                              <a:rPr lang="en-US" sz="3200" i="1" smtClean="0">
                                <a:latin typeface="Cambria Math" panose="02040503050406030204" pitchFamily="18" charset="0"/>
                              </a:rPr>
                            </m:ctrlPr>
                          </m:sSubPr>
                          <m:e>
                            <m:r>
                              <a:rPr lang="en-US" sz="3200" b="0" i="1" smtClean="0">
                                <a:latin typeface="Cambria Math" panose="02040503050406030204" pitchFamily="18" charset="0"/>
                              </a:rPr>
                              <m:t>h</m:t>
                            </m:r>
                          </m:e>
                          <m:sub>
                            <m:r>
                              <a:rPr lang="en-US" sz="3200" b="0" i="1" smtClean="0">
                                <a:latin typeface="Cambria Math" panose="02040503050406030204" pitchFamily="18" charset="0"/>
                              </a:rPr>
                              <m:t>𝑓</m:t>
                            </m:r>
                          </m:sub>
                        </m:sSub>
                      </m:num>
                      <m:den>
                        <m:r>
                          <a:rPr lang="en-US" sz="3200" b="0" i="1" smtClean="0">
                            <a:latin typeface="Cambria Math" panose="02040503050406030204" pitchFamily="18" charset="0"/>
                          </a:rPr>
                          <m:t>𝐿</m:t>
                        </m:r>
                      </m:den>
                    </m:f>
                  </m:oMath>
                </a14:m>
                <a:endParaRPr lang="en-US" sz="3200" dirty="0" smtClean="0"/>
              </a:p>
              <a:p>
                <a:pPr marL="0" indent="0" algn="just">
                  <a:buNone/>
                </a:pPr>
                <a:r>
                  <a:rPr lang="en-US" sz="3200" dirty="0" smtClean="0">
                    <a:solidFill>
                      <a:srgbClr val="FF0000"/>
                    </a:solidFill>
                  </a:rPr>
                  <a:t>Chezy’s formula (for loss of head) is generally used for flow through open channels.</a:t>
                </a:r>
                <a:endParaRPr lang="en-US" sz="3200" dirty="0">
                  <a:solidFill>
                    <a:srgbClr val="FF000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09489" y="1276984"/>
                <a:ext cx="11451102" cy="4940936"/>
              </a:xfrm>
              <a:blipFill rotWithShape="0">
                <a:blip r:embed="rId2"/>
                <a:stretch>
                  <a:fillRect l="-1330" t="-2460" r="-1277"/>
                </a:stretch>
              </a:blipFill>
              <a:ln>
                <a:solidFill>
                  <a:schemeClr val="accent4"/>
                </a:solidFill>
              </a:ln>
            </p:spPr>
            <p:txBody>
              <a:bodyPr/>
              <a:lstStyle/>
              <a:p>
                <a:r>
                  <a:rPr lang="en-US">
                    <a:noFill/>
                  </a:rPr>
                  <a:t> </a:t>
                </a:r>
              </a:p>
            </p:txBody>
          </p:sp>
        </mc:Fallback>
      </mc:AlternateContent>
      <p:sp>
        <p:nvSpPr>
          <p:cNvPr id="4" name="Title 1"/>
          <p:cNvSpPr>
            <a:spLocks noGrp="1"/>
          </p:cNvSpPr>
          <p:nvPr>
            <p:ph type="title"/>
          </p:nvPr>
        </p:nvSpPr>
        <p:spPr>
          <a:xfrm>
            <a:off x="309489" y="281354"/>
            <a:ext cx="11451102" cy="762220"/>
          </a:xfrm>
        </p:spPr>
        <p:style>
          <a:lnRef idx="1">
            <a:schemeClr val="accent4"/>
          </a:lnRef>
          <a:fillRef idx="2">
            <a:schemeClr val="accent4"/>
          </a:fillRef>
          <a:effectRef idx="1">
            <a:schemeClr val="accent4"/>
          </a:effectRef>
          <a:fontRef idx="minor">
            <a:schemeClr val="dk1"/>
          </a:fontRef>
        </p:style>
        <p:txBody>
          <a:bodyPr/>
          <a:lstStyle/>
          <a:p>
            <a:r>
              <a:rPr lang="en-US" dirty="0" smtClean="0"/>
              <a:t>Major Energy Losses</a:t>
            </a:r>
            <a:endParaRPr lang="en-US" dirty="0"/>
          </a:p>
        </p:txBody>
      </p:sp>
    </p:spTree>
    <p:extLst>
      <p:ext uri="{BB962C8B-B14F-4D97-AF65-F5344CB8AC3E}">
        <p14:creationId xmlns:p14="http://schemas.microsoft.com/office/powerpoint/2010/main" val="38436581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830" y="295422"/>
            <a:ext cx="11471032" cy="846626"/>
          </a:xfrm>
        </p:spPr>
        <p:style>
          <a:lnRef idx="1">
            <a:schemeClr val="accent4"/>
          </a:lnRef>
          <a:fillRef idx="2">
            <a:schemeClr val="accent4"/>
          </a:fillRef>
          <a:effectRef idx="1">
            <a:schemeClr val="accent4"/>
          </a:effectRef>
          <a:fontRef idx="minor">
            <a:schemeClr val="dk1"/>
          </a:fontRef>
        </p:style>
        <p:txBody>
          <a:bodyPr/>
          <a:lstStyle/>
          <a:p>
            <a:r>
              <a:rPr lang="en-US" dirty="0" smtClean="0"/>
              <a:t>Practice Problem#21</a:t>
            </a:r>
            <a:endParaRPr lang="en-US" dirty="0"/>
          </a:p>
        </p:txBody>
      </p:sp>
      <p:sp>
        <p:nvSpPr>
          <p:cNvPr id="3" name="Content Placeholder 2"/>
          <p:cNvSpPr>
            <a:spLocks noGrp="1"/>
          </p:cNvSpPr>
          <p:nvPr>
            <p:ph idx="1"/>
          </p:nvPr>
        </p:nvSpPr>
        <p:spPr>
          <a:xfrm>
            <a:off x="345830" y="1628678"/>
            <a:ext cx="11471032" cy="4351338"/>
          </a:xfrm>
          <a:ln>
            <a:solidFill>
              <a:schemeClr val="accent4"/>
            </a:solidFill>
          </a:ln>
        </p:spPr>
        <p:txBody>
          <a:bodyPr/>
          <a:lstStyle/>
          <a:p>
            <a:pPr marL="0" indent="0" algn="just">
              <a:buNone/>
            </a:pPr>
            <a:r>
              <a:rPr lang="en-US" dirty="0" smtClean="0"/>
              <a:t>Water is to be applied to the students of Zia Hall of RUET through a supply main. The following data is given:</a:t>
            </a:r>
          </a:p>
          <a:p>
            <a:pPr algn="just"/>
            <a:r>
              <a:rPr lang="en-US" dirty="0" smtClean="0"/>
              <a:t>Distance of the reservoir from the campus = 3000 meter.</a:t>
            </a:r>
          </a:p>
          <a:p>
            <a:pPr algn="just"/>
            <a:r>
              <a:rPr lang="en-US" dirty="0" smtClean="0"/>
              <a:t>Number of inhabitants = 4000</a:t>
            </a:r>
          </a:p>
          <a:p>
            <a:pPr algn="just"/>
            <a:r>
              <a:rPr lang="en-US" dirty="0" smtClean="0"/>
              <a:t>Consumption of water per day of each inhabitant = 180 Liters.</a:t>
            </a:r>
          </a:p>
          <a:p>
            <a:pPr algn="just"/>
            <a:r>
              <a:rPr lang="en-US" dirty="0" smtClean="0"/>
              <a:t>Loss of head due to friction = 18 meter</a:t>
            </a:r>
          </a:p>
          <a:p>
            <a:pPr algn="just"/>
            <a:r>
              <a:rPr lang="en-US" dirty="0" smtClean="0"/>
              <a:t>Co-efficient of friction for the pipe, f = 0.007</a:t>
            </a:r>
          </a:p>
          <a:p>
            <a:pPr algn="just"/>
            <a:r>
              <a:rPr lang="en-US" dirty="0" smtClean="0"/>
              <a:t>If half of the daily supply is pumped in 8 hours, determine size of the supply main. </a:t>
            </a:r>
            <a:endParaRPr lang="en-US" dirty="0"/>
          </a:p>
        </p:txBody>
      </p:sp>
    </p:spTree>
    <p:extLst>
      <p:ext uri="{BB962C8B-B14F-4D97-AF65-F5344CB8AC3E}">
        <p14:creationId xmlns:p14="http://schemas.microsoft.com/office/powerpoint/2010/main" val="3026750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830" y="337624"/>
            <a:ext cx="11456963" cy="607476"/>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dirty="0" smtClean="0"/>
              <a:t>Solution</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345829" y="1262918"/>
                <a:ext cx="11456963" cy="5342598"/>
              </a:xfrm>
            </p:spPr>
            <p:txBody>
              <a:bodyPr/>
              <a:lstStyle/>
              <a:p>
                <a:pPr marL="0" indent="0" algn="just">
                  <a:buNone/>
                </a:pPr>
                <a:r>
                  <a:rPr lang="en-US" dirty="0" smtClean="0"/>
                  <a:t>Loss of head due to friction,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h</m:t>
                        </m:r>
                      </m:e>
                      <m:sub>
                        <m:r>
                          <a:rPr lang="en-US" i="1">
                            <a:latin typeface="Cambria Math" panose="02040503050406030204" pitchFamily="18" charset="0"/>
                          </a:rPr>
                          <m:t>𝑓</m:t>
                        </m:r>
                      </m:sub>
                    </m:sSub>
                    <m:r>
                      <a:rPr lang="en-US" i="1">
                        <a:latin typeface="Cambria Math" panose="02040503050406030204" pitchFamily="18" charset="0"/>
                      </a:rPr>
                      <m:t>=18 </m:t>
                    </m:r>
                    <m:r>
                      <a:rPr lang="en-US" i="1">
                        <a:latin typeface="Cambria Math" panose="02040503050406030204" pitchFamily="18" charset="0"/>
                      </a:rPr>
                      <m:t>𝑚𝑒𝑡𝑒𝑟</m:t>
                    </m:r>
                  </m:oMath>
                </a14:m>
                <a:endParaRPr lang="en-US" dirty="0"/>
              </a:p>
              <a:p>
                <a:pPr marL="0" indent="0" algn="just">
                  <a:buNone/>
                </a:pPr>
                <a:r>
                  <a:rPr lang="en-US" dirty="0"/>
                  <a:t>Co-efficient of friction, f = </a:t>
                </a:r>
                <a:r>
                  <a:rPr lang="en-US" dirty="0" smtClean="0"/>
                  <a:t>0.007</a:t>
                </a:r>
                <a:endParaRPr lang="en-US" dirty="0" smtClean="0"/>
              </a:p>
              <a:p>
                <a:pPr marL="0" indent="0" algn="just">
                  <a:buNone/>
                </a:pPr>
                <a:r>
                  <a:rPr lang="en-US" dirty="0" smtClean="0"/>
                  <a:t>Number of students = 4000</a:t>
                </a:r>
              </a:p>
              <a:p>
                <a:pPr marL="0" indent="0" algn="just">
                  <a:buNone/>
                </a:pPr>
                <a:r>
                  <a:rPr lang="en-US" dirty="0" smtClean="0"/>
                  <a:t>Consumption per day per student = 180 liters = 0.18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𝑚</m:t>
                        </m:r>
                      </m:e>
                      <m:sup>
                        <m:r>
                          <a:rPr lang="en-US" b="0" i="1" smtClean="0">
                            <a:latin typeface="Cambria Math" panose="02040503050406030204" pitchFamily="18" charset="0"/>
                          </a:rPr>
                          <m:t>3</m:t>
                        </m:r>
                      </m:sup>
                    </m:sSup>
                  </m:oMath>
                </a14:m>
                <a:endParaRPr lang="en-US" dirty="0" smtClean="0"/>
              </a:p>
              <a:p>
                <a:pPr marL="0" indent="0" algn="just">
                  <a:buNone/>
                </a:pPr>
                <a:r>
                  <a:rPr lang="en-US" dirty="0" smtClean="0"/>
                  <a:t>Total supply for day = 4000 </a:t>
                </a:r>
                <a14:m>
                  <m:oMath xmlns:m="http://schemas.openxmlformats.org/officeDocument/2006/math">
                    <m:r>
                      <a:rPr lang="en-US" i="1">
                        <a:latin typeface="Cambria Math" panose="02040503050406030204" pitchFamily="18" charset="0"/>
                      </a:rPr>
                      <m:t>∗</m:t>
                    </m:r>
                  </m:oMath>
                </a14:m>
                <a:r>
                  <a:rPr lang="en-US" dirty="0"/>
                  <a:t> </a:t>
                </a:r>
                <a:r>
                  <a:rPr lang="en-US" dirty="0" smtClean="0"/>
                  <a:t> 0.18 = 720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𝑚</m:t>
                        </m:r>
                      </m:e>
                      <m:sup>
                        <m:r>
                          <a:rPr lang="en-US" i="1">
                            <a:latin typeface="Cambria Math" panose="02040503050406030204" pitchFamily="18" charset="0"/>
                          </a:rPr>
                          <m:t>3</m:t>
                        </m:r>
                      </m:sup>
                    </m:sSup>
                  </m:oMath>
                </a14:m>
                <a:r>
                  <a:rPr lang="en-US" dirty="0" smtClean="0"/>
                  <a:t> (Volume)</a:t>
                </a:r>
              </a:p>
              <a:p>
                <a:pPr marL="0" indent="0" algn="just">
                  <a:buNone/>
                </a:pPr>
                <a:r>
                  <a:rPr lang="en-US" dirty="0" smtClean="0"/>
                  <a:t>Since </a:t>
                </a:r>
                <a:r>
                  <a:rPr lang="en-US" dirty="0" smtClean="0">
                    <a:solidFill>
                      <a:srgbClr val="FF0000"/>
                    </a:solidFill>
                  </a:rPr>
                  <a:t>half of the supply </a:t>
                </a:r>
                <a:r>
                  <a:rPr lang="en-US" dirty="0" smtClean="0"/>
                  <a:t>is to be pumped in </a:t>
                </a:r>
                <a:r>
                  <a:rPr lang="en-US" dirty="0" smtClean="0">
                    <a:solidFill>
                      <a:srgbClr val="FF0000"/>
                    </a:solidFill>
                  </a:rPr>
                  <a:t>8 hours</a:t>
                </a:r>
                <a:r>
                  <a:rPr lang="en-US" dirty="0" smtClean="0"/>
                  <a:t>, maximum flow for which the pipe is to be designed,</a:t>
                </a:r>
              </a:p>
              <a:p>
                <a:pPr marL="0" indent="0" algn="just">
                  <a:buNone/>
                </a:pPr>
                <a:r>
                  <a:rPr lang="en-US" dirty="0" smtClean="0"/>
                  <a:t>Q =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𝑉𝑜𝑙𝑢𝑚𝑒</m:t>
                        </m:r>
                      </m:num>
                      <m:den>
                        <m:r>
                          <a:rPr lang="en-US" b="0" i="1" smtClean="0">
                            <a:latin typeface="Cambria Math" panose="02040503050406030204" pitchFamily="18" charset="0"/>
                          </a:rPr>
                          <m:t>𝑇𝑖𝑚𝑒</m:t>
                        </m:r>
                      </m:den>
                    </m:f>
                    <m:r>
                      <a:rPr lang="en-US" b="0" i="0"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0.50∗720</m:t>
                        </m:r>
                      </m:num>
                      <m:den>
                        <m:r>
                          <a:rPr lang="en-US" b="0" i="1" smtClean="0">
                            <a:latin typeface="Cambria Math" panose="02040503050406030204" pitchFamily="18" charset="0"/>
                          </a:rPr>
                          <m:t>8∗3600</m:t>
                        </m:r>
                      </m:den>
                    </m:f>
                    <m:r>
                      <a:rPr lang="en-US" b="0" i="1" smtClean="0">
                        <a:latin typeface="Cambria Math" panose="02040503050406030204" pitchFamily="18" charset="0"/>
                      </a:rPr>
                      <m:t>=0.0125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𝑚</m:t>
                        </m:r>
                      </m:e>
                      <m:sup>
                        <m:r>
                          <a:rPr lang="en-US" b="0" i="1" smtClean="0">
                            <a:latin typeface="Cambria Math" panose="02040503050406030204" pitchFamily="18" charset="0"/>
                          </a:rPr>
                          <m:t>3</m:t>
                        </m:r>
                      </m:sup>
                    </m:sSup>
                  </m:oMath>
                </a14:m>
                <a:endParaRPr lang="en-US" dirty="0" smtClean="0"/>
              </a:p>
              <a:p>
                <a:pPr marL="0" indent="0" algn="just">
                  <a:buNone/>
                </a:pPr>
                <a:r>
                  <a:rPr lang="en-US" dirty="0" smtClean="0"/>
                  <a:t>Velocity, V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𝑄</m:t>
                        </m:r>
                      </m:num>
                      <m:den>
                        <m:r>
                          <a:rPr lang="en-US" b="0" i="1" smtClean="0">
                            <a:latin typeface="Cambria Math" panose="02040503050406030204" pitchFamily="18" charset="0"/>
                          </a:rPr>
                          <m:t>𝐴</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0.0125 </m:t>
                        </m:r>
                      </m:num>
                      <m:den>
                        <m:r>
                          <a:rPr lang="en-US" b="0" i="1" smtClean="0">
                            <a:latin typeface="Cambria Math" panose="02040503050406030204" pitchFamily="18" charset="0"/>
                          </a:rPr>
                          <m:t>0.25∗</m:t>
                        </m:r>
                        <m:r>
                          <a:rPr lang="el-GR" b="0" i="1" smtClean="0">
                            <a:latin typeface="Cambria Math" panose="02040503050406030204" pitchFamily="18" charset="0"/>
                          </a:rPr>
                          <m:t>𝜋</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𝐷</m:t>
                            </m:r>
                          </m:e>
                          <m:sup>
                            <m:r>
                              <a:rPr lang="en-US" b="0" i="1" smtClean="0">
                                <a:latin typeface="Cambria Math" panose="02040503050406030204" pitchFamily="18" charset="0"/>
                              </a:rPr>
                              <m:t>2</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0.0159</m:t>
                        </m:r>
                      </m:num>
                      <m:den>
                        <m:sSup>
                          <m:sSupPr>
                            <m:ctrlPr>
                              <a:rPr lang="en-US" i="1">
                                <a:latin typeface="Cambria Math" panose="02040503050406030204" pitchFamily="18" charset="0"/>
                              </a:rPr>
                            </m:ctrlPr>
                          </m:sSupPr>
                          <m:e>
                            <m:r>
                              <a:rPr lang="en-US" i="1">
                                <a:latin typeface="Cambria Math" panose="02040503050406030204" pitchFamily="18" charset="0"/>
                              </a:rPr>
                              <m:t>𝐷</m:t>
                            </m:r>
                          </m:e>
                          <m:sup>
                            <m:r>
                              <a:rPr lang="en-US" i="1">
                                <a:latin typeface="Cambria Math" panose="02040503050406030204" pitchFamily="18" charset="0"/>
                              </a:rPr>
                              <m:t>2</m:t>
                            </m:r>
                          </m:sup>
                        </m:sSup>
                      </m:den>
                    </m:f>
                  </m:oMath>
                </a14:m>
                <a:endParaRPr lang="en-US" dirty="0" smtClean="0"/>
              </a:p>
              <a:p>
                <a:pPr marL="0" indent="0" algn="just">
                  <a:buNone/>
                </a:pPr>
                <a:endParaRPr lang="en-US" dirty="0" smtClean="0"/>
              </a:p>
              <a:p>
                <a:pPr marL="0" indent="0" algn="just">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345829" y="1262918"/>
                <a:ext cx="11456963" cy="5342598"/>
              </a:xfrm>
              <a:blipFill rotWithShape="0">
                <a:blip r:embed="rId2"/>
                <a:stretch>
                  <a:fillRect l="-1118" t="-1596" r="-1064"/>
                </a:stretch>
              </a:blipFill>
            </p:spPr>
            <p:txBody>
              <a:bodyPr/>
              <a:lstStyle/>
              <a:p>
                <a:r>
                  <a:rPr lang="en-US">
                    <a:noFill/>
                  </a:rPr>
                  <a:t> </a:t>
                </a:r>
              </a:p>
            </p:txBody>
          </p:sp>
        </mc:Fallback>
      </mc:AlternateContent>
    </p:spTree>
    <p:extLst>
      <p:ext uri="{BB962C8B-B14F-4D97-AF65-F5344CB8AC3E}">
        <p14:creationId xmlns:p14="http://schemas.microsoft.com/office/powerpoint/2010/main" val="3980883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69710" y="1388896"/>
                <a:ext cx="11281012" cy="4351338"/>
              </a:xfrm>
              <a:ln>
                <a:solidFill>
                  <a:schemeClr val="accent4"/>
                </a:solidFill>
              </a:ln>
            </p:spPr>
            <p:txBody>
              <a:bodyPr/>
              <a:lstStyle/>
              <a:p>
                <a:pPr marL="0" indent="0" algn="just">
                  <a:buNone/>
                </a:pPr>
                <a:r>
                  <a:rPr lang="en-US" dirty="0" smtClean="0"/>
                  <a:t>Using the relation,</a:t>
                </a:r>
              </a:p>
              <a:p>
                <a:pPr marL="0" indent="0" algn="just">
                  <a:buNone/>
                </a:pPr>
                <a14:m>
                  <m:oMath xmlns:m="http://schemas.openxmlformats.org/officeDocument/2006/math">
                    <m:sSub>
                      <m:sSubPr>
                        <m:ctrlPr>
                          <a:rPr lang="en-US" smtClean="0">
                            <a:solidFill>
                              <a:schemeClr val="tx1"/>
                            </a:solidFill>
                            <a:latin typeface="Cambria Math" panose="02040503050406030204" pitchFamily="18" charset="0"/>
                          </a:rPr>
                        </m:ctrlPr>
                      </m:sSubPr>
                      <m:e>
                        <m:r>
                          <m:rPr>
                            <m:sty m:val="p"/>
                          </m:rPr>
                          <a:rPr lang="en-US" i="0">
                            <a:solidFill>
                              <a:schemeClr val="tx1"/>
                            </a:solidFill>
                            <a:latin typeface="Cambria Math" panose="02040503050406030204" pitchFamily="18" charset="0"/>
                          </a:rPr>
                          <m:t>Loss</m:t>
                        </m:r>
                        <m:r>
                          <a:rPr lang="en-US" i="0">
                            <a:solidFill>
                              <a:schemeClr val="tx1"/>
                            </a:solidFill>
                            <a:latin typeface="Cambria Math" panose="02040503050406030204" pitchFamily="18" charset="0"/>
                          </a:rPr>
                          <m:t> </m:t>
                        </m:r>
                        <m:r>
                          <m:rPr>
                            <m:sty m:val="p"/>
                          </m:rPr>
                          <a:rPr lang="en-US" i="0">
                            <a:solidFill>
                              <a:schemeClr val="tx1"/>
                            </a:solidFill>
                            <a:latin typeface="Cambria Math" panose="02040503050406030204" pitchFamily="18" charset="0"/>
                          </a:rPr>
                          <m:t>of</m:t>
                        </m:r>
                        <m:r>
                          <a:rPr lang="en-US" i="0">
                            <a:solidFill>
                              <a:schemeClr val="tx1"/>
                            </a:solidFill>
                            <a:latin typeface="Cambria Math" panose="02040503050406030204" pitchFamily="18" charset="0"/>
                          </a:rPr>
                          <m:t> </m:t>
                        </m:r>
                        <m:r>
                          <m:rPr>
                            <m:sty m:val="p"/>
                          </m:rPr>
                          <a:rPr lang="en-US" i="0">
                            <a:solidFill>
                              <a:schemeClr val="tx1"/>
                            </a:solidFill>
                            <a:latin typeface="Cambria Math" panose="02040503050406030204" pitchFamily="18" charset="0"/>
                          </a:rPr>
                          <m:t>head</m:t>
                        </m:r>
                        <m:r>
                          <a:rPr lang="en-US" i="0">
                            <a:solidFill>
                              <a:schemeClr val="tx1"/>
                            </a:solidFill>
                            <a:latin typeface="Cambria Math" panose="02040503050406030204" pitchFamily="18" charset="0"/>
                          </a:rPr>
                          <m:t> </m:t>
                        </m:r>
                        <m:r>
                          <m:rPr>
                            <m:sty m:val="p"/>
                          </m:rPr>
                          <a:rPr lang="en-US" i="0">
                            <a:solidFill>
                              <a:schemeClr val="tx1"/>
                            </a:solidFill>
                            <a:latin typeface="Cambria Math" panose="02040503050406030204" pitchFamily="18" charset="0"/>
                          </a:rPr>
                          <m:t>due</m:t>
                        </m:r>
                        <m:r>
                          <a:rPr lang="en-US" i="0">
                            <a:solidFill>
                              <a:schemeClr val="tx1"/>
                            </a:solidFill>
                            <a:latin typeface="Cambria Math" panose="02040503050406030204" pitchFamily="18" charset="0"/>
                          </a:rPr>
                          <m:t> </m:t>
                        </m:r>
                        <m:r>
                          <m:rPr>
                            <m:sty m:val="p"/>
                          </m:rPr>
                          <a:rPr lang="en-US" i="0">
                            <a:solidFill>
                              <a:schemeClr val="tx1"/>
                            </a:solidFill>
                            <a:latin typeface="Cambria Math" panose="02040503050406030204" pitchFamily="18" charset="0"/>
                          </a:rPr>
                          <m:t>to</m:t>
                        </m:r>
                        <m:r>
                          <a:rPr lang="en-US" i="0">
                            <a:solidFill>
                              <a:schemeClr val="tx1"/>
                            </a:solidFill>
                            <a:latin typeface="Cambria Math" panose="02040503050406030204" pitchFamily="18" charset="0"/>
                          </a:rPr>
                          <m:t> </m:t>
                        </m:r>
                        <m:r>
                          <m:rPr>
                            <m:sty m:val="p"/>
                          </m:rPr>
                          <a:rPr lang="en-US" i="0">
                            <a:solidFill>
                              <a:schemeClr val="tx1"/>
                            </a:solidFill>
                            <a:latin typeface="Cambria Math" panose="02040503050406030204" pitchFamily="18" charset="0"/>
                          </a:rPr>
                          <m:t>friction</m:t>
                        </m:r>
                        <m:r>
                          <a:rPr lang="en-US" i="0">
                            <a:solidFill>
                              <a:schemeClr val="tx1"/>
                            </a:solidFill>
                            <a:latin typeface="Cambria Math" panose="02040503050406030204" pitchFamily="18" charset="0"/>
                          </a:rPr>
                          <m:t>, </m:t>
                        </m:r>
                        <m:r>
                          <m:rPr>
                            <m:sty m:val="p"/>
                          </m:rPr>
                          <a:rPr lang="en-US" i="0">
                            <a:solidFill>
                              <a:schemeClr val="tx1"/>
                            </a:solidFill>
                            <a:latin typeface="Cambria Math" panose="02040503050406030204" pitchFamily="18" charset="0"/>
                          </a:rPr>
                          <m:t>h</m:t>
                        </m:r>
                      </m:e>
                      <m:sub>
                        <m:r>
                          <m:rPr>
                            <m:sty m:val="p"/>
                          </m:rPr>
                          <a:rPr lang="en-US" i="0">
                            <a:solidFill>
                              <a:schemeClr val="tx1"/>
                            </a:solidFill>
                            <a:latin typeface="Cambria Math" panose="02040503050406030204" pitchFamily="18" charset="0"/>
                          </a:rPr>
                          <m:t>f</m:t>
                        </m:r>
                      </m:sub>
                    </m:sSub>
                    <m:r>
                      <a:rPr lang="en-US" i="0">
                        <a:solidFill>
                          <a:schemeClr val="tx1"/>
                        </a:solidFill>
                        <a:latin typeface="Cambria Math" panose="02040503050406030204" pitchFamily="18" charset="0"/>
                      </a:rPr>
                      <m:t>=</m:t>
                    </m:r>
                    <m:f>
                      <m:fPr>
                        <m:ctrlPr>
                          <a:rPr lang="en-US">
                            <a:solidFill>
                              <a:schemeClr val="tx1"/>
                            </a:solidFill>
                            <a:latin typeface="Cambria Math" panose="02040503050406030204" pitchFamily="18" charset="0"/>
                          </a:rPr>
                        </m:ctrlPr>
                      </m:fPr>
                      <m:num>
                        <m:r>
                          <a:rPr lang="en-US" i="0">
                            <a:solidFill>
                              <a:schemeClr val="tx1"/>
                            </a:solidFill>
                            <a:latin typeface="Cambria Math" panose="02040503050406030204" pitchFamily="18" charset="0"/>
                          </a:rPr>
                          <m:t>4</m:t>
                        </m:r>
                        <m:r>
                          <m:rPr>
                            <m:sty m:val="p"/>
                          </m:rPr>
                          <a:rPr lang="en-US" i="0">
                            <a:solidFill>
                              <a:schemeClr val="tx1"/>
                            </a:solidFill>
                            <a:latin typeface="Cambria Math" panose="02040503050406030204" pitchFamily="18" charset="0"/>
                          </a:rPr>
                          <m:t>fL</m:t>
                        </m:r>
                      </m:num>
                      <m:den>
                        <m:r>
                          <m:rPr>
                            <m:sty m:val="p"/>
                          </m:rPr>
                          <a:rPr lang="en-US" i="0">
                            <a:solidFill>
                              <a:schemeClr val="tx1"/>
                            </a:solidFill>
                            <a:latin typeface="Cambria Math" panose="02040503050406030204" pitchFamily="18" charset="0"/>
                          </a:rPr>
                          <m:t>D</m:t>
                        </m:r>
                      </m:den>
                    </m:f>
                    <m:r>
                      <a:rPr lang="en-US" i="0">
                        <a:solidFill>
                          <a:schemeClr val="tx1"/>
                        </a:solidFill>
                        <a:latin typeface="Cambria Math" panose="02040503050406030204" pitchFamily="18" charset="0"/>
                      </a:rPr>
                      <m:t> ∗ </m:t>
                    </m:r>
                    <m:f>
                      <m:fPr>
                        <m:ctrlPr>
                          <a:rPr lang="en-US">
                            <a:solidFill>
                              <a:schemeClr val="tx1"/>
                            </a:solidFill>
                            <a:latin typeface="Cambria Math" panose="02040503050406030204" pitchFamily="18" charset="0"/>
                          </a:rPr>
                        </m:ctrlPr>
                      </m:fPr>
                      <m:num>
                        <m:sSup>
                          <m:sSupPr>
                            <m:ctrlPr>
                              <a:rPr lang="en-US">
                                <a:solidFill>
                                  <a:schemeClr val="tx1"/>
                                </a:solidFill>
                                <a:latin typeface="Cambria Math" panose="02040503050406030204" pitchFamily="18" charset="0"/>
                              </a:rPr>
                            </m:ctrlPr>
                          </m:sSupPr>
                          <m:e>
                            <m:r>
                              <m:rPr>
                                <m:sty m:val="p"/>
                              </m:rPr>
                              <a:rPr lang="en-US" i="0">
                                <a:solidFill>
                                  <a:schemeClr val="tx1"/>
                                </a:solidFill>
                                <a:latin typeface="Cambria Math" panose="02040503050406030204" pitchFamily="18" charset="0"/>
                              </a:rPr>
                              <m:t>V</m:t>
                            </m:r>
                          </m:e>
                          <m:sup>
                            <m:r>
                              <a:rPr lang="en-US" i="0">
                                <a:solidFill>
                                  <a:schemeClr val="tx1"/>
                                </a:solidFill>
                                <a:latin typeface="Cambria Math" panose="02040503050406030204" pitchFamily="18" charset="0"/>
                              </a:rPr>
                              <m:t>2</m:t>
                            </m:r>
                          </m:sup>
                        </m:sSup>
                      </m:num>
                      <m:den>
                        <m:r>
                          <a:rPr lang="en-US" i="0">
                            <a:solidFill>
                              <a:schemeClr val="tx1"/>
                            </a:solidFill>
                            <a:latin typeface="Cambria Math" panose="02040503050406030204" pitchFamily="18" charset="0"/>
                          </a:rPr>
                          <m:t>2</m:t>
                        </m:r>
                        <m:r>
                          <m:rPr>
                            <m:sty m:val="p"/>
                          </m:rPr>
                          <a:rPr lang="en-US" i="0">
                            <a:solidFill>
                              <a:schemeClr val="tx1"/>
                            </a:solidFill>
                            <a:latin typeface="Cambria Math" panose="02040503050406030204" pitchFamily="18" charset="0"/>
                          </a:rPr>
                          <m:t>g</m:t>
                        </m:r>
                      </m:den>
                    </m:f>
                  </m:oMath>
                </a14:m>
                <a:r>
                  <a:rPr lang="en-US" dirty="0" smtClean="0">
                    <a:solidFill>
                      <a:schemeClr val="tx1"/>
                    </a:solidFill>
                  </a:rPr>
                  <a:t> </a:t>
                </a:r>
              </a:p>
              <a:p>
                <a:pPr marL="0" indent="0" algn="just">
                  <a:buNone/>
                </a:pPr>
                <a:endParaRPr lang="en-US" dirty="0" smtClean="0"/>
              </a:p>
              <a:p>
                <a:pPr marL="0" indent="0" algn="just">
                  <a:buNone/>
                </a:pPr>
                <a:r>
                  <a:rPr lang="en-US" dirty="0" smtClean="0"/>
                  <a:t>Diameter, D = 0.143 meter or 143 mm.</a:t>
                </a:r>
              </a:p>
              <a:p>
                <a:pPr marL="0" indent="0" algn="just">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69710" y="1388896"/>
                <a:ext cx="11281012" cy="4351338"/>
              </a:xfrm>
              <a:blipFill rotWithShape="0">
                <a:blip r:embed="rId2"/>
                <a:stretch>
                  <a:fillRect l="-1025" t="-2235"/>
                </a:stretch>
              </a:blipFill>
              <a:ln>
                <a:solidFill>
                  <a:schemeClr val="accent4"/>
                </a:solidFill>
              </a:ln>
            </p:spPr>
            <p:txBody>
              <a:bodyPr/>
              <a:lstStyle/>
              <a:p>
                <a:r>
                  <a:rPr lang="en-US">
                    <a:noFill/>
                  </a:rPr>
                  <a:t> </a:t>
                </a:r>
              </a:p>
            </p:txBody>
          </p:sp>
        </mc:Fallback>
      </mc:AlternateContent>
      <p:sp>
        <p:nvSpPr>
          <p:cNvPr id="4" name="Title 1"/>
          <p:cNvSpPr>
            <a:spLocks noGrp="1"/>
          </p:cNvSpPr>
          <p:nvPr>
            <p:ph type="title"/>
          </p:nvPr>
        </p:nvSpPr>
        <p:spPr>
          <a:xfrm>
            <a:off x="469710" y="395785"/>
            <a:ext cx="11281012" cy="667106"/>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US" dirty="0" smtClean="0"/>
              <a:t>Solution</a:t>
            </a:r>
            <a:endParaRPr lang="en-US" dirty="0"/>
          </a:p>
        </p:txBody>
      </p:sp>
    </p:spTree>
    <p:extLst>
      <p:ext uri="{BB962C8B-B14F-4D97-AF65-F5344CB8AC3E}">
        <p14:creationId xmlns:p14="http://schemas.microsoft.com/office/powerpoint/2010/main" val="1874084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034" y="309490"/>
            <a:ext cx="11400692" cy="720017"/>
          </a:xfrm>
        </p:spPr>
        <p:style>
          <a:lnRef idx="1">
            <a:schemeClr val="accent4"/>
          </a:lnRef>
          <a:fillRef idx="2">
            <a:schemeClr val="accent4"/>
          </a:fillRef>
          <a:effectRef idx="1">
            <a:schemeClr val="accent4"/>
          </a:effectRef>
          <a:fontRef idx="minor">
            <a:schemeClr val="dk1"/>
          </a:fontRef>
        </p:style>
        <p:txBody>
          <a:bodyPr/>
          <a:lstStyle/>
          <a:p>
            <a:r>
              <a:rPr lang="en-US" dirty="0" smtClean="0"/>
              <a:t>Minor Energy Losses</a:t>
            </a:r>
            <a:endParaRPr lang="en-US" dirty="0"/>
          </a:p>
        </p:txBody>
      </p:sp>
      <p:sp>
        <p:nvSpPr>
          <p:cNvPr id="3" name="Content Placeholder 2"/>
          <p:cNvSpPr>
            <a:spLocks noGrp="1"/>
          </p:cNvSpPr>
          <p:nvPr>
            <p:ph idx="1"/>
          </p:nvPr>
        </p:nvSpPr>
        <p:spPr>
          <a:xfrm>
            <a:off x="388034" y="1305119"/>
            <a:ext cx="11400692" cy="5250425"/>
          </a:xfrm>
        </p:spPr>
        <p:txBody>
          <a:bodyPr/>
          <a:lstStyle/>
          <a:p>
            <a:pPr marL="0" indent="0" algn="just">
              <a:buNone/>
            </a:pPr>
            <a:r>
              <a:rPr lang="en-US" dirty="0" smtClean="0"/>
              <a:t>Loss of Head due to sudden enlargement:</a:t>
            </a:r>
          </a:p>
          <a:p>
            <a:pPr marL="0" indent="0" algn="just">
              <a:buNone/>
            </a:pPr>
            <a:endParaRPr lang="en-US" dirty="0"/>
          </a:p>
          <a:p>
            <a:pPr marL="0" indent="0" algn="just">
              <a:buNone/>
            </a:pPr>
            <a:endParaRPr lang="en-US" dirty="0" smtClean="0"/>
          </a:p>
          <a:p>
            <a:pPr marL="0" indent="0" algn="just">
              <a:buNone/>
            </a:pPr>
            <a:endParaRPr lang="en-US" dirty="0"/>
          </a:p>
          <a:p>
            <a:pPr marL="0" indent="0" algn="just">
              <a:buNone/>
            </a:pPr>
            <a:endParaRPr lang="en-US" dirty="0" smtClean="0"/>
          </a:p>
          <a:p>
            <a:pPr marL="0" indent="0" algn="just">
              <a:buNone/>
            </a:pPr>
            <a:endParaRPr lang="en-US" dirty="0"/>
          </a:p>
          <a:p>
            <a:pPr marL="0" indent="0" algn="just">
              <a:buNone/>
            </a:pPr>
            <a:endParaRPr lang="en-US" dirty="0" smtClean="0"/>
          </a:p>
          <a:p>
            <a:pPr marL="0" indent="0" algn="just">
              <a:buNone/>
            </a:pPr>
            <a:endParaRPr lang="en-US" dirty="0"/>
          </a:p>
          <a:p>
            <a:pPr marL="0" indent="0" algn="just">
              <a:buNone/>
            </a:pPr>
            <a:endParaRPr lang="en-US" dirty="0" smtClean="0"/>
          </a:p>
          <a:p>
            <a:pPr marL="0" indent="0" algn="just">
              <a:buNone/>
            </a:pPr>
            <a:r>
              <a:rPr lang="en-US" dirty="0" smtClean="0">
                <a:solidFill>
                  <a:srgbClr val="FF0000"/>
                </a:solidFill>
              </a:rPr>
              <a:t>Video link: https</a:t>
            </a:r>
            <a:r>
              <a:rPr lang="en-US" dirty="0">
                <a:solidFill>
                  <a:srgbClr val="FF0000"/>
                </a:solidFill>
              </a:rPr>
              <a:t>://vimeo.com/193012607</a:t>
            </a:r>
            <a:endParaRPr lang="en-US" dirty="0" smtClean="0">
              <a:solidFill>
                <a:srgbClr val="FF0000"/>
              </a:solidFill>
            </a:endParaRPr>
          </a:p>
          <a:p>
            <a:pPr marL="0" indent="0" algn="just">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1673" y="1996025"/>
            <a:ext cx="5936565" cy="3643532"/>
          </a:xfrm>
          <a:prstGeom prst="rect">
            <a:avLst/>
          </a:prstGeom>
        </p:spPr>
      </p:pic>
    </p:spTree>
    <p:extLst>
      <p:ext uri="{BB962C8B-B14F-4D97-AF65-F5344CB8AC3E}">
        <p14:creationId xmlns:p14="http://schemas.microsoft.com/office/powerpoint/2010/main" val="3296936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486</TotalTime>
  <Words>424</Words>
  <Application>Microsoft Office PowerPoint</Application>
  <PresentationFormat>Widescreen</PresentationFormat>
  <Paragraphs>105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Cambria Math</vt:lpstr>
      <vt:lpstr>Office Theme</vt:lpstr>
      <vt:lpstr>Download Class Lecture Slides from here:</vt:lpstr>
      <vt:lpstr>Flow Through Pipes</vt:lpstr>
      <vt:lpstr>Loss of Energy (or Head) in Pipes</vt:lpstr>
      <vt:lpstr>Major Energy Losses</vt:lpstr>
      <vt:lpstr>Major Energy Losses</vt:lpstr>
      <vt:lpstr>Practice Problem#21</vt:lpstr>
      <vt:lpstr>Solution</vt:lpstr>
      <vt:lpstr>Solution</vt:lpstr>
      <vt:lpstr>Minor Energy Losses</vt:lpstr>
      <vt:lpstr>Step 1: Apply Bernoulli’s equation</vt:lpstr>
      <vt:lpstr>Step 2: Change of Momentum</vt:lpstr>
      <vt:lpstr>Step 3: Net force acting on the liquid</vt:lpstr>
      <vt:lpstr>Loss of Head due to sudden Enlargement</vt:lpstr>
      <vt:lpstr>Practice Problem#22 [Rajput= 639]</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Download Class Lecture Slides from here:</dc:title>
  <dc:creator>Ahmed Hossain</dc:creator>
  <cp:lastModifiedBy>Ahmed Hossain</cp:lastModifiedBy>
  <cp:revision>25</cp:revision>
  <dcterms:created xsi:type="dcterms:W3CDTF">2018-04-05T06:42:55Z</dcterms:created>
  <dcterms:modified xsi:type="dcterms:W3CDTF">2018-04-06T07:01:51Z</dcterms:modified>
</cp:coreProperties>
</file>