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30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5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9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5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6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4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5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5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34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82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329C3-FE15-4CB6-BBF8-AF7757FDADE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8B9A8-4647-40BE-96F6-91B0099C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2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603" y="354841"/>
            <a:ext cx="11750722" cy="6302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800" dirty="0" smtClean="0"/>
              <a:t>Loss of Head due to sudden contraction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603" y="4741232"/>
            <a:ext cx="11750722" cy="1624083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Loss of head due to sudden contraction </a:t>
            </a:r>
          </a:p>
          <a:p>
            <a:pPr algn="just"/>
            <a:r>
              <a:rPr lang="en-US" sz="3200" dirty="0" smtClean="0"/>
              <a:t>= Loss up to vena contracta + Loss due to sudden enlargement beyond vena contracta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185" y="1160060"/>
            <a:ext cx="5393140" cy="309804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0026574"/>
                  </p:ext>
                </p:extLst>
              </p:nvPr>
            </p:nvGraphicFramePr>
            <p:xfrm>
              <a:off x="288877" y="1160060"/>
              <a:ext cx="6061122" cy="3108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61826"/>
                    <a:gridCol w="4599296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Symbol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Notation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Area of flow at section C-C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Velocity</a:t>
                          </a:r>
                          <a:r>
                            <a:rPr lang="en-US" sz="2400" baseline="0" dirty="0" smtClean="0"/>
                            <a:t> of flow at section C-C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Area</a:t>
                          </a:r>
                          <a:r>
                            <a:rPr lang="en-US" sz="2400" baseline="0" dirty="0" smtClean="0"/>
                            <a:t> of flow at section 2-2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Velocity of flow at section 2-2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Loss of head due to sudden contraction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0026574"/>
                  </p:ext>
                </p:extLst>
              </p:nvPr>
            </p:nvGraphicFramePr>
            <p:xfrm>
              <a:off x="288877" y="1160060"/>
              <a:ext cx="6061122" cy="3108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61826"/>
                    <a:gridCol w="4599296"/>
                  </a:tblGrid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Symbol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Notation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17" t="-110667" r="-316250" b="-5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Area of flow at section C-C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17" t="-210667" r="-316250" b="-4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Velocity</a:t>
                          </a:r>
                          <a:r>
                            <a:rPr lang="en-US" sz="2400" baseline="0" dirty="0" smtClean="0"/>
                            <a:t> of flow at section C-C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17" t="-306579" r="-316250" b="-3052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Area</a:t>
                          </a:r>
                          <a:r>
                            <a:rPr lang="en-US" sz="2400" baseline="0" dirty="0" smtClean="0"/>
                            <a:t> of flow at section 2-2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17" t="-412000" r="-316250" b="-20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Velocity of flow at section 2-2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17" t="-284444" r="-316250" b="-162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Loss of head due to sudden contraction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967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89560" y="1223888"/>
                <a:ext cx="11583572" cy="5500469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𝑛𝑒𝑔𝑙𝑖𝑔𝑖𝑏𝑙𝑦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𝑠𝑚𝑎𝑙𝑙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dirty="0" smtClean="0"/>
                  <a:t> ……………………………(1)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From continuity equation, we have,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      [Co-efficient of contraction,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]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Substituting the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dirty="0" smtClean="0"/>
                  <a:t> in equation 1 we get,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In general,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∗</m:t>
                    </m:r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Constant k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endParaRPr lang="en-US" dirty="0" smtClean="0"/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9560" y="1223888"/>
                <a:ext cx="11583572" cy="5500469"/>
              </a:xfrm>
              <a:blipFill rotWithShape="0">
                <a:blip r:embed="rId2"/>
                <a:stretch>
                  <a:fillRect l="-1052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9560" y="211015"/>
            <a:ext cx="11583572" cy="83255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800" dirty="0" smtClean="0"/>
              <a:t>Loss of Head due to sudden contraction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06191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015" y="253218"/>
            <a:ext cx="11816861" cy="66374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Practice problem#23 (Bansal = 476)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1015" y="1164441"/>
                <a:ext cx="11816861" cy="5348899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A horizontal pipe of diameter 500 mm is suddenly contracted to a diameter of 250 mm. The pressure intensities in the large and smaller pipe is given as 13.734 N/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and 11.772 </a:t>
                </a:r>
                <a:r>
                  <a:rPr lang="en-US" dirty="0" smtClean="0"/>
                  <a:t>N/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respectively. Find the loss of head due to contraction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=0.62; </m:t>
                    </m:r>
                  </m:oMath>
                </a14:m>
                <a:r>
                  <a:rPr lang="en-US" dirty="0" smtClean="0"/>
                  <a:t>Also determine the rate of flow of water.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Solution: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Information given,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=500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𝑚𝑚</m:t>
                    </m:r>
                  </m:oMath>
                </a14:m>
                <a:r>
                  <a:rPr lang="en-US" dirty="0" smtClean="0"/>
                  <a:t> = 0.5 m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𝑚𝑚</m:t>
                    </m:r>
                  </m:oMath>
                </a14:m>
                <a:r>
                  <a:rPr lang="en-US" dirty="0" smtClean="0"/>
                  <a:t> = </a:t>
                </a:r>
                <a:r>
                  <a:rPr lang="en-US" dirty="0" smtClean="0"/>
                  <a:t>0.25 m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dirty="0" smtClean="0"/>
                      <m:t>13.734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/>
                      <m:t>N</m:t>
                    </m:r>
                    <m:r>
                      <m:rPr>
                        <m:nor/>
                      </m:rPr>
                      <a:rPr lang="en-US" dirty="0" smtClean="0"/>
                      <m:t>/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11</m:t>
                    </m:r>
                    <m:r>
                      <m:rPr>
                        <m:nor/>
                      </m:rPr>
                      <a:rPr lang="en-US" dirty="0" smtClean="0"/>
                      <m:t>.7</m:t>
                    </m:r>
                    <m:r>
                      <m:rPr>
                        <m:nor/>
                      </m:rPr>
                      <a:rPr lang="en-US" b="0" i="0" dirty="0" smtClean="0"/>
                      <m:t>72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/>
                      <m:t>N</m:t>
                    </m:r>
                    <m:r>
                      <m:rPr>
                        <m:nor/>
                      </m:rPr>
                      <a:rPr lang="en-US" dirty="0" smtClean="0"/>
                      <m:t>/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endParaRPr lang="en-US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=0.62</m:t>
                    </m:r>
                  </m:oMath>
                </a14:m>
                <a:r>
                  <a:rPr lang="en-US" dirty="0" smtClean="0"/>
                  <a:t> </a:t>
                </a:r>
                <a:endParaRPr lang="en-US" dirty="0" smtClean="0"/>
              </a:p>
              <a:p>
                <a:pPr marL="0" indent="0" algn="just">
                  <a:buNone/>
                </a:pPr>
                <a:endParaRPr lang="en-US" dirty="0" smtClean="0"/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1015" y="1164441"/>
                <a:ext cx="11816861" cy="5348899"/>
              </a:xfrm>
              <a:blipFill rotWithShape="0">
                <a:blip r:embed="rId2"/>
                <a:stretch>
                  <a:fillRect l="-1031" t="-1706" r="-979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467" y="3318920"/>
            <a:ext cx="5219112" cy="2962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288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383" y="281353"/>
            <a:ext cx="11513234" cy="7340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83" y="1209822"/>
            <a:ext cx="11513234" cy="545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68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841" y="253218"/>
            <a:ext cx="11625776" cy="52050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000" dirty="0" smtClean="0"/>
              <a:t>Solution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242" y="872197"/>
            <a:ext cx="10098845" cy="583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987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695" y="309489"/>
            <a:ext cx="11583573" cy="80442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Practice Problem#24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17694" y="1417661"/>
                <a:ext cx="11583573" cy="5180086"/>
              </a:xfrm>
              <a:ln>
                <a:solidFill>
                  <a:schemeClr val="accent6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A horizontal pipe of diameter 500 mm is suddenly contracted to a diameter of 250 mm. The pressure intensities in the large and smaller pipe is given as 13.734 N/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and 11.772 N/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respectively</a:t>
                </a:r>
                <a:r>
                  <a:rPr lang="en-US" dirty="0" smtClean="0"/>
                  <a:t>. If the rate of flow of water is 300 liter/second, Find the value of co-efficient of contraction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0" indent="0" algn="just">
                  <a:buNone/>
                </a:pPr>
                <a:r>
                  <a:rPr lang="en-US" b="0" dirty="0" smtClean="0"/>
                  <a:t>Solution: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Formula :</a:t>
                </a:r>
              </a:p>
              <a:p>
                <a:pPr marL="514350" indent="-514350" algn="just">
                  <a:buFont typeface="+mj-lt"/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sub>
                    </m:sSub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</m:sub>
                            </m:sSub>
                          </m:den>
                        </m:f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−1)</m:t>
                        </m:r>
                      </m:e>
                      <m:sup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latin typeface="Cambria Math" panose="02040503050406030204" pitchFamily="18" charset="0"/>
                </a:endParaRPr>
              </a:p>
              <a:p>
                <a:pPr marL="514350" indent="-514350" algn="just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i="0" smtClean="0"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den>
                    </m:f>
                    <m:r>
                      <a:rPr lang="en-US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g</m:t>
                        </m:r>
                      </m:den>
                    </m:f>
                    <m:r>
                      <a:rPr lang="en-US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en-US" i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i="0" smtClean="0"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den>
                    </m:f>
                    <m:r>
                      <a:rPr lang="en-US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g</m:t>
                        </m:r>
                      </m:den>
                    </m:f>
                    <m:r>
                      <a:rPr lang="en-US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en-US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n-US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sub>
                    </m:sSub>
                  </m:oMath>
                </a14:m>
                <a:r>
                  <a:rPr lang="en-US" b="0" dirty="0" smtClean="0"/>
                  <a:t> </a:t>
                </a:r>
              </a:p>
              <a:p>
                <a:pPr marL="514350" indent="-514350" algn="just">
                  <a:buFont typeface="+mj-lt"/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7694" y="1417661"/>
                <a:ext cx="11583573" cy="5180086"/>
              </a:xfrm>
              <a:blipFill rotWithShape="0">
                <a:blip r:embed="rId2"/>
                <a:stretch>
                  <a:fillRect l="-999" t="-1880" r="-1052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000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8" y="295421"/>
            <a:ext cx="10832123" cy="67781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Other Minor Losses in Pipe Flow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50752631"/>
                  </p:ext>
                </p:extLst>
              </p:nvPr>
            </p:nvGraphicFramePr>
            <p:xfrm>
              <a:off x="542779" y="1192603"/>
              <a:ext cx="10823917" cy="527386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35990"/>
                    <a:gridCol w="5387927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i="0" dirty="0" smtClean="0"/>
                            <a:t>Type</a:t>
                          </a:r>
                          <a:r>
                            <a:rPr lang="en-US" sz="2600" i="0" baseline="0" dirty="0" smtClean="0"/>
                            <a:t> of Loss</a:t>
                          </a:r>
                          <a:endParaRPr lang="en-US" sz="260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i="0" dirty="0" smtClean="0"/>
                            <a:t>Formula</a:t>
                          </a:r>
                          <a:endParaRPr lang="en-US" sz="2600" i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600" i="0" dirty="0" smtClean="0"/>
                            <a:t>Loss of head due to Obstruction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600" i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obs</m:t>
                                  </m:r>
                                </m:sub>
                              </m:sSub>
                            </m:oMath>
                          </a14:m>
                          <a:endParaRPr lang="en-US" sz="260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[</m:t>
                                </m:r>
                                <m:sSup>
                                  <m:sSupPr>
                                    <m:ctrl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f>
                                      <m:fPr>
                                        <m:ctrl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m:rPr>
                                            <m:sty m:val="p"/>
                                          </m:r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A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600" b="0" i="0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600" b="0" i="0" smtClean="0">
                                                <a:latin typeface="Cambria Math" panose="02040503050406030204" pitchFamily="18" charset="0"/>
                                              </a:rPr>
                                              <m:t>C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600" b="0" i="0" smtClean="0">
                                                <a:latin typeface="Cambria Math" panose="02040503050406030204" pitchFamily="18" charset="0"/>
                                              </a:rPr>
                                              <m:t>c</m:t>
                                            </m:r>
                                          </m:sub>
                                        </m:sSub>
                                        <m:d>
                                          <m:dPr>
                                            <m:ctrlPr>
                                              <a:rPr lang="en-US" sz="2600" b="0" i="0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600" b="0" i="0" smtClean="0">
                                                <a:latin typeface="Cambria Math" panose="02040503050406030204" pitchFamily="18" charset="0"/>
                                              </a:rPr>
                                              <m:t>A</m:t>
                                            </m:r>
                                            <m:r>
                                              <a:rPr lang="en-US" sz="2600" b="0" i="0" smtClean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600" b="0" i="0" smtClean="0">
                                                <a:latin typeface="Cambria Math" panose="02040503050406030204" pitchFamily="18" charset="0"/>
                                              </a:rPr>
                                              <m:t>a</m:t>
                                            </m:r>
                                          </m:e>
                                        </m:d>
                                      </m:den>
                                    </m:f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]</m:t>
                                    </m:r>
                                  </m:e>
                                  <m:sup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  <m:f>
                                  <m:fPr>
                                    <m:ctrlPr>
                                      <a:rPr lang="en-US" sz="2600" i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Sup>
                                      <m:sSubSupPr>
                                        <m:ctrlPr>
                                          <a:rPr lang="en-US" sz="2600" i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V</m:t>
                                        </m:r>
                                      </m:e>
                                      <m:sub>
                                        <m: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  <m:sup>
                                        <m: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</m:num>
                                  <m:den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600" i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600" i="0" dirty="0" smtClean="0"/>
                            <a:t>Loss of head at the Entrance ,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600" i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</m:sSub>
                            </m:oMath>
                          </a14:m>
                          <a:endParaRPr lang="en-US" sz="260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0.5∗</m:t>
                                </m:r>
                                <m:f>
                                  <m:fPr>
                                    <m:ctrlPr>
                                      <a:rPr lang="en-US" sz="2600" i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600" i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V</m:t>
                                        </m:r>
                                      </m:e>
                                      <m:sup>
                                        <m: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600" i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600" i="0" dirty="0" smtClean="0"/>
                            <a:t>Loss of head  a</a:t>
                          </a:r>
                          <a:r>
                            <a:rPr lang="en-US" sz="2600" i="0" dirty="0" smtClean="0"/>
                            <a:t>t the exit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600" i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o</m:t>
                                  </m:r>
                                </m:sub>
                              </m:sSub>
                            </m:oMath>
                          </a14:m>
                          <a:endParaRPr lang="en-US" sz="260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600" i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600" i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V</m:t>
                                        </m:r>
                                      </m:e>
                                      <m:sup>
                                        <m: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600" i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600" i="0" dirty="0" smtClean="0"/>
                            <a:t>Loss of head due to Bend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600" i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</m:sub>
                              </m:sSub>
                            </m:oMath>
                          </a14:m>
                          <a:endParaRPr lang="en-US" sz="260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k</m:t>
                                </m:r>
                                <m: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  <m:f>
                                  <m:fPr>
                                    <m:ctrlPr>
                                      <a:rPr lang="en-US" sz="2600" i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600" i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V</m:t>
                                        </m:r>
                                      </m:e>
                                      <m:sup>
                                        <m: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600" i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600" i="0" dirty="0" smtClean="0"/>
                            <a:t>Loss of head in Various</a:t>
                          </a:r>
                          <a:r>
                            <a:rPr lang="en-US" sz="2600" i="0" baseline="0" dirty="0" smtClean="0"/>
                            <a:t> Pipe fittings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600" i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600" b="0" i="0" smtClean="0">
                                      <a:latin typeface="Cambria Math" panose="02040503050406030204" pitchFamily="18" charset="0"/>
                                    </a:rPr>
                                    <m:t>fittings</m:t>
                                  </m:r>
                                </m:sub>
                              </m:sSub>
                            </m:oMath>
                          </a14:m>
                          <a:endParaRPr lang="en-US" sz="260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k</m:t>
                                </m:r>
                                <m: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  <m:f>
                                  <m:fPr>
                                    <m:ctrlPr>
                                      <a:rPr lang="en-US" sz="2600" i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600" i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V</m:t>
                                        </m:r>
                                      </m:e>
                                      <m:sup>
                                        <m: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600" i="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50752631"/>
                  </p:ext>
                </p:extLst>
              </p:nvPr>
            </p:nvGraphicFramePr>
            <p:xfrm>
              <a:off x="542779" y="1192603"/>
              <a:ext cx="10823917" cy="527386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35990"/>
                    <a:gridCol w="5387927"/>
                  </a:tblGrid>
                  <a:tr h="4876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i="0" dirty="0" smtClean="0"/>
                            <a:t>Type</a:t>
                          </a:r>
                          <a:r>
                            <a:rPr lang="en-US" sz="2600" i="0" baseline="0" dirty="0" smtClean="0"/>
                            <a:t> of Loss</a:t>
                          </a:r>
                          <a:endParaRPr lang="en-US" sz="260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i="0" dirty="0" smtClean="0"/>
                            <a:t>Formula</a:t>
                          </a:r>
                          <a:endParaRPr lang="en-US" sz="2600" i="0" dirty="0"/>
                        </a:p>
                      </a:txBody>
                      <a:tcPr/>
                    </a:tc>
                  </a:tr>
                  <a:tr h="9622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24" t="-55696" r="-99552" b="-4063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1131" t="-55696" r="-452" b="-406329"/>
                          </a:stretch>
                        </a:blipFill>
                      </a:tcPr>
                    </a:tc>
                  </a:tr>
                  <a:tr h="9559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24" t="-156688" r="-99552" b="-308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1131" t="-156688" r="-452" b="-308917"/>
                          </a:stretch>
                        </a:blipFill>
                      </a:tcPr>
                    </a:tc>
                  </a:tr>
                  <a:tr h="9559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24" t="-256688" r="-99552" b="-208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1131" t="-256688" r="-452" b="-208917"/>
                          </a:stretch>
                        </a:blipFill>
                      </a:tcPr>
                    </a:tc>
                  </a:tr>
                  <a:tr h="9559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24" t="-356688" r="-99552" b="-108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1131" t="-356688" r="-452" b="-108917"/>
                          </a:stretch>
                        </a:blipFill>
                      </a:tcPr>
                    </a:tc>
                  </a:tr>
                  <a:tr h="9559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24" t="-456688" r="-99552" b="-8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1131" t="-456688" r="-452" b="-891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5792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2" y="576617"/>
            <a:ext cx="5086350" cy="2208944"/>
          </a:xfrm>
          <a:ln>
            <a:solidFill>
              <a:schemeClr val="accent6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434" y="576617"/>
            <a:ext cx="6688309" cy="5992992"/>
          </a:xfrm>
          <a:prstGeom prst="rect">
            <a:avLst/>
          </a:prstGeom>
          <a:ln>
            <a:solidFill>
              <a:schemeClr val="accent6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2" y="3093791"/>
            <a:ext cx="5086350" cy="3475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53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198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Loss of Head due to sudden contraction</vt:lpstr>
      <vt:lpstr>Loss of Head due to sudden contraction</vt:lpstr>
      <vt:lpstr>Practice problem#23 (Bansal = 476)</vt:lpstr>
      <vt:lpstr>Solution</vt:lpstr>
      <vt:lpstr>Solution</vt:lpstr>
      <vt:lpstr>Practice Problem#24</vt:lpstr>
      <vt:lpstr>Other Minor Losses in Pipe Flow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Loss of Head due to sudden contraction</dc:title>
  <dc:creator>Ahmed Hossain</dc:creator>
  <cp:lastModifiedBy>Ahmed Hossain</cp:lastModifiedBy>
  <cp:revision>9</cp:revision>
  <dcterms:created xsi:type="dcterms:W3CDTF">2018-04-06T11:22:47Z</dcterms:created>
  <dcterms:modified xsi:type="dcterms:W3CDTF">2018-04-06T12:37:07Z</dcterms:modified>
</cp:coreProperties>
</file>