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hmed%20Hossain\Desktop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Gradient Line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7296587926509262E-2"/>
                  <c:y val="-7.9279279279279413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89763779527559E-2"/>
                  <c:y val="-4.684684684684684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98441846847773E-2"/>
                  <c:y val="-9.7675338850534088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996481749299546E-2"/>
                  <c:y val="-3.0092591417247658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Sheet1!$D$3:$D$8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25</c:v>
                </c:pt>
                <c:pt idx="4">
                  <c:v>40</c:v>
                </c:pt>
                <c:pt idx="5">
                  <c:v>40</c:v>
                </c:pt>
              </c:numCache>
            </c:numRef>
          </c:xVal>
          <c:yVal>
            <c:numRef>
              <c:f>Sheet1!$E$3:$E$8</c:f>
              <c:numCache>
                <c:formatCode>General</c:formatCode>
                <c:ptCount val="6"/>
                <c:pt idx="0">
                  <c:v>8</c:v>
                </c:pt>
                <c:pt idx="1">
                  <c:v>7.5</c:v>
                </c:pt>
                <c:pt idx="2">
                  <c:v>0.77</c:v>
                </c:pt>
                <c:pt idx="3">
                  <c:v>0.20200000000000001</c:v>
                </c:pt>
                <c:pt idx="4">
                  <c:v>7.5999999999999998E-2</c:v>
                </c:pt>
                <c:pt idx="5">
                  <c:v>1.2999999999999999E-2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06950712"/>
        <c:axId val="306949144"/>
      </c:scatterChart>
      <c:valAx>
        <c:axId val="306950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Horizontal Distance</a:t>
                </a:r>
              </a:p>
            </c:rich>
          </c:tx>
          <c:layout>
            <c:manualLayout>
              <c:xMode val="edge"/>
              <c:yMode val="edge"/>
              <c:x val="0.40819176535877272"/>
              <c:y val="0.92718913024456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49144"/>
        <c:crosses val="autoZero"/>
        <c:crossBetween val="midCat"/>
      </c:valAx>
      <c:valAx>
        <c:axId val="30694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</a:t>
                </a:r>
              </a:p>
            </c:rich>
          </c:tx>
          <c:layout>
            <c:manualLayout>
              <c:xMode val="edge"/>
              <c:yMode val="edge"/>
              <c:x val="1.2598425196850394E-2"/>
              <c:y val="0.36495793431226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50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 sz="2200">
          <a:solidFill>
            <a:srgbClr val="FF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7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3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E41E-D167-47B6-861A-22D9A3000E2F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2B65-861C-44C7-846E-BA00347B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948" y="396203"/>
            <a:ext cx="11718387" cy="6302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Total Energy Line/ Energy Gradient Line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6948" y="1336509"/>
                <a:ext cx="11718387" cy="4900518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200" dirty="0" smtClean="0"/>
                  <a:t>When fluid flows along the pipe, there is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loss of head </a:t>
                </a:r>
                <a:r>
                  <a:rPr lang="en-US" sz="3200" dirty="0" smtClean="0"/>
                  <a:t>(energy) and the total energy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decreases</a:t>
                </a:r>
                <a:r>
                  <a:rPr lang="en-US" sz="3200" dirty="0" smtClean="0"/>
                  <a:t> in the direction of flow.</a:t>
                </a:r>
              </a:p>
              <a:p>
                <a:pPr algn="just"/>
                <a:r>
                  <a:rPr lang="en-US" sz="3200" dirty="0" smtClean="0"/>
                  <a:t>If the total energy at various points along the axis of pipe  is plotted and joined by a line, the line so obtained is called Energy Gradient Line (E.G.L)</a:t>
                </a:r>
              </a:p>
              <a:p>
                <a:pPr algn="just"/>
                <a:r>
                  <a:rPr lang="en-US" sz="3200" dirty="0" smtClean="0"/>
                  <a:t>Total Head (total energy per unit weight) with respect to any arbitrary datum, is the sum of pressure head, potential head and velocity head, that is</a:t>
                </a:r>
              </a:p>
              <a:p>
                <a:pPr algn="just"/>
                <a:r>
                  <a:rPr lang="en-US" sz="3200" dirty="0" smtClean="0">
                    <a:solidFill>
                      <a:srgbClr val="FF0000"/>
                    </a:solidFill>
                  </a:rPr>
                  <a:t>Total Head (energy)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algn="just"/>
                <a:endParaRPr lang="en-US" sz="32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6948" y="1336509"/>
                <a:ext cx="11718387" cy="4900518"/>
              </a:xfrm>
              <a:blipFill rotWithShape="0">
                <a:blip r:embed="rId2"/>
                <a:stretch>
                  <a:fillRect l="-1247" t="-2481" r="-12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0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2414" y="341194"/>
                <a:ext cx="11444785" cy="680754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Discharge, 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414" y="341194"/>
                <a:ext cx="11444785" cy="680754"/>
              </a:xfrm>
              <a:blipFill rotWithShape="0">
                <a:blip r:embed="rId2"/>
                <a:stretch>
                  <a:fillRect l="-1917" t="-22124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3" y="1519310"/>
            <a:ext cx="11444785" cy="4571999"/>
          </a:xfrm>
        </p:spPr>
      </p:pic>
    </p:spTree>
    <p:extLst>
      <p:ext uri="{BB962C8B-B14F-4D97-AF65-F5344CB8AC3E}">
        <p14:creationId xmlns:p14="http://schemas.microsoft.com/office/powerpoint/2010/main" val="33150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3" y="379828"/>
            <a:ext cx="11471031" cy="6778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Plotting of EGL, HGL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" y="1237958"/>
            <a:ext cx="11471031" cy="5317587"/>
          </a:xfrm>
        </p:spPr>
      </p:pic>
    </p:spTree>
    <p:extLst>
      <p:ext uri="{BB962C8B-B14F-4D97-AF65-F5344CB8AC3E}">
        <p14:creationId xmlns:p14="http://schemas.microsoft.com/office/powerpoint/2010/main" val="12302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51" y="218363"/>
            <a:ext cx="11471031" cy="4707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Plotting of EGL, HGL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93" y="771069"/>
            <a:ext cx="6749746" cy="28113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93" y="3855836"/>
            <a:ext cx="6749745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253218"/>
            <a:ext cx="11499166" cy="7200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EGL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65805505"/>
                  </p:ext>
                </p:extLst>
              </p:nvPr>
            </p:nvGraphicFramePr>
            <p:xfrm>
              <a:off x="2060812" y="1494713"/>
              <a:ext cx="8011236" cy="4548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0370"/>
                    <a:gridCol w="1760561"/>
                    <a:gridCol w="1719618"/>
                    <a:gridCol w="191068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Head</a:t>
                          </a:r>
                          <a:r>
                            <a:rPr lang="en-US" sz="2800" baseline="0" dirty="0" smtClean="0"/>
                            <a:t> Losses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Horizontal Ordinate, X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Vertical</a:t>
                          </a:r>
                          <a:r>
                            <a:rPr lang="en-US" sz="2800" baseline="0" dirty="0" smtClean="0"/>
                            <a:t> Ordinate, 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Point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N/A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7.5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B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=6.73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0.77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C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=0.568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0.202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19389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=0.126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0.076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19389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=0.063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65805505"/>
                  </p:ext>
                </p:extLst>
              </p:nvPr>
            </p:nvGraphicFramePr>
            <p:xfrm>
              <a:off x="2060812" y="1494713"/>
              <a:ext cx="8011236" cy="4548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0370"/>
                    <a:gridCol w="1760561"/>
                    <a:gridCol w="1719618"/>
                    <a:gridCol w="1910687"/>
                  </a:tblGrid>
                  <a:tr h="1371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Head</a:t>
                          </a:r>
                          <a:r>
                            <a:rPr lang="en-US" sz="2800" baseline="0" dirty="0" smtClean="0"/>
                            <a:t> Losses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Horizontal Ordinate, X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Vertical</a:t>
                          </a:r>
                          <a:r>
                            <a:rPr lang="en-US" sz="2800" baseline="0" dirty="0" smtClean="0"/>
                            <a:t> Ordinate, 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Point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N/A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" t="-375294" r="-206744" b="-4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7.5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B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" t="-443956" r="-206744" b="-3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0.77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C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" t="-582353" r="-206744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0.202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" t="-637363" r="-206744" b="-124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0.076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3" t="-789412" r="-206744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74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549513"/>
              </p:ext>
            </p:extLst>
          </p:nvPr>
        </p:nvGraphicFramePr>
        <p:xfrm>
          <a:off x="1899138" y="379826"/>
          <a:ext cx="8890782" cy="590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0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6" y="395785"/>
            <a:ext cx="11805313" cy="762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HGL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5" y="1678675"/>
            <a:ext cx="6250675" cy="38386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306" y="1678675"/>
                <a:ext cx="5363571" cy="383868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rabicPeriod"/>
                </a:pPr>
                <a:r>
                  <a:rPr lang="en-US" sz="2800" dirty="0" smtClean="0"/>
                  <a:t>From B, take BG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b="0" dirty="0" smtClean="0"/>
              </a:p>
              <a:p>
                <a:pPr marL="514350" indent="-514350" algn="just">
                  <a:buAutoNum type="arabicPeriod"/>
                </a:pPr>
                <a:r>
                  <a:rPr lang="en-US" sz="2800" dirty="0" smtClean="0"/>
                  <a:t>Draw the line GH parallel to the line BC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800" dirty="0" smtClean="0"/>
                  <a:t>From F, draw a line FI parallel to the line ED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800" dirty="0" smtClean="0"/>
                  <a:t>Join the point H and I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The line GHIF represents the Hydraulic Gradient Line (HGL)</a:t>
                </a:r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6" y="1678675"/>
                <a:ext cx="5363571" cy="3838680"/>
              </a:xfrm>
              <a:prstGeom prst="rect">
                <a:avLst/>
              </a:prstGeom>
              <a:blipFill rotWithShape="0">
                <a:blip r:embed="rId3"/>
                <a:stretch>
                  <a:fillRect l="-2270" r="-2270" b="-33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6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66" y="407963"/>
            <a:ext cx="11296358" cy="7059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EGL (Energy Gradient Line)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1758463"/>
            <a:ext cx="11296358" cy="38123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1" y="323557"/>
            <a:ext cx="11653911" cy="7340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Hydraulic Gradient Line (HGL)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827" y="1392702"/>
                <a:ext cx="6094243" cy="4051495"/>
              </a:xfrm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The sum of pressure head and potential head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at any point is called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piezometric head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If a line a is drawn joining the piezometric levels at various points, the line so obtained is called Hydraulic Gradient Line (HGL)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HGL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827" y="1392702"/>
                <a:ext cx="6094243" cy="4051495"/>
              </a:xfrm>
              <a:blipFill rotWithShape="0">
                <a:blip r:embed="rId2"/>
                <a:stretch>
                  <a:fillRect l="-1998" t="-2249" r="-19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7" y="1392702"/>
            <a:ext cx="5401995" cy="405149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88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2"/>
          <a:stretch>
            <a:fillRect/>
          </a:stretch>
        </p:blipFill>
        <p:spPr bwMode="auto">
          <a:xfrm>
            <a:off x="345831" y="1828801"/>
            <a:ext cx="11499166" cy="40514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267286"/>
            <a:ext cx="11499166" cy="7200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Hydraulic Gradient Line (HGL)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644" y="451365"/>
            <a:ext cx="11203744" cy="8498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EGL and </a:t>
            </a:r>
            <a:r>
              <a:rPr lang="en-US" dirty="0"/>
              <a:t>HGL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895600"/>
            <a:ext cx="8839200" cy="271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61100" y="3048000"/>
            <a:ext cx="1143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EGL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65875" y="4254500"/>
            <a:ext cx="762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HGL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851275"/>
            <a:ext cx="973138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86" y="337625"/>
            <a:ext cx="11352628" cy="790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following points are worth noting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686" y="1445797"/>
                <a:ext cx="11352628" cy="4912800"/>
              </a:xfrm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/>
                  <a:t>EGL always drops in the direction of flow because of loss of head.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HGL may rise or fall depending on the pressure changes.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HGL is always below the EGL and the vertical intercept between the two is equal to the velocity head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For a pipe of uniform cross-section, the slope of HGL is equal to the slope of EGL.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There is no relation between the slope of EGL and slope of the axis of pipe.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686" y="1445797"/>
                <a:ext cx="11352628" cy="4912800"/>
              </a:xfrm>
              <a:blipFill rotWithShape="0">
                <a:blip r:embed="rId2"/>
                <a:stretch>
                  <a:fillRect l="-1395" t="-2723" r="-590" b="-25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5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6" y="124156"/>
            <a:ext cx="11724856" cy="523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Practice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56" y="880348"/>
            <a:ext cx="11724856" cy="275750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900" dirty="0" smtClean="0"/>
              <a:t>A horizontal pipe 40 meter long is connected to a water tank at one end and discharges freely into the atmosphere at the other end. </a:t>
            </a:r>
            <a:r>
              <a:rPr lang="en-US" sz="2900" dirty="0" smtClean="0">
                <a:solidFill>
                  <a:srgbClr val="FF0000"/>
                </a:solidFill>
              </a:rPr>
              <a:t>For the first 25 meter length from the tank, the pipe is 150 mm diameter and its diameter is suddenly enlarged to 300 mm. </a:t>
            </a:r>
            <a:r>
              <a:rPr lang="en-US" sz="2900" dirty="0" smtClean="0"/>
              <a:t>The height off water level in the tank is 8 meter above the center of the pipe. Considering all the losses of head which occur, determine the rate of flow. Take f = 0.01 for the both sections.         </a:t>
            </a:r>
            <a:r>
              <a:rPr lang="en-US" sz="2900" dirty="0" smtClean="0">
                <a:solidFill>
                  <a:srgbClr val="FF0000"/>
                </a:solidFill>
              </a:rPr>
              <a:t>Also draw EGL and HGL</a:t>
            </a:r>
            <a:r>
              <a:rPr lang="en-US" sz="29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3926875"/>
            <a:ext cx="5346329" cy="266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356" y="3926875"/>
            <a:ext cx="6148188" cy="2369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00" b="1" dirty="0" smtClean="0"/>
              <a:t>Solutions:</a:t>
            </a:r>
          </a:p>
          <a:p>
            <a:r>
              <a:rPr lang="en-US" sz="3700" dirty="0" smtClean="0"/>
              <a:t>Total Length, L = 40 meter</a:t>
            </a:r>
          </a:p>
          <a:p>
            <a:r>
              <a:rPr lang="en-US" sz="3700" dirty="0" smtClean="0"/>
              <a:t>Height of Water, H = 8 meter</a:t>
            </a:r>
          </a:p>
          <a:p>
            <a:r>
              <a:rPr lang="en-US" sz="3700" dirty="0" smtClean="0"/>
              <a:t>Co-efficient of friction, f = 0.01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2936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14" y="309489"/>
            <a:ext cx="11583572" cy="7622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Bernoulli’s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214" y="1276985"/>
                <a:ext cx="6012180" cy="2816104"/>
              </a:xfrm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Applying Bernoulli’s theorem to the free surface of water in the tank and outlet of pipe as shown in figure and taking reference line passing through the axis of pipe.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0+0+8=0+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+0+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𝑙𝑜𝑠𝑠𝑒𝑠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214" y="1276985"/>
                <a:ext cx="6012180" cy="2816104"/>
              </a:xfrm>
              <a:blipFill rotWithShape="0">
                <a:blip r:embed="rId2"/>
                <a:stretch>
                  <a:fillRect l="-2024" t="-3233" r="-1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1276985"/>
            <a:ext cx="5332241" cy="28161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596554" y="1372521"/>
            <a:ext cx="0" cy="219456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561301" y="1615892"/>
            <a:ext cx="0" cy="213828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214" y="4262511"/>
            <a:ext cx="11583572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Here, all losses included are: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Loss of head at entrance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Loss of head due to friction in pipe 1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Loss of head due to sudden enlargement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Loss of head due to friction in pipe 2</a:t>
            </a: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Loss of head at outlet</a:t>
            </a:r>
          </a:p>
        </p:txBody>
      </p:sp>
    </p:spTree>
    <p:extLst>
      <p:ext uri="{BB962C8B-B14F-4D97-AF65-F5344CB8AC3E}">
        <p14:creationId xmlns:p14="http://schemas.microsoft.com/office/powerpoint/2010/main" val="8860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23" y="313899"/>
            <a:ext cx="11444786" cy="762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Head Losses in the direction of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1187355"/>
            <a:ext cx="9785445" cy="5500047"/>
          </a:xfrm>
        </p:spPr>
      </p:pic>
    </p:spTree>
    <p:extLst>
      <p:ext uri="{BB962C8B-B14F-4D97-AF65-F5344CB8AC3E}">
        <p14:creationId xmlns:p14="http://schemas.microsoft.com/office/powerpoint/2010/main" val="14801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467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Total Energy Line/ Energy Gradient Line</vt:lpstr>
      <vt:lpstr>EGL (Energy Gradient Line)</vt:lpstr>
      <vt:lpstr>Hydraulic Gradient Line (HGL)</vt:lpstr>
      <vt:lpstr>Hydraulic Gradient Line (HGL)</vt:lpstr>
      <vt:lpstr>EGL and HGL</vt:lpstr>
      <vt:lpstr>The following points are worth noting</vt:lpstr>
      <vt:lpstr>Practice Problem</vt:lpstr>
      <vt:lpstr>Bernoulli’s Equation</vt:lpstr>
      <vt:lpstr>Head Losses in the direction of flow</vt:lpstr>
      <vt:lpstr>Discharge, Q = A_2 V_2</vt:lpstr>
      <vt:lpstr>Plotting of EGL, HGL</vt:lpstr>
      <vt:lpstr>Plotting of EGL, HGL</vt:lpstr>
      <vt:lpstr>EGL</vt:lpstr>
      <vt:lpstr>PowerPoint Presentation</vt:lpstr>
      <vt:lpstr>HGL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Energy Line/ Energy Gradient Line</dc:title>
  <dc:creator>Ahmed Hossain</dc:creator>
  <cp:lastModifiedBy>Windows User</cp:lastModifiedBy>
  <cp:revision>24</cp:revision>
  <dcterms:created xsi:type="dcterms:W3CDTF">2018-04-19T16:51:34Z</dcterms:created>
  <dcterms:modified xsi:type="dcterms:W3CDTF">2018-04-22T16:00:27Z</dcterms:modified>
</cp:coreProperties>
</file>