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99F8E7-3898-4DC8-9773-F1DF6892375F}"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9CB10-B690-40E3-8263-95F384FAB6BC}" type="slidenum">
              <a:rPr lang="en-US" smtClean="0"/>
              <a:t>‹#›</a:t>
            </a:fld>
            <a:endParaRPr lang="en-US"/>
          </a:p>
        </p:txBody>
      </p:sp>
    </p:spTree>
    <p:extLst>
      <p:ext uri="{BB962C8B-B14F-4D97-AF65-F5344CB8AC3E}">
        <p14:creationId xmlns:p14="http://schemas.microsoft.com/office/powerpoint/2010/main" val="1823227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99F8E7-3898-4DC8-9773-F1DF6892375F}"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9CB10-B690-40E3-8263-95F384FAB6BC}" type="slidenum">
              <a:rPr lang="en-US" smtClean="0"/>
              <a:t>‹#›</a:t>
            </a:fld>
            <a:endParaRPr lang="en-US"/>
          </a:p>
        </p:txBody>
      </p:sp>
    </p:spTree>
    <p:extLst>
      <p:ext uri="{BB962C8B-B14F-4D97-AF65-F5344CB8AC3E}">
        <p14:creationId xmlns:p14="http://schemas.microsoft.com/office/powerpoint/2010/main" val="1431181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99F8E7-3898-4DC8-9773-F1DF6892375F}"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9CB10-B690-40E3-8263-95F384FAB6BC}" type="slidenum">
              <a:rPr lang="en-US" smtClean="0"/>
              <a:t>‹#›</a:t>
            </a:fld>
            <a:endParaRPr lang="en-US"/>
          </a:p>
        </p:txBody>
      </p:sp>
    </p:spTree>
    <p:extLst>
      <p:ext uri="{BB962C8B-B14F-4D97-AF65-F5344CB8AC3E}">
        <p14:creationId xmlns:p14="http://schemas.microsoft.com/office/powerpoint/2010/main" val="1522633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99F8E7-3898-4DC8-9773-F1DF6892375F}"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9CB10-B690-40E3-8263-95F384FAB6BC}" type="slidenum">
              <a:rPr lang="en-US" smtClean="0"/>
              <a:t>‹#›</a:t>
            </a:fld>
            <a:endParaRPr lang="en-US"/>
          </a:p>
        </p:txBody>
      </p:sp>
    </p:spTree>
    <p:extLst>
      <p:ext uri="{BB962C8B-B14F-4D97-AF65-F5344CB8AC3E}">
        <p14:creationId xmlns:p14="http://schemas.microsoft.com/office/powerpoint/2010/main" val="1525294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99F8E7-3898-4DC8-9773-F1DF6892375F}" type="datetimeFigureOut">
              <a:rPr lang="en-US" smtClean="0"/>
              <a:t>5/7/2018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9CB10-B690-40E3-8263-95F384FAB6BC}" type="slidenum">
              <a:rPr lang="en-US" smtClean="0"/>
              <a:t>‹#›</a:t>
            </a:fld>
            <a:endParaRPr lang="en-US"/>
          </a:p>
        </p:txBody>
      </p:sp>
    </p:spTree>
    <p:extLst>
      <p:ext uri="{BB962C8B-B14F-4D97-AF65-F5344CB8AC3E}">
        <p14:creationId xmlns:p14="http://schemas.microsoft.com/office/powerpoint/2010/main" val="1162784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199F8E7-3898-4DC8-9773-F1DF6892375F}" type="datetimeFigureOut">
              <a:rPr lang="en-US" smtClean="0"/>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9CB10-B690-40E3-8263-95F384FAB6BC}" type="slidenum">
              <a:rPr lang="en-US" smtClean="0"/>
              <a:t>‹#›</a:t>
            </a:fld>
            <a:endParaRPr lang="en-US"/>
          </a:p>
        </p:txBody>
      </p:sp>
    </p:spTree>
    <p:extLst>
      <p:ext uri="{BB962C8B-B14F-4D97-AF65-F5344CB8AC3E}">
        <p14:creationId xmlns:p14="http://schemas.microsoft.com/office/powerpoint/2010/main" val="8577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199F8E7-3898-4DC8-9773-F1DF6892375F}" type="datetimeFigureOut">
              <a:rPr lang="en-US" smtClean="0"/>
              <a:t>5/7/2018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F9CB10-B690-40E3-8263-95F384FAB6BC}" type="slidenum">
              <a:rPr lang="en-US" smtClean="0"/>
              <a:t>‹#›</a:t>
            </a:fld>
            <a:endParaRPr lang="en-US"/>
          </a:p>
        </p:txBody>
      </p:sp>
    </p:spTree>
    <p:extLst>
      <p:ext uri="{BB962C8B-B14F-4D97-AF65-F5344CB8AC3E}">
        <p14:creationId xmlns:p14="http://schemas.microsoft.com/office/powerpoint/2010/main" val="3809644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99F8E7-3898-4DC8-9773-F1DF6892375F}" type="datetimeFigureOut">
              <a:rPr lang="en-US" smtClean="0"/>
              <a:t>5/7/2018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F9CB10-B690-40E3-8263-95F384FAB6BC}" type="slidenum">
              <a:rPr lang="en-US" smtClean="0"/>
              <a:t>‹#›</a:t>
            </a:fld>
            <a:endParaRPr lang="en-US"/>
          </a:p>
        </p:txBody>
      </p:sp>
    </p:spTree>
    <p:extLst>
      <p:ext uri="{BB962C8B-B14F-4D97-AF65-F5344CB8AC3E}">
        <p14:creationId xmlns:p14="http://schemas.microsoft.com/office/powerpoint/2010/main" val="30965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99F8E7-3898-4DC8-9773-F1DF6892375F}" type="datetimeFigureOut">
              <a:rPr lang="en-US" smtClean="0"/>
              <a:t>5/7/2018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F9CB10-B690-40E3-8263-95F384FAB6BC}" type="slidenum">
              <a:rPr lang="en-US" smtClean="0"/>
              <a:t>‹#›</a:t>
            </a:fld>
            <a:endParaRPr lang="en-US"/>
          </a:p>
        </p:txBody>
      </p:sp>
    </p:spTree>
    <p:extLst>
      <p:ext uri="{BB962C8B-B14F-4D97-AF65-F5344CB8AC3E}">
        <p14:creationId xmlns:p14="http://schemas.microsoft.com/office/powerpoint/2010/main" val="3962045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99F8E7-3898-4DC8-9773-F1DF6892375F}" type="datetimeFigureOut">
              <a:rPr lang="en-US" smtClean="0"/>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9CB10-B690-40E3-8263-95F384FAB6BC}" type="slidenum">
              <a:rPr lang="en-US" smtClean="0"/>
              <a:t>‹#›</a:t>
            </a:fld>
            <a:endParaRPr lang="en-US"/>
          </a:p>
        </p:txBody>
      </p:sp>
    </p:spTree>
    <p:extLst>
      <p:ext uri="{BB962C8B-B14F-4D97-AF65-F5344CB8AC3E}">
        <p14:creationId xmlns:p14="http://schemas.microsoft.com/office/powerpoint/2010/main" val="3806256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99F8E7-3898-4DC8-9773-F1DF6892375F}" type="datetimeFigureOut">
              <a:rPr lang="en-US" smtClean="0"/>
              <a:t>5/7/2018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9CB10-B690-40E3-8263-95F384FAB6BC}" type="slidenum">
              <a:rPr lang="en-US" smtClean="0"/>
              <a:t>‹#›</a:t>
            </a:fld>
            <a:endParaRPr lang="en-US"/>
          </a:p>
        </p:txBody>
      </p:sp>
    </p:spTree>
    <p:extLst>
      <p:ext uri="{BB962C8B-B14F-4D97-AF65-F5344CB8AC3E}">
        <p14:creationId xmlns:p14="http://schemas.microsoft.com/office/powerpoint/2010/main" val="374182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99F8E7-3898-4DC8-9773-F1DF6892375F}" type="datetimeFigureOut">
              <a:rPr lang="en-US" smtClean="0"/>
              <a:t>5/7/2018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F9CB10-B690-40E3-8263-95F384FAB6BC}" type="slidenum">
              <a:rPr lang="en-US" smtClean="0"/>
              <a:t>‹#›</a:t>
            </a:fld>
            <a:endParaRPr lang="en-US"/>
          </a:p>
        </p:txBody>
      </p:sp>
    </p:spTree>
    <p:extLst>
      <p:ext uri="{BB962C8B-B14F-4D97-AF65-F5344CB8AC3E}">
        <p14:creationId xmlns:p14="http://schemas.microsoft.com/office/powerpoint/2010/main" val="459691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644" y="281353"/>
            <a:ext cx="11536488" cy="518793"/>
          </a:xfrm>
        </p:spPr>
        <p:style>
          <a:lnRef idx="1">
            <a:schemeClr val="accent6"/>
          </a:lnRef>
          <a:fillRef idx="2">
            <a:schemeClr val="accent6"/>
          </a:fillRef>
          <a:effectRef idx="1">
            <a:schemeClr val="accent6"/>
          </a:effectRef>
          <a:fontRef idx="minor">
            <a:schemeClr val="dk1"/>
          </a:fontRef>
        </p:style>
        <p:txBody>
          <a:bodyPr>
            <a:normAutofit fontScale="90000"/>
          </a:bodyPr>
          <a:lstStyle/>
          <a:p>
            <a:pPr algn="l"/>
            <a:r>
              <a:rPr lang="en-US" sz="3200" dirty="0" smtClean="0"/>
              <a:t>Pipes in Series or Compound Pipes</a:t>
            </a:r>
            <a:endParaRPr lang="en-US" sz="3200" dirty="0"/>
          </a:p>
        </p:txBody>
      </p:sp>
      <p:sp>
        <p:nvSpPr>
          <p:cNvPr id="3" name="Subtitle 2"/>
          <p:cNvSpPr>
            <a:spLocks noGrp="1"/>
          </p:cNvSpPr>
          <p:nvPr>
            <p:ph type="subTitle" idx="1"/>
          </p:nvPr>
        </p:nvSpPr>
        <p:spPr>
          <a:xfrm>
            <a:off x="336644" y="940823"/>
            <a:ext cx="5473313" cy="3335644"/>
          </a:xfrm>
          <a:ln>
            <a:solidFill>
              <a:schemeClr val="accent6"/>
            </a:solidFill>
          </a:ln>
        </p:spPr>
        <p:txBody>
          <a:bodyPr>
            <a:normAutofit/>
          </a:bodyPr>
          <a:lstStyle/>
          <a:p>
            <a:pPr algn="just"/>
            <a:r>
              <a:rPr lang="en-US" sz="3200" dirty="0" smtClean="0"/>
              <a:t>Pipes in series or compound pipes is defined as the pipes of different length and diameters connected end to end (series) to form a pipe line as shown in figure. </a:t>
            </a:r>
            <a:endParaRPr lang="en-US"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04888" y="940823"/>
            <a:ext cx="5768244" cy="3335644"/>
          </a:xfrm>
          <a:prstGeom prst="rect">
            <a:avLst/>
          </a:prstGeom>
          <a:ln>
            <a:solidFill>
              <a:schemeClr val="accent6"/>
            </a:solidFill>
          </a:ln>
        </p:spPr>
      </p:pic>
      <mc:AlternateContent xmlns:mc="http://schemas.openxmlformats.org/markup-compatibility/2006" xmlns:a14="http://schemas.microsoft.com/office/drawing/2010/main">
        <mc:Choice Requires="a14">
          <p:sp>
            <p:nvSpPr>
              <p:cNvPr id="5" name="TextBox 4"/>
              <p:cNvSpPr txBox="1"/>
              <p:nvPr/>
            </p:nvSpPr>
            <p:spPr>
              <a:xfrm>
                <a:off x="336644" y="4417144"/>
                <a:ext cx="11536488" cy="2246769"/>
              </a:xfrm>
              <a:prstGeom prst="rect">
                <a:avLst/>
              </a:prstGeom>
              <a:noFill/>
            </p:spPr>
            <p:txBody>
              <a:bodyPr wrap="square" rtlCol="0">
                <a:spAutoFit/>
              </a:bodyPr>
              <a:lstStyle/>
              <a:p>
                <a:pPr algn="just"/>
                <a14:m>
                  <m:oMath xmlns:m="http://schemas.openxmlformats.org/officeDocument/2006/math">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𝐿</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𝐿</m:t>
                        </m:r>
                      </m:e>
                      <m:sub>
                        <m:r>
                          <a:rPr lang="en-US" sz="2800" b="0" i="1" smtClean="0">
                            <a:latin typeface="Cambria Math" panose="02040503050406030204" pitchFamily="18" charset="0"/>
                          </a:rPr>
                          <m:t>2</m:t>
                        </m:r>
                      </m:sub>
                    </m:sSub>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m:t>
                        </m:r>
                        <m:r>
                          <a:rPr lang="en-US" sz="2800" b="0" i="1" smtClean="0">
                            <a:latin typeface="Cambria Math" panose="02040503050406030204" pitchFamily="18" charset="0"/>
                          </a:rPr>
                          <m:t>𝐿</m:t>
                        </m:r>
                      </m:e>
                      <m:sub>
                        <m:r>
                          <a:rPr lang="en-US" sz="2800" b="0" i="1" smtClean="0">
                            <a:latin typeface="Cambria Math" panose="02040503050406030204" pitchFamily="18" charset="0"/>
                          </a:rPr>
                          <m:t>3</m:t>
                        </m:r>
                      </m:sub>
                    </m:sSub>
                    <m:r>
                      <a:rPr lang="en-US" sz="2800" b="0" i="0" smtClean="0">
                        <a:latin typeface="Cambria Math" panose="02040503050406030204" pitchFamily="18" charset="0"/>
                      </a:rPr>
                      <m:t>=</m:t>
                    </m:r>
                    <m:r>
                      <m:rPr>
                        <m:sty m:val="p"/>
                      </m:rPr>
                      <a:rPr lang="en-US" sz="2800" b="0" i="0" smtClean="0">
                        <a:latin typeface="Cambria Math" panose="02040503050406030204" pitchFamily="18" charset="0"/>
                      </a:rPr>
                      <m:t>Length</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of</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pipes</m:t>
                    </m:r>
                    <m:r>
                      <a:rPr lang="en-US" sz="2800" b="0" i="0" smtClean="0">
                        <a:latin typeface="Cambria Math" panose="02040503050406030204" pitchFamily="18" charset="0"/>
                      </a:rPr>
                      <m:t> 1,2,3 </m:t>
                    </m:r>
                    <m:r>
                      <m:rPr>
                        <m:sty m:val="p"/>
                      </m:rPr>
                      <a:rPr lang="en-US" sz="2800" b="0" i="0" smtClean="0">
                        <a:latin typeface="Cambria Math" panose="02040503050406030204" pitchFamily="18" charset="0"/>
                      </a:rPr>
                      <m:t>respectively</m:t>
                    </m:r>
                  </m:oMath>
                </a14:m>
                <a:r>
                  <a:rPr lang="en-US" sz="2800" b="0" dirty="0" smtClean="0"/>
                  <a:t> </a:t>
                </a:r>
              </a:p>
              <a:p>
                <a:pPr algn="just"/>
                <a14:m>
                  <m:oMath xmlns:m="http://schemas.openxmlformats.org/officeDocument/2006/math">
                    <m:sSub>
                      <m:sSubPr>
                        <m:ctrlPr>
                          <a:rPr lang="en-US" sz="2800" i="1" smtClean="0">
                            <a:latin typeface="Cambria Math" panose="02040503050406030204" pitchFamily="18" charset="0"/>
                          </a:rPr>
                        </m:ctrlPr>
                      </m:sSubPr>
                      <m:e>
                        <m:r>
                          <m:rPr>
                            <m:sty m:val="p"/>
                          </m:rPr>
                          <a:rPr lang="en-US" sz="2800" b="0" i="0" smtClean="0">
                            <a:latin typeface="Cambria Math" panose="02040503050406030204" pitchFamily="18" charset="0"/>
                          </a:rPr>
                          <m:t>d</m:t>
                        </m:r>
                      </m:e>
                      <m:sub>
                        <m:r>
                          <a:rPr lang="en-US" sz="2800" b="0" i="0" smtClean="0">
                            <a:latin typeface="Cambria Math" panose="02040503050406030204" pitchFamily="18" charset="0"/>
                          </a:rPr>
                          <m:t>1</m:t>
                        </m:r>
                      </m:sub>
                    </m:sSub>
                    <m:r>
                      <a:rPr lang="en-US" sz="2800" b="0" i="0" smtClean="0">
                        <a:latin typeface="Cambria Math" panose="02040503050406030204" pitchFamily="18" charset="0"/>
                      </a:rPr>
                      <m:t>,</m:t>
                    </m:r>
                    <m:sSub>
                      <m:sSubPr>
                        <m:ctrlPr>
                          <a:rPr lang="en-US" sz="2800" i="1" smtClean="0">
                            <a:latin typeface="Cambria Math" panose="02040503050406030204" pitchFamily="18" charset="0"/>
                          </a:rPr>
                        </m:ctrlPr>
                      </m:sSubPr>
                      <m:e>
                        <m:r>
                          <m:rPr>
                            <m:sty m:val="p"/>
                          </m:rPr>
                          <a:rPr lang="en-US" sz="2800" b="0" i="0" smtClean="0">
                            <a:latin typeface="Cambria Math" panose="02040503050406030204" pitchFamily="18" charset="0"/>
                          </a:rPr>
                          <m:t>d</m:t>
                        </m:r>
                      </m:e>
                      <m:sub>
                        <m:r>
                          <a:rPr lang="en-US" sz="2800" b="0" i="0" smtClean="0">
                            <a:latin typeface="Cambria Math" panose="02040503050406030204" pitchFamily="18" charset="0"/>
                          </a:rPr>
                          <m:t>2</m:t>
                        </m:r>
                      </m:sub>
                    </m:sSub>
                    <m:sSub>
                      <m:sSubPr>
                        <m:ctrlPr>
                          <a:rPr lang="en-US" sz="2800" i="1" smtClean="0">
                            <a:latin typeface="Cambria Math" panose="02040503050406030204" pitchFamily="18" charset="0"/>
                          </a:rPr>
                        </m:ctrlPr>
                      </m:sSubPr>
                      <m:e>
                        <m:r>
                          <a:rPr lang="en-US" sz="2800" b="0" i="0" smtClean="0">
                            <a:latin typeface="Cambria Math" panose="02040503050406030204" pitchFamily="18" charset="0"/>
                          </a:rPr>
                          <m:t>,</m:t>
                        </m:r>
                        <m:r>
                          <m:rPr>
                            <m:sty m:val="p"/>
                          </m:rPr>
                          <a:rPr lang="en-US" sz="2800" b="0" i="0" smtClean="0">
                            <a:latin typeface="Cambria Math" panose="02040503050406030204" pitchFamily="18" charset="0"/>
                          </a:rPr>
                          <m:t>d</m:t>
                        </m:r>
                      </m:e>
                      <m:sub>
                        <m:r>
                          <a:rPr lang="en-US" sz="2800" b="0" i="0" smtClean="0">
                            <a:latin typeface="Cambria Math" panose="02040503050406030204" pitchFamily="18" charset="0"/>
                          </a:rPr>
                          <m:t>3</m:t>
                        </m:r>
                      </m:sub>
                    </m:sSub>
                    <m:r>
                      <a:rPr lang="en-US" sz="2800" b="0" i="0" smtClean="0">
                        <a:latin typeface="Cambria Math" panose="02040503050406030204" pitchFamily="18" charset="0"/>
                      </a:rPr>
                      <m:t>=</m:t>
                    </m:r>
                    <m:r>
                      <m:rPr>
                        <m:sty m:val="p"/>
                      </m:rPr>
                      <a:rPr lang="en-US" sz="2800" b="0" i="0" smtClean="0">
                        <a:latin typeface="Cambria Math" panose="02040503050406030204" pitchFamily="18" charset="0"/>
                      </a:rPr>
                      <m:t>Diameter</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of</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pipes</m:t>
                    </m:r>
                    <m:r>
                      <a:rPr lang="en-US" sz="2800" b="0" i="0" smtClean="0">
                        <a:latin typeface="Cambria Math" panose="02040503050406030204" pitchFamily="18" charset="0"/>
                      </a:rPr>
                      <m:t> 1,2,3 </m:t>
                    </m:r>
                    <m:r>
                      <m:rPr>
                        <m:sty m:val="p"/>
                      </m:rPr>
                      <a:rPr lang="en-US" sz="2800" b="0" i="0" smtClean="0">
                        <a:latin typeface="Cambria Math" panose="02040503050406030204" pitchFamily="18" charset="0"/>
                      </a:rPr>
                      <m:t>respectively</m:t>
                    </m:r>
                  </m:oMath>
                </a14:m>
                <a:r>
                  <a:rPr lang="en-US" sz="2800" b="0" dirty="0" smtClean="0"/>
                  <a:t> </a:t>
                </a:r>
              </a:p>
              <a:p>
                <a:pPr algn="just"/>
                <a14:m>
                  <m:oMath xmlns:m="http://schemas.openxmlformats.org/officeDocument/2006/math">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𝑉</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𝑉</m:t>
                        </m:r>
                      </m:e>
                      <m:sub>
                        <m:r>
                          <a:rPr lang="en-US" sz="2800" b="0" i="1" smtClean="0">
                            <a:latin typeface="Cambria Math" panose="02040503050406030204" pitchFamily="18" charset="0"/>
                          </a:rPr>
                          <m:t>2</m:t>
                        </m:r>
                      </m:sub>
                    </m:sSub>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m:t>
                        </m:r>
                        <m:r>
                          <a:rPr lang="en-US" sz="2800" b="0" i="1" smtClean="0">
                            <a:latin typeface="Cambria Math" panose="02040503050406030204" pitchFamily="18" charset="0"/>
                          </a:rPr>
                          <m:t>𝑉</m:t>
                        </m:r>
                      </m:e>
                      <m:sub>
                        <m:r>
                          <a:rPr lang="en-US" sz="2800" b="0" i="1" smtClean="0">
                            <a:latin typeface="Cambria Math" panose="02040503050406030204" pitchFamily="18" charset="0"/>
                          </a:rPr>
                          <m:t>3</m:t>
                        </m:r>
                      </m:sub>
                    </m:sSub>
                    <m:r>
                      <a:rPr lang="en-US" sz="2800" b="0" i="0" smtClean="0">
                        <a:latin typeface="Cambria Math" panose="02040503050406030204" pitchFamily="18" charset="0"/>
                      </a:rPr>
                      <m:t>=</m:t>
                    </m:r>
                    <m:r>
                      <m:rPr>
                        <m:sty m:val="p"/>
                      </m:rPr>
                      <a:rPr lang="en-US" sz="2800" b="0" i="0" smtClean="0">
                        <a:latin typeface="Cambria Math" panose="02040503050406030204" pitchFamily="18" charset="0"/>
                      </a:rPr>
                      <m:t>Velocity</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of</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pipes</m:t>
                    </m:r>
                    <m:r>
                      <a:rPr lang="en-US" sz="2800" b="0" i="0" smtClean="0">
                        <a:latin typeface="Cambria Math" panose="02040503050406030204" pitchFamily="18" charset="0"/>
                      </a:rPr>
                      <m:t> 1,2,3 </m:t>
                    </m:r>
                    <m:r>
                      <m:rPr>
                        <m:sty m:val="p"/>
                      </m:rPr>
                      <a:rPr lang="en-US" sz="2800" b="0" i="0" smtClean="0">
                        <a:latin typeface="Cambria Math" panose="02040503050406030204" pitchFamily="18" charset="0"/>
                      </a:rPr>
                      <m:t>respectively</m:t>
                    </m:r>
                  </m:oMath>
                </a14:m>
                <a:r>
                  <a:rPr lang="en-US" sz="2800" b="0" dirty="0" smtClean="0"/>
                  <a:t> </a:t>
                </a:r>
              </a:p>
              <a:p>
                <a:pPr algn="just"/>
                <a14:m>
                  <m:oMath xmlns:m="http://schemas.openxmlformats.org/officeDocument/2006/math">
                    <m:sSub>
                      <m:sSubPr>
                        <m:ctrlPr>
                          <a:rPr lang="en-US" sz="2800" i="1" smtClean="0">
                            <a:latin typeface="Cambria Math" panose="02040503050406030204" pitchFamily="18" charset="0"/>
                          </a:rPr>
                        </m:ctrlPr>
                      </m:sSubPr>
                      <m:e>
                        <m:r>
                          <m:rPr>
                            <m:sty m:val="p"/>
                          </m:rPr>
                          <a:rPr lang="en-US" sz="2800" b="0" i="0" smtClean="0">
                            <a:latin typeface="Cambria Math" panose="02040503050406030204" pitchFamily="18" charset="0"/>
                          </a:rPr>
                          <m:t>f</m:t>
                        </m:r>
                      </m:e>
                      <m:sub>
                        <m:r>
                          <a:rPr lang="en-US" sz="2800" b="0" i="0" smtClean="0">
                            <a:latin typeface="Cambria Math" panose="02040503050406030204" pitchFamily="18" charset="0"/>
                          </a:rPr>
                          <m:t>1</m:t>
                        </m:r>
                      </m:sub>
                    </m:sSub>
                    <m:r>
                      <a:rPr lang="en-US" sz="2800" b="0" i="0" smtClean="0">
                        <a:latin typeface="Cambria Math" panose="02040503050406030204" pitchFamily="18" charset="0"/>
                      </a:rPr>
                      <m:t>,</m:t>
                    </m:r>
                    <m:sSub>
                      <m:sSubPr>
                        <m:ctrlPr>
                          <a:rPr lang="en-US" sz="2800" i="1" smtClean="0">
                            <a:latin typeface="Cambria Math" panose="02040503050406030204" pitchFamily="18" charset="0"/>
                          </a:rPr>
                        </m:ctrlPr>
                      </m:sSubPr>
                      <m:e>
                        <m:r>
                          <m:rPr>
                            <m:sty m:val="p"/>
                          </m:rPr>
                          <a:rPr lang="en-US" sz="2800" b="0" i="0" smtClean="0">
                            <a:latin typeface="Cambria Math" panose="02040503050406030204" pitchFamily="18" charset="0"/>
                          </a:rPr>
                          <m:t>f</m:t>
                        </m:r>
                      </m:e>
                      <m:sub>
                        <m:r>
                          <a:rPr lang="en-US" sz="2800" b="0" i="0" smtClean="0">
                            <a:latin typeface="Cambria Math" panose="02040503050406030204" pitchFamily="18" charset="0"/>
                          </a:rPr>
                          <m:t>2</m:t>
                        </m:r>
                      </m:sub>
                    </m:sSub>
                    <m:sSub>
                      <m:sSubPr>
                        <m:ctrlPr>
                          <a:rPr lang="en-US" sz="2800" i="1" smtClean="0">
                            <a:latin typeface="Cambria Math" panose="02040503050406030204" pitchFamily="18" charset="0"/>
                          </a:rPr>
                        </m:ctrlPr>
                      </m:sSubPr>
                      <m:e>
                        <m:r>
                          <a:rPr lang="en-US" sz="2800" b="0" i="0" smtClean="0">
                            <a:latin typeface="Cambria Math" panose="02040503050406030204" pitchFamily="18" charset="0"/>
                          </a:rPr>
                          <m:t>,</m:t>
                        </m:r>
                        <m:r>
                          <a:rPr lang="en-US" sz="2800" b="0" i="1" smtClean="0">
                            <a:latin typeface="Cambria Math" panose="02040503050406030204" pitchFamily="18" charset="0"/>
                          </a:rPr>
                          <m:t>𝑓</m:t>
                        </m:r>
                      </m:e>
                      <m:sub>
                        <m:r>
                          <a:rPr lang="en-US" sz="2800" b="0" i="0" smtClean="0">
                            <a:latin typeface="Cambria Math" panose="02040503050406030204" pitchFamily="18" charset="0"/>
                          </a:rPr>
                          <m:t>3</m:t>
                        </m:r>
                      </m:sub>
                    </m:sSub>
                    <m:r>
                      <a:rPr lang="en-US" sz="2800" b="0" i="0" smtClean="0">
                        <a:latin typeface="Cambria Math" panose="02040503050406030204" pitchFamily="18" charset="0"/>
                      </a:rPr>
                      <m:t>=</m:t>
                    </m:r>
                    <m:r>
                      <m:rPr>
                        <m:sty m:val="p"/>
                      </m:rPr>
                      <a:rPr lang="en-US" sz="2800" b="0" i="0" smtClean="0">
                        <a:latin typeface="Cambria Math" panose="02040503050406030204" pitchFamily="18" charset="0"/>
                      </a:rPr>
                      <m:t>Coefficient</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of</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friction</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of</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pipes</m:t>
                    </m:r>
                    <m:r>
                      <a:rPr lang="en-US" sz="2800" b="0" i="0" smtClean="0">
                        <a:latin typeface="Cambria Math" panose="02040503050406030204" pitchFamily="18" charset="0"/>
                      </a:rPr>
                      <m:t> 1,2,3 </m:t>
                    </m:r>
                    <m:r>
                      <m:rPr>
                        <m:sty m:val="p"/>
                      </m:rPr>
                      <a:rPr lang="en-US" sz="2800" b="0" i="0" smtClean="0">
                        <a:latin typeface="Cambria Math" panose="02040503050406030204" pitchFamily="18" charset="0"/>
                      </a:rPr>
                      <m:t>respectively</m:t>
                    </m:r>
                  </m:oMath>
                </a14:m>
                <a:r>
                  <a:rPr lang="en-US" sz="2800" dirty="0" smtClean="0"/>
                  <a:t> </a:t>
                </a:r>
              </a:p>
              <a:p>
                <a:pPr algn="just"/>
                <a:r>
                  <a:rPr lang="en-US" sz="2800" dirty="0" smtClean="0"/>
                  <a:t> H = Difference of water level in </a:t>
                </a:r>
                <a:r>
                  <a:rPr lang="en-US" sz="2800" smtClean="0"/>
                  <a:t>the two tanks.</a:t>
                </a:r>
                <a:endParaRPr lang="en-US" sz="2800" dirty="0"/>
              </a:p>
            </p:txBody>
          </p:sp>
        </mc:Choice>
        <mc:Fallback xmlns="">
          <p:sp>
            <p:nvSpPr>
              <p:cNvPr id="5" name="TextBox 4"/>
              <p:cNvSpPr txBox="1">
                <a:spLocks noRot="1" noChangeAspect="1" noMove="1" noResize="1" noEditPoints="1" noAdjustHandles="1" noChangeArrowheads="1" noChangeShapeType="1" noTextEdit="1"/>
              </p:cNvSpPr>
              <p:nvPr/>
            </p:nvSpPr>
            <p:spPr>
              <a:xfrm>
                <a:off x="336644" y="4417144"/>
                <a:ext cx="11536488" cy="2246769"/>
              </a:xfrm>
              <a:prstGeom prst="rect">
                <a:avLst/>
              </a:prstGeom>
              <a:blipFill rotWithShape="0">
                <a:blip r:embed="rId3"/>
                <a:stretch>
                  <a:fillRect l="-370" b="-7065"/>
                </a:stretch>
              </a:blipFill>
            </p:spPr>
            <p:txBody>
              <a:bodyPr/>
              <a:lstStyle/>
              <a:p>
                <a:r>
                  <a:rPr lang="en-US">
                    <a:noFill/>
                  </a:rPr>
                  <a:t> </a:t>
                </a:r>
              </a:p>
            </p:txBody>
          </p:sp>
        </mc:Fallback>
      </mc:AlternateContent>
    </p:spTree>
    <p:extLst>
      <p:ext uri="{BB962C8B-B14F-4D97-AF65-F5344CB8AC3E}">
        <p14:creationId xmlns:p14="http://schemas.microsoft.com/office/powerpoint/2010/main" val="2477895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89948" y="1132764"/>
            <a:ext cx="10304060" cy="5595581"/>
          </a:xfrm>
        </p:spPr>
      </p:pic>
      <p:sp>
        <p:nvSpPr>
          <p:cNvPr id="4" name="Title 1"/>
          <p:cNvSpPr>
            <a:spLocks noGrp="1"/>
          </p:cNvSpPr>
          <p:nvPr>
            <p:ph type="title"/>
          </p:nvPr>
        </p:nvSpPr>
        <p:spPr>
          <a:xfrm>
            <a:off x="305938" y="368490"/>
            <a:ext cx="11472080" cy="653458"/>
          </a:xfrm>
        </p:spPr>
        <p:style>
          <a:lnRef idx="1">
            <a:schemeClr val="accent6"/>
          </a:lnRef>
          <a:fillRef idx="2">
            <a:schemeClr val="accent6"/>
          </a:fillRef>
          <a:effectRef idx="1">
            <a:schemeClr val="accent6"/>
          </a:effectRef>
          <a:fontRef idx="minor">
            <a:schemeClr val="dk1"/>
          </a:fontRef>
        </p:style>
        <p:txBody>
          <a:bodyPr>
            <a:normAutofit/>
          </a:bodyPr>
          <a:lstStyle/>
          <a:p>
            <a:pPr algn="l"/>
            <a:r>
              <a:rPr lang="en-US" sz="3200" dirty="0" smtClean="0"/>
              <a:t>Pipes in Series or Compound Pipes</a:t>
            </a:r>
            <a:endParaRPr lang="en-US" sz="3200" dirty="0"/>
          </a:p>
        </p:txBody>
      </p:sp>
    </p:spTree>
    <p:extLst>
      <p:ext uri="{BB962C8B-B14F-4D97-AF65-F5344CB8AC3E}">
        <p14:creationId xmlns:p14="http://schemas.microsoft.com/office/powerpoint/2010/main" val="1803933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696" y="313898"/>
            <a:ext cx="11594911" cy="585219"/>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US" dirty="0" smtClean="0"/>
              <a:t>Practice Problem</a:t>
            </a:r>
            <a:endParaRPr lang="en-US" dirty="0"/>
          </a:p>
        </p:txBody>
      </p:sp>
      <p:sp>
        <p:nvSpPr>
          <p:cNvPr id="3" name="Content Placeholder 2"/>
          <p:cNvSpPr>
            <a:spLocks noGrp="1"/>
          </p:cNvSpPr>
          <p:nvPr>
            <p:ph idx="1"/>
          </p:nvPr>
        </p:nvSpPr>
        <p:spPr>
          <a:xfrm>
            <a:off x="237696" y="1061351"/>
            <a:ext cx="11594911" cy="5475928"/>
          </a:xfrm>
          <a:ln>
            <a:solidFill>
              <a:schemeClr val="accent6"/>
            </a:solidFill>
          </a:ln>
        </p:spPr>
        <p:txBody>
          <a:bodyPr>
            <a:normAutofit/>
          </a:bodyPr>
          <a:lstStyle/>
          <a:p>
            <a:pPr marL="0" indent="0" algn="just">
              <a:buNone/>
            </a:pPr>
            <a:r>
              <a:rPr lang="en-US" sz="3200" dirty="0" smtClean="0"/>
              <a:t>Three pipes of 400 mm, 200 mm, 300 mm diameters have lengths of  400 m , 200 m and 300 m respectively. They are connected in series to make a compound pipe. The ends of this compound pipe are connected with two tanks whose difference in water levels is 16 meter. If coefficient of friction for the three pipes are same and equal to 0.005, determine the discharge through the compound pipe considering:</a:t>
            </a:r>
          </a:p>
          <a:p>
            <a:pPr marL="514350" indent="-514350" algn="just">
              <a:buAutoNum type="alphaLcParenR"/>
            </a:pPr>
            <a:r>
              <a:rPr lang="en-US" sz="3200" dirty="0" smtClean="0"/>
              <a:t>Neglecting minor losses</a:t>
            </a:r>
          </a:p>
          <a:p>
            <a:pPr marL="514350" indent="-514350" algn="just">
              <a:buAutoNum type="alphaLcParenR"/>
            </a:pPr>
            <a:r>
              <a:rPr lang="en-US" sz="3200" dirty="0" smtClean="0"/>
              <a:t>Including minor losses</a:t>
            </a:r>
            <a:endParaRPr lang="en-US" sz="3200" dirty="0"/>
          </a:p>
        </p:txBody>
      </p:sp>
    </p:spTree>
    <p:extLst>
      <p:ext uri="{BB962C8B-B14F-4D97-AF65-F5344CB8AC3E}">
        <p14:creationId xmlns:p14="http://schemas.microsoft.com/office/powerpoint/2010/main" val="3473820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897" y="281355"/>
            <a:ext cx="11386625" cy="677814"/>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US" dirty="0" smtClean="0"/>
              <a:t>Solution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7280" y="1139484"/>
            <a:ext cx="10072468" cy="5528602"/>
          </a:xfrm>
        </p:spPr>
      </p:pic>
    </p:spTree>
    <p:extLst>
      <p:ext uri="{BB962C8B-B14F-4D97-AF65-F5344CB8AC3E}">
        <p14:creationId xmlns:p14="http://schemas.microsoft.com/office/powerpoint/2010/main" val="2073195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897" y="281355"/>
            <a:ext cx="11386625" cy="677814"/>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US" dirty="0" smtClean="0"/>
              <a:t>Solution</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095" y="1139483"/>
            <a:ext cx="10438228" cy="5345723"/>
          </a:xfrm>
        </p:spPr>
      </p:pic>
    </p:spTree>
    <p:extLst>
      <p:ext uri="{BB962C8B-B14F-4D97-AF65-F5344CB8AC3E}">
        <p14:creationId xmlns:p14="http://schemas.microsoft.com/office/powerpoint/2010/main" val="3275554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983" y="211014"/>
            <a:ext cx="11386625" cy="396461"/>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US" sz="2800" dirty="0" smtClean="0"/>
              <a:t>Solution</a:t>
            </a:r>
            <a:endParaRPr lang="en-US" sz="28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05245" y="745588"/>
            <a:ext cx="9397217" cy="5894363"/>
          </a:xfrm>
        </p:spPr>
      </p:pic>
    </p:spTree>
    <p:extLst>
      <p:ext uri="{BB962C8B-B14F-4D97-AF65-F5344CB8AC3E}">
        <p14:creationId xmlns:p14="http://schemas.microsoft.com/office/powerpoint/2010/main" val="4136079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491" y="182879"/>
            <a:ext cx="11386625" cy="565274"/>
          </a:xfrm>
        </p:spPr>
        <p:style>
          <a:lnRef idx="1">
            <a:schemeClr val="accent6"/>
          </a:lnRef>
          <a:fillRef idx="2">
            <a:schemeClr val="accent6"/>
          </a:fillRef>
          <a:effectRef idx="1">
            <a:schemeClr val="accent6"/>
          </a:effectRef>
          <a:fontRef idx="minor">
            <a:schemeClr val="dk1"/>
          </a:fontRef>
        </p:style>
        <p:txBody>
          <a:bodyPr>
            <a:normAutofit/>
          </a:bodyPr>
          <a:lstStyle/>
          <a:p>
            <a:r>
              <a:rPr lang="en-US" sz="3200" dirty="0" smtClean="0"/>
              <a:t>Solution</a:t>
            </a:r>
            <a:endParaRPr lang="en-US" sz="32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74055" y="886266"/>
            <a:ext cx="9073662" cy="5767752"/>
          </a:xfrm>
        </p:spPr>
      </p:pic>
    </p:spTree>
    <p:extLst>
      <p:ext uri="{BB962C8B-B14F-4D97-AF65-F5344CB8AC3E}">
        <p14:creationId xmlns:p14="http://schemas.microsoft.com/office/powerpoint/2010/main" val="32603606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137</Words>
  <Application>Microsoft Office PowerPoint</Application>
  <PresentationFormat>Widescreen</PresentationFormat>
  <Paragraphs>16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Cambria Math</vt:lpstr>
      <vt:lpstr>Office Theme</vt:lpstr>
      <vt:lpstr>Pipes in Series or Compound Pipes</vt:lpstr>
      <vt:lpstr>Pipes in Series or Compound Pipes</vt:lpstr>
      <vt:lpstr>Practice Problem</vt:lpstr>
      <vt:lpstr>Solution</vt:lpstr>
      <vt:lpstr>Solution</vt:lpstr>
      <vt:lpstr>Solution</vt:lpstr>
      <vt:lpstr>Solution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Pipes in Series or Compound Pipes</dc:title>
  <dc:creator>Ahmed Hossain</dc:creator>
  <cp:lastModifiedBy>Ahmed Hossain</cp:lastModifiedBy>
  <cp:revision>5</cp:revision>
  <dcterms:created xsi:type="dcterms:W3CDTF">2018-05-07T00:50:33Z</dcterms:created>
  <dcterms:modified xsi:type="dcterms:W3CDTF">2018-05-07T01:22:13Z</dcterms:modified>
</cp:coreProperties>
</file>