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1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5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2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3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6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5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4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8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6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4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0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B7E9B-796A-435D-9F44-584934BA84AA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CA20B-5D12-4053-AFF3-C0C6925C9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5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053" y="327547"/>
            <a:ext cx="11523260" cy="4665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800" b="1" dirty="0" smtClean="0"/>
              <a:t>Equivalent Pipe (Pipes in Series)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82053" y="1036258"/>
                <a:ext cx="11523260" cy="5146177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n-US" sz="2800" dirty="0" smtClean="0"/>
                  <a:t>Equivalent pipe is defined as the pipe of uniform diameter having loss of head and discharge equal to the loss of head and discharge of a compound pipe consisting of several pipes of different lengths and diameters.</a:t>
                </a:r>
              </a:p>
              <a:p>
                <a:pPr algn="just"/>
                <a:r>
                  <a:rPr lang="en-US" sz="2800" dirty="0" smtClean="0"/>
                  <a:t>The uniform diameter of the equivalent pipe is known as the equivalent diameter of the series or compound pipe.</a:t>
                </a:r>
              </a:p>
              <a:p>
                <a:pPr algn="just"/>
                <a:r>
                  <a:rPr lang="en-US" sz="2800" dirty="0" smtClean="0"/>
                  <a:t>Let,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 smtClean="0"/>
                  <a:t> etc. = Length of pipes 1,2,3 etc.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800" dirty="0" smtClean="0"/>
                  <a:t> etc. = Diameter of pipes 1,2,3 etc.</a:t>
                </a:r>
              </a:p>
              <a:p>
                <a:pPr algn="just"/>
                <a:r>
                  <a:rPr lang="en-US" sz="2800" dirty="0" smtClean="0"/>
                  <a:t>H = Total head loss</a:t>
                </a:r>
              </a:p>
              <a:p>
                <a:pPr algn="just"/>
                <a:r>
                  <a:rPr lang="en-US" sz="2800" dirty="0" smtClean="0"/>
                  <a:t>L = Length of the equivalent pipe</a:t>
                </a:r>
              </a:p>
              <a:p>
                <a:pPr algn="just"/>
                <a:r>
                  <a:rPr lang="en-US" sz="2800" dirty="0" smtClean="0"/>
                  <a:t>D = Diameter of the equivalent pipe.</a:t>
                </a:r>
              </a:p>
              <a:p>
                <a:pPr algn="just"/>
                <a:endParaRPr lang="en-US" sz="28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82053" y="1036258"/>
                <a:ext cx="11523260" cy="5146177"/>
              </a:xfrm>
              <a:blipFill rotWithShape="0">
                <a:blip r:embed="rId2"/>
                <a:stretch>
                  <a:fillRect l="-1058" t="-2014" r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2777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6754" y="204715"/>
            <a:ext cx="11690446" cy="77792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 smtClean="0"/>
              <a:t>Solution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96754" y="1252419"/>
                <a:ext cx="11690446" cy="2405181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Velocity in Pipe 2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 smtClean="0"/>
                  <a:t>2.17 m/s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Velocity in Pipe 1,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= 2.427 m/s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Discharge in pipe 1,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0.25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l-GR" i="1" dirty="0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∗2.427</m:t>
                    </m:r>
                  </m:oMath>
                </a14:m>
                <a:r>
                  <a:rPr lang="en-US" dirty="0" smtClean="0"/>
                  <a:t>= 1.906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/>
                  <a:t>Discharge in pipe </a:t>
                </a:r>
                <a:r>
                  <a:rPr lang="en-US" dirty="0" smtClean="0"/>
                  <a:t>2,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 smtClean="0"/>
                  <a:t>3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 1.906 = 1.094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6754" y="1252419"/>
                <a:ext cx="11690446" cy="2405181"/>
              </a:xfrm>
              <a:blipFill rotWithShape="0">
                <a:blip r:embed="rId2"/>
                <a:stretch>
                  <a:fillRect l="-990" t="-3778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820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49" y="1160061"/>
            <a:ext cx="10181230" cy="5595582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7824" y="341195"/>
            <a:ext cx="11472080" cy="6534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800" b="1" dirty="0" smtClean="0"/>
              <a:t>Total Head Loss in Compound Pipe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6625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55" y="177421"/>
            <a:ext cx="11772332" cy="61251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Head Loss in Equivalent Pipe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6755" y="897576"/>
                <a:ext cx="11772332" cy="5789827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Taking same value of f in compound pipe,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Head loss in equivalent pipe, 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𝑓𝐿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Where, velocity, V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el-GR" i="1" dirty="0" smtClean="0">
                            <a:latin typeface="Cambria Math" panose="02040503050406030204" pitchFamily="18" charset="0"/>
                          </a:rPr>
                          <m:t>𝜋</m:t>
                        </m:r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So, substituting the value of velocity, we get,</a:t>
                </a:r>
              </a:p>
              <a:p>
                <a:pPr marL="0" indent="0" algn="just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𝑸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b="1" i="1" dirty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den>
                    </m:f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 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num>
                      <m:den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den>
                    </m:f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dirty="0" smtClean="0"/>
                  <a:t>Head loss in compound pipe and equivalent pipe is same, therefore,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dirty="0" smtClean="0"/>
                  <a:t> + …………………………….. [Dupit’s Equation]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If the length of the equivalent pipe is equal to the length of the compound pipe; L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…….,diameter D of the equivalent pipe may be determined by using this equation.</a:t>
                </a:r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6755" y="897576"/>
                <a:ext cx="11772332" cy="5789827"/>
              </a:xfrm>
              <a:blipFill rotWithShape="0">
                <a:blip r:embed="rId2"/>
                <a:stretch>
                  <a:fillRect l="-983" t="-1576" r="-1035" b="-2101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35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232" y="300250"/>
            <a:ext cx="11526671" cy="61251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Problem# Rajput (663 page)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33231" y="1074997"/>
                <a:ext cx="11526671" cy="4752598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A piping system consists of three pipes arranged in series: the length of the pipes are 1200 m, 750 m and 600 m and diameters 750 mm, 600 mm and 450 mm respectively.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Transform the system to an equivalent 450 mm diameter pipe and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Determine an equivalent diameter for the pipe, 2550 m long.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0070C0"/>
                    </a:solidFill>
                  </a:rPr>
                  <a:t>Formula: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</m:den>
                    </m:f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+ …………………………….. </a:t>
                </a:r>
                <a:endParaRPr lang="en-US" dirty="0" smtClean="0">
                  <a:solidFill>
                    <a:srgbClr val="0070C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b="1" dirty="0" smtClean="0"/>
                  <a:t>Answer: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Length, L = 871.3 m</a:t>
                </a: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Diameter, D = 557.8 mm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3231" y="1074997"/>
                <a:ext cx="11526671" cy="4752598"/>
              </a:xfrm>
              <a:blipFill rotWithShape="0">
                <a:blip r:embed="rId2"/>
                <a:stretch>
                  <a:fillRect l="-1057" t="-1918" r="-1004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7038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11" y="232011"/>
            <a:ext cx="11636423" cy="6671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Pipes in Parallel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10" y="1184180"/>
            <a:ext cx="11636423" cy="1354304"/>
          </a:xfrm>
          <a:noFill/>
          <a:ln>
            <a:solidFill>
              <a:schemeClr val="accent6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The pipes are said to be in parallel when a main line divides into two or more parallel pipes which again join together downstream  and continues as a main line.</a:t>
            </a:r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437" y="3138985"/>
            <a:ext cx="8488907" cy="33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3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5938" y="1211475"/>
                <a:ext cx="11567614" cy="5230267"/>
              </a:xfrm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The rate of flow in the main pipe is equal to the sum of flow through branch pipes. Hence, we have, Q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In this arrangement, loss of head for each branch pipe is same.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Loss of head for branch pipe 1 = </a:t>
                </a:r>
                <a:r>
                  <a:rPr lang="en-US" dirty="0"/>
                  <a:t>Loss of head for branch pipe </a:t>
                </a:r>
                <a:r>
                  <a:rPr lang="en-US" dirty="0" smtClean="0"/>
                  <a:t>2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∗2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∗2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pPr marL="0" indent="0" algn="just">
                  <a:buNone/>
                </a:pPr>
                <a:r>
                  <a:rPr lang="en-US" sz="3600" dirty="0" smtClean="0"/>
                  <a:t>When,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/>
                  <a:t>,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∗2</m:t>
                        </m:r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∗2</m:t>
                        </m:r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5938" y="1211475"/>
                <a:ext cx="11567614" cy="5230267"/>
              </a:xfrm>
              <a:blipFill rotWithShape="0">
                <a:blip r:embed="rId2"/>
                <a:stretch>
                  <a:fillRect l="-1526" t="-1860" r="-1000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5938" y="327546"/>
            <a:ext cx="11567614" cy="6671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Pipes in Parallel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9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3" y="341194"/>
            <a:ext cx="11526674" cy="61251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Problem # Bansal </a:t>
            </a:r>
            <a:r>
              <a:rPr lang="en-US" sz="3600" dirty="0" smtClean="0"/>
              <a:t>(Page=509)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19583" y="1170532"/>
                <a:ext cx="11526674" cy="2500715"/>
              </a:xfrm>
              <a:ln>
                <a:solidFill>
                  <a:schemeClr val="accent6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A main pipe divides into two parallel pipes which again forms one pipe as shown in figure. The length and diameter for the first parallel pipe are 2000 m and 1 m respectively, while length and diameter for the second parallel pipe are 2000 m and 0.8 m respectively. Find the rate of flow in each parallel pipe if the total flow in the main pipe  is 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 smtClean="0"/>
                  <a:t>. Co-efficient of friction for each parallel pipe is equal to 0.005.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9583" y="1170532"/>
                <a:ext cx="11526674" cy="2500715"/>
              </a:xfrm>
              <a:blipFill rotWithShape="0">
                <a:blip r:embed="rId2"/>
                <a:stretch>
                  <a:fillRect l="-1004" t="-3641" r="-1057" b="-2670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87" y="3888070"/>
            <a:ext cx="6746329" cy="277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07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15" y="341194"/>
            <a:ext cx="11390194" cy="59886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07523863"/>
                  </p:ext>
                </p:extLst>
              </p:nvPr>
            </p:nvGraphicFramePr>
            <p:xfrm>
              <a:off x="1274868" y="1224886"/>
              <a:ext cx="8660702" cy="5212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81878"/>
                    <a:gridCol w="4678824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Parameter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Value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Length of Pipe 1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= 2000 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Diameter of Pipe 1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= 1 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Length of Pipe </a:t>
                          </a:r>
                          <a:r>
                            <a:rPr lang="en-US" sz="3200" dirty="0" smtClean="0"/>
                            <a:t>2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=</a:t>
                          </a:r>
                          <a:r>
                            <a:rPr lang="en-US" sz="3200" baseline="0" dirty="0" smtClean="0"/>
                            <a:t> 2000 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Diameter of Pipe </a:t>
                          </a:r>
                          <a:r>
                            <a:rPr lang="en-US" sz="3200" dirty="0" smtClean="0"/>
                            <a:t>2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= 0.8 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Co-efficient</a:t>
                          </a:r>
                          <a:r>
                            <a:rPr lang="en-US" sz="3200" baseline="0" dirty="0" smtClean="0"/>
                            <a:t> of Friction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z="3200" dirty="0" smtClean="0"/>
                            <a:t> 0.005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412391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Total discharge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 smtClean="0"/>
                            <a:t>Q</a:t>
                          </a:r>
                          <a:r>
                            <a:rPr lang="en-US" sz="3200" baseline="0" dirty="0" smtClean="0"/>
                            <a:t> = 3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oMath>
                          </a14:m>
                          <a:r>
                            <a:rPr lang="en-US" sz="3200" dirty="0" smtClean="0"/>
                            <a:t> =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</a:t>
                          </a:r>
                          <a:r>
                            <a:rPr lang="en-US" sz="3200" dirty="0" smtClean="0"/>
                            <a:t>+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123613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Discharge in Pipe 1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24214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 smtClean="0"/>
                            <a:t>Discharge in Pipe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200" dirty="0" smtClean="0"/>
                            <a:t> 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07523863"/>
                  </p:ext>
                </p:extLst>
              </p:nvPr>
            </p:nvGraphicFramePr>
            <p:xfrm>
              <a:off x="1274868" y="1224886"/>
              <a:ext cx="8660702" cy="5212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81878"/>
                    <a:gridCol w="4678824"/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Parameter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Value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Length of Pipe 1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112632" r="-651" b="-735789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Diameter of Pipe 1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212632" r="-651" b="-635789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Length of Pipe </a:t>
                          </a:r>
                          <a:r>
                            <a:rPr lang="en-US" sz="3200" dirty="0" smtClean="0"/>
                            <a:t>2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312632" r="-651" b="-535789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Diameter of Pipe </a:t>
                          </a:r>
                          <a:r>
                            <a:rPr lang="en-US" sz="3200" dirty="0" smtClean="0"/>
                            <a:t>2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408333" r="-651" b="-430208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Co-efficient</a:t>
                          </a:r>
                          <a:r>
                            <a:rPr lang="en-US" sz="3200" baseline="0" dirty="0" smtClean="0"/>
                            <a:t> of Friction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513684" r="-651" b="-334737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Total discharge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613684" r="-651" b="-234737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Discharge in Pipe 1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713684" r="-651" b="-134737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 smtClean="0"/>
                            <a:t>Discharge in Pipe 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5156" t="-813684" r="-651" b="-3473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3490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448" y="723331"/>
            <a:ext cx="7983940" cy="5936776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6754" y="204715"/>
            <a:ext cx="11690446" cy="38050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800" dirty="0" smtClean="0"/>
              <a:t>Solution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897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346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Equivalent Pipe (Pipes in Series)</vt:lpstr>
      <vt:lpstr>Total Head Loss in Compound Pipe</vt:lpstr>
      <vt:lpstr>Head Loss in Equivalent Pipe</vt:lpstr>
      <vt:lpstr>Problem# Rajput (663 page)</vt:lpstr>
      <vt:lpstr>Pipes in Parallel</vt:lpstr>
      <vt:lpstr>Pipes in Parallel</vt:lpstr>
      <vt:lpstr>Problem # Bansal (Page=509)</vt:lpstr>
      <vt:lpstr>Solution</vt:lpstr>
      <vt:lpstr>Solution</vt:lpstr>
      <vt:lpstr>Solution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Equivalent Pipe</dc:title>
  <dc:creator>Ahmed Hossain</dc:creator>
  <cp:lastModifiedBy>Ahmed Hossain</cp:lastModifiedBy>
  <cp:revision>20</cp:revision>
  <dcterms:created xsi:type="dcterms:W3CDTF">2018-05-27T16:03:31Z</dcterms:created>
  <dcterms:modified xsi:type="dcterms:W3CDTF">2018-06-10T22:36:09Z</dcterms:modified>
</cp:coreProperties>
</file>