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7D0FE4-9A00-466D-806A-2F4E3134EFC0}" type="datetimeFigureOut">
              <a:rPr lang="en-US" smtClean="0"/>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271D4-C749-4785-9B78-B9E6C6970481}" type="slidenum">
              <a:rPr lang="en-US" smtClean="0"/>
              <a:t>‹#›</a:t>
            </a:fld>
            <a:endParaRPr lang="en-US"/>
          </a:p>
        </p:txBody>
      </p:sp>
    </p:spTree>
    <p:extLst>
      <p:ext uri="{BB962C8B-B14F-4D97-AF65-F5344CB8AC3E}">
        <p14:creationId xmlns:p14="http://schemas.microsoft.com/office/powerpoint/2010/main" val="3857785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7D0FE4-9A00-466D-806A-2F4E3134EFC0}" type="datetimeFigureOut">
              <a:rPr lang="en-US" smtClean="0"/>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271D4-C749-4785-9B78-B9E6C6970481}" type="slidenum">
              <a:rPr lang="en-US" smtClean="0"/>
              <a:t>‹#›</a:t>
            </a:fld>
            <a:endParaRPr lang="en-US"/>
          </a:p>
        </p:txBody>
      </p:sp>
    </p:spTree>
    <p:extLst>
      <p:ext uri="{BB962C8B-B14F-4D97-AF65-F5344CB8AC3E}">
        <p14:creationId xmlns:p14="http://schemas.microsoft.com/office/powerpoint/2010/main" val="2818488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7D0FE4-9A00-466D-806A-2F4E3134EFC0}" type="datetimeFigureOut">
              <a:rPr lang="en-US" smtClean="0"/>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271D4-C749-4785-9B78-B9E6C6970481}" type="slidenum">
              <a:rPr lang="en-US" smtClean="0"/>
              <a:t>‹#›</a:t>
            </a:fld>
            <a:endParaRPr lang="en-US"/>
          </a:p>
        </p:txBody>
      </p:sp>
    </p:spTree>
    <p:extLst>
      <p:ext uri="{BB962C8B-B14F-4D97-AF65-F5344CB8AC3E}">
        <p14:creationId xmlns:p14="http://schemas.microsoft.com/office/powerpoint/2010/main" val="1862603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7D0FE4-9A00-466D-806A-2F4E3134EFC0}" type="datetimeFigureOut">
              <a:rPr lang="en-US" smtClean="0"/>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271D4-C749-4785-9B78-B9E6C6970481}" type="slidenum">
              <a:rPr lang="en-US" smtClean="0"/>
              <a:t>‹#›</a:t>
            </a:fld>
            <a:endParaRPr lang="en-US"/>
          </a:p>
        </p:txBody>
      </p:sp>
    </p:spTree>
    <p:extLst>
      <p:ext uri="{BB962C8B-B14F-4D97-AF65-F5344CB8AC3E}">
        <p14:creationId xmlns:p14="http://schemas.microsoft.com/office/powerpoint/2010/main" val="1778909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7D0FE4-9A00-466D-806A-2F4E3134EFC0}" type="datetimeFigureOut">
              <a:rPr lang="en-US" smtClean="0"/>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271D4-C749-4785-9B78-B9E6C6970481}" type="slidenum">
              <a:rPr lang="en-US" smtClean="0"/>
              <a:t>‹#›</a:t>
            </a:fld>
            <a:endParaRPr lang="en-US"/>
          </a:p>
        </p:txBody>
      </p:sp>
    </p:spTree>
    <p:extLst>
      <p:ext uri="{BB962C8B-B14F-4D97-AF65-F5344CB8AC3E}">
        <p14:creationId xmlns:p14="http://schemas.microsoft.com/office/powerpoint/2010/main" val="4109114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7D0FE4-9A00-466D-806A-2F4E3134EFC0}" type="datetimeFigureOut">
              <a:rPr lang="en-US" smtClean="0"/>
              <a:t>6/22/2018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B271D4-C749-4785-9B78-B9E6C6970481}" type="slidenum">
              <a:rPr lang="en-US" smtClean="0"/>
              <a:t>‹#›</a:t>
            </a:fld>
            <a:endParaRPr lang="en-US"/>
          </a:p>
        </p:txBody>
      </p:sp>
    </p:spTree>
    <p:extLst>
      <p:ext uri="{BB962C8B-B14F-4D97-AF65-F5344CB8AC3E}">
        <p14:creationId xmlns:p14="http://schemas.microsoft.com/office/powerpoint/2010/main" val="238843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7D0FE4-9A00-466D-806A-2F4E3134EFC0}" type="datetimeFigureOut">
              <a:rPr lang="en-US" smtClean="0"/>
              <a:t>6/22/2018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B271D4-C749-4785-9B78-B9E6C6970481}" type="slidenum">
              <a:rPr lang="en-US" smtClean="0"/>
              <a:t>‹#›</a:t>
            </a:fld>
            <a:endParaRPr lang="en-US"/>
          </a:p>
        </p:txBody>
      </p:sp>
    </p:spTree>
    <p:extLst>
      <p:ext uri="{BB962C8B-B14F-4D97-AF65-F5344CB8AC3E}">
        <p14:creationId xmlns:p14="http://schemas.microsoft.com/office/powerpoint/2010/main" val="4251610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7D0FE4-9A00-466D-806A-2F4E3134EFC0}" type="datetimeFigureOut">
              <a:rPr lang="en-US" smtClean="0"/>
              <a:t>6/22/2018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B271D4-C749-4785-9B78-B9E6C6970481}" type="slidenum">
              <a:rPr lang="en-US" smtClean="0"/>
              <a:t>‹#›</a:t>
            </a:fld>
            <a:endParaRPr lang="en-US"/>
          </a:p>
        </p:txBody>
      </p:sp>
    </p:spTree>
    <p:extLst>
      <p:ext uri="{BB962C8B-B14F-4D97-AF65-F5344CB8AC3E}">
        <p14:creationId xmlns:p14="http://schemas.microsoft.com/office/powerpoint/2010/main" val="3883933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7D0FE4-9A00-466D-806A-2F4E3134EFC0}" type="datetimeFigureOut">
              <a:rPr lang="en-US" smtClean="0"/>
              <a:t>6/22/2018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B271D4-C749-4785-9B78-B9E6C6970481}" type="slidenum">
              <a:rPr lang="en-US" smtClean="0"/>
              <a:t>‹#›</a:t>
            </a:fld>
            <a:endParaRPr lang="en-US"/>
          </a:p>
        </p:txBody>
      </p:sp>
    </p:spTree>
    <p:extLst>
      <p:ext uri="{BB962C8B-B14F-4D97-AF65-F5344CB8AC3E}">
        <p14:creationId xmlns:p14="http://schemas.microsoft.com/office/powerpoint/2010/main" val="744038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7D0FE4-9A00-466D-806A-2F4E3134EFC0}" type="datetimeFigureOut">
              <a:rPr lang="en-US" smtClean="0"/>
              <a:t>6/22/2018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B271D4-C749-4785-9B78-B9E6C6970481}" type="slidenum">
              <a:rPr lang="en-US" smtClean="0"/>
              <a:t>‹#›</a:t>
            </a:fld>
            <a:endParaRPr lang="en-US"/>
          </a:p>
        </p:txBody>
      </p:sp>
    </p:spTree>
    <p:extLst>
      <p:ext uri="{BB962C8B-B14F-4D97-AF65-F5344CB8AC3E}">
        <p14:creationId xmlns:p14="http://schemas.microsoft.com/office/powerpoint/2010/main" val="936124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7D0FE4-9A00-466D-806A-2F4E3134EFC0}" type="datetimeFigureOut">
              <a:rPr lang="en-US" smtClean="0"/>
              <a:t>6/22/2018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B271D4-C749-4785-9B78-B9E6C6970481}" type="slidenum">
              <a:rPr lang="en-US" smtClean="0"/>
              <a:t>‹#›</a:t>
            </a:fld>
            <a:endParaRPr lang="en-US"/>
          </a:p>
        </p:txBody>
      </p:sp>
    </p:spTree>
    <p:extLst>
      <p:ext uri="{BB962C8B-B14F-4D97-AF65-F5344CB8AC3E}">
        <p14:creationId xmlns:p14="http://schemas.microsoft.com/office/powerpoint/2010/main" val="4042533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D0FE4-9A00-466D-806A-2F4E3134EFC0}" type="datetimeFigureOut">
              <a:rPr lang="en-US" smtClean="0"/>
              <a:t>6/22/2018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B271D4-C749-4785-9B78-B9E6C6970481}" type="slidenum">
              <a:rPr lang="en-US" smtClean="0"/>
              <a:t>‹#›</a:t>
            </a:fld>
            <a:endParaRPr lang="en-US"/>
          </a:p>
        </p:txBody>
      </p:sp>
    </p:spTree>
    <p:extLst>
      <p:ext uri="{BB962C8B-B14F-4D97-AF65-F5344CB8AC3E}">
        <p14:creationId xmlns:p14="http://schemas.microsoft.com/office/powerpoint/2010/main" val="4237531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758" y="177421"/>
            <a:ext cx="11755272" cy="370975"/>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l"/>
            <a:r>
              <a:rPr lang="en-US" sz="2400" dirty="0" smtClean="0"/>
              <a:t>Pipe Network Analysis</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704" y="742286"/>
            <a:ext cx="8848299" cy="5716706"/>
          </a:xfrm>
          <a:prstGeom prst="rect">
            <a:avLst/>
          </a:prstGeom>
          <a:ln>
            <a:solidFill>
              <a:schemeClr val="accent4"/>
            </a:solidFill>
          </a:ln>
        </p:spPr>
      </p:pic>
      <p:sp>
        <p:nvSpPr>
          <p:cNvPr id="5" name="TextBox 4"/>
          <p:cNvSpPr txBox="1"/>
          <p:nvPr/>
        </p:nvSpPr>
        <p:spPr>
          <a:xfrm>
            <a:off x="1692323" y="6458992"/>
            <a:ext cx="9921922" cy="369332"/>
          </a:xfrm>
          <a:prstGeom prst="rect">
            <a:avLst/>
          </a:prstGeom>
          <a:noFill/>
        </p:spPr>
        <p:txBody>
          <a:bodyPr wrap="square" rtlCol="0">
            <a:spAutoFit/>
          </a:bodyPr>
          <a:lstStyle/>
          <a:p>
            <a:pPr algn="just"/>
            <a:r>
              <a:rPr lang="en-US" dirty="0" smtClean="0"/>
              <a:t>A pipe network is an </a:t>
            </a:r>
            <a:r>
              <a:rPr lang="en-US" dirty="0" smtClean="0">
                <a:solidFill>
                  <a:srgbClr val="FF0000"/>
                </a:solidFill>
              </a:rPr>
              <a:t>interconnected system</a:t>
            </a:r>
            <a:r>
              <a:rPr lang="en-US" dirty="0" smtClean="0"/>
              <a:t> of pipes forming several </a:t>
            </a:r>
            <a:r>
              <a:rPr lang="en-US" dirty="0" smtClean="0">
                <a:solidFill>
                  <a:srgbClr val="FF0000"/>
                </a:solidFill>
              </a:rPr>
              <a:t>loops and circuits</a:t>
            </a:r>
            <a:r>
              <a:rPr lang="en-US" dirty="0" smtClean="0"/>
              <a:t>.</a:t>
            </a:r>
            <a:endParaRPr lang="en-US" dirty="0"/>
          </a:p>
        </p:txBody>
      </p:sp>
    </p:spTree>
    <p:extLst>
      <p:ext uri="{BB962C8B-B14F-4D97-AF65-F5344CB8AC3E}">
        <p14:creationId xmlns:p14="http://schemas.microsoft.com/office/powerpoint/2010/main" val="2533034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1" y="1514901"/>
            <a:ext cx="6441743" cy="4517409"/>
          </a:xfrm>
        </p:spPr>
      </p:pic>
      <p:sp>
        <p:nvSpPr>
          <p:cNvPr id="4" name="Title 1"/>
          <p:cNvSpPr>
            <a:spLocks noGrp="1"/>
          </p:cNvSpPr>
          <p:nvPr>
            <p:ph type="title"/>
          </p:nvPr>
        </p:nvSpPr>
        <p:spPr>
          <a:xfrm>
            <a:off x="415120" y="354842"/>
            <a:ext cx="11335602" cy="776288"/>
          </a:xfrm>
        </p:spPr>
        <p:style>
          <a:lnRef idx="1">
            <a:schemeClr val="accent4"/>
          </a:lnRef>
          <a:fillRef idx="2">
            <a:schemeClr val="accent4"/>
          </a:fillRef>
          <a:effectRef idx="1">
            <a:schemeClr val="accent4"/>
          </a:effectRef>
          <a:fontRef idx="minor">
            <a:schemeClr val="dk1"/>
          </a:fontRef>
        </p:style>
        <p:txBody>
          <a:bodyPr>
            <a:normAutofit/>
          </a:bodyPr>
          <a:lstStyle/>
          <a:p>
            <a:r>
              <a:rPr lang="en-US" dirty="0" smtClean="0"/>
              <a:t>First trial: Results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6000" y="1895666"/>
            <a:ext cx="4200000" cy="3066667"/>
          </a:xfrm>
          <a:prstGeom prst="rect">
            <a:avLst/>
          </a:prstGeom>
        </p:spPr>
      </p:pic>
    </p:spTree>
    <p:extLst>
      <p:ext uri="{BB962C8B-B14F-4D97-AF65-F5344CB8AC3E}">
        <p14:creationId xmlns:p14="http://schemas.microsoft.com/office/powerpoint/2010/main" val="2846980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15120" y="354842"/>
            <a:ext cx="11335602" cy="776288"/>
          </a:xfrm>
        </p:spPr>
        <p:style>
          <a:lnRef idx="1">
            <a:schemeClr val="accent4"/>
          </a:lnRef>
          <a:fillRef idx="2">
            <a:schemeClr val="accent4"/>
          </a:fillRef>
          <a:effectRef idx="1">
            <a:schemeClr val="accent4"/>
          </a:effectRef>
          <a:fontRef idx="minor">
            <a:schemeClr val="dk1"/>
          </a:fontRef>
        </p:style>
        <p:txBody>
          <a:bodyPr>
            <a:normAutofit/>
          </a:bodyPr>
          <a:lstStyle/>
          <a:p>
            <a:r>
              <a:rPr lang="en-US" dirty="0" smtClean="0"/>
              <a:t>Second trial</a:t>
            </a:r>
            <a:endParaRPr lang="en-US"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5120" y="1473960"/>
            <a:ext cx="11335602" cy="4585646"/>
          </a:xfrm>
        </p:spPr>
      </p:pic>
    </p:spTree>
    <p:extLst>
      <p:ext uri="{BB962C8B-B14F-4D97-AF65-F5344CB8AC3E}">
        <p14:creationId xmlns:p14="http://schemas.microsoft.com/office/powerpoint/2010/main" val="1870948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15120" y="354842"/>
            <a:ext cx="11335602" cy="776288"/>
          </a:xfrm>
        </p:spPr>
        <p:style>
          <a:lnRef idx="1">
            <a:schemeClr val="accent4"/>
          </a:lnRef>
          <a:fillRef idx="2">
            <a:schemeClr val="accent4"/>
          </a:fillRef>
          <a:effectRef idx="1">
            <a:schemeClr val="accent4"/>
          </a:effectRef>
          <a:fontRef idx="minor">
            <a:schemeClr val="dk1"/>
          </a:fontRef>
        </p:style>
        <p:txBody>
          <a:bodyPr>
            <a:normAutofit/>
          </a:bodyPr>
          <a:lstStyle/>
          <a:p>
            <a:r>
              <a:rPr lang="en-US" dirty="0" smtClean="0"/>
              <a:t>Second trial: Results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4438868"/>
              </p:ext>
            </p:extLst>
          </p:nvPr>
        </p:nvGraphicFramePr>
        <p:xfrm>
          <a:off x="415121" y="1501255"/>
          <a:ext cx="11335601" cy="4800837"/>
        </p:xfrm>
        <a:graphic>
          <a:graphicData uri="http://schemas.openxmlformats.org/drawingml/2006/table">
            <a:tbl>
              <a:tblPr firstRow="1" bandRow="1">
                <a:tableStyleId>{5C22544A-7EE6-4342-B048-85BDC9FD1C3A}</a:tableStyleId>
              </a:tblPr>
              <a:tblGrid>
                <a:gridCol w="5589895"/>
                <a:gridCol w="5745706"/>
              </a:tblGrid>
              <a:tr h="686037">
                <a:tc>
                  <a:txBody>
                    <a:bodyPr/>
                    <a:lstStyle/>
                    <a:p>
                      <a:pPr algn="ctr"/>
                      <a:r>
                        <a:rPr lang="en-US" sz="2800" dirty="0" smtClean="0"/>
                        <a:t>Loop ADB ( </a:t>
                      </a:r>
                      <a:r>
                        <a:rPr lang="el-GR" sz="2800" dirty="0" smtClean="0"/>
                        <a:t>Δ</a:t>
                      </a:r>
                      <a:r>
                        <a:rPr lang="en-US" sz="2800" dirty="0" smtClean="0"/>
                        <a:t>Q</a:t>
                      </a:r>
                      <a:r>
                        <a:rPr lang="en-US" sz="2800" baseline="0" dirty="0" smtClean="0"/>
                        <a:t> = -0.1)</a:t>
                      </a:r>
                      <a:endParaRPr lang="en-US"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t>Loop DCB ( </a:t>
                      </a:r>
                      <a:r>
                        <a:rPr lang="el-GR" sz="2800" dirty="0" smtClean="0"/>
                        <a:t>Δ</a:t>
                      </a:r>
                      <a:r>
                        <a:rPr lang="en-US" sz="2800" dirty="0" smtClean="0"/>
                        <a:t>Q</a:t>
                      </a:r>
                      <a:r>
                        <a:rPr lang="en-US" sz="2800" baseline="0" dirty="0" smtClean="0"/>
                        <a:t> = + 0.2)</a:t>
                      </a:r>
                      <a:endParaRPr lang="en-US" sz="2800" dirty="0" smtClean="0"/>
                    </a:p>
                  </a:txBody>
                  <a:tcPr/>
                </a:tc>
              </a:tr>
              <a:tr h="370840">
                <a:tc>
                  <a:txBody>
                    <a:bodyPr/>
                    <a:lstStyle/>
                    <a:p>
                      <a:r>
                        <a:rPr lang="en-US" sz="2400" dirty="0" smtClean="0"/>
                        <a:t>Pipe</a:t>
                      </a:r>
                      <a:r>
                        <a:rPr lang="en-US" sz="2400" baseline="0" dirty="0" smtClean="0"/>
                        <a:t> AD = 37.4 – 0.1 = 37.3 (Clockwise)</a:t>
                      </a:r>
                      <a:endParaRPr lang="en-US" sz="2400" dirty="0"/>
                    </a:p>
                  </a:txBody>
                  <a:tcPr/>
                </a:tc>
                <a:tc>
                  <a:txBody>
                    <a:bodyPr/>
                    <a:lstStyle/>
                    <a:p>
                      <a:r>
                        <a:rPr lang="en-US" sz="2400" dirty="0" smtClean="0"/>
                        <a:t>Pipe</a:t>
                      </a:r>
                      <a:r>
                        <a:rPr lang="en-US" sz="2400" baseline="0" dirty="0" smtClean="0"/>
                        <a:t> DC = 16.4 + 0.2 = 16.6 (Clockwise)</a:t>
                      </a:r>
                      <a:endParaRPr lang="en-US" sz="2400" dirty="0"/>
                    </a:p>
                  </a:txBody>
                  <a:tcPr/>
                </a:tc>
              </a:tr>
              <a:tr h="370840">
                <a:tc>
                  <a:txBody>
                    <a:bodyPr/>
                    <a:lstStyle/>
                    <a:p>
                      <a:r>
                        <a:rPr lang="en-US" sz="2400" dirty="0" smtClean="0"/>
                        <a:t>Pipe</a:t>
                      </a:r>
                      <a:r>
                        <a:rPr lang="en-US" sz="2400" baseline="0" dirty="0" smtClean="0"/>
                        <a:t> DB = 1</a:t>
                      </a:r>
                      <a:r>
                        <a:rPr lang="en-US" sz="2400" dirty="0" smtClean="0"/>
                        <a:t>– </a:t>
                      </a:r>
                      <a:r>
                        <a:rPr lang="en-US" sz="2400" baseline="0" dirty="0" smtClean="0"/>
                        <a:t>0.1 = 0.90 (Clockwise)</a:t>
                      </a:r>
                      <a:endParaRPr lang="en-US" sz="2400" dirty="0"/>
                    </a:p>
                  </a:txBody>
                  <a:tcPr/>
                </a:tc>
                <a:tc>
                  <a:txBody>
                    <a:bodyPr/>
                    <a:lstStyle/>
                    <a:p>
                      <a:r>
                        <a:rPr lang="en-US" sz="2400" dirty="0" smtClean="0"/>
                        <a:t>Pipe</a:t>
                      </a:r>
                      <a:r>
                        <a:rPr lang="en-US" sz="2400" baseline="0" dirty="0" smtClean="0"/>
                        <a:t> CB = 23.6 - 0.2 = 23.4 (Anti-clockwise)</a:t>
                      </a:r>
                      <a:endParaRPr lang="en-US" sz="2400" dirty="0"/>
                    </a:p>
                  </a:txBody>
                  <a:tcPr/>
                </a:tc>
              </a:tr>
              <a:tr h="370840">
                <a:tc>
                  <a:txBody>
                    <a:bodyPr/>
                    <a:lstStyle/>
                    <a:p>
                      <a:r>
                        <a:rPr lang="en-US" sz="2400" dirty="0" smtClean="0"/>
                        <a:t>Pipe AB = 52.6 + 0.10 = 52.7 (Anticlockwise)</a:t>
                      </a:r>
                      <a:endParaRPr lang="en-US" sz="2400" dirty="0"/>
                    </a:p>
                  </a:txBody>
                  <a:tcPr/>
                </a:tc>
                <a:tc>
                  <a:txBody>
                    <a:bodyPr/>
                    <a:lstStyle/>
                    <a:p>
                      <a:r>
                        <a:rPr lang="en-US" sz="2400" dirty="0" smtClean="0"/>
                        <a:t>Pipe BD = 0.9 – 0.2 = 0.7</a:t>
                      </a:r>
                      <a:r>
                        <a:rPr lang="en-US" sz="2400" baseline="0" dirty="0" smtClean="0"/>
                        <a:t> </a:t>
                      </a:r>
                      <a:r>
                        <a:rPr lang="en-US" sz="2400" dirty="0" smtClean="0"/>
                        <a:t> (Clockwise)</a:t>
                      </a:r>
                      <a:endParaRPr lang="en-US" sz="2400" dirty="0"/>
                    </a:p>
                  </a:txBody>
                  <a:tcPr/>
                </a:tc>
              </a:tr>
              <a:tr h="370840">
                <a:tc gridSpan="2">
                  <a:txBody>
                    <a:bodyPr/>
                    <a:lstStyle/>
                    <a:p>
                      <a:pPr algn="ctr"/>
                      <a:r>
                        <a:rPr lang="en-US" sz="2400" dirty="0" smtClean="0">
                          <a:solidFill>
                            <a:srgbClr val="FF0000"/>
                          </a:solidFill>
                        </a:rPr>
                        <a:t>Final</a:t>
                      </a:r>
                      <a:r>
                        <a:rPr lang="en-US" sz="2400" baseline="0" dirty="0" smtClean="0">
                          <a:solidFill>
                            <a:srgbClr val="FF0000"/>
                          </a:solidFill>
                        </a:rPr>
                        <a:t> distribution of Discharges </a:t>
                      </a:r>
                      <a:endParaRPr lang="en-US" sz="2400" dirty="0">
                        <a:solidFill>
                          <a:srgbClr val="FF0000"/>
                        </a:solidFill>
                      </a:endParaRPr>
                    </a:p>
                  </a:txBody>
                  <a:tcPr/>
                </a:tc>
                <a:tc hMerge="1">
                  <a:txBody>
                    <a:bodyPr/>
                    <a:lstStyle/>
                    <a:p>
                      <a:endParaRPr lang="en-US" sz="2400" dirty="0"/>
                    </a:p>
                  </a:txBody>
                  <a:tcPr/>
                </a:tc>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FF0000"/>
                          </a:solidFill>
                        </a:rPr>
                        <a:t>Pipe</a:t>
                      </a:r>
                      <a:r>
                        <a:rPr lang="en-US" sz="2400" baseline="0" dirty="0" smtClean="0">
                          <a:solidFill>
                            <a:srgbClr val="FF0000"/>
                          </a:solidFill>
                        </a:rPr>
                        <a:t> AD = 37.3 ( from A to D)</a:t>
                      </a:r>
                      <a:endParaRPr lang="en-US" sz="2400" dirty="0" smtClean="0">
                        <a:solidFill>
                          <a:srgbClr val="FF0000"/>
                        </a:solidFill>
                      </a:endParaRPr>
                    </a:p>
                  </a:txBody>
                  <a:tcPr/>
                </a:tc>
                <a:tc hMerge="1">
                  <a:txBody>
                    <a:bodyPr/>
                    <a:lstStyle/>
                    <a:p>
                      <a:endParaRPr lang="en-US" sz="2400" dirty="0"/>
                    </a:p>
                  </a:txBody>
                  <a:tcPr/>
                </a:tc>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FF0000"/>
                          </a:solidFill>
                        </a:rPr>
                        <a:t>Pipe</a:t>
                      </a:r>
                      <a:r>
                        <a:rPr lang="en-US" sz="2400" baseline="0" dirty="0" smtClean="0">
                          <a:solidFill>
                            <a:srgbClr val="FF0000"/>
                          </a:solidFill>
                        </a:rPr>
                        <a:t> AB = 52.7 ( from A to B)</a:t>
                      </a:r>
                      <a:endParaRPr lang="en-US" sz="2400" dirty="0" smtClean="0">
                        <a:solidFill>
                          <a:srgbClr val="FF0000"/>
                        </a:solidFill>
                      </a:endParaRPr>
                    </a:p>
                  </a:txBody>
                  <a:tcPr/>
                </a:tc>
                <a:tc hMerge="1">
                  <a:txBody>
                    <a:bodyPr/>
                    <a:lstStyle/>
                    <a:p>
                      <a:endParaRPr lang="en-US" sz="2400" dirty="0"/>
                    </a:p>
                  </a:txBody>
                  <a:tcPr/>
                </a:tc>
              </a:tr>
              <a:tr h="2286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FF0000"/>
                          </a:solidFill>
                        </a:rPr>
                        <a:t>Pipe</a:t>
                      </a:r>
                      <a:r>
                        <a:rPr lang="en-US" sz="2400" baseline="0" dirty="0" smtClean="0">
                          <a:solidFill>
                            <a:srgbClr val="FF0000"/>
                          </a:solidFill>
                        </a:rPr>
                        <a:t> DB = 0.70 ( from D to B)</a:t>
                      </a:r>
                      <a:endParaRPr lang="en-US" sz="2400" dirty="0" smtClean="0">
                        <a:solidFill>
                          <a:srgbClr val="FF0000"/>
                        </a:solidFill>
                      </a:endParaRPr>
                    </a:p>
                  </a:txBody>
                  <a:tcPr/>
                </a:tc>
                <a:tc hMerge="1">
                  <a:txBody>
                    <a:bodyPr/>
                    <a:lstStyle/>
                    <a:p>
                      <a:endParaRPr lang="en-US" sz="2400" dirty="0"/>
                    </a:p>
                  </a:txBody>
                  <a:tcPr/>
                </a:tc>
              </a:tr>
              <a:tr h="2286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FF0000"/>
                          </a:solidFill>
                        </a:rPr>
                        <a:t>Pipe</a:t>
                      </a:r>
                      <a:r>
                        <a:rPr lang="en-US" sz="2400" baseline="0" dirty="0" smtClean="0">
                          <a:solidFill>
                            <a:srgbClr val="FF0000"/>
                          </a:solidFill>
                        </a:rPr>
                        <a:t> DC = 16.6 ( from D to C)</a:t>
                      </a:r>
                      <a:endParaRPr lang="en-US" sz="2400" dirty="0" smtClean="0">
                        <a:solidFill>
                          <a:srgbClr val="FF0000"/>
                        </a:solidFill>
                      </a:endParaRPr>
                    </a:p>
                  </a:txBody>
                  <a:tcPr/>
                </a:tc>
                <a:tc hMerge="1">
                  <a:txBody>
                    <a:bodyPr/>
                    <a:lstStyle/>
                    <a:p>
                      <a:endParaRPr lang="en-US"/>
                    </a:p>
                  </a:txBody>
                  <a:tcPr/>
                </a:tc>
              </a:tr>
              <a:tr h="2286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FF0000"/>
                          </a:solidFill>
                        </a:rPr>
                        <a:t>Pipe</a:t>
                      </a:r>
                      <a:r>
                        <a:rPr lang="en-US" sz="2400" baseline="0" dirty="0" smtClean="0">
                          <a:solidFill>
                            <a:srgbClr val="FF0000"/>
                          </a:solidFill>
                        </a:rPr>
                        <a:t> BC = 23.4 ( from B to C)</a:t>
                      </a:r>
                      <a:endParaRPr lang="en-US" sz="2400" dirty="0" smtClean="0">
                        <a:solidFill>
                          <a:srgbClr val="FF0000"/>
                        </a:solidFill>
                      </a:endParaRPr>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899246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15120" y="354842"/>
            <a:ext cx="11335602" cy="776288"/>
          </a:xfrm>
        </p:spPr>
        <p:style>
          <a:lnRef idx="1">
            <a:schemeClr val="accent4"/>
          </a:lnRef>
          <a:fillRef idx="2">
            <a:schemeClr val="accent4"/>
          </a:fillRef>
          <a:effectRef idx="1">
            <a:schemeClr val="accent4"/>
          </a:effectRef>
          <a:fontRef idx="minor">
            <a:schemeClr val="dk1"/>
          </a:fontRef>
        </p:style>
        <p:txBody>
          <a:bodyPr>
            <a:normAutofit/>
          </a:bodyPr>
          <a:lstStyle/>
          <a:p>
            <a:r>
              <a:rPr lang="en-US" dirty="0" smtClean="0"/>
              <a:t>Second trial: Results</a:t>
            </a:r>
            <a:endParaRPr lang="en-US"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9551" y="1596789"/>
            <a:ext cx="6237027" cy="4285397"/>
          </a:xfrm>
        </p:spPr>
      </p:pic>
    </p:spTree>
    <p:extLst>
      <p:ext uri="{BB962C8B-B14F-4D97-AF65-F5344CB8AC3E}">
        <p14:creationId xmlns:p14="http://schemas.microsoft.com/office/powerpoint/2010/main" val="2902553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993" y="218364"/>
            <a:ext cx="11704093" cy="380504"/>
          </a:xfrm>
        </p:spPr>
        <p:style>
          <a:lnRef idx="1">
            <a:schemeClr val="accent4"/>
          </a:lnRef>
          <a:fillRef idx="2">
            <a:schemeClr val="accent4"/>
          </a:fillRef>
          <a:effectRef idx="1">
            <a:schemeClr val="accent4"/>
          </a:effectRef>
          <a:fontRef idx="minor">
            <a:schemeClr val="dk1"/>
          </a:fontRef>
        </p:style>
        <p:txBody>
          <a:bodyPr>
            <a:noAutofit/>
          </a:bodyPr>
          <a:lstStyle/>
          <a:p>
            <a:r>
              <a:rPr lang="en-US" sz="2800" dirty="0" smtClean="0"/>
              <a:t>Pipe Network</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4993" y="842984"/>
                <a:ext cx="11704093" cy="5858067"/>
              </a:xfrm>
              <a:ln>
                <a:solidFill>
                  <a:schemeClr val="accent4"/>
                </a:solidFill>
              </a:ln>
            </p:spPr>
            <p:txBody>
              <a:bodyPr>
                <a:noAutofit/>
              </a:bodyPr>
              <a:lstStyle/>
              <a:p>
                <a:pPr marL="0" indent="0" algn="just">
                  <a:buNone/>
                </a:pPr>
                <a:r>
                  <a:rPr lang="en-US" sz="3000" dirty="0" smtClean="0"/>
                  <a:t>The following are the necessary conditions for any network of pipes.</a:t>
                </a:r>
              </a:p>
              <a:p>
                <a:pPr marL="514350" indent="-514350" algn="just">
                  <a:buFont typeface="+mj-lt"/>
                  <a:buAutoNum type="arabicPeriod"/>
                </a:pPr>
                <a:r>
                  <a:rPr lang="en-US" sz="3000" dirty="0" smtClean="0"/>
                  <a:t>The flow into each junctions must be equal to the flow out of the junctions. This is due to continuity equation.</a:t>
                </a:r>
              </a:p>
              <a:p>
                <a:pPr marL="514350" indent="-514350" algn="just">
                  <a:buFont typeface="+mj-lt"/>
                  <a:buAutoNum type="arabicPeriod"/>
                </a:pPr>
                <a:r>
                  <a:rPr lang="en-US" sz="3000" dirty="0" smtClean="0"/>
                  <a:t>The algebraic sum of head losses round each loop must be zero. This means that in each loop, the loss of head due to flow in clockwise direction must be equal to the head </a:t>
                </a:r>
                <a:r>
                  <a:rPr lang="en-US" sz="3000" dirty="0"/>
                  <a:t>due to flow in </a:t>
                </a:r>
                <a:r>
                  <a:rPr lang="en-US" sz="3000" dirty="0" smtClean="0"/>
                  <a:t>anticlockwise direction.</a:t>
                </a:r>
              </a:p>
              <a:p>
                <a:pPr marL="514350" indent="-514350" algn="just">
                  <a:buFont typeface="+mj-lt"/>
                  <a:buAutoNum type="arabicPeriod"/>
                </a:pPr>
                <a:r>
                  <a:rPr lang="en-US" sz="3000" dirty="0" smtClean="0"/>
                  <a:t>The head loss in each pipe is expressed as </a:t>
                </a:r>
                <a14:m>
                  <m:oMath xmlns:m="http://schemas.openxmlformats.org/officeDocument/2006/math">
                    <m:sSub>
                      <m:sSubPr>
                        <m:ctrlPr>
                          <a:rPr lang="en-US" sz="3000" b="1" i="1" smtClean="0">
                            <a:solidFill>
                              <a:srgbClr val="FF0000"/>
                            </a:solidFill>
                            <a:latin typeface="Cambria Math" panose="02040503050406030204" pitchFamily="18" charset="0"/>
                          </a:rPr>
                        </m:ctrlPr>
                      </m:sSubPr>
                      <m:e>
                        <m:r>
                          <a:rPr lang="en-US" sz="3000" b="1" i="1" smtClean="0">
                            <a:solidFill>
                              <a:srgbClr val="FF0000"/>
                            </a:solidFill>
                            <a:latin typeface="Cambria Math" panose="02040503050406030204" pitchFamily="18" charset="0"/>
                          </a:rPr>
                          <m:t>𝒉</m:t>
                        </m:r>
                      </m:e>
                      <m:sub>
                        <m:r>
                          <a:rPr lang="en-US" sz="3000" b="1" i="1" smtClean="0">
                            <a:solidFill>
                              <a:srgbClr val="FF0000"/>
                            </a:solidFill>
                            <a:latin typeface="Cambria Math" panose="02040503050406030204" pitchFamily="18" charset="0"/>
                          </a:rPr>
                          <m:t>𝒇</m:t>
                        </m:r>
                      </m:sub>
                    </m:sSub>
                    <m:r>
                      <a:rPr lang="en-US" sz="3000" b="1" i="1" smtClean="0">
                        <a:solidFill>
                          <a:srgbClr val="FF0000"/>
                        </a:solidFill>
                        <a:latin typeface="Cambria Math" panose="02040503050406030204" pitchFamily="18" charset="0"/>
                      </a:rPr>
                      <m:t>=</m:t>
                    </m:r>
                    <m:r>
                      <a:rPr lang="en-US" sz="3000" b="1" i="1" smtClean="0">
                        <a:solidFill>
                          <a:srgbClr val="FF0000"/>
                        </a:solidFill>
                        <a:latin typeface="Cambria Math" panose="02040503050406030204" pitchFamily="18" charset="0"/>
                      </a:rPr>
                      <m:t>𝒓</m:t>
                    </m:r>
                    <m:r>
                      <a:rPr lang="en-US" sz="3000" b="1" i="1" smtClean="0">
                        <a:solidFill>
                          <a:srgbClr val="FF0000"/>
                        </a:solidFill>
                        <a:latin typeface="Cambria Math" panose="02040503050406030204" pitchFamily="18" charset="0"/>
                      </a:rPr>
                      <m:t> </m:t>
                    </m:r>
                    <m:sSup>
                      <m:sSupPr>
                        <m:ctrlPr>
                          <a:rPr lang="en-US" sz="3000" b="1" i="1" smtClean="0">
                            <a:solidFill>
                              <a:srgbClr val="FF0000"/>
                            </a:solidFill>
                            <a:latin typeface="Cambria Math" panose="02040503050406030204" pitchFamily="18" charset="0"/>
                          </a:rPr>
                        </m:ctrlPr>
                      </m:sSupPr>
                      <m:e>
                        <m:r>
                          <a:rPr lang="en-US" sz="3000" b="1" i="1" smtClean="0">
                            <a:solidFill>
                              <a:srgbClr val="FF0000"/>
                            </a:solidFill>
                            <a:latin typeface="Cambria Math" panose="02040503050406030204" pitchFamily="18" charset="0"/>
                          </a:rPr>
                          <m:t>𝑸</m:t>
                        </m:r>
                      </m:e>
                      <m:sup>
                        <m:r>
                          <a:rPr lang="en-US" sz="3000" b="1" i="1" smtClean="0">
                            <a:solidFill>
                              <a:srgbClr val="FF0000"/>
                            </a:solidFill>
                            <a:latin typeface="Cambria Math" panose="02040503050406030204" pitchFamily="18" charset="0"/>
                          </a:rPr>
                          <m:t>𝒏</m:t>
                        </m:r>
                      </m:sup>
                    </m:sSup>
                  </m:oMath>
                </a14:m>
                <a:r>
                  <a:rPr lang="en-US" sz="3000" dirty="0" smtClean="0"/>
                  <a:t>. The value of r depends on three factors:</a:t>
                </a:r>
              </a:p>
              <a:p>
                <a:pPr marL="514350" indent="-514350" algn="just">
                  <a:buFont typeface="+mj-lt"/>
                  <a:buAutoNum type="alphaLcParenR"/>
                </a:pPr>
                <a:r>
                  <a:rPr lang="en-US" sz="3000" dirty="0" smtClean="0"/>
                  <a:t>Length of pipe</a:t>
                </a:r>
              </a:p>
              <a:p>
                <a:pPr marL="514350" indent="-514350" algn="just">
                  <a:buFont typeface="+mj-lt"/>
                  <a:buAutoNum type="alphaLcParenR"/>
                </a:pPr>
                <a:r>
                  <a:rPr lang="en-US" sz="3000" dirty="0" smtClean="0"/>
                  <a:t>Diameter of pipe</a:t>
                </a:r>
              </a:p>
              <a:p>
                <a:pPr marL="514350" indent="-514350" algn="just">
                  <a:buFont typeface="+mj-lt"/>
                  <a:buAutoNum type="alphaLcParenR"/>
                </a:pPr>
                <a:r>
                  <a:rPr lang="en-US" sz="3000" dirty="0" smtClean="0"/>
                  <a:t>Co-efficient of friction of pipe.</a:t>
                </a:r>
                <a:endParaRPr lang="en-US" sz="3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4993" y="842984"/>
                <a:ext cx="11704093" cy="5858067"/>
              </a:xfrm>
              <a:blipFill rotWithShape="0">
                <a:blip r:embed="rId2"/>
                <a:stretch>
                  <a:fillRect l="-1197" t="-1973" r="-1197" b="-2804"/>
                </a:stretch>
              </a:blipFill>
              <a:ln>
                <a:solidFill>
                  <a:schemeClr val="accent4"/>
                </a:solidFill>
              </a:ln>
            </p:spPr>
            <p:txBody>
              <a:bodyPr/>
              <a:lstStyle/>
              <a:p>
                <a:r>
                  <a:rPr lang="en-US">
                    <a:noFill/>
                  </a:rPr>
                  <a:t> </a:t>
                </a:r>
              </a:p>
            </p:txBody>
          </p:sp>
        </mc:Fallback>
      </mc:AlternateContent>
    </p:spTree>
    <p:extLst>
      <p:ext uri="{BB962C8B-B14F-4D97-AF65-F5344CB8AC3E}">
        <p14:creationId xmlns:p14="http://schemas.microsoft.com/office/powerpoint/2010/main" val="1881386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993" y="218364"/>
            <a:ext cx="11704093" cy="380504"/>
          </a:xfrm>
        </p:spPr>
        <p:style>
          <a:lnRef idx="1">
            <a:schemeClr val="accent4"/>
          </a:lnRef>
          <a:fillRef idx="2">
            <a:schemeClr val="accent4"/>
          </a:fillRef>
          <a:effectRef idx="1">
            <a:schemeClr val="accent4"/>
          </a:effectRef>
          <a:fontRef idx="minor">
            <a:schemeClr val="dk1"/>
          </a:fontRef>
        </p:style>
        <p:txBody>
          <a:bodyPr>
            <a:noAutofit/>
          </a:bodyPr>
          <a:lstStyle/>
          <a:p>
            <a:r>
              <a:rPr lang="en-US" sz="2800" dirty="0" smtClean="0"/>
              <a:t>Pipe Network</a:t>
            </a:r>
            <a:endParaRPr lang="en-US" sz="28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9505" y="750627"/>
            <a:ext cx="9335068" cy="4462817"/>
          </a:xfrm>
        </p:spPr>
      </p:pic>
      <mc:AlternateContent xmlns:mc="http://schemas.openxmlformats.org/markup-compatibility/2006" xmlns:a14="http://schemas.microsoft.com/office/drawing/2010/main">
        <mc:Choice Requires="a14">
          <p:sp>
            <p:nvSpPr>
              <p:cNvPr id="7" name="TextBox 6"/>
              <p:cNvSpPr txBox="1"/>
              <p:nvPr/>
            </p:nvSpPr>
            <p:spPr>
              <a:xfrm>
                <a:off x="1545039" y="5472753"/>
                <a:ext cx="8407021" cy="618824"/>
              </a:xfrm>
              <a:prstGeom prst="rect">
                <a:avLst/>
              </a:prstGeom>
              <a:noFill/>
              <a:ln>
                <a:solidFill>
                  <a:schemeClr val="accent4"/>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000" b="1" i="1" smtClean="0">
                              <a:solidFill>
                                <a:srgbClr val="FF0000"/>
                              </a:solidFill>
                              <a:latin typeface="Cambria Math" panose="02040503050406030204" pitchFamily="18" charset="0"/>
                            </a:rPr>
                          </m:ctrlPr>
                        </m:sSubPr>
                        <m:e>
                          <m:r>
                            <a:rPr lang="en-US" sz="3000" b="1" i="1">
                              <a:solidFill>
                                <a:srgbClr val="FF0000"/>
                              </a:solidFill>
                              <a:latin typeface="Cambria Math" panose="02040503050406030204" pitchFamily="18" charset="0"/>
                            </a:rPr>
                            <m:t>𝒉</m:t>
                          </m:r>
                        </m:e>
                        <m:sub>
                          <m:r>
                            <a:rPr lang="en-US" sz="3000" b="1" i="1">
                              <a:solidFill>
                                <a:srgbClr val="FF0000"/>
                              </a:solidFill>
                              <a:latin typeface="Cambria Math" panose="02040503050406030204" pitchFamily="18" charset="0"/>
                            </a:rPr>
                            <m:t>𝒇</m:t>
                          </m:r>
                        </m:sub>
                      </m:sSub>
                      <m:r>
                        <a:rPr lang="en-US" sz="3000" b="1" i="1">
                          <a:solidFill>
                            <a:srgbClr val="FF0000"/>
                          </a:solidFill>
                          <a:latin typeface="Cambria Math" panose="02040503050406030204" pitchFamily="18" charset="0"/>
                        </a:rPr>
                        <m:t>=</m:t>
                      </m:r>
                      <m:r>
                        <a:rPr lang="en-US" sz="3000" b="1" i="1">
                          <a:solidFill>
                            <a:srgbClr val="FF0000"/>
                          </a:solidFill>
                          <a:latin typeface="Cambria Math" panose="02040503050406030204" pitchFamily="18" charset="0"/>
                        </a:rPr>
                        <m:t>𝒓</m:t>
                      </m:r>
                      <m:r>
                        <a:rPr lang="en-US" sz="3000" b="1" i="1">
                          <a:solidFill>
                            <a:srgbClr val="FF0000"/>
                          </a:solidFill>
                          <a:latin typeface="Cambria Math" panose="02040503050406030204" pitchFamily="18" charset="0"/>
                        </a:rPr>
                        <m:t> </m:t>
                      </m:r>
                      <m:sSup>
                        <m:sSupPr>
                          <m:ctrlPr>
                            <a:rPr lang="en-US" sz="3000" b="1" i="1">
                              <a:solidFill>
                                <a:srgbClr val="FF0000"/>
                              </a:solidFill>
                              <a:latin typeface="Cambria Math" panose="02040503050406030204" pitchFamily="18" charset="0"/>
                            </a:rPr>
                          </m:ctrlPr>
                        </m:sSupPr>
                        <m:e>
                          <m:r>
                            <a:rPr lang="en-US" sz="3000" b="1" i="1">
                              <a:solidFill>
                                <a:srgbClr val="FF0000"/>
                              </a:solidFill>
                              <a:latin typeface="Cambria Math" panose="02040503050406030204" pitchFamily="18" charset="0"/>
                            </a:rPr>
                            <m:t>𝑸</m:t>
                          </m:r>
                        </m:e>
                        <m:sup>
                          <m:r>
                            <a:rPr lang="en-US" sz="3000" b="1" i="1" smtClean="0">
                              <a:solidFill>
                                <a:srgbClr val="FF0000"/>
                              </a:solidFill>
                              <a:latin typeface="Cambria Math" panose="02040503050406030204" pitchFamily="18" charset="0"/>
                            </a:rPr>
                            <m:t>𝟐</m:t>
                          </m:r>
                        </m:sup>
                      </m:sSup>
                      <m:r>
                        <a:rPr lang="en-US" sz="3000" b="1" i="1" smtClean="0">
                          <a:solidFill>
                            <a:srgbClr val="FF0000"/>
                          </a:solidFill>
                          <a:latin typeface="Cambria Math" panose="02040503050406030204" pitchFamily="18" charset="0"/>
                        </a:rPr>
                        <m:t>;</m:t>
                      </m:r>
                      <m:r>
                        <a:rPr lang="en-US" sz="3000" b="1" i="1" smtClean="0">
                          <a:solidFill>
                            <a:srgbClr val="FF0000"/>
                          </a:solidFill>
                          <a:latin typeface="Cambria Math" panose="02040503050406030204" pitchFamily="18" charset="0"/>
                        </a:rPr>
                        <m:t>𝒏</m:t>
                      </m:r>
                      <m:r>
                        <a:rPr lang="en-US" sz="3000" b="1" i="1" smtClean="0">
                          <a:solidFill>
                            <a:srgbClr val="FF0000"/>
                          </a:solidFill>
                          <a:latin typeface="Cambria Math" panose="02040503050406030204" pitchFamily="18" charset="0"/>
                        </a:rPr>
                        <m:t>=</m:t>
                      </m:r>
                      <m:r>
                        <a:rPr lang="en-US" sz="3000" b="1" i="1" smtClean="0">
                          <a:solidFill>
                            <a:srgbClr val="FF0000"/>
                          </a:solidFill>
                          <a:latin typeface="Cambria Math" panose="02040503050406030204" pitchFamily="18" charset="0"/>
                        </a:rPr>
                        <m:t>𝟐</m:t>
                      </m:r>
                      <m:r>
                        <a:rPr lang="en-US" sz="3000" b="1" i="1" smtClean="0">
                          <a:solidFill>
                            <a:srgbClr val="FF0000"/>
                          </a:solidFill>
                          <a:latin typeface="Cambria Math" panose="02040503050406030204" pitchFamily="18" charset="0"/>
                        </a:rPr>
                        <m:t> </m:t>
                      </m:r>
                      <m:r>
                        <a:rPr lang="en-US" sz="3000" b="1" i="1" smtClean="0">
                          <a:solidFill>
                            <a:srgbClr val="FF0000"/>
                          </a:solidFill>
                          <a:latin typeface="Cambria Math" panose="02040503050406030204" pitchFamily="18" charset="0"/>
                        </a:rPr>
                        <m:t>𝒇𝒐𝒓</m:t>
                      </m:r>
                      <m:r>
                        <a:rPr lang="en-US" sz="3000" b="1" i="1" smtClean="0">
                          <a:solidFill>
                            <a:srgbClr val="FF0000"/>
                          </a:solidFill>
                          <a:latin typeface="Cambria Math" panose="02040503050406030204" pitchFamily="18" charset="0"/>
                        </a:rPr>
                        <m:t> </m:t>
                      </m:r>
                      <m:r>
                        <a:rPr lang="en-US" sz="3000" b="1" i="1" smtClean="0">
                          <a:solidFill>
                            <a:srgbClr val="FF0000"/>
                          </a:solidFill>
                          <a:latin typeface="Cambria Math" panose="02040503050406030204" pitchFamily="18" charset="0"/>
                        </a:rPr>
                        <m:t>𝒕𝒖𝒓𝒃𝒖𝒍𝒆𝒏𝒕</m:t>
                      </m:r>
                      <m:r>
                        <a:rPr lang="en-US" sz="3000" b="1" i="1" smtClean="0">
                          <a:solidFill>
                            <a:srgbClr val="FF0000"/>
                          </a:solidFill>
                          <a:latin typeface="Cambria Math" panose="02040503050406030204" pitchFamily="18" charset="0"/>
                        </a:rPr>
                        <m:t> </m:t>
                      </m:r>
                      <m:r>
                        <a:rPr lang="en-US" sz="3000" b="1" i="1" smtClean="0">
                          <a:solidFill>
                            <a:srgbClr val="FF0000"/>
                          </a:solidFill>
                          <a:latin typeface="Cambria Math" panose="02040503050406030204" pitchFamily="18" charset="0"/>
                        </a:rPr>
                        <m:t>𝒇𝒍𝒐𝒘</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545039" y="5472753"/>
                <a:ext cx="8407021" cy="618824"/>
              </a:xfrm>
              <a:prstGeom prst="rect">
                <a:avLst/>
              </a:prstGeom>
              <a:blipFill rotWithShape="0">
                <a:blip r:embed="rId3"/>
                <a:stretch>
                  <a:fillRect/>
                </a:stretch>
              </a:blipFill>
              <a:ln>
                <a:solidFill>
                  <a:schemeClr val="accent4"/>
                </a:solidFill>
              </a:ln>
            </p:spPr>
            <p:txBody>
              <a:bodyPr/>
              <a:lstStyle/>
              <a:p>
                <a:r>
                  <a:rPr lang="en-US">
                    <a:noFill/>
                  </a:rPr>
                  <a:t> </a:t>
                </a:r>
              </a:p>
            </p:txBody>
          </p:sp>
        </mc:Fallback>
      </mc:AlternateContent>
    </p:spTree>
    <p:extLst>
      <p:ext uri="{BB962C8B-B14F-4D97-AF65-F5344CB8AC3E}">
        <p14:creationId xmlns:p14="http://schemas.microsoft.com/office/powerpoint/2010/main" val="338340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582" y="232012"/>
            <a:ext cx="11663152" cy="46239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sz="2800" dirty="0" smtClean="0"/>
              <a:t>Hardy Cross Method</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19582" y="842985"/>
                <a:ext cx="11663152" cy="5803475"/>
              </a:xfrm>
            </p:spPr>
            <p:txBody>
              <a:bodyPr>
                <a:normAutofit/>
              </a:bodyPr>
              <a:lstStyle/>
              <a:p>
                <a:pPr marL="514350" indent="-514350" algn="just">
                  <a:buFont typeface="+mj-lt"/>
                  <a:buAutoNum type="arabicPeriod"/>
                </a:pPr>
                <a:r>
                  <a:rPr lang="en-US" dirty="0" smtClean="0"/>
                  <a:t>In this method, a </a:t>
                </a:r>
                <a:r>
                  <a:rPr lang="en-US" dirty="0" smtClean="0">
                    <a:solidFill>
                      <a:srgbClr val="FF0000"/>
                    </a:solidFill>
                  </a:rPr>
                  <a:t>trial distribution of discharges</a:t>
                </a:r>
                <a:r>
                  <a:rPr lang="en-US" dirty="0" smtClean="0"/>
                  <a:t> is made arbitrarily but in such a way that continuity equation is satisfied at each node.</a:t>
                </a:r>
              </a:p>
              <a:p>
                <a:pPr marL="514350" indent="-514350" algn="just">
                  <a:buFont typeface="+mj-lt"/>
                  <a:buAutoNum type="arabicPeriod"/>
                </a:pPr>
                <a:r>
                  <a:rPr lang="en-US" dirty="0" smtClean="0"/>
                  <a:t>With the assumed values of Q, the head loss in each pipe is calculated according to the equation </a:t>
                </a:r>
                <a14:m>
                  <m:oMath xmlns:m="http://schemas.openxmlformats.org/officeDocument/2006/math">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𝒉</m:t>
                        </m:r>
                      </m:e>
                      <m:sub>
                        <m:r>
                          <a:rPr lang="en-US" b="1" i="1">
                            <a:solidFill>
                              <a:srgbClr val="FF0000"/>
                            </a:solidFill>
                            <a:latin typeface="Cambria Math" panose="02040503050406030204" pitchFamily="18" charset="0"/>
                          </a:rPr>
                          <m:t>𝒇</m:t>
                        </m:r>
                      </m:sub>
                    </m:sSub>
                    <m:r>
                      <a:rPr lang="en-US" b="1"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𝒓</m:t>
                    </m:r>
                    <m:r>
                      <a:rPr lang="en-US" b="1" i="1">
                        <a:solidFill>
                          <a:srgbClr val="FF0000"/>
                        </a:solidFill>
                        <a:latin typeface="Cambria Math" panose="02040503050406030204" pitchFamily="18" charset="0"/>
                      </a:rPr>
                      <m:t> </m:t>
                    </m:r>
                    <m:sSup>
                      <m:sSupPr>
                        <m:ctrlPr>
                          <a:rPr lang="en-US" b="1" i="1">
                            <a:solidFill>
                              <a:srgbClr val="FF0000"/>
                            </a:solidFill>
                            <a:latin typeface="Cambria Math" panose="02040503050406030204" pitchFamily="18" charset="0"/>
                          </a:rPr>
                        </m:ctrlPr>
                      </m:sSupPr>
                      <m:e>
                        <m:r>
                          <a:rPr lang="en-US" b="1" i="1">
                            <a:solidFill>
                              <a:srgbClr val="FF0000"/>
                            </a:solidFill>
                            <a:latin typeface="Cambria Math" panose="02040503050406030204" pitchFamily="18" charset="0"/>
                          </a:rPr>
                          <m:t>𝑸</m:t>
                        </m:r>
                      </m:e>
                      <m:sup>
                        <m:r>
                          <a:rPr lang="en-US" b="1" i="1">
                            <a:solidFill>
                              <a:srgbClr val="FF0000"/>
                            </a:solidFill>
                            <a:latin typeface="Cambria Math" panose="02040503050406030204" pitchFamily="18" charset="0"/>
                          </a:rPr>
                          <m:t>𝒏</m:t>
                        </m:r>
                      </m:sup>
                    </m:sSup>
                  </m:oMath>
                </a14:m>
                <a:r>
                  <a:rPr lang="en-US" dirty="0" smtClean="0"/>
                  <a:t> </a:t>
                </a:r>
              </a:p>
              <a:p>
                <a:pPr marL="514350" indent="-514350" algn="just">
                  <a:buFont typeface="+mj-lt"/>
                  <a:buAutoNum type="arabicPeriod"/>
                </a:pPr>
                <a:r>
                  <a:rPr lang="en-US" dirty="0" smtClean="0"/>
                  <a:t>Now consider any loop. The algebraic sum of head losses round each loop </a:t>
                </a:r>
                <a:r>
                  <a:rPr lang="en-US" dirty="0" smtClean="0">
                    <a:solidFill>
                      <a:srgbClr val="FF0000"/>
                    </a:solidFill>
                  </a:rPr>
                  <a:t>must be zero</a:t>
                </a:r>
                <a:r>
                  <a:rPr lang="en-US" dirty="0" smtClean="0"/>
                  <a:t>.</a:t>
                </a:r>
              </a:p>
              <a:p>
                <a:pPr marL="514350" indent="-514350" algn="just">
                  <a:buFont typeface="+mj-lt"/>
                  <a:buAutoNum type="arabicPeriod"/>
                </a:pPr>
                <a:r>
                  <a:rPr lang="en-US" dirty="0" smtClean="0"/>
                  <a:t>Now calculate </a:t>
                </a:r>
                <a:r>
                  <a:rPr lang="en-US" dirty="0" smtClean="0">
                    <a:solidFill>
                      <a:srgbClr val="FF0000"/>
                    </a:solidFill>
                  </a:rPr>
                  <a:t>net head loss </a:t>
                </a:r>
                <a:r>
                  <a:rPr lang="en-US" dirty="0" smtClean="0"/>
                  <a:t>around each loop considering the head loss to be positive in clockwise flow </a:t>
                </a:r>
                <a:r>
                  <a:rPr lang="en-US" dirty="0"/>
                  <a:t>and to be </a:t>
                </a:r>
                <a:r>
                  <a:rPr lang="en-US" dirty="0" smtClean="0"/>
                  <a:t>negative </a:t>
                </a:r>
                <a:r>
                  <a:rPr lang="en-US" dirty="0"/>
                  <a:t>in </a:t>
                </a:r>
                <a:r>
                  <a:rPr lang="en-US" dirty="0" smtClean="0"/>
                  <a:t>anti-clockwise flow.</a:t>
                </a:r>
              </a:p>
              <a:p>
                <a:pPr marL="514350" indent="-514350" algn="just">
                  <a:buFont typeface="+mj-lt"/>
                  <a:buAutoNum type="arabicPeriod"/>
                </a:pPr>
                <a:r>
                  <a:rPr lang="en-US" dirty="0" smtClean="0"/>
                  <a:t>If the net head loss due to assumed values of Q round the loop is </a:t>
                </a:r>
                <a:r>
                  <a:rPr lang="en-US" dirty="0" smtClean="0">
                    <a:solidFill>
                      <a:srgbClr val="FF0000"/>
                    </a:solidFill>
                  </a:rPr>
                  <a:t>zero</a:t>
                </a:r>
                <a:r>
                  <a:rPr lang="en-US" dirty="0" smtClean="0"/>
                  <a:t>, then the assumed values of Q in that loop is </a:t>
                </a:r>
                <a:r>
                  <a:rPr lang="en-US" dirty="0" smtClean="0">
                    <a:solidFill>
                      <a:srgbClr val="FF0000"/>
                    </a:solidFill>
                  </a:rPr>
                  <a:t>correct</a:t>
                </a:r>
                <a:r>
                  <a:rPr lang="en-US" dirty="0" smtClean="0"/>
                  <a:t>.</a:t>
                </a:r>
              </a:p>
              <a:p>
                <a:pPr marL="514350" indent="-514350" algn="just">
                  <a:buFont typeface="+mj-lt"/>
                  <a:buAutoNum type="arabicPeriod"/>
                </a:pPr>
                <a:r>
                  <a:rPr lang="en-US" dirty="0" smtClean="0"/>
                  <a:t>But if the net head loss due to assumed values of Q is </a:t>
                </a:r>
                <a:r>
                  <a:rPr lang="en-US" dirty="0" smtClean="0">
                    <a:solidFill>
                      <a:srgbClr val="FF0000"/>
                    </a:solidFill>
                  </a:rPr>
                  <a:t>not zero</a:t>
                </a:r>
                <a:r>
                  <a:rPr lang="en-US" dirty="0" smtClean="0"/>
                  <a:t>, then the assumed values of Q are corrected by a </a:t>
                </a:r>
                <a:r>
                  <a:rPr lang="en-US" dirty="0" smtClean="0">
                    <a:solidFill>
                      <a:srgbClr val="FF0000"/>
                    </a:solidFill>
                  </a:rPr>
                  <a:t>correction factor </a:t>
                </a:r>
                <a:r>
                  <a:rPr lang="el-GR" dirty="0" smtClean="0">
                    <a:solidFill>
                      <a:srgbClr val="FF0000"/>
                    </a:solidFill>
                  </a:rPr>
                  <a:t>Δ</a:t>
                </a:r>
                <a:r>
                  <a:rPr lang="en-US" dirty="0" smtClean="0">
                    <a:solidFill>
                      <a:srgbClr val="FF0000"/>
                    </a:solidFill>
                  </a:rPr>
                  <a:t>Q </a:t>
                </a:r>
                <a:r>
                  <a:rPr lang="en-US" dirty="0" smtClean="0"/>
                  <a:t>for the flows till the circuit is balanced.</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19582" y="842985"/>
                <a:ext cx="11663152" cy="5803475"/>
              </a:xfrm>
              <a:blipFill rotWithShape="0">
                <a:blip r:embed="rId2"/>
                <a:stretch>
                  <a:fillRect l="-1097" t="-1786" r="-1045" b="-2206"/>
                </a:stretch>
              </a:blipFill>
            </p:spPr>
            <p:txBody>
              <a:bodyPr/>
              <a:lstStyle/>
              <a:p>
                <a:r>
                  <a:rPr lang="en-US">
                    <a:noFill/>
                  </a:rPr>
                  <a:t> </a:t>
                </a:r>
              </a:p>
            </p:txBody>
          </p:sp>
        </mc:Fallback>
      </mc:AlternateContent>
    </p:spTree>
    <p:extLst>
      <p:ext uri="{BB962C8B-B14F-4D97-AF65-F5344CB8AC3E}">
        <p14:creationId xmlns:p14="http://schemas.microsoft.com/office/powerpoint/2010/main" val="2959783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582" y="232012"/>
            <a:ext cx="11663152" cy="46239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sz="2800" dirty="0" smtClean="0"/>
              <a:t>Hardy Cross Method</a:t>
            </a:r>
            <a:endParaRPr lang="en-US" sz="28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82" y="1078173"/>
            <a:ext cx="11663152" cy="4844955"/>
          </a:xfrm>
        </p:spPr>
      </p:pic>
    </p:spTree>
    <p:extLst>
      <p:ext uri="{BB962C8B-B14F-4D97-AF65-F5344CB8AC3E}">
        <p14:creationId xmlns:p14="http://schemas.microsoft.com/office/powerpoint/2010/main" val="896372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600" y="245659"/>
            <a:ext cx="11676798" cy="614150"/>
          </a:xfrm>
        </p:spPr>
        <p:style>
          <a:lnRef idx="1">
            <a:schemeClr val="accent4"/>
          </a:lnRef>
          <a:fillRef idx="2">
            <a:schemeClr val="accent4"/>
          </a:fillRef>
          <a:effectRef idx="1">
            <a:schemeClr val="accent4"/>
          </a:effectRef>
          <a:fontRef idx="minor">
            <a:schemeClr val="dk1"/>
          </a:fontRef>
        </p:style>
        <p:txBody>
          <a:bodyPr>
            <a:normAutofit/>
          </a:bodyPr>
          <a:lstStyle/>
          <a:p>
            <a:r>
              <a:rPr lang="en-US" sz="3200" dirty="0" smtClean="0"/>
              <a:t>Problem: Bansal#549</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7601" y="1009935"/>
                <a:ext cx="11676797" cy="1746914"/>
              </a:xfrm>
              <a:ln>
                <a:solidFill>
                  <a:schemeClr val="accent4"/>
                </a:solidFill>
              </a:ln>
            </p:spPr>
            <p:txBody>
              <a:bodyPr/>
              <a:lstStyle/>
              <a:p>
                <a:pPr marL="0" indent="0" algn="just">
                  <a:buNone/>
                </a:pPr>
                <a:r>
                  <a:rPr lang="en-US" dirty="0"/>
                  <a:t>Calculate the discharge in each pipe of the network shown in figure. The pipe network consists of 5 pipes. The head loss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𝑓</m:t>
                        </m:r>
                      </m:sub>
                    </m:sSub>
                  </m:oMath>
                </a14:m>
                <a:r>
                  <a:rPr lang="en-US" dirty="0"/>
                  <a:t> in a pipe is given by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𝑓</m:t>
                        </m:r>
                      </m:sub>
                    </m:sSub>
                    <m:r>
                      <a:rPr lang="en-US" i="1">
                        <a:latin typeface="Cambria Math" panose="02040503050406030204" pitchFamily="18" charset="0"/>
                      </a:rPr>
                      <m:t>=</m:t>
                    </m:r>
                    <m:r>
                      <a:rPr lang="en-US" i="1">
                        <a:latin typeface="Cambria Math" panose="02040503050406030204" pitchFamily="18" charset="0"/>
                      </a:rPr>
                      <m:t>𝑟</m:t>
                    </m:r>
                    <m:sSup>
                      <m:sSupPr>
                        <m:ctrlPr>
                          <a:rPr lang="en-US" i="1">
                            <a:latin typeface="Cambria Math" panose="02040503050406030204" pitchFamily="18" charset="0"/>
                          </a:rPr>
                        </m:ctrlPr>
                      </m:sSupPr>
                      <m:e>
                        <m:r>
                          <a:rPr lang="en-US" i="1">
                            <a:latin typeface="Cambria Math" panose="02040503050406030204" pitchFamily="18" charset="0"/>
                          </a:rPr>
                          <m:t>𝑄</m:t>
                        </m:r>
                      </m:e>
                      <m:sup>
                        <m:r>
                          <a:rPr lang="en-US" i="1">
                            <a:latin typeface="Cambria Math" panose="02040503050406030204" pitchFamily="18" charset="0"/>
                          </a:rPr>
                          <m:t>2</m:t>
                        </m:r>
                      </m:sup>
                    </m:sSup>
                  </m:oMath>
                </a14:m>
                <a:r>
                  <a:rPr lang="en-US" dirty="0"/>
                  <a:t>. The values of r for various pipes and also the inflow or outflows at nodes are shown in figure.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7601" y="1009935"/>
                <a:ext cx="11676797" cy="1746914"/>
              </a:xfrm>
              <a:blipFill rotWithShape="0">
                <a:blip r:embed="rId2"/>
                <a:stretch>
                  <a:fillRect l="-991" t="-5556" r="-991" b="-5208"/>
                </a:stretch>
              </a:blipFill>
              <a:ln>
                <a:solidFill>
                  <a:schemeClr val="accent4"/>
                </a:solidFill>
              </a:ln>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0345" y="2906975"/>
            <a:ext cx="4831308" cy="3383124"/>
          </a:xfrm>
          <a:prstGeom prst="rect">
            <a:avLst/>
          </a:prstGeom>
        </p:spPr>
      </p:pic>
    </p:spTree>
    <p:extLst>
      <p:ext uri="{BB962C8B-B14F-4D97-AF65-F5344CB8AC3E}">
        <p14:creationId xmlns:p14="http://schemas.microsoft.com/office/powerpoint/2010/main" val="2627758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41" y="245660"/>
            <a:ext cx="11567616" cy="559558"/>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smtClean="0"/>
              <a:t>First trial</a:t>
            </a:r>
            <a:endParaRPr lang="en-US" dirty="0"/>
          </a:p>
        </p:txBody>
      </p:sp>
      <p:sp>
        <p:nvSpPr>
          <p:cNvPr id="3" name="Content Placeholder 2"/>
          <p:cNvSpPr>
            <a:spLocks noGrp="1"/>
          </p:cNvSpPr>
          <p:nvPr>
            <p:ph idx="1"/>
          </p:nvPr>
        </p:nvSpPr>
        <p:spPr>
          <a:xfrm>
            <a:off x="230874" y="4824957"/>
            <a:ext cx="11724565" cy="1791032"/>
          </a:xfrm>
          <a:ln>
            <a:solidFill>
              <a:schemeClr val="accent4"/>
            </a:solidFill>
          </a:ln>
        </p:spPr>
        <p:txBody>
          <a:bodyPr>
            <a:normAutofit/>
          </a:bodyPr>
          <a:lstStyle/>
          <a:p>
            <a:pPr marL="0" indent="0" algn="just">
              <a:buNone/>
            </a:pPr>
            <a:r>
              <a:rPr lang="en-US" dirty="0" smtClean="0"/>
              <a:t>For the first trial, the discharges are assumed as shown in figure so that continuity equation is satisfied at each node (</a:t>
            </a:r>
            <a:r>
              <a:rPr lang="en-US" dirty="0" smtClean="0">
                <a:solidFill>
                  <a:srgbClr val="FF0000"/>
                </a:solidFill>
              </a:rPr>
              <a:t>flow into node = flow out of the node</a:t>
            </a:r>
            <a:r>
              <a:rPr lang="en-US" dirty="0" smtClean="0"/>
              <a:t>). For this distribution of discharge, the corrections </a:t>
            </a:r>
            <a:r>
              <a:rPr lang="el-GR" dirty="0">
                <a:solidFill>
                  <a:srgbClr val="FF0000"/>
                </a:solidFill>
              </a:rPr>
              <a:t>Δ</a:t>
            </a:r>
            <a:r>
              <a:rPr lang="en-US" dirty="0" smtClean="0">
                <a:solidFill>
                  <a:srgbClr val="FF0000"/>
                </a:solidFill>
              </a:rPr>
              <a:t>Q </a:t>
            </a:r>
            <a:r>
              <a:rPr lang="en-US" dirty="0" smtClean="0"/>
              <a:t>for the loops ABD and BCD are calculated.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1815" y="1093882"/>
            <a:ext cx="4967785" cy="3442411"/>
          </a:xfrm>
          <a:prstGeom prst="rect">
            <a:avLst/>
          </a:prstGeom>
        </p:spPr>
      </p:pic>
    </p:spTree>
    <p:extLst>
      <p:ext uri="{BB962C8B-B14F-4D97-AF65-F5344CB8AC3E}">
        <p14:creationId xmlns:p14="http://schemas.microsoft.com/office/powerpoint/2010/main" val="2735083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166" y="245660"/>
            <a:ext cx="11646091" cy="559558"/>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smtClean="0"/>
              <a:t>First trial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0165" y="4832525"/>
                <a:ext cx="11724565" cy="1554626"/>
              </a:xfrm>
              <a:ln>
                <a:solidFill>
                  <a:schemeClr val="accent4"/>
                </a:solidFill>
              </a:ln>
            </p:spPr>
            <p:txBody>
              <a:bodyPr>
                <a:normAutofit/>
              </a:bodyPr>
              <a:lstStyle/>
              <a:p>
                <a:pPr marL="0" indent="0" algn="just">
                  <a:buNone/>
                </a:pPr>
                <a:r>
                  <a:rPr lang="en-US" dirty="0" smtClean="0">
                    <a:solidFill>
                      <a:srgbClr val="FF0000"/>
                    </a:solidFill>
                  </a:rPr>
                  <a:t>*Head loss </a:t>
                </a:r>
                <a14:m>
                  <m:oMath xmlns:m="http://schemas.openxmlformats.org/officeDocument/2006/math">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h</m:t>
                        </m:r>
                      </m:e>
                      <m:sub>
                        <m:r>
                          <a:rPr lang="en-US" b="0" i="1" smtClean="0">
                            <a:solidFill>
                              <a:srgbClr val="FF0000"/>
                            </a:solidFill>
                            <a:latin typeface="Cambria Math" panose="02040503050406030204" pitchFamily="18" charset="0"/>
                          </a:rPr>
                          <m:t>𝑓</m:t>
                        </m:r>
                      </m:sub>
                    </m:sSub>
                  </m:oMath>
                </a14:m>
                <a:r>
                  <a:rPr lang="en-US" dirty="0" smtClean="0">
                    <a:solidFill>
                      <a:srgbClr val="FF0000"/>
                    </a:solidFill>
                  </a:rPr>
                  <a:t> is positive for clockwise direction and vice versa.</a:t>
                </a:r>
              </a:p>
              <a:p>
                <a:pPr marL="0" indent="0" algn="just">
                  <a:buNone/>
                </a:pPr>
                <a:r>
                  <a:rPr lang="en-US" dirty="0" smtClean="0">
                    <a:solidFill>
                      <a:srgbClr val="FF0000"/>
                    </a:solidFill>
                  </a:rPr>
                  <a:t>*If </a:t>
                </a:r>
                <a:r>
                  <a:rPr lang="el-GR" dirty="0">
                    <a:solidFill>
                      <a:srgbClr val="FF0000"/>
                    </a:solidFill>
                  </a:rPr>
                  <a:t>Δ</a:t>
                </a:r>
                <a:r>
                  <a:rPr lang="en-US" dirty="0" smtClean="0">
                    <a:solidFill>
                      <a:srgbClr val="FF0000"/>
                    </a:solidFill>
                  </a:rPr>
                  <a:t>Q is positive for a loop, then it is to be added to the flow in clockwise direction and vice versa.</a:t>
                </a:r>
                <a:endParaRPr lang="en-US"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0165" y="4832525"/>
                <a:ext cx="11724565" cy="1554626"/>
              </a:xfrm>
              <a:blipFill rotWithShape="0">
                <a:blip r:embed="rId2"/>
                <a:stretch>
                  <a:fillRect l="-1039" t="-5447" r="-987" b="-778"/>
                </a:stretch>
              </a:blipFill>
              <a:ln>
                <a:solidFill>
                  <a:schemeClr val="accent4"/>
                </a:solidFill>
              </a:ln>
            </p:spPr>
            <p:txBody>
              <a:bodyPr/>
              <a:lstStyle/>
              <a:p>
                <a:r>
                  <a:rPr lang="en-US">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166" y="1241946"/>
            <a:ext cx="11724565" cy="3330053"/>
          </a:xfrm>
          <a:prstGeom prst="rect">
            <a:avLst/>
          </a:prstGeom>
        </p:spPr>
      </p:pic>
    </p:spTree>
    <p:extLst>
      <p:ext uri="{BB962C8B-B14F-4D97-AF65-F5344CB8AC3E}">
        <p14:creationId xmlns:p14="http://schemas.microsoft.com/office/powerpoint/2010/main" val="1856784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166" y="245660"/>
            <a:ext cx="11646091" cy="559558"/>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smtClean="0"/>
              <a:t>First trial</a:t>
            </a:r>
            <a:endParaRPr lang="en-US" dirty="0"/>
          </a:p>
        </p:txBody>
      </p:sp>
      <p:sp>
        <p:nvSpPr>
          <p:cNvPr id="3" name="Content Placeholder 2"/>
          <p:cNvSpPr>
            <a:spLocks noGrp="1"/>
          </p:cNvSpPr>
          <p:nvPr>
            <p:ph idx="1"/>
          </p:nvPr>
        </p:nvSpPr>
        <p:spPr>
          <a:xfrm>
            <a:off x="200166" y="1038446"/>
            <a:ext cx="7251512" cy="2771429"/>
          </a:xfrm>
          <a:ln>
            <a:solidFill>
              <a:schemeClr val="accent4"/>
            </a:solidFill>
          </a:ln>
        </p:spPr>
        <p:txBody>
          <a:bodyPr>
            <a:normAutofit/>
          </a:bodyPr>
          <a:lstStyle/>
          <a:p>
            <a:pPr marL="0" indent="0" algn="just">
              <a:buNone/>
            </a:pPr>
            <a:r>
              <a:rPr lang="en-US" dirty="0" smtClean="0"/>
              <a:t>Corrected flow for each pipe is given as:</a:t>
            </a:r>
          </a:p>
          <a:p>
            <a:pPr marL="0" indent="0" algn="just">
              <a:buNone/>
            </a:pPr>
            <a:r>
              <a:rPr lang="en-US" u="sng" dirty="0" smtClean="0">
                <a:solidFill>
                  <a:srgbClr val="FF0000"/>
                </a:solidFill>
              </a:rPr>
              <a:t>Loop ADB (</a:t>
            </a:r>
            <a:r>
              <a:rPr lang="el-GR" u="sng" dirty="0">
                <a:solidFill>
                  <a:srgbClr val="FF0000"/>
                </a:solidFill>
              </a:rPr>
              <a:t>Δ</a:t>
            </a:r>
            <a:r>
              <a:rPr lang="en-US" u="sng" dirty="0" smtClean="0">
                <a:solidFill>
                  <a:srgbClr val="FF0000"/>
                </a:solidFill>
              </a:rPr>
              <a:t>Q= +7.4)</a:t>
            </a:r>
          </a:p>
          <a:p>
            <a:pPr marL="0" indent="0" algn="just">
              <a:buNone/>
            </a:pPr>
            <a:r>
              <a:rPr lang="en-US" dirty="0" smtClean="0"/>
              <a:t>Pipe AD = 30 + 7.4 = 37.4 (flow is clockwise)</a:t>
            </a:r>
          </a:p>
          <a:p>
            <a:pPr marL="0" indent="0" algn="just">
              <a:buNone/>
            </a:pPr>
            <a:r>
              <a:rPr lang="en-US" dirty="0"/>
              <a:t>Pipe </a:t>
            </a:r>
            <a:r>
              <a:rPr lang="en-US" dirty="0" smtClean="0"/>
              <a:t>AB </a:t>
            </a:r>
            <a:r>
              <a:rPr lang="en-US" dirty="0"/>
              <a:t>= </a:t>
            </a:r>
            <a:r>
              <a:rPr lang="en-US" dirty="0" smtClean="0"/>
              <a:t>60 </a:t>
            </a:r>
            <a:r>
              <a:rPr lang="en-US" dirty="0"/>
              <a:t>–</a:t>
            </a:r>
            <a:r>
              <a:rPr lang="en-US" dirty="0" smtClean="0"/>
              <a:t> 7.4 </a:t>
            </a:r>
            <a:r>
              <a:rPr lang="en-US" dirty="0"/>
              <a:t>= </a:t>
            </a:r>
            <a:r>
              <a:rPr lang="en-US" dirty="0" smtClean="0"/>
              <a:t>52.6 </a:t>
            </a:r>
            <a:r>
              <a:rPr lang="en-US" dirty="0"/>
              <a:t>(flow is </a:t>
            </a:r>
            <a:r>
              <a:rPr lang="en-US" dirty="0" smtClean="0"/>
              <a:t>anti-clockwise</a:t>
            </a:r>
            <a:r>
              <a:rPr lang="en-US" dirty="0"/>
              <a:t>)</a:t>
            </a:r>
          </a:p>
          <a:p>
            <a:pPr marL="0" indent="0" algn="just">
              <a:buNone/>
            </a:pPr>
            <a:r>
              <a:rPr lang="en-US" dirty="0" smtClean="0"/>
              <a:t>Pipe BD = 10 – 7.4 = 2.6 </a:t>
            </a:r>
            <a:r>
              <a:rPr lang="en-US" dirty="0"/>
              <a:t>(flow is anti-clockwise)</a:t>
            </a:r>
          </a:p>
          <a:p>
            <a:pPr marL="0" indent="0" algn="just">
              <a:buNone/>
            </a:pPr>
            <a:endParaRPr lang="en-US" dirty="0" smtClean="0">
              <a:solidFill>
                <a:srgbClr val="FF0000"/>
              </a:solidFill>
            </a:endParaRPr>
          </a:p>
          <a:p>
            <a:pPr marL="0" indent="0" algn="just">
              <a:buNone/>
            </a:pPr>
            <a:endParaRPr lang="en-US" dirty="0" smtClean="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1803" y="1038446"/>
            <a:ext cx="4353636" cy="2771429"/>
          </a:xfrm>
          <a:prstGeom prst="rect">
            <a:avLst/>
          </a:prstGeom>
        </p:spPr>
      </p:pic>
      <p:sp>
        <p:nvSpPr>
          <p:cNvPr id="6" name="Content Placeholder 2"/>
          <p:cNvSpPr txBox="1">
            <a:spLocks/>
          </p:cNvSpPr>
          <p:nvPr/>
        </p:nvSpPr>
        <p:spPr>
          <a:xfrm>
            <a:off x="200166" y="4043104"/>
            <a:ext cx="7251512" cy="2425936"/>
          </a:xfrm>
          <a:prstGeom prst="rect">
            <a:avLst/>
          </a:prstGeom>
          <a:ln>
            <a:solidFill>
              <a:schemeClr val="accent4"/>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dirty="0" smtClean="0"/>
              <a:t>Corrected flow for each pipe is given as:</a:t>
            </a:r>
          </a:p>
          <a:p>
            <a:pPr marL="0" indent="0" algn="just">
              <a:buNone/>
            </a:pPr>
            <a:r>
              <a:rPr lang="en-US" u="sng" dirty="0" smtClean="0">
                <a:solidFill>
                  <a:srgbClr val="FF0000"/>
                </a:solidFill>
              </a:rPr>
              <a:t>Loop DCB (</a:t>
            </a:r>
            <a:r>
              <a:rPr lang="el-GR" u="sng" dirty="0">
                <a:solidFill>
                  <a:srgbClr val="FF0000"/>
                </a:solidFill>
              </a:rPr>
              <a:t>Δ</a:t>
            </a:r>
            <a:r>
              <a:rPr lang="en-US" u="sng" dirty="0">
                <a:solidFill>
                  <a:srgbClr val="FF0000"/>
                </a:solidFill>
              </a:rPr>
              <a:t>Q= – </a:t>
            </a:r>
            <a:r>
              <a:rPr lang="en-US" u="sng" dirty="0" smtClean="0">
                <a:solidFill>
                  <a:srgbClr val="FF0000"/>
                </a:solidFill>
              </a:rPr>
              <a:t>3.6)</a:t>
            </a:r>
          </a:p>
          <a:p>
            <a:pPr marL="0" indent="0" algn="just">
              <a:buNone/>
            </a:pPr>
            <a:r>
              <a:rPr lang="en-US" dirty="0" smtClean="0"/>
              <a:t>Pipe DC = 20 </a:t>
            </a:r>
            <a:r>
              <a:rPr lang="en-US" dirty="0"/>
              <a:t>–</a:t>
            </a:r>
            <a:r>
              <a:rPr lang="en-US" dirty="0" smtClean="0"/>
              <a:t> 3.6 = 16.4 (flow is clockwise)</a:t>
            </a:r>
          </a:p>
          <a:p>
            <a:pPr marL="0" indent="0" algn="just">
              <a:buNone/>
            </a:pPr>
            <a:r>
              <a:rPr lang="en-US" dirty="0" smtClean="0"/>
              <a:t>Pipe BC = </a:t>
            </a:r>
            <a:r>
              <a:rPr lang="en-US" dirty="0"/>
              <a:t>20 + 3.6 </a:t>
            </a:r>
            <a:r>
              <a:rPr lang="en-US" dirty="0" smtClean="0"/>
              <a:t>= 23.6 (flow is anti-clockwise)</a:t>
            </a:r>
          </a:p>
          <a:p>
            <a:pPr marL="0" indent="0" algn="just">
              <a:buNone/>
            </a:pPr>
            <a:r>
              <a:rPr lang="en-US" dirty="0" smtClean="0"/>
              <a:t>Pipe BD = 2.6 – 3.6 = </a:t>
            </a:r>
            <a:r>
              <a:rPr lang="en-US" dirty="0"/>
              <a:t>–</a:t>
            </a:r>
            <a:r>
              <a:rPr lang="en-US" dirty="0" smtClean="0"/>
              <a:t> 1 (flow is clockwise)</a:t>
            </a:r>
          </a:p>
          <a:p>
            <a:pPr marL="0" indent="0" algn="just">
              <a:buFont typeface="Arial" panose="020B0604020202020204" pitchFamily="34" charset="0"/>
              <a:buNone/>
            </a:pPr>
            <a:endParaRPr lang="en-US" dirty="0" smtClean="0">
              <a:solidFill>
                <a:srgbClr val="FF0000"/>
              </a:solidFill>
            </a:endParaRPr>
          </a:p>
          <a:p>
            <a:pPr marL="0" indent="0" algn="just">
              <a:buFont typeface="Arial" panose="020B0604020202020204" pitchFamily="34" charset="0"/>
              <a:buNone/>
            </a:pPr>
            <a:endParaRPr lang="en-US" dirty="0" smtClean="0">
              <a:solidFill>
                <a:srgbClr val="FF0000"/>
              </a:solidFill>
            </a:endParaRPr>
          </a:p>
        </p:txBody>
      </p:sp>
      <p:sp>
        <p:nvSpPr>
          <p:cNvPr id="7" name="TextBox 6"/>
          <p:cNvSpPr txBox="1"/>
          <p:nvPr/>
        </p:nvSpPr>
        <p:spPr>
          <a:xfrm>
            <a:off x="7649569" y="4043103"/>
            <a:ext cx="4305869" cy="1200329"/>
          </a:xfrm>
          <a:prstGeom prst="rect">
            <a:avLst/>
          </a:prstGeom>
          <a:noFill/>
          <a:ln>
            <a:solidFill>
              <a:schemeClr val="accent4"/>
            </a:solidFill>
          </a:ln>
        </p:spPr>
        <p:txBody>
          <a:bodyPr wrap="square" rtlCol="0">
            <a:spAutoFit/>
          </a:bodyPr>
          <a:lstStyle/>
          <a:p>
            <a:pPr algn="just"/>
            <a:r>
              <a:rPr lang="en-US" sz="2400" dirty="0">
                <a:solidFill>
                  <a:srgbClr val="FF0000"/>
                </a:solidFill>
              </a:rPr>
              <a:t>*</a:t>
            </a:r>
            <a:r>
              <a:rPr lang="en-US" sz="2400" dirty="0" smtClean="0">
                <a:solidFill>
                  <a:srgbClr val="FF0000"/>
                </a:solidFill>
              </a:rPr>
              <a:t>The pipe BD is common in two loops, Hence this pipe will get two corrections.</a:t>
            </a:r>
            <a:endParaRPr lang="en-US" sz="2400" dirty="0">
              <a:solidFill>
                <a:srgbClr val="FF0000"/>
              </a:solidFill>
            </a:endParaRPr>
          </a:p>
        </p:txBody>
      </p:sp>
    </p:spTree>
    <p:extLst>
      <p:ext uri="{BB962C8B-B14F-4D97-AF65-F5344CB8AC3E}">
        <p14:creationId xmlns:p14="http://schemas.microsoft.com/office/powerpoint/2010/main" val="26081983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533</Words>
  <Application>Microsoft Office PowerPoint</Application>
  <PresentationFormat>Widescreen</PresentationFormat>
  <Paragraphs>57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Cambria Math</vt:lpstr>
      <vt:lpstr>Office Theme</vt:lpstr>
      <vt:lpstr>Pipe Network Analysis</vt:lpstr>
      <vt:lpstr>Pipe Network</vt:lpstr>
      <vt:lpstr>Pipe Network</vt:lpstr>
      <vt:lpstr>Hardy Cross Method</vt:lpstr>
      <vt:lpstr>Hardy Cross Method</vt:lpstr>
      <vt:lpstr>Problem: Bansal#549</vt:lpstr>
      <vt:lpstr>First trial</vt:lpstr>
      <vt:lpstr>First trial</vt:lpstr>
      <vt:lpstr>First trial</vt:lpstr>
      <vt:lpstr>First trial: Results</vt:lpstr>
      <vt:lpstr>Second trial</vt:lpstr>
      <vt:lpstr>Second trial: Results</vt:lpstr>
      <vt:lpstr>Second trial: Results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Pipe Network Analysis</dc:title>
  <dc:creator>Ahmed Hossain</dc:creator>
  <cp:lastModifiedBy>Ahmed Hossain</cp:lastModifiedBy>
  <cp:revision>15</cp:revision>
  <dcterms:created xsi:type="dcterms:W3CDTF">2018-06-10T22:41:54Z</dcterms:created>
  <dcterms:modified xsi:type="dcterms:W3CDTF">2018-06-22T06:33:46Z</dcterms:modified>
</cp:coreProperties>
</file>