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6" r:id="rId5"/>
    <p:sldId id="263" r:id="rId6"/>
    <p:sldId id="258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7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C8E7-EA90-436C-BBD9-93532EEE035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0A97-DF52-49E3-BBE4-61913AA5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33" y="126610"/>
            <a:ext cx="11779934" cy="6726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Bernoulli’s Equation: Statement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033" y="938068"/>
                <a:ext cx="11779934" cy="5793322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500" dirty="0"/>
                  <a:t>In an ideal </a:t>
                </a:r>
                <a:r>
                  <a:rPr lang="en-US" sz="3500" dirty="0">
                    <a:solidFill>
                      <a:srgbClr val="FF0000"/>
                    </a:solidFill>
                  </a:rPr>
                  <a:t>incompressible fluid </a:t>
                </a:r>
                <a:r>
                  <a:rPr lang="en-US" sz="3500" dirty="0"/>
                  <a:t>when the flow is </a:t>
                </a:r>
                <a:r>
                  <a:rPr lang="en-US" sz="3500" dirty="0">
                    <a:solidFill>
                      <a:srgbClr val="FF0000"/>
                    </a:solidFill>
                  </a:rPr>
                  <a:t>steady and continuous</a:t>
                </a:r>
                <a:r>
                  <a:rPr lang="en-US" sz="3500" dirty="0"/>
                  <a:t>, sum of pressure energy, kinetic energy and potential (or datum) energy is </a:t>
                </a:r>
                <a:r>
                  <a:rPr lang="en-US" sz="3500" dirty="0">
                    <a:solidFill>
                      <a:srgbClr val="FF0000"/>
                    </a:solidFill>
                  </a:rPr>
                  <a:t>constant along a stream line</a:t>
                </a:r>
                <a:r>
                  <a:rPr lang="en-US" sz="3500" dirty="0"/>
                  <a:t>”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500" dirty="0">
                    <a:solidFill>
                      <a:srgbClr val="FF0000"/>
                    </a:solidFill>
                  </a:rPr>
                  <a:t>Mathematically,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𝐶𝑜𝑛𝑠𝑡𝑎𝑛𝑡</m:t>
                    </m:r>
                  </m:oMath>
                </a14:m>
                <a:r>
                  <a:rPr lang="en-US" sz="35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35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l-GR" sz="35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l-GR" sz="3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dirty="0"/>
                  <a:t>= Pressure Energy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00" dirty="0"/>
                  <a:t>= Kinetic Energy</a:t>
                </a:r>
              </a:p>
              <a:p>
                <a:pPr marL="0" indent="0" algn="just">
                  <a:buNone/>
                </a:pPr>
                <a:r>
                  <a:rPr lang="en-US" sz="3500" dirty="0"/>
                  <a:t>Z = Datum or Elevation or Potential Energy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33" y="938068"/>
                <a:ext cx="11779934" cy="5793322"/>
              </a:xfrm>
              <a:blipFill>
                <a:blip r:embed="rId2"/>
                <a:stretch>
                  <a:fillRect l="-1499" t="-304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69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396D11-F4DD-4ADB-9831-1A3C8EBB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6" y="116114"/>
            <a:ext cx="9027887" cy="66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8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084E3D-7FB6-438D-9F82-84EC9B04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3" y="126610"/>
            <a:ext cx="11779934" cy="6726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Derivation of Bernoulli’s Equation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3A8C60-A8E9-4568-A489-808CB3DC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5" y="932453"/>
            <a:ext cx="11029070" cy="560902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51289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14317"/>
              </p:ext>
            </p:extLst>
          </p:nvPr>
        </p:nvGraphicFramePr>
        <p:xfrm>
          <a:off x="206033" y="1078472"/>
          <a:ext cx="11779934" cy="4701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8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2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Let us consider two sections: LL and MM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Pressure</a:t>
                      </a:r>
                      <a:r>
                        <a:rPr lang="en-US" sz="3400" baseline="0" dirty="0"/>
                        <a:t> at LL= </a:t>
                      </a:r>
                      <a:r>
                        <a:rPr lang="en-US" sz="3400" kern="1200" dirty="0">
                          <a:effectLst/>
                        </a:rPr>
                        <a:t>P</a:t>
                      </a:r>
                      <a:r>
                        <a:rPr lang="en-US" sz="3400" kern="1200" baseline="-25000" dirty="0">
                          <a:effectLst/>
                        </a:rPr>
                        <a:t>1</a:t>
                      </a:r>
                      <a:endParaRPr lang="en-US" sz="3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Pressure</a:t>
                      </a:r>
                      <a:r>
                        <a:rPr lang="en-US" sz="3400" baseline="0" dirty="0"/>
                        <a:t> at MM= </a:t>
                      </a:r>
                      <a:r>
                        <a:rPr lang="en-US" sz="3400" kern="1200" dirty="0">
                          <a:effectLst/>
                        </a:rPr>
                        <a:t>P</a:t>
                      </a:r>
                      <a:r>
                        <a:rPr lang="en-US" sz="3400" kern="1200" baseline="-25000" dirty="0">
                          <a:effectLst/>
                        </a:rPr>
                        <a:t>2</a:t>
                      </a:r>
                      <a:endParaRPr lang="en-US" sz="3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211">
                <a:tc>
                  <a:txBody>
                    <a:bodyPr/>
                    <a:lstStyle/>
                    <a:p>
                      <a:r>
                        <a:rPr lang="en-US" sz="3400" dirty="0"/>
                        <a:t>Velocity</a:t>
                      </a:r>
                      <a:r>
                        <a:rPr lang="en-US" sz="3400" baseline="0" dirty="0"/>
                        <a:t> at LL= </a:t>
                      </a:r>
                      <a:r>
                        <a:rPr lang="en-US" sz="3400" kern="100" dirty="0">
                          <a:effectLst/>
                        </a:rPr>
                        <a:t>V</a:t>
                      </a:r>
                      <a:r>
                        <a:rPr lang="en-US" sz="3400" kern="100" baseline="-25000" dirty="0">
                          <a:effectLst/>
                        </a:rPr>
                        <a:t>1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Velocity</a:t>
                      </a:r>
                      <a:r>
                        <a:rPr lang="en-US" sz="3400" baseline="0" dirty="0"/>
                        <a:t> at MM= </a:t>
                      </a:r>
                      <a:r>
                        <a:rPr lang="en-US" sz="3400" kern="100" dirty="0">
                          <a:effectLst/>
                        </a:rPr>
                        <a:t>V</a:t>
                      </a:r>
                      <a:r>
                        <a:rPr lang="en-US" sz="3400" kern="100" baseline="-25000" dirty="0">
                          <a:effectLst/>
                        </a:rPr>
                        <a:t>2</a:t>
                      </a: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211">
                <a:tc>
                  <a:txBody>
                    <a:bodyPr/>
                    <a:lstStyle/>
                    <a:p>
                      <a:r>
                        <a:rPr lang="en-US" sz="3400" dirty="0"/>
                        <a:t>Height</a:t>
                      </a:r>
                      <a:r>
                        <a:rPr lang="en-US" sz="3400" baseline="0" dirty="0"/>
                        <a:t> of LL above datum = </a:t>
                      </a:r>
                      <a:r>
                        <a:rPr lang="en-US" sz="3400" kern="100" dirty="0">
                          <a:effectLst/>
                        </a:rPr>
                        <a:t>Z</a:t>
                      </a:r>
                      <a:r>
                        <a:rPr lang="en-US" sz="3400" kern="100" baseline="-25000" dirty="0">
                          <a:effectLst/>
                        </a:rPr>
                        <a:t>1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Height</a:t>
                      </a:r>
                      <a:r>
                        <a:rPr lang="en-US" sz="3400" baseline="0" dirty="0"/>
                        <a:t> of MM above datum = </a:t>
                      </a:r>
                      <a:r>
                        <a:rPr lang="en-US" sz="3400" kern="100" dirty="0">
                          <a:effectLst/>
                        </a:rPr>
                        <a:t>Z</a:t>
                      </a:r>
                      <a:r>
                        <a:rPr lang="en-US" sz="3400" kern="100" baseline="-25000" dirty="0">
                          <a:effectLst/>
                        </a:rPr>
                        <a:t>2</a:t>
                      </a: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211">
                <a:tc>
                  <a:txBody>
                    <a:bodyPr/>
                    <a:lstStyle/>
                    <a:p>
                      <a:r>
                        <a:rPr lang="en-US" sz="3400" dirty="0"/>
                        <a:t>Area of Pipe at LL= </a:t>
                      </a:r>
                      <a:r>
                        <a:rPr lang="en-US" sz="3400" kern="100" dirty="0">
                          <a:effectLst/>
                        </a:rPr>
                        <a:t>A</a:t>
                      </a:r>
                      <a:r>
                        <a:rPr lang="en-US" sz="3400" kern="100" baseline="-25000" dirty="0">
                          <a:effectLst/>
                        </a:rPr>
                        <a:t>1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Area of Pipe at MM= </a:t>
                      </a:r>
                      <a:r>
                        <a:rPr lang="en-US" sz="3400" kern="100" dirty="0">
                          <a:effectLst/>
                        </a:rPr>
                        <a:t>A</a:t>
                      </a:r>
                      <a:r>
                        <a:rPr lang="en-US" sz="3400" kern="100" baseline="-25000" dirty="0">
                          <a:effectLst/>
                        </a:rPr>
                        <a:t>2</a:t>
                      </a: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90" y="2152357"/>
            <a:ext cx="11890419" cy="194134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Weight of Liquid = Unit Weight × Volume (Area*Length)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Work Done = Force × Distance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Force = Pressure × Area</a:t>
            </a:r>
          </a:p>
        </p:txBody>
      </p:sp>
    </p:spTree>
    <p:extLst>
      <p:ext uri="{BB962C8B-B14F-4D97-AF65-F5344CB8AC3E}">
        <p14:creationId xmlns:p14="http://schemas.microsoft.com/office/powerpoint/2010/main" val="296507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C73C0-1026-4FB2-A5F6-CD200692D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" y="657664"/>
            <a:ext cx="11792681" cy="554267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C7FF13-324F-470A-A369-DC235A25FA38}"/>
              </a:ext>
            </a:extLst>
          </p:cNvPr>
          <p:cNvSpPr txBox="1"/>
          <p:nvPr/>
        </p:nvSpPr>
        <p:spPr>
          <a:xfrm>
            <a:off x="3319975" y="2869809"/>
            <a:ext cx="3010487" cy="559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7A53D7F-48FA-4CDB-BC91-B05F07E6C0F2}"/>
              </a:ext>
            </a:extLst>
          </p:cNvPr>
          <p:cNvSpPr/>
          <p:nvPr/>
        </p:nvSpPr>
        <p:spPr>
          <a:xfrm rot="9531826">
            <a:off x="6304020" y="2750233"/>
            <a:ext cx="2067951" cy="239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EAAE3D-40C5-4AC5-8599-AB2439A14186}"/>
              </a:ext>
            </a:extLst>
          </p:cNvPr>
          <p:cNvSpPr/>
          <p:nvPr/>
        </p:nvSpPr>
        <p:spPr>
          <a:xfrm rot="9531826">
            <a:off x="7311552" y="5563463"/>
            <a:ext cx="2067951" cy="239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B60A7-14A2-4BB8-A0D3-46961353C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39151"/>
            <a:ext cx="11816862" cy="63163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5388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32" y="1000605"/>
            <a:ext cx="11779933" cy="55092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The Liquid is </a:t>
            </a:r>
            <a:r>
              <a:rPr lang="en-US" sz="4400" dirty="0">
                <a:solidFill>
                  <a:srgbClr val="FF0000"/>
                </a:solidFill>
              </a:rPr>
              <a:t>ideal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FF0000"/>
                </a:solidFill>
              </a:rPr>
              <a:t>incompressible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The flow is </a:t>
            </a:r>
            <a:r>
              <a:rPr lang="en-US" sz="4400" dirty="0">
                <a:solidFill>
                  <a:srgbClr val="FF0000"/>
                </a:solidFill>
              </a:rPr>
              <a:t>steady</a:t>
            </a:r>
            <a:r>
              <a:rPr lang="en-US" sz="4400" dirty="0"/>
              <a:t> and continuous.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The flow is along the </a:t>
            </a:r>
            <a:r>
              <a:rPr lang="en-US" sz="4400" dirty="0">
                <a:solidFill>
                  <a:srgbClr val="FF0000"/>
                </a:solidFill>
              </a:rPr>
              <a:t>streamline</a:t>
            </a:r>
            <a:r>
              <a:rPr lang="en-US" sz="4400" dirty="0"/>
              <a:t> i.e. </a:t>
            </a:r>
            <a:r>
              <a:rPr lang="en-US" sz="4400" dirty="0">
                <a:solidFill>
                  <a:srgbClr val="FF0000"/>
                </a:solidFill>
              </a:rPr>
              <a:t>it is one dimensional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The velocity is </a:t>
            </a:r>
            <a:r>
              <a:rPr lang="en-US" sz="4400" dirty="0">
                <a:solidFill>
                  <a:srgbClr val="FF0000"/>
                </a:solidFill>
              </a:rPr>
              <a:t>uniform</a:t>
            </a:r>
            <a:r>
              <a:rPr lang="en-US" sz="4400" dirty="0"/>
              <a:t> over the section and is equal to mean velocity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The only forces acting on the fluid are </a:t>
            </a:r>
            <a:r>
              <a:rPr lang="en-US" sz="4400" dirty="0">
                <a:solidFill>
                  <a:srgbClr val="FF0000"/>
                </a:solidFill>
              </a:rPr>
              <a:t>gravity forces and pressure forces</a:t>
            </a:r>
            <a:r>
              <a:rPr lang="en-US" sz="44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57B9ED-E7CF-419C-9BB1-4FB828CE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3" y="126610"/>
            <a:ext cx="11779934" cy="6726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Bernoulli’s Equation: Assumptions</a:t>
            </a:r>
          </a:p>
        </p:txBody>
      </p:sp>
    </p:spTree>
    <p:extLst>
      <p:ext uri="{BB962C8B-B14F-4D97-AF65-F5344CB8AC3E}">
        <p14:creationId xmlns:p14="http://schemas.microsoft.com/office/powerpoint/2010/main" val="410658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33" y="986538"/>
            <a:ext cx="11779934" cy="563231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Incompressible = </a:t>
            </a:r>
            <a:r>
              <a:rPr lang="en-US" sz="3600" dirty="0"/>
              <a:t>Incompressible means that the effect of pressure on the fluid density are zero or negligible.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Ideal Fluid = </a:t>
            </a:r>
            <a:r>
              <a:rPr lang="en-US" sz="3600" dirty="0"/>
              <a:t>An ideal fluid is one which is incompressible and has zero viscosity (In reality, no such fluid exists)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Steady Flow = </a:t>
            </a:r>
            <a:r>
              <a:rPr lang="en-US" sz="3600" dirty="0"/>
              <a:t>The type of flow in which the fluid characteristics like velocity, pressure, density etc. at a particular point do not change with time.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0000"/>
                </a:solidFill>
              </a:rPr>
              <a:t>Stream 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>
                <a:solidFill>
                  <a:srgbClr val="FF0000"/>
                </a:solidFill>
              </a:rPr>
              <a:t>ine </a:t>
            </a:r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/>
              <a:t>Defined as an imaginary line within the flow so that the tangent at any point on it indicates velocity at that point.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57B9ED-E7CF-419C-9BB1-4FB828CE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3" y="126610"/>
            <a:ext cx="11779934" cy="6726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Important Terms</a:t>
            </a:r>
          </a:p>
        </p:txBody>
      </p:sp>
    </p:spTree>
    <p:extLst>
      <p:ext uri="{BB962C8B-B14F-4D97-AF65-F5344CB8AC3E}">
        <p14:creationId xmlns:p14="http://schemas.microsoft.com/office/powerpoint/2010/main" val="269252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7E9468-7D32-4F58-B406-2547ED418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216813"/>
            <a:ext cx="11788727" cy="64653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C3DFA9E-7036-4BAD-8C02-249EDD2F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625" y="5825194"/>
            <a:ext cx="4766547" cy="7059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Practice Problem#2</a:t>
            </a:r>
          </a:p>
        </p:txBody>
      </p:sp>
    </p:spTree>
    <p:extLst>
      <p:ext uri="{BB962C8B-B14F-4D97-AF65-F5344CB8AC3E}">
        <p14:creationId xmlns:p14="http://schemas.microsoft.com/office/powerpoint/2010/main" val="202853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Bernoulli’s Equation: Statement</vt:lpstr>
      <vt:lpstr>Derivation of Bernoulli’s Equation</vt:lpstr>
      <vt:lpstr>PowerPoint Presentation</vt:lpstr>
      <vt:lpstr>Weight of Liquid = Unit Weight × Volume (Area*Length) Work Done = Force × Distance Force = Pressure × Area</vt:lpstr>
      <vt:lpstr>PowerPoint Presentation</vt:lpstr>
      <vt:lpstr>PowerPoint Presentation</vt:lpstr>
      <vt:lpstr>Bernoulli’s Equation: Assumptions</vt:lpstr>
      <vt:lpstr>Important Terms</vt:lpstr>
      <vt:lpstr>Practice Problem#2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Bernoulli’s Equation</dc:title>
  <dc:creator>Ahmed Hossain</dc:creator>
  <cp:lastModifiedBy>Ahmed Hossain</cp:lastModifiedBy>
  <cp:revision>20</cp:revision>
  <dcterms:created xsi:type="dcterms:W3CDTF">2018-02-12T13:27:34Z</dcterms:created>
  <dcterms:modified xsi:type="dcterms:W3CDTF">2019-06-13T15:28:12Z</dcterms:modified>
</cp:coreProperties>
</file>