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03D9B-1503-4E52-B2E5-E2478526061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85C1-8A07-45BD-80A1-39591135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435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03D9B-1503-4E52-B2E5-E2478526061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85C1-8A07-45BD-80A1-39591135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151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03D9B-1503-4E52-B2E5-E2478526061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85C1-8A07-45BD-80A1-39591135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03D9B-1503-4E52-B2E5-E2478526061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85C1-8A07-45BD-80A1-39591135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055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03D9B-1503-4E52-B2E5-E2478526061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85C1-8A07-45BD-80A1-39591135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03D9B-1503-4E52-B2E5-E2478526061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85C1-8A07-45BD-80A1-39591135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34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03D9B-1503-4E52-B2E5-E2478526061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85C1-8A07-45BD-80A1-39591135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84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03D9B-1503-4E52-B2E5-E2478526061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85C1-8A07-45BD-80A1-39591135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49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03D9B-1503-4E52-B2E5-E2478526061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85C1-8A07-45BD-80A1-39591135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945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03D9B-1503-4E52-B2E5-E2478526061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85C1-8A07-45BD-80A1-39591135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383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03D9B-1503-4E52-B2E5-E2478526061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385C1-8A07-45BD-80A1-39591135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6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03D9B-1503-4E52-B2E5-E2478526061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385C1-8A07-45BD-80A1-395911356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96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20" y="245660"/>
            <a:ext cx="11668837" cy="65758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4400" dirty="0" smtClean="0"/>
              <a:t>Dimensional Analysis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20" y="1090848"/>
            <a:ext cx="11668837" cy="5664793"/>
          </a:xfrm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Dimensional analysis is a </a:t>
            </a:r>
            <a:r>
              <a:rPr lang="en-US" sz="2800" dirty="0" smtClean="0">
                <a:solidFill>
                  <a:srgbClr val="FF0000"/>
                </a:solidFill>
              </a:rPr>
              <a:t>mathematical technique</a:t>
            </a:r>
            <a:r>
              <a:rPr lang="en-US" sz="2800" dirty="0" smtClean="0"/>
              <a:t> which makes the use of the study of the dimensions for solving several engineering problems.</a:t>
            </a:r>
          </a:p>
          <a:p>
            <a:pPr algn="just"/>
            <a:r>
              <a:rPr lang="en-US" sz="2800" dirty="0" smtClean="0"/>
              <a:t>Dimensional analysis helps in determining a </a:t>
            </a:r>
            <a:r>
              <a:rPr lang="en-US" sz="2800" dirty="0" smtClean="0">
                <a:solidFill>
                  <a:srgbClr val="FF0000"/>
                </a:solidFill>
              </a:rPr>
              <a:t>systematic arrangement </a:t>
            </a:r>
            <a:r>
              <a:rPr lang="en-US" sz="2800" dirty="0" smtClean="0"/>
              <a:t>of the variables in the </a:t>
            </a:r>
            <a:r>
              <a:rPr lang="en-US" sz="2800" dirty="0" smtClean="0">
                <a:solidFill>
                  <a:srgbClr val="FF0000"/>
                </a:solidFill>
              </a:rPr>
              <a:t>physical relationship</a:t>
            </a:r>
            <a:r>
              <a:rPr lang="en-US" sz="2800" dirty="0" smtClean="0"/>
              <a:t>, combining dimensional variables to form non-dimensional parameters.</a:t>
            </a:r>
          </a:p>
          <a:p>
            <a:pPr algn="just"/>
            <a:r>
              <a:rPr lang="en-US" sz="2800" b="1" dirty="0" smtClean="0">
                <a:solidFill>
                  <a:srgbClr val="FF0000"/>
                </a:solidFill>
              </a:rPr>
              <a:t>Uses of Dimensional Analysis:</a:t>
            </a:r>
          </a:p>
          <a:p>
            <a:pPr marL="457200" indent="-457200" algn="just">
              <a:buAutoNum type="arabicPeriod"/>
            </a:pPr>
            <a:r>
              <a:rPr lang="en-US" sz="2800" dirty="0" smtClean="0"/>
              <a:t>To test the </a:t>
            </a:r>
            <a:r>
              <a:rPr lang="en-US" sz="2800" dirty="0" smtClean="0">
                <a:solidFill>
                  <a:srgbClr val="FF0000"/>
                </a:solidFill>
              </a:rPr>
              <a:t>dimensional homogeneity </a:t>
            </a:r>
            <a:r>
              <a:rPr lang="en-US" sz="2800" dirty="0" smtClean="0"/>
              <a:t>of any equation of fluid motion.</a:t>
            </a:r>
          </a:p>
          <a:p>
            <a:pPr marL="457200" indent="-457200" algn="just">
              <a:buAutoNum type="arabicPeriod"/>
            </a:pPr>
            <a:r>
              <a:rPr lang="en-US" sz="2800" dirty="0" smtClean="0"/>
              <a:t>To derive </a:t>
            </a:r>
            <a:r>
              <a:rPr lang="en-US" sz="2800" dirty="0" smtClean="0">
                <a:solidFill>
                  <a:srgbClr val="FF0000"/>
                </a:solidFill>
              </a:rPr>
              <a:t>rational formulae </a:t>
            </a:r>
            <a:r>
              <a:rPr lang="en-US" sz="2800" dirty="0" smtClean="0"/>
              <a:t>for a flow phenomenon.</a:t>
            </a:r>
          </a:p>
          <a:p>
            <a:pPr marL="457200" indent="-457200" algn="just">
              <a:buAutoNum type="arabicPeriod"/>
            </a:pPr>
            <a:r>
              <a:rPr lang="en-US" sz="2800" dirty="0" smtClean="0"/>
              <a:t>To derive equations expressed in terms of non-dimensional parameters to show the </a:t>
            </a:r>
            <a:r>
              <a:rPr lang="en-US" sz="2800" dirty="0" smtClean="0">
                <a:solidFill>
                  <a:srgbClr val="FF0000"/>
                </a:solidFill>
              </a:rPr>
              <a:t>relative significance</a:t>
            </a:r>
            <a:r>
              <a:rPr lang="en-US" sz="2800" dirty="0" smtClean="0"/>
              <a:t> of each parameter.</a:t>
            </a:r>
          </a:p>
          <a:p>
            <a:pPr marL="457200" indent="-457200" algn="just">
              <a:buAutoNum type="arabicPeriod"/>
            </a:pPr>
            <a:r>
              <a:rPr lang="en-US" sz="2800" dirty="0" smtClean="0"/>
              <a:t>To plan model tests and present experimental results in a systematic manner; thus making it possible to analyze the </a:t>
            </a:r>
            <a:r>
              <a:rPr lang="en-US" sz="2800" dirty="0" smtClean="0">
                <a:solidFill>
                  <a:srgbClr val="FF0000"/>
                </a:solidFill>
              </a:rPr>
              <a:t>complex fluid flow problems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13809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53134" y="1143237"/>
                <a:ext cx="11485729" cy="4351338"/>
              </a:xfrm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 smtClean="0"/>
                  <a:t>This expression may be written in usual form: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Q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𝑔𝐻</m:t>
                        </m:r>
                      </m:e>
                    </m:rad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 smtClean="0"/>
                  <a:t>Where,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dirty="0" smtClean="0"/>
                  <a:t> is the co-efficient of discharge of the orifice which can be expressed as: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d>
                      <m:dPr>
                        <m:ctrlPr>
                          <a:rPr lang="en-US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µ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ρ</m:t>
                            </m:r>
                            <m:sSup>
                              <m:sSupPr>
                                <m:ctrlPr>
                                  <a:rPr lang="el-GR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l-GR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</m:sSup>
                            <m:sSup>
                              <m:sSupPr>
                                <m:ctrlPr>
                                  <a:rPr lang="el-GR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l-GR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</m:sSup>
                          </m:den>
                        </m:f>
                      </m:e>
                    </m:d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d>
                      <m:dPr>
                        <m:ctrlPr>
                          <a:rPr lang="en-US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num>
                          <m:den>
                            <m:r>
                              <a:rPr lang="en-US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den>
                        </m:f>
                      </m:e>
                    </m:d>
                    <m:r>
                      <a:rPr lang="en-US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dirty="0" smtClean="0"/>
                  <a:t>It may be pointed out that both the terms in the bracket are dimensionless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dirty="0" smtClean="0"/>
                  <a:t> is also a non-dimensional factor.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3134" y="1143237"/>
                <a:ext cx="11485729" cy="4351338"/>
              </a:xfrm>
              <a:blipFill rotWithShape="0">
                <a:blip r:embed="rId2"/>
                <a:stretch>
                  <a:fillRect l="-1060" t="-2238" r="-1007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53135" y="259307"/>
            <a:ext cx="11485729" cy="61251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Rayleigh’s Method (Modi#842)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7003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37" y="313898"/>
            <a:ext cx="11499375" cy="61251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Practice Problem: Rajput#383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5936" y="1197828"/>
                <a:ext cx="11499375" cy="4547880"/>
              </a:xfrm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 smtClean="0"/>
                  <a:t>7.3 Find an expression for the drag force on smooth sphere of diameter D, moving with a uniform velocity V in a fluid density </a:t>
                </a:r>
                <a:r>
                  <a:rPr lang="el-GR" dirty="0" smtClean="0"/>
                  <a:t>ρ</a:t>
                </a:r>
                <a:r>
                  <a:rPr lang="en-US" dirty="0" smtClean="0"/>
                  <a:t> and dynamic viscosity µ.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7.4 The efficiency ɳ of a fan depends on the density </a:t>
                </a:r>
                <a:r>
                  <a:rPr lang="el-GR" dirty="0" smtClean="0"/>
                  <a:t>ρ</a:t>
                </a:r>
                <a:r>
                  <a:rPr lang="en-US" dirty="0" smtClean="0"/>
                  <a:t>, the dynamic viscosity µ of the fluid, angular velocity </a:t>
                </a:r>
                <a:r>
                  <a:rPr lang="el-GR" dirty="0" smtClean="0"/>
                  <a:t>ω</a:t>
                </a:r>
                <a:r>
                  <a:rPr lang="en-US" dirty="0" smtClean="0"/>
                  <a:t>, diameter D of the rotor and discharge Q. Express </a:t>
                </a:r>
                <a:r>
                  <a:rPr lang="en-US" dirty="0"/>
                  <a:t>efficiency </a:t>
                </a:r>
                <a:r>
                  <a:rPr lang="en-US" dirty="0" smtClean="0"/>
                  <a:t>ɳ in terms of dimensionless parameter.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7.6 A partially submerged body is towed in water. The resistance R to its motion depends on the density </a:t>
                </a:r>
                <a:r>
                  <a:rPr lang="el-GR" dirty="0" smtClean="0"/>
                  <a:t>ρ</a:t>
                </a:r>
                <a:r>
                  <a:rPr lang="en-US" dirty="0" smtClean="0"/>
                  <a:t>, the viscosity </a:t>
                </a:r>
                <a:r>
                  <a:rPr lang="en-US" dirty="0"/>
                  <a:t>µ </a:t>
                </a:r>
                <a:r>
                  <a:rPr lang="en-US" dirty="0" smtClean="0"/>
                  <a:t>of water, length L of the body, velocity V of the body and acceleration due to gravity. Show that resistance to motion can be expressed in the form:</a:t>
                </a: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R = </a:t>
                </a:r>
                <a:r>
                  <a:rPr lang="el-GR" dirty="0" smtClean="0">
                    <a:solidFill>
                      <a:srgbClr val="FF0000"/>
                    </a:solidFill>
                  </a:rPr>
                  <a:t>ρ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ɸ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[(</m:t>
                    </m:r>
                    <m:f>
                      <m:f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µ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ρ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𝐿𝑉</m:t>
                        </m:r>
                      </m:den>
                    </m:f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𝐿𝑔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)]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5936" y="1197828"/>
                <a:ext cx="11499375" cy="4547880"/>
              </a:xfrm>
              <a:blipFill rotWithShape="0">
                <a:blip r:embed="rId2"/>
                <a:stretch>
                  <a:fillRect l="-1006" t="-2003" r="-1006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2543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19" y="163773"/>
            <a:ext cx="11668837" cy="65758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3600" dirty="0" smtClean="0"/>
              <a:t>Dimensional Analysis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19" y="1022609"/>
            <a:ext cx="11668837" cy="5664793"/>
          </a:xfrm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pPr algn="just"/>
            <a:r>
              <a:rPr lang="en-US" sz="2800" b="1" dirty="0" smtClean="0"/>
              <a:t>Advantages of Dimensional Analysis:</a:t>
            </a:r>
          </a:p>
          <a:p>
            <a:pPr marL="514350" indent="-514350" algn="just">
              <a:buAutoNum type="arabicPeriod"/>
            </a:pPr>
            <a:r>
              <a:rPr lang="en-US" sz="2800" dirty="0" smtClean="0"/>
              <a:t>It expresses the </a:t>
            </a:r>
            <a:r>
              <a:rPr lang="en-US" sz="2800" dirty="0" smtClean="0">
                <a:solidFill>
                  <a:srgbClr val="FF0000"/>
                </a:solidFill>
              </a:rPr>
              <a:t>functional relationship </a:t>
            </a:r>
            <a:r>
              <a:rPr lang="en-US" sz="2800" dirty="0" smtClean="0"/>
              <a:t>between the variables in dimensionless terms.</a:t>
            </a:r>
          </a:p>
          <a:p>
            <a:pPr marL="514350" indent="-514350" algn="just">
              <a:buAutoNum type="arabicPeriod"/>
            </a:pPr>
            <a:r>
              <a:rPr lang="en-US" sz="2800" dirty="0" smtClean="0"/>
              <a:t>In hydraulic model studies , it </a:t>
            </a:r>
            <a:r>
              <a:rPr lang="en-US" sz="2800" dirty="0" smtClean="0">
                <a:solidFill>
                  <a:srgbClr val="FF0000"/>
                </a:solidFill>
              </a:rPr>
              <a:t>reduces</a:t>
            </a:r>
            <a:r>
              <a:rPr lang="en-US" sz="2800" dirty="0" smtClean="0"/>
              <a:t> the number of variables involved in a physical phenomenon.</a:t>
            </a:r>
          </a:p>
          <a:p>
            <a:pPr marL="514350" indent="-514350" algn="just">
              <a:buAutoNum type="arabicPeriod"/>
            </a:pPr>
            <a:r>
              <a:rPr lang="en-US" sz="2800" dirty="0" smtClean="0"/>
              <a:t>By proper selection of variables, the dimensionless parameters can be used to make certain </a:t>
            </a:r>
            <a:r>
              <a:rPr lang="en-US" sz="2800" dirty="0" smtClean="0">
                <a:solidFill>
                  <a:srgbClr val="FF0000"/>
                </a:solidFill>
              </a:rPr>
              <a:t>logical deductions </a:t>
            </a:r>
            <a:r>
              <a:rPr lang="en-US" sz="2800" dirty="0" smtClean="0"/>
              <a:t>about the problem.</a:t>
            </a:r>
          </a:p>
          <a:p>
            <a:pPr marL="514350" indent="-514350" algn="just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Design curves</a:t>
            </a:r>
            <a:r>
              <a:rPr lang="en-US" sz="2800" dirty="0" smtClean="0"/>
              <a:t>, by the use of dimensional analysis can be developed from experimental data or direct solution of the problem.</a:t>
            </a:r>
          </a:p>
          <a:p>
            <a:pPr marL="514350" indent="-514350" algn="just">
              <a:buAutoNum type="arabicPeriod"/>
            </a:pPr>
            <a:r>
              <a:rPr lang="en-US" sz="2800" dirty="0" smtClean="0"/>
              <a:t>It enables getting up a </a:t>
            </a:r>
            <a:r>
              <a:rPr lang="en-US" sz="2800" dirty="0" smtClean="0">
                <a:solidFill>
                  <a:srgbClr val="FF0000"/>
                </a:solidFill>
              </a:rPr>
              <a:t>theoretical equation </a:t>
            </a:r>
            <a:r>
              <a:rPr lang="en-US" sz="2800" dirty="0" smtClean="0"/>
              <a:t>in a simplified dimensional form.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07988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425" y="154744"/>
            <a:ext cx="11513025" cy="39268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600" dirty="0" smtClean="0"/>
              <a:t>Dimensions: Rajput#380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833" y="668741"/>
            <a:ext cx="8202303" cy="6086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375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487" y="263926"/>
            <a:ext cx="11513025" cy="55494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600" dirty="0" smtClean="0"/>
              <a:t>Dimensional Homogeneity</a:t>
            </a:r>
            <a:endParaRPr lang="en-US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39486" y="965816"/>
                <a:ext cx="11513025" cy="5519389"/>
              </a:xfrm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 smtClean="0"/>
                  <a:t>Dimensional homogeneity states that, every term in an equation when reduced to fundamental dimensions must contain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identical powers of each dimension</a:t>
                </a:r>
                <a:r>
                  <a:rPr lang="en-US" dirty="0" smtClean="0"/>
                  <a:t>.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Let us consider the equation, 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Pressure, p = </a:t>
                </a:r>
                <a:r>
                  <a:rPr lang="el-GR" dirty="0" smtClean="0"/>
                  <a:t>γ</a:t>
                </a:r>
                <a:r>
                  <a:rPr lang="en-US" dirty="0" smtClean="0"/>
                  <a:t>h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Dimension of L.H.S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/>
                  <a:t>Dimension of </a:t>
                </a:r>
                <a:r>
                  <a:rPr lang="en-US" dirty="0" smtClean="0"/>
                  <a:t>R.H.S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Dimension of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L.H.S = </a:t>
                </a:r>
                <a:r>
                  <a:rPr lang="en-US" dirty="0">
                    <a:solidFill>
                      <a:srgbClr val="FF0000"/>
                    </a:solidFill>
                  </a:rPr>
                  <a:t>Dimension of R.H.S </a:t>
                </a:r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dirty="0" smtClean="0"/>
                  <a:t>So, equation, </a:t>
                </a:r>
                <a:r>
                  <a:rPr lang="en-US" dirty="0"/>
                  <a:t>p = </a:t>
                </a:r>
                <a:r>
                  <a:rPr lang="el-GR" dirty="0"/>
                  <a:t>γ</a:t>
                </a:r>
                <a:r>
                  <a:rPr lang="en-US" dirty="0" smtClean="0"/>
                  <a:t>h is dimensionally homogeneous; so it can be used in any system of units.</a:t>
                </a:r>
                <a:endParaRPr lang="en-US" dirty="0"/>
              </a:p>
              <a:p>
                <a:pPr marL="0" indent="0" algn="just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9486" y="965816"/>
                <a:ext cx="11513025" cy="5519389"/>
              </a:xfrm>
              <a:blipFill rotWithShape="0">
                <a:blip r:embed="rId2"/>
                <a:stretch>
                  <a:fillRect l="-1058" t="-1652" r="-1058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9820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487" y="263926"/>
            <a:ext cx="11513025" cy="55494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600" dirty="0" smtClean="0"/>
              <a:t>Methods of Dimensional Analysis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39486" y="965816"/>
                <a:ext cx="11513025" cy="4464313"/>
              </a:xfrm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 smtClean="0"/>
                  <a:t>The methods of dimensional analysis are:</a:t>
                </a:r>
              </a:p>
              <a:p>
                <a:pPr marL="514350" indent="-514350" algn="just">
                  <a:buAutoNum type="arabicPeriod"/>
                </a:pPr>
                <a:r>
                  <a:rPr lang="en-US" dirty="0" smtClean="0">
                    <a:solidFill>
                      <a:srgbClr val="FF0000"/>
                    </a:solidFill>
                  </a:rPr>
                  <a:t>Rayleigh’s method</a:t>
                </a:r>
              </a:p>
              <a:p>
                <a:pPr marL="514350" indent="-514350" algn="just">
                  <a:buAutoNum type="arabicPeriod"/>
                </a:pPr>
                <a:r>
                  <a:rPr lang="en-US" dirty="0" smtClean="0">
                    <a:solidFill>
                      <a:srgbClr val="FF0000"/>
                    </a:solidFill>
                  </a:rPr>
                  <a:t>Buckingham’s </a:t>
                </a:r>
                <a14:m>
                  <m:oMath xmlns:m="http://schemas.openxmlformats.org/officeDocument/2006/math">
                    <m:r>
                      <a:rPr lang="el-GR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method</a:t>
                </a:r>
              </a:p>
              <a:p>
                <a:pPr marL="514350" indent="-514350" algn="just">
                  <a:buAutoNum type="arabicPeriod"/>
                </a:pPr>
                <a:r>
                  <a:rPr lang="en-US" dirty="0" smtClean="0"/>
                  <a:t>Bridgman’s method</a:t>
                </a:r>
              </a:p>
              <a:p>
                <a:pPr marL="514350" indent="-514350" algn="just">
                  <a:buAutoNum type="arabicPeriod"/>
                </a:pPr>
                <a:r>
                  <a:rPr lang="en-US" dirty="0" smtClean="0"/>
                  <a:t>Matrix-tensor method</a:t>
                </a:r>
              </a:p>
              <a:p>
                <a:pPr marL="514350" indent="-514350" algn="just">
                  <a:buAutoNum type="arabicPeriod"/>
                </a:pPr>
                <a:r>
                  <a:rPr lang="en-US" dirty="0" smtClean="0"/>
                  <a:t>By visual inspection of the variables involved</a:t>
                </a:r>
              </a:p>
              <a:p>
                <a:pPr marL="514350" indent="-514350" algn="just">
                  <a:buAutoNum type="arabicPeriod"/>
                </a:pPr>
                <a:r>
                  <a:rPr lang="en-US" dirty="0" smtClean="0"/>
                  <a:t>Rearrangement of differential equations.</a:t>
                </a:r>
                <a:endParaRPr lang="en-US" dirty="0"/>
              </a:p>
              <a:p>
                <a:pPr marL="0" indent="0" algn="just">
                  <a:buNone/>
                </a:pPr>
                <a:r>
                  <a:rPr lang="en-US" dirty="0" smtClean="0"/>
                  <a:t>Here, only first two methods will be dealt with.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9486" y="965816"/>
                <a:ext cx="11513025" cy="4464313"/>
              </a:xfrm>
              <a:blipFill rotWithShape="0">
                <a:blip r:embed="rId2"/>
                <a:stretch>
                  <a:fillRect l="-1058" t="-2041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4347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083" y="123249"/>
            <a:ext cx="11802793" cy="55494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600" dirty="0" smtClean="0"/>
              <a:t>Rayleigh’s Method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5082" y="839206"/>
                <a:ext cx="11802793" cy="5857015"/>
              </a:xfrm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 smtClean="0"/>
                  <a:t>In this method, a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functional relationship </a:t>
                </a:r>
                <a:r>
                  <a:rPr lang="en-US" dirty="0" smtClean="0"/>
                  <a:t>of some variables is expressed in the form of an exponential equation which must be dimensionally homogeneous. Thus, if X is a variable which depends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 smtClean="0"/>
                  <a:t>…….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; the functional equation can be written as:</a:t>
                </a:r>
              </a:p>
              <a:p>
                <a:pPr marL="0" indent="0" algn="just">
                  <a:buNone/>
                </a:pPr>
                <a:r>
                  <a:rPr lang="en-US" i="1" dirty="0" smtClean="0">
                    <a:solidFill>
                      <a:srgbClr val="FF0000"/>
                    </a:solidFill>
                  </a:rPr>
                  <a:t>X = f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FF000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</a:rPr>
                  <a:t>…….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i="1" dirty="0" smtClean="0">
                    <a:solidFill>
                      <a:srgbClr val="FF0000"/>
                    </a:solidFill>
                  </a:rPr>
                  <a:t>) </a:t>
                </a:r>
                <a:r>
                  <a:rPr lang="en-US" i="1" dirty="0" smtClean="0"/>
                  <a:t>……………………………………………………………………………. (1)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In the above equation, X is a dependent variable, while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…….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 are independent variable.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A dependent variable is the one about which information is required while independent variables are those which govern the variation of dependent variable.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Thus equation (1) can be written as:</a:t>
                </a:r>
              </a:p>
              <a:p>
                <a:pPr marL="0" indent="0" algn="just">
                  <a:buNone/>
                </a:pPr>
                <a:r>
                  <a:rPr lang="en-US" i="1" dirty="0" smtClean="0">
                    <a:solidFill>
                      <a:srgbClr val="FF0000"/>
                    </a:solidFill>
                  </a:rPr>
                  <a:t>X = C </a:t>
                </a:r>
                <a:r>
                  <a:rPr lang="en-US" i="1" dirty="0">
                    <a:solidFill>
                      <a:srgbClr val="FF0000"/>
                    </a:solidFill>
                  </a:rPr>
                  <a:t>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bSup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Sup>
                      <m:sSub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bSup>
                  </m:oMath>
                </a14:m>
                <a:r>
                  <a:rPr lang="en-US" i="1" dirty="0">
                    <a:solidFill>
                      <a:srgbClr val="FF0000"/>
                    </a:solidFill>
                  </a:rPr>
                  <a:t>,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p>
                    </m:sSubSup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</a:rPr>
                  <a:t>…….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bSup>
                  </m:oMath>
                </a14:m>
                <a:r>
                  <a:rPr lang="en-US" i="1" dirty="0" smtClean="0">
                    <a:solidFill>
                      <a:srgbClr val="FF0000"/>
                    </a:solidFill>
                  </a:rPr>
                  <a:t>) </a:t>
                </a:r>
                <a:r>
                  <a:rPr lang="en-US" i="1" dirty="0" smtClean="0"/>
                  <a:t>; </a:t>
                </a:r>
                <a:r>
                  <a:rPr lang="en-US" i="1" dirty="0" smtClean="0">
                    <a:solidFill>
                      <a:srgbClr val="0070C0"/>
                    </a:solidFill>
                  </a:rPr>
                  <a:t>Where, C is a constant and a,b,c are the arbitrary powers.</a:t>
                </a:r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5082" y="839206"/>
                <a:ext cx="11802793" cy="5857015"/>
              </a:xfrm>
              <a:blipFill rotWithShape="0">
                <a:blip r:embed="rId2"/>
                <a:stretch>
                  <a:fillRect l="-1032" t="-1663" r="-980" b="-832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8700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083" y="123249"/>
            <a:ext cx="11802793" cy="55494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600" dirty="0" smtClean="0"/>
              <a:t>Rayleigh’s Method (Modi#842)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5082" y="839206"/>
                <a:ext cx="11802793" cy="5857015"/>
              </a:xfrm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 smtClean="0"/>
                  <a:t>Let Q be the discharge passing through a small orifice of diameter d under a constant head H. Also let, </a:t>
                </a:r>
                <a:r>
                  <a:rPr lang="el-GR" dirty="0" smtClean="0"/>
                  <a:t>ρ</a:t>
                </a:r>
                <a:r>
                  <a:rPr lang="en-US" dirty="0" smtClean="0"/>
                  <a:t> be the mass density and µ be dynamic viscosity of the fluid flowing through the orifice. The discharge Q may be assumed to depend on these variables, d, H, </a:t>
                </a:r>
                <a:r>
                  <a:rPr lang="el-GR" dirty="0" smtClean="0"/>
                  <a:t>ρ</a:t>
                </a:r>
                <a:r>
                  <a:rPr lang="en-US" dirty="0" smtClean="0"/>
                  <a:t>, µ and the gravitational acceleration g.</a:t>
                </a:r>
              </a:p>
              <a:p>
                <a:pPr marL="0" indent="0" algn="just">
                  <a:buNone/>
                </a:pPr>
                <a:r>
                  <a:rPr lang="en-US" b="1" dirty="0" smtClean="0"/>
                  <a:t>Find an expression for discharge Q.</a:t>
                </a:r>
              </a:p>
              <a:p>
                <a:pPr marL="0" indent="0" algn="just">
                  <a:buNone/>
                </a:pPr>
                <a:r>
                  <a:rPr lang="en-US" b="1" dirty="0" smtClean="0">
                    <a:solidFill>
                      <a:srgbClr val="FF0000"/>
                    </a:solidFill>
                  </a:rPr>
                  <a:t>Solution: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Functional relationship for Q may be written as,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Q = f (µ, </a:t>
                </a:r>
                <a:r>
                  <a:rPr lang="el-GR" dirty="0" smtClean="0"/>
                  <a:t>ρ</a:t>
                </a:r>
                <a:r>
                  <a:rPr lang="en-US" dirty="0" smtClean="0"/>
                  <a:t>, </a:t>
                </a:r>
                <a:r>
                  <a:rPr lang="en-US" dirty="0"/>
                  <a:t>d, </a:t>
                </a:r>
                <a:r>
                  <a:rPr lang="en-US" dirty="0" smtClean="0"/>
                  <a:t>H, g )</a:t>
                </a: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By exponential form, it can be written as,</a:t>
                </a: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Q = C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>
                            <a:solidFill>
                              <a:schemeClr val="tx1"/>
                            </a:solidFill>
                          </a:rPr>
                          <m:t>µ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chemeClr val="tx1"/>
                            </a:solidFill>
                          </a:rPr>
                          <m:t>ρ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>
                            <a:solidFill>
                              <a:schemeClr val="tx1"/>
                            </a:solidFill>
                          </a:rPr>
                          <m:t>d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p>
                    </m:sSup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>
                            <a:solidFill>
                              <a:schemeClr val="tx1"/>
                            </a:solidFill>
                          </a:rPr>
                          <m:t>H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>
                            <a:solidFill>
                              <a:schemeClr val="tx1"/>
                            </a:solidFill>
                          </a:rPr>
                          <m:t>g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p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) ; where C is a dimensionless constant.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Substituting the proper dimensions for each variable in this exponential equation in M-L-T system,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pPr marL="0" indent="0" algn="just">
                  <a:buNone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0" indent="0" algn="just">
                  <a:buNone/>
                </a:pPr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 algn="just">
                  <a:buNone/>
                </a:pPr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 algn="just">
                  <a:buNone/>
                </a:pPr>
                <a:endParaRPr lang="en-US" dirty="0" smtClean="0">
                  <a:solidFill>
                    <a:srgbClr val="0070C0"/>
                  </a:solidFill>
                </a:endParaRPr>
              </a:p>
              <a:p>
                <a:pPr marL="0" indent="0" algn="just">
                  <a:buNone/>
                </a:pPr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5082" y="839206"/>
                <a:ext cx="11802793" cy="5857015"/>
              </a:xfrm>
              <a:blipFill rotWithShape="0">
                <a:blip r:embed="rId2"/>
                <a:stretch>
                  <a:fillRect l="-1032" t="-1663" r="-980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9432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083" y="123249"/>
            <a:ext cx="11802793" cy="55494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600" dirty="0" smtClean="0"/>
              <a:t>Rayleigh’s Method (Modi#842)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5082" y="839206"/>
                <a:ext cx="11802793" cy="5857015"/>
              </a:xfrm>
              <a:ln>
                <a:solidFill>
                  <a:schemeClr val="accent6"/>
                </a:solidFill>
              </a:ln>
            </p:spPr>
            <p:txBody>
              <a:bodyPr>
                <a:normAutofit lnSpcReduction="10000"/>
              </a:bodyPr>
              <a:lstStyle/>
              <a:p>
                <a:pPr marL="0" indent="0" algn="just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</m:num>
                          <m:den>
                            <m:r>
                              <a:rPr lang="en-US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𝐿𝑇</m:t>
                            </m:r>
                          </m:den>
                        </m:f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sup>
                    </m:sSup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p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dirty="0" smtClean="0"/>
                  <a:t>For dimensional homogeneity, the exponents of each dimension on both sides of equation must be identical,</a:t>
                </a:r>
                <a:endParaRPr lang="en-US" dirty="0"/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For M : 0 = a+b</a:t>
                </a: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For L : 3 =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a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3b+c+d+e</a:t>
                </a: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For T :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1 =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2e</a:t>
                </a: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Since, there are five unknowns in three equations, three of the unknowns must be expressed in terms of other two,</a:t>
                </a: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b =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a</a:t>
                </a: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 smtClean="0">
                  <a:solidFill>
                    <a:schemeClr val="tx1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d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5082" y="839206"/>
                <a:ext cx="11802793" cy="5857015"/>
              </a:xfrm>
              <a:blipFill rotWithShape="0">
                <a:blip r:embed="rId2"/>
                <a:stretch>
                  <a:fillRect l="-1032" r="-980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3325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083" y="123249"/>
            <a:ext cx="11802793" cy="55494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600" dirty="0" smtClean="0"/>
              <a:t>Rayleigh’s Method (Modi#842)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5082" y="839206"/>
                <a:ext cx="11802793" cy="5397821"/>
              </a:xfrm>
              <a:ln>
                <a:solidFill>
                  <a:schemeClr val="accent6"/>
                </a:solidFill>
              </a:ln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dirty="0" smtClean="0"/>
                  <a:t>So, according to, Q = C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µ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l-GR" dirty="0"/>
                          <m:t>ρ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d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𝑐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H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g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)</a:t>
                </a: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Q = </a:t>
                </a:r>
                <a:r>
                  <a:rPr lang="en-US" dirty="0"/>
                  <a:t>C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µ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  <m:sSup>
                      <m:sSup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ρ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</m:sup>
                    </m:sSup>
                    <m:sSup>
                      <m:sSupPr>
                        <m:ctrlP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sSup>
                      <m:sSupPr>
                        <m:ctrlP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f>
                          <m:fPr>
                            <m:ctrlPr>
                              <a:rPr lang="en-US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US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]</a:t>
                </a: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Q = C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[(</m:t>
                    </m:r>
                    <m:sSup>
                      <m:sSup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f>
                          <m:fPr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sSup>
                      <m:sSupPr>
                        <m:ctrlP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f>
                          <m:fPr>
                            <m:ctrlPr>
                              <a:rPr lang="en-US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µ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ρ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)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)]</m:t>
                    </m:r>
                  </m:oMath>
                </a14:m>
                <a:endParaRPr lang="en-US" dirty="0" smtClean="0">
                  <a:solidFill>
                    <a:schemeClr val="tx1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dirty="0"/>
                  <a:t>Q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[(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µ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i="1" smtClean="0">
                                <a:latin typeface="Cambria Math" panose="02040503050406030204" pitchFamily="18" charset="0"/>
                              </a:rPr>
                              <m:t>ρ</m:t>
                            </m:r>
                            <m:sSup>
                              <m:sSupPr>
                                <m:ctrlPr>
                                  <a:rPr lang="el-GR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l-G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</m:sSup>
                            <m:sSup>
                              <m:sSupPr>
                                <m:ctrlPr>
                                  <a:rPr lang="el-GR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l-G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</m:sSup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/>
                  <a:t>Q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>
                        <a:latin typeface="Cambria Math" panose="02040503050406030204" pitchFamily="18" charset="0"/>
                      </a:rPr>
                      <m:t>[(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µ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</a:rPr>
                              <m:t>ρ</m:t>
                            </m:r>
                            <m:sSup>
                              <m:sSupPr>
                                <m:ctrlPr>
                                  <a:rPr lang="el-GR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l-G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</m:sSup>
                            <m:sSup>
                              <m:sSupPr>
                                <m:ctrlPr>
                                  <a:rPr lang="el-GR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l-G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</m:sSup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num>
                          <m:den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den>
                        </m:f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p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/>
                  <a:t>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i="1" smtClean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[(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µ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</a:rPr>
                              <m:t>ρ</m:t>
                            </m:r>
                            <m:sSup>
                              <m:sSupPr>
                                <m:ctrlPr>
                                  <a:rPr lang="el-GR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l-G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</m:sSup>
                            <m:sSup>
                              <m:sSupPr>
                                <m:ctrlPr>
                                  <a:rPr lang="el-GR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l-G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</m:sSup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num>
                          <m:den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den>
                        </m:f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sSup>
                      <m:sSup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𝑔𝐻</m:t>
                        </m:r>
                      </m:e>
                    </m:ra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:pPr marL="0" indent="0" algn="just">
                  <a:buNone/>
                </a:pPr>
                <a:r>
                  <a:rPr lang="en-US" dirty="0"/>
                  <a:t>Q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ad>
                      <m:radPr>
                        <m:degHide m:val="on"/>
                        <m:ctrlPr>
                          <a:rPr lang="en-US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𝑔𝐻</m:t>
                        </m:r>
                      </m:e>
                    </m:rad>
                    <m:sSub>
                      <m:sSubPr>
                        <m:ctrlPr>
                          <a:rPr lang="en-US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0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[</m:t>
                    </m:r>
                    <m:d>
                      <m:dPr>
                        <m:ctrlPr>
                          <a:rPr lang="en-US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µ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ρ</m:t>
                            </m:r>
                            <m:sSup>
                              <m:sSupPr>
                                <m:ctrlPr>
                                  <a:rPr lang="el-GR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l-GR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</m:sSup>
                            <m:sSup>
                              <m:sSupPr>
                                <m:ctrlPr>
                                  <a:rPr lang="el-GR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l-GR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</m:sSup>
                          </m:den>
                        </m:f>
                      </m:e>
                    </m:d>
                    <m:r>
                      <a:rPr lang="en-US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dirty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num>
                          <m:den>
                            <m:r>
                              <a:rPr lang="en-US" b="0" i="1" dirty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den>
                        </m:f>
                      </m:e>
                    </m:d>
                    <m:r>
                      <a:rPr lang="en-US" b="0" i="0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>
                  <a:solidFill>
                    <a:srgbClr val="00B050"/>
                  </a:solidFill>
                </a:endParaRPr>
              </a:p>
              <a:p>
                <a:pPr marL="0" indent="0" algn="just">
                  <a:buNone/>
                </a:pPr>
                <a:endParaRPr lang="en-US" dirty="0" smtClean="0"/>
              </a:p>
              <a:p>
                <a:pPr marL="0" indent="0" algn="just">
                  <a:buNone/>
                </a:pPr>
                <a:endParaRPr lang="en-US" dirty="0"/>
              </a:p>
              <a:p>
                <a:pPr marL="0" indent="0" algn="just">
                  <a:buNone/>
                </a:pPr>
                <a:endParaRPr lang="en-US" dirty="0" smtClean="0">
                  <a:solidFill>
                    <a:schemeClr val="tx1"/>
                  </a:solidFill>
                </a:endParaRPr>
              </a:p>
              <a:p>
                <a:pPr marL="0" indent="0" algn="just">
                  <a:buNone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5082" y="839206"/>
                <a:ext cx="11802793" cy="5397821"/>
              </a:xfrm>
              <a:blipFill rotWithShape="0">
                <a:blip r:embed="rId2"/>
                <a:stretch>
                  <a:fillRect l="-1032" t="-1353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5071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627</Words>
  <Application>Microsoft Office PowerPoint</Application>
  <PresentationFormat>Widescreen</PresentationFormat>
  <Paragraphs>83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Theme</vt:lpstr>
      <vt:lpstr>Dimensional Analysis</vt:lpstr>
      <vt:lpstr>Dimensional Analysis</vt:lpstr>
      <vt:lpstr>Dimensions: Rajput#380</vt:lpstr>
      <vt:lpstr>Dimensional Homogeneity</vt:lpstr>
      <vt:lpstr>Methods of Dimensional Analysis</vt:lpstr>
      <vt:lpstr>Rayleigh’s Method</vt:lpstr>
      <vt:lpstr>Rayleigh’s Method (Modi#842)</vt:lpstr>
      <vt:lpstr>Rayleigh’s Method (Modi#842)</vt:lpstr>
      <vt:lpstr>Rayleigh’s Method (Modi#842)</vt:lpstr>
      <vt:lpstr>Rayleigh’s Method (Modi#842)</vt:lpstr>
      <vt:lpstr>Practice Problem: Rajput#383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Dimensional and Model Analysis</dc:title>
  <dc:creator>Ahmed Hossain</dc:creator>
  <cp:lastModifiedBy>Ahmed Hossain</cp:lastModifiedBy>
  <cp:revision>28</cp:revision>
  <dcterms:created xsi:type="dcterms:W3CDTF">2018-06-22T08:24:16Z</dcterms:created>
  <dcterms:modified xsi:type="dcterms:W3CDTF">2018-07-14T14:11:56Z</dcterms:modified>
</cp:coreProperties>
</file>