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7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3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9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7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5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6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3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4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5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3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1CEB7-9C59-4CF9-85A7-27D55B27C6F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E25DE-486F-4909-9E6A-537F89CE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4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18" y="382137"/>
            <a:ext cx="11253717" cy="8854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Bansal: Dimensional and Model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117" y="1525375"/>
            <a:ext cx="11253717" cy="1231474"/>
          </a:xfrm>
          <a:ln>
            <a:solidFill>
              <a:schemeClr val="accent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https://books.google.co.in/books?id=nCnifcUdNp4C&amp;pg=PA554&amp;source=gbs_toc_r&amp;hl=en#v=onepage&amp;q&amp;f=true</a:t>
            </a:r>
          </a:p>
        </p:txBody>
      </p:sp>
    </p:spTree>
    <p:extLst>
      <p:ext uri="{BB962C8B-B14F-4D97-AF65-F5344CB8AC3E}">
        <p14:creationId xmlns:p14="http://schemas.microsoft.com/office/powerpoint/2010/main" val="340202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97" y="253218"/>
            <a:ext cx="11527302" cy="7762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Step 3: Final expression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29" y="1223890"/>
            <a:ext cx="10641037" cy="5205045"/>
          </a:xfrm>
        </p:spPr>
      </p:pic>
    </p:spTree>
    <p:extLst>
      <p:ext uri="{BB962C8B-B14F-4D97-AF65-F5344CB8AC3E}">
        <p14:creationId xmlns:p14="http://schemas.microsoft.com/office/powerpoint/2010/main" val="70113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700" y="259307"/>
            <a:ext cx="11564203" cy="7258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400" dirty="0" smtClean="0"/>
              <a:t>Buckingham’s </a:t>
            </a:r>
            <a:r>
              <a:rPr lang="el-GR" sz="4400" dirty="0" smtClean="0"/>
              <a:t>π</a:t>
            </a:r>
            <a:r>
              <a:rPr lang="en-US" sz="4400" dirty="0" smtClean="0"/>
              <a:t> Method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699" y="1309215"/>
            <a:ext cx="11564203" cy="4545676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When a </a:t>
            </a:r>
            <a:r>
              <a:rPr lang="en-US" sz="3200" dirty="0" smtClean="0">
                <a:solidFill>
                  <a:srgbClr val="FF0000"/>
                </a:solidFill>
              </a:rPr>
              <a:t>large number </a:t>
            </a:r>
            <a:r>
              <a:rPr lang="en-US" sz="3200" dirty="0" smtClean="0"/>
              <a:t>of physical variables are involved, Rayleigh’s method of dimensional analysis becomes increasingly laborious and cumbersome. Buckingham’s method is an </a:t>
            </a:r>
            <a:r>
              <a:rPr lang="en-US" sz="3200" dirty="0" smtClean="0">
                <a:solidFill>
                  <a:srgbClr val="FF0000"/>
                </a:solidFill>
              </a:rPr>
              <a:t>improvement</a:t>
            </a:r>
            <a:r>
              <a:rPr lang="en-US" sz="3200" dirty="0" smtClean="0"/>
              <a:t> over the Rayleigh’s method. Buckingham designated the dimensionless group by the Greek capital letter </a:t>
            </a:r>
            <a:r>
              <a:rPr lang="el-GR" sz="3200" dirty="0" smtClean="0"/>
              <a:t>π</a:t>
            </a:r>
            <a:r>
              <a:rPr lang="en-US" sz="3200" dirty="0" smtClean="0"/>
              <a:t> (Pi). It is therefore often called Buckingham’s </a:t>
            </a:r>
            <a:r>
              <a:rPr lang="el-GR" sz="3200" dirty="0" smtClean="0"/>
              <a:t>π</a:t>
            </a:r>
            <a:r>
              <a:rPr lang="en-US" sz="3200" dirty="0" smtClean="0"/>
              <a:t> method.</a:t>
            </a:r>
          </a:p>
          <a:p>
            <a:pPr algn="just"/>
            <a:r>
              <a:rPr lang="en-US" sz="3200" dirty="0" smtClean="0"/>
              <a:t>The advantage of this method over Rayleigh’s method is that it let us know, in advance of the analysis, </a:t>
            </a:r>
            <a:r>
              <a:rPr lang="en-US" sz="3200" dirty="0" smtClean="0">
                <a:solidFill>
                  <a:srgbClr val="FF0000"/>
                </a:solidFill>
              </a:rPr>
              <a:t>as to how many dimensionless groups are to be expected.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190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19583" y="1034055"/>
                <a:ext cx="11472081" cy="4957312"/>
              </a:xfrm>
              <a:ln>
                <a:solidFill>
                  <a:schemeClr val="accent2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“If there are n variables (dependent and independent variables) in a dimensionally homogeneous equation and if these variables contain m fundamental dimensions (such as M,L,T etc.), then the variables are arranged into (n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m) dimensionless terms. These dimensionless terms are called </a:t>
                </a:r>
                <a:r>
                  <a:rPr lang="el-GR" dirty="0" smtClean="0"/>
                  <a:t>π</a:t>
                </a:r>
                <a:r>
                  <a:rPr lang="en-US" dirty="0" smtClean="0"/>
                  <a:t> terms”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Mathematically, if any variable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depends on independent variables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/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dirty="0" smtClean="0"/>
                  <a:t> the functional equation may be written as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 smtClean="0">
                    <a:solidFill>
                      <a:srgbClr val="FF0000"/>
                    </a:solidFill>
                  </a:rPr>
                  <a:t>= 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 smtClean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It can also be written as,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) = 0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It is a dimensionally homogeneous equation and contains n variables.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9583" y="1034055"/>
                <a:ext cx="11472081" cy="4957312"/>
              </a:xfrm>
              <a:blipFill rotWithShape="0">
                <a:blip r:embed="rId2"/>
                <a:stretch>
                  <a:fillRect l="-1008" t="-1963" r="-1062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19583" y="218363"/>
            <a:ext cx="11472081" cy="59886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Buckingham’s </a:t>
            </a:r>
            <a:r>
              <a:rPr lang="el-GR" sz="4400" dirty="0" smtClean="0"/>
              <a:t>π</a:t>
            </a:r>
            <a:r>
              <a:rPr lang="en-US" sz="4400" dirty="0" smtClean="0"/>
              <a:t> Method (Statement)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6024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19584" y="1072059"/>
                <a:ext cx="11722361" cy="5413147"/>
              </a:xfrm>
              <a:ln>
                <a:solidFill>
                  <a:schemeClr val="accent2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If there are m fundamental dimensions, then according to Buckingham’s </a:t>
                </a:r>
                <a:r>
                  <a:rPr lang="el-GR" dirty="0" smtClean="0"/>
                  <a:t>π</a:t>
                </a:r>
                <a:r>
                  <a:rPr lang="en-US" dirty="0" smtClean="0"/>
                  <a:t> method, it can be written in terms of number of </a:t>
                </a:r>
                <a:r>
                  <a:rPr lang="el-GR" dirty="0" smtClean="0"/>
                  <a:t>π</a:t>
                </a:r>
                <a:r>
                  <a:rPr lang="en-US" dirty="0" smtClean="0"/>
                  <a:t> terms (dimensionless group), in which number of </a:t>
                </a:r>
                <a:r>
                  <a:rPr lang="el-GR" dirty="0" smtClean="0"/>
                  <a:t>π</a:t>
                </a:r>
                <a:r>
                  <a:rPr lang="en-US" dirty="0" smtClean="0"/>
                  <a:t> terms is equal to (n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m). Hence equation becomes as: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 smtClean="0">
                            <a:solidFill>
                              <a:srgbClr val="FF0000"/>
                            </a:solidFill>
                          </a:rPr>
                          <m:t>π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 smtClean="0">
                            <a:solidFill>
                              <a:srgbClr val="FF0000"/>
                            </a:solidFill>
                          </a:rPr>
                          <m:t>π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 smtClean="0">
                            <a:solidFill>
                              <a:srgbClr val="FF0000"/>
                            </a:solidFill>
                          </a:rPr>
                          <m:t>π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 smtClean="0">
                            <a:solidFill>
                              <a:srgbClr val="FF0000"/>
                            </a:solidFill>
                          </a:rPr>
                          <m:t>π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) = 0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Each dimensionless </a:t>
                </a:r>
                <a:r>
                  <a:rPr lang="el-GR" dirty="0" smtClean="0"/>
                  <a:t>π</a:t>
                </a:r>
                <a:r>
                  <a:rPr lang="en-US" dirty="0" smtClean="0"/>
                  <a:t> term is formed by combining m variables out of the total n variables with one of the remaining (n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m) variables that is: each </a:t>
                </a:r>
                <a:r>
                  <a:rPr lang="el-GR" dirty="0" smtClean="0"/>
                  <a:t>π</a:t>
                </a:r>
                <a:r>
                  <a:rPr lang="en-US" dirty="0" smtClean="0"/>
                  <a:t> term contains (m+1) variables.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These m variables which appear repeatedly in each of </a:t>
                </a:r>
                <a:r>
                  <a:rPr lang="el-GR" dirty="0" smtClean="0">
                    <a:solidFill>
                      <a:srgbClr val="FF0000"/>
                    </a:solidFill>
                  </a:rPr>
                  <a:t>π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terms are consequently called repeating variables and are chosen from among the variables such that they together involve all the fundamental dimensions and they themselves don not form a dimensionless parameter.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9584" y="1072059"/>
                <a:ext cx="11722361" cy="5413147"/>
              </a:xfrm>
              <a:blipFill rotWithShape="0">
                <a:blip r:embed="rId2"/>
                <a:stretch>
                  <a:fillRect l="-987" t="-1798" r="-1039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19584" y="257628"/>
            <a:ext cx="11722361" cy="59886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Buckingham’s </a:t>
            </a:r>
            <a:r>
              <a:rPr lang="el-GR" sz="4400" dirty="0" smtClean="0"/>
              <a:t>π</a:t>
            </a:r>
            <a:r>
              <a:rPr lang="en-US" sz="4400" dirty="0" smtClean="0"/>
              <a:t> Method (Statement)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1900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53" y="182880"/>
            <a:ext cx="11780521" cy="5652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Selection of repeating Variables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53" y="854953"/>
            <a:ext cx="11780521" cy="5531779"/>
          </a:xfrm>
          <a:ln>
            <a:solidFill>
              <a:schemeClr val="accent2"/>
            </a:solidFill>
          </a:ln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n-US" dirty="0" smtClean="0"/>
              <a:t>Repeating variables must contain jointly </a:t>
            </a:r>
            <a:r>
              <a:rPr lang="en-US" dirty="0" smtClean="0">
                <a:solidFill>
                  <a:srgbClr val="FF0000"/>
                </a:solidFill>
              </a:rPr>
              <a:t>all the fundamental dimensions </a:t>
            </a:r>
            <a:r>
              <a:rPr lang="en-US" dirty="0" smtClean="0"/>
              <a:t>involved in the phenomenon. Usually the fundamental dimensions are M,L and T.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The repeating variables must not form the </a:t>
            </a:r>
            <a:r>
              <a:rPr lang="en-US" dirty="0" smtClean="0">
                <a:solidFill>
                  <a:srgbClr val="FF0000"/>
                </a:solidFill>
              </a:rPr>
              <a:t>non-dimensional parameters </a:t>
            </a:r>
            <a:r>
              <a:rPr lang="en-US" dirty="0" smtClean="0"/>
              <a:t>among themselves.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As far as possible, </a:t>
            </a:r>
            <a:r>
              <a:rPr lang="en-US" dirty="0" smtClean="0">
                <a:solidFill>
                  <a:srgbClr val="FF0000"/>
                </a:solidFill>
              </a:rPr>
              <a:t>dependent variables </a:t>
            </a:r>
            <a:r>
              <a:rPr lang="en-US" dirty="0" smtClean="0"/>
              <a:t>should not be selected as repeating variables.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No two repeating variables should have the </a:t>
            </a:r>
            <a:r>
              <a:rPr lang="en-US" dirty="0" smtClean="0">
                <a:solidFill>
                  <a:srgbClr val="FF0000"/>
                </a:solidFill>
              </a:rPr>
              <a:t>same dimensions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Repeating variables should be chosen in such a way that one variable contains </a:t>
            </a:r>
            <a:r>
              <a:rPr lang="en-US" dirty="0" smtClean="0">
                <a:solidFill>
                  <a:srgbClr val="FF0000"/>
                </a:solidFill>
              </a:rPr>
              <a:t>geometric property </a:t>
            </a:r>
            <a:r>
              <a:rPr lang="en-US" dirty="0" smtClean="0"/>
              <a:t>(length, diameter, height), other variable contains </a:t>
            </a:r>
            <a:r>
              <a:rPr lang="en-US" dirty="0" smtClean="0">
                <a:solidFill>
                  <a:srgbClr val="FF0000"/>
                </a:solidFill>
              </a:rPr>
              <a:t>flow property </a:t>
            </a:r>
            <a:r>
              <a:rPr lang="en-US" dirty="0" smtClean="0"/>
              <a:t>(velocity, acceleration) and third variable contains </a:t>
            </a:r>
            <a:r>
              <a:rPr lang="en-US" dirty="0" smtClean="0">
                <a:solidFill>
                  <a:srgbClr val="FF0000"/>
                </a:solidFill>
              </a:rPr>
              <a:t>fluid property </a:t>
            </a:r>
            <a:r>
              <a:rPr lang="en-US" dirty="0" smtClean="0"/>
              <a:t>(mass density, weight density, dynamic viscosity).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8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52" y="379827"/>
            <a:ext cx="11710181" cy="95660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dirty="0" smtClean="0"/>
              <a:t>Problem: Bansal#568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51" y="1628676"/>
            <a:ext cx="11710181" cy="1733502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smtClean="0"/>
              <a:t>The pressure difference </a:t>
            </a:r>
            <a:r>
              <a:rPr lang="el-GR" sz="3200" dirty="0" smtClean="0"/>
              <a:t>Δ</a:t>
            </a:r>
            <a:r>
              <a:rPr lang="en-US" sz="3200" dirty="0" smtClean="0"/>
              <a:t>p in a pipe of diameter D and length l due to viscous flow depends on velocity V, viscosity µ and density </a:t>
            </a:r>
            <a:r>
              <a:rPr lang="el-GR" sz="3200" dirty="0" smtClean="0"/>
              <a:t>ρ</a:t>
            </a:r>
            <a:r>
              <a:rPr lang="en-US" sz="3200" dirty="0" smtClean="0"/>
              <a:t>. Using Buckingham’s </a:t>
            </a:r>
            <a:r>
              <a:rPr lang="el-GR" sz="3200" dirty="0" smtClean="0"/>
              <a:t>π</a:t>
            </a:r>
            <a:r>
              <a:rPr lang="en-US" sz="3200" dirty="0" smtClean="0"/>
              <a:t> theorem, obtain an expression for </a:t>
            </a:r>
            <a:r>
              <a:rPr lang="el-GR" sz="3200" dirty="0"/>
              <a:t>Δ</a:t>
            </a:r>
            <a:r>
              <a:rPr lang="en-US" sz="3200" dirty="0" smtClean="0"/>
              <a:t>p.</a:t>
            </a:r>
          </a:p>
          <a:p>
            <a:pPr marL="0" indent="0" algn="just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063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53" y="211015"/>
            <a:ext cx="11724250" cy="7903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Step 1: Selection of repeating variables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27" y="1420836"/>
            <a:ext cx="11724250" cy="4642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1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50" y="211015"/>
            <a:ext cx="11794587" cy="5090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dirty="0" smtClean="0"/>
              <a:t>Step 2: Calculate </a:t>
            </a:r>
            <a:r>
              <a:rPr lang="el-GR" sz="3200" dirty="0" smtClean="0"/>
              <a:t>π</a:t>
            </a:r>
            <a:r>
              <a:rPr lang="en-US" sz="3200" dirty="0" smtClean="0"/>
              <a:t> terms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16" y="928468"/>
            <a:ext cx="10775853" cy="5725551"/>
          </a:xfrm>
        </p:spPr>
      </p:pic>
    </p:spTree>
    <p:extLst>
      <p:ext uri="{BB962C8B-B14F-4D97-AF65-F5344CB8AC3E}">
        <p14:creationId xmlns:p14="http://schemas.microsoft.com/office/powerpoint/2010/main" val="4789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50" y="211015"/>
            <a:ext cx="11794587" cy="5090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dirty="0" smtClean="0"/>
              <a:t>Step 2: Calculate </a:t>
            </a:r>
            <a:r>
              <a:rPr lang="el-GR" sz="3200" dirty="0" smtClean="0"/>
              <a:t>π</a:t>
            </a:r>
            <a:r>
              <a:rPr lang="en-US" sz="3200" dirty="0" smtClean="0"/>
              <a:t> terms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0" y="1223889"/>
            <a:ext cx="11029071" cy="4853354"/>
          </a:xfrm>
        </p:spPr>
      </p:pic>
    </p:spTree>
    <p:extLst>
      <p:ext uri="{BB962C8B-B14F-4D97-AF65-F5344CB8AC3E}">
        <p14:creationId xmlns:p14="http://schemas.microsoft.com/office/powerpoint/2010/main" val="366560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396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Bansal: Dimensional and Model Analysis</vt:lpstr>
      <vt:lpstr>Buckingham’s π Method</vt:lpstr>
      <vt:lpstr>Buckingham’s π Method (Statement)</vt:lpstr>
      <vt:lpstr>Buckingham’s π Method (Statement)</vt:lpstr>
      <vt:lpstr>Selection of repeating Variables</vt:lpstr>
      <vt:lpstr>Problem: Bansal#568</vt:lpstr>
      <vt:lpstr>Step 1: Selection of repeating variables</vt:lpstr>
      <vt:lpstr>Step 2: Calculate π terms</vt:lpstr>
      <vt:lpstr>Step 2: Calculate π terms</vt:lpstr>
      <vt:lpstr>Step 3: Final expression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Buckingham’s π Method</dc:title>
  <dc:creator>Ahmed Hossain</dc:creator>
  <cp:lastModifiedBy>Ahmed Hossain</cp:lastModifiedBy>
  <cp:revision>14</cp:revision>
  <dcterms:created xsi:type="dcterms:W3CDTF">2018-06-28T05:41:44Z</dcterms:created>
  <dcterms:modified xsi:type="dcterms:W3CDTF">2018-07-14T14:12:24Z</dcterms:modified>
</cp:coreProperties>
</file>