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70" d="100"/>
          <a:sy n="70" d="100"/>
        </p:scale>
        <p:origin x="714"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E9071FE7-16EB-4551-9961-C2ED6466CBCB}" type="datetimeFigureOut">
              <a:rPr lang="en-US" smtClean="0"/>
              <a:t>7/14/2018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809F289-1AA0-4954-8A76-28A79D9DB9B0}" type="slidenum">
              <a:rPr lang="en-US" smtClean="0"/>
              <a:t>‹#›</a:t>
            </a:fld>
            <a:endParaRPr lang="en-US"/>
          </a:p>
        </p:txBody>
      </p:sp>
    </p:spTree>
    <p:extLst>
      <p:ext uri="{BB962C8B-B14F-4D97-AF65-F5344CB8AC3E}">
        <p14:creationId xmlns:p14="http://schemas.microsoft.com/office/powerpoint/2010/main" val="260801119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9071FE7-16EB-4551-9961-C2ED6466CBCB}" type="datetimeFigureOut">
              <a:rPr lang="en-US" smtClean="0"/>
              <a:t>7/14/2018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809F289-1AA0-4954-8A76-28A79D9DB9B0}" type="slidenum">
              <a:rPr lang="en-US" smtClean="0"/>
              <a:t>‹#›</a:t>
            </a:fld>
            <a:endParaRPr lang="en-US"/>
          </a:p>
        </p:txBody>
      </p:sp>
    </p:spTree>
    <p:extLst>
      <p:ext uri="{BB962C8B-B14F-4D97-AF65-F5344CB8AC3E}">
        <p14:creationId xmlns:p14="http://schemas.microsoft.com/office/powerpoint/2010/main" val="305465177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9071FE7-16EB-4551-9961-C2ED6466CBCB}" type="datetimeFigureOut">
              <a:rPr lang="en-US" smtClean="0"/>
              <a:t>7/14/2018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809F289-1AA0-4954-8A76-28A79D9DB9B0}" type="slidenum">
              <a:rPr lang="en-US" smtClean="0"/>
              <a:t>‹#›</a:t>
            </a:fld>
            <a:endParaRPr lang="en-US"/>
          </a:p>
        </p:txBody>
      </p:sp>
    </p:spTree>
    <p:extLst>
      <p:ext uri="{BB962C8B-B14F-4D97-AF65-F5344CB8AC3E}">
        <p14:creationId xmlns:p14="http://schemas.microsoft.com/office/powerpoint/2010/main" val="11339892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9071FE7-16EB-4551-9961-C2ED6466CBCB}" type="datetimeFigureOut">
              <a:rPr lang="en-US" smtClean="0"/>
              <a:t>7/14/2018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809F289-1AA0-4954-8A76-28A79D9DB9B0}" type="slidenum">
              <a:rPr lang="en-US" smtClean="0"/>
              <a:t>‹#›</a:t>
            </a:fld>
            <a:endParaRPr lang="en-US"/>
          </a:p>
        </p:txBody>
      </p:sp>
    </p:spTree>
    <p:extLst>
      <p:ext uri="{BB962C8B-B14F-4D97-AF65-F5344CB8AC3E}">
        <p14:creationId xmlns:p14="http://schemas.microsoft.com/office/powerpoint/2010/main" val="16939694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9071FE7-16EB-4551-9961-C2ED6466CBCB}" type="datetimeFigureOut">
              <a:rPr lang="en-US" smtClean="0"/>
              <a:t>7/14/2018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809F289-1AA0-4954-8A76-28A79D9DB9B0}" type="slidenum">
              <a:rPr lang="en-US" smtClean="0"/>
              <a:t>‹#›</a:t>
            </a:fld>
            <a:endParaRPr lang="en-US"/>
          </a:p>
        </p:txBody>
      </p:sp>
    </p:spTree>
    <p:extLst>
      <p:ext uri="{BB962C8B-B14F-4D97-AF65-F5344CB8AC3E}">
        <p14:creationId xmlns:p14="http://schemas.microsoft.com/office/powerpoint/2010/main" val="253735605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E9071FE7-16EB-4551-9961-C2ED6466CBCB}" type="datetimeFigureOut">
              <a:rPr lang="en-US" smtClean="0"/>
              <a:t>7/14/2018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809F289-1AA0-4954-8A76-28A79D9DB9B0}" type="slidenum">
              <a:rPr lang="en-US" smtClean="0"/>
              <a:t>‹#›</a:t>
            </a:fld>
            <a:endParaRPr lang="en-US"/>
          </a:p>
        </p:txBody>
      </p:sp>
    </p:spTree>
    <p:extLst>
      <p:ext uri="{BB962C8B-B14F-4D97-AF65-F5344CB8AC3E}">
        <p14:creationId xmlns:p14="http://schemas.microsoft.com/office/powerpoint/2010/main" val="7310139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E9071FE7-16EB-4551-9961-C2ED6466CBCB}" type="datetimeFigureOut">
              <a:rPr lang="en-US" smtClean="0"/>
              <a:t>7/14/2018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809F289-1AA0-4954-8A76-28A79D9DB9B0}" type="slidenum">
              <a:rPr lang="en-US" smtClean="0"/>
              <a:t>‹#›</a:t>
            </a:fld>
            <a:endParaRPr lang="en-US"/>
          </a:p>
        </p:txBody>
      </p:sp>
    </p:spTree>
    <p:extLst>
      <p:ext uri="{BB962C8B-B14F-4D97-AF65-F5344CB8AC3E}">
        <p14:creationId xmlns:p14="http://schemas.microsoft.com/office/powerpoint/2010/main" val="16900013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E9071FE7-16EB-4551-9961-C2ED6466CBCB}" type="datetimeFigureOut">
              <a:rPr lang="en-US" smtClean="0"/>
              <a:t>7/14/2018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809F289-1AA0-4954-8A76-28A79D9DB9B0}" type="slidenum">
              <a:rPr lang="en-US" smtClean="0"/>
              <a:t>‹#›</a:t>
            </a:fld>
            <a:endParaRPr lang="en-US"/>
          </a:p>
        </p:txBody>
      </p:sp>
    </p:spTree>
    <p:extLst>
      <p:ext uri="{BB962C8B-B14F-4D97-AF65-F5344CB8AC3E}">
        <p14:creationId xmlns:p14="http://schemas.microsoft.com/office/powerpoint/2010/main" val="159787213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9071FE7-16EB-4551-9961-C2ED6466CBCB}" type="datetimeFigureOut">
              <a:rPr lang="en-US" smtClean="0"/>
              <a:t>7/14/2018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809F289-1AA0-4954-8A76-28A79D9DB9B0}" type="slidenum">
              <a:rPr lang="en-US" smtClean="0"/>
              <a:t>‹#›</a:t>
            </a:fld>
            <a:endParaRPr lang="en-US"/>
          </a:p>
        </p:txBody>
      </p:sp>
    </p:spTree>
    <p:extLst>
      <p:ext uri="{BB962C8B-B14F-4D97-AF65-F5344CB8AC3E}">
        <p14:creationId xmlns:p14="http://schemas.microsoft.com/office/powerpoint/2010/main" val="198646576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9071FE7-16EB-4551-9961-C2ED6466CBCB}" type="datetimeFigureOut">
              <a:rPr lang="en-US" smtClean="0"/>
              <a:t>7/14/2018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809F289-1AA0-4954-8A76-28A79D9DB9B0}" type="slidenum">
              <a:rPr lang="en-US" smtClean="0"/>
              <a:t>‹#›</a:t>
            </a:fld>
            <a:endParaRPr lang="en-US"/>
          </a:p>
        </p:txBody>
      </p:sp>
    </p:spTree>
    <p:extLst>
      <p:ext uri="{BB962C8B-B14F-4D97-AF65-F5344CB8AC3E}">
        <p14:creationId xmlns:p14="http://schemas.microsoft.com/office/powerpoint/2010/main" val="30978151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9071FE7-16EB-4551-9961-C2ED6466CBCB}" type="datetimeFigureOut">
              <a:rPr lang="en-US" smtClean="0"/>
              <a:t>7/14/2018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809F289-1AA0-4954-8A76-28A79D9DB9B0}" type="slidenum">
              <a:rPr lang="en-US" smtClean="0"/>
              <a:t>‹#›</a:t>
            </a:fld>
            <a:endParaRPr lang="en-US"/>
          </a:p>
        </p:txBody>
      </p:sp>
    </p:spTree>
    <p:extLst>
      <p:ext uri="{BB962C8B-B14F-4D97-AF65-F5344CB8AC3E}">
        <p14:creationId xmlns:p14="http://schemas.microsoft.com/office/powerpoint/2010/main" val="186269544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9071FE7-16EB-4551-9961-C2ED6466CBCB}" type="datetimeFigureOut">
              <a:rPr lang="en-US" smtClean="0"/>
              <a:t>7/14/2018</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809F289-1AA0-4954-8A76-28A79D9DB9B0}" type="slidenum">
              <a:rPr lang="en-US" smtClean="0"/>
              <a:t>‹#›</a:t>
            </a:fld>
            <a:endParaRPr lang="en-US"/>
          </a:p>
        </p:txBody>
      </p:sp>
    </p:spTree>
    <p:extLst>
      <p:ext uri="{BB962C8B-B14F-4D97-AF65-F5344CB8AC3E}">
        <p14:creationId xmlns:p14="http://schemas.microsoft.com/office/powerpoint/2010/main" val="419875534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 Id="rId4" Type="http://schemas.openxmlformats.org/officeDocument/2006/relationships/image" Target="../media/image8.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88015" y="175432"/>
            <a:ext cx="6473973" cy="743455"/>
          </a:xfrm>
        </p:spPr>
        <p:style>
          <a:lnRef idx="1">
            <a:schemeClr val="accent4"/>
          </a:lnRef>
          <a:fillRef idx="2">
            <a:schemeClr val="accent4"/>
          </a:fillRef>
          <a:effectRef idx="1">
            <a:schemeClr val="accent4"/>
          </a:effectRef>
          <a:fontRef idx="minor">
            <a:schemeClr val="dk1"/>
          </a:fontRef>
        </p:style>
        <p:txBody>
          <a:bodyPr>
            <a:normAutofit fontScale="90000"/>
          </a:bodyPr>
          <a:lstStyle/>
          <a:p>
            <a:pPr algn="l"/>
            <a:r>
              <a:rPr lang="en-US" sz="4800" dirty="0" smtClean="0"/>
              <a:t>Model Analysis</a:t>
            </a:r>
            <a:endParaRPr lang="en-US" sz="4800" dirty="0"/>
          </a:p>
        </p:txBody>
      </p:sp>
      <p:sp>
        <p:nvSpPr>
          <p:cNvPr id="3" name="Subtitle 2"/>
          <p:cNvSpPr>
            <a:spLocks noGrp="1"/>
          </p:cNvSpPr>
          <p:nvPr>
            <p:ph type="subTitle" idx="1"/>
          </p:nvPr>
        </p:nvSpPr>
        <p:spPr>
          <a:xfrm>
            <a:off x="88015" y="1112266"/>
            <a:ext cx="6473973" cy="3685868"/>
          </a:xfrm>
          <a:ln>
            <a:solidFill>
              <a:srgbClr val="FFC000"/>
            </a:solidFill>
          </a:ln>
        </p:spPr>
        <p:txBody>
          <a:bodyPr>
            <a:normAutofit/>
          </a:bodyPr>
          <a:lstStyle/>
          <a:p>
            <a:pPr algn="just"/>
            <a:r>
              <a:rPr lang="en-US" sz="3200" dirty="0" smtClean="0"/>
              <a:t>Google Search: Model</a:t>
            </a:r>
          </a:p>
          <a:p>
            <a:pPr marL="342900" indent="-342900" algn="just">
              <a:buFont typeface="Arial" panose="020B0604020202020204" pitchFamily="34" charset="0"/>
              <a:buChar char="•"/>
            </a:pPr>
            <a:r>
              <a:rPr lang="en-US" sz="3200" dirty="0"/>
              <a:t>a three-dimensional representation of a </a:t>
            </a:r>
            <a:r>
              <a:rPr lang="en-US" sz="3200" dirty="0">
                <a:solidFill>
                  <a:srgbClr val="FF0000"/>
                </a:solidFill>
              </a:rPr>
              <a:t>person or thing </a:t>
            </a:r>
            <a:r>
              <a:rPr lang="en-US" sz="3200" dirty="0"/>
              <a:t>or of a proposed structure, typically on a </a:t>
            </a:r>
            <a:r>
              <a:rPr lang="en-US" sz="3200" dirty="0">
                <a:solidFill>
                  <a:srgbClr val="FF0000"/>
                </a:solidFill>
              </a:rPr>
              <a:t>smaller scale than the original</a:t>
            </a:r>
            <a:r>
              <a:rPr lang="en-US" sz="3200" dirty="0" smtClean="0"/>
              <a:t>.</a:t>
            </a:r>
          </a:p>
          <a:p>
            <a:pPr marL="342900" indent="-342900" algn="just">
              <a:buFont typeface="Arial" panose="020B0604020202020204" pitchFamily="34" charset="0"/>
              <a:buChar char="•"/>
            </a:pPr>
            <a:r>
              <a:rPr lang="en-US" sz="3200" dirty="0"/>
              <a:t>a thing used as an </a:t>
            </a:r>
            <a:r>
              <a:rPr lang="en-US" sz="3200" dirty="0">
                <a:solidFill>
                  <a:srgbClr val="FF0000"/>
                </a:solidFill>
              </a:rPr>
              <a:t>example</a:t>
            </a:r>
            <a:r>
              <a:rPr lang="en-US" sz="3200" dirty="0"/>
              <a:t> to follow or imitate.</a:t>
            </a:r>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666905" y="175432"/>
            <a:ext cx="5372100" cy="6357606"/>
          </a:xfrm>
          <a:prstGeom prst="rect">
            <a:avLst/>
          </a:prstGeom>
        </p:spPr>
      </p:pic>
      <p:sp>
        <p:nvSpPr>
          <p:cNvPr id="6" name="TextBox 5"/>
          <p:cNvSpPr txBox="1"/>
          <p:nvPr/>
        </p:nvSpPr>
        <p:spPr>
          <a:xfrm>
            <a:off x="88015" y="4963378"/>
            <a:ext cx="6473972" cy="1569660"/>
          </a:xfrm>
          <a:prstGeom prst="rect">
            <a:avLst/>
          </a:prstGeom>
          <a:noFill/>
          <a:ln>
            <a:solidFill>
              <a:srgbClr val="FFC000"/>
            </a:solidFill>
          </a:ln>
        </p:spPr>
        <p:txBody>
          <a:bodyPr wrap="square" rtlCol="0">
            <a:spAutoFit/>
          </a:bodyPr>
          <a:lstStyle/>
          <a:p>
            <a:pPr algn="ctr" fontAlgn="base"/>
            <a:r>
              <a:rPr lang="en-US" sz="3200" b="1" i="0" dirty="0" smtClean="0">
                <a:solidFill>
                  <a:srgbClr val="000000"/>
                </a:solidFill>
                <a:effectLst/>
                <a:latin typeface="Balto Web Bold"/>
              </a:rPr>
              <a:t>Leonardo DiCaprio Wins Oscar For Best Actor For </a:t>
            </a:r>
            <a:r>
              <a:rPr lang="en-US" sz="3200" b="1" i="0" dirty="0" smtClean="0">
                <a:solidFill>
                  <a:srgbClr val="FF0000"/>
                </a:solidFill>
                <a:effectLst/>
                <a:latin typeface="Balto Web Bold"/>
              </a:rPr>
              <a:t>‘The Revenant’</a:t>
            </a:r>
            <a:endParaRPr lang="en-US" sz="3200" b="1" i="0" dirty="0">
              <a:solidFill>
                <a:srgbClr val="FF0000"/>
              </a:solidFill>
              <a:effectLst/>
              <a:latin typeface="Balto Web Bold"/>
            </a:endParaRPr>
          </a:p>
        </p:txBody>
      </p:sp>
    </p:spTree>
    <p:extLst>
      <p:ext uri="{BB962C8B-B14F-4D97-AF65-F5344CB8AC3E}">
        <p14:creationId xmlns:p14="http://schemas.microsoft.com/office/powerpoint/2010/main" val="390976005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17694" y="239150"/>
            <a:ext cx="11682048" cy="635611"/>
          </a:xfrm>
        </p:spPr>
        <p:style>
          <a:lnRef idx="1">
            <a:schemeClr val="accent4"/>
          </a:lnRef>
          <a:fillRef idx="2">
            <a:schemeClr val="accent4"/>
          </a:fillRef>
          <a:effectRef idx="1">
            <a:schemeClr val="accent4"/>
          </a:effectRef>
          <a:fontRef idx="minor">
            <a:schemeClr val="dk1"/>
          </a:fontRef>
        </p:style>
        <p:txBody>
          <a:bodyPr>
            <a:normAutofit/>
          </a:bodyPr>
          <a:lstStyle/>
          <a:p>
            <a:r>
              <a:rPr lang="en-US" sz="3600" dirty="0" smtClean="0"/>
              <a:t>Similitude</a:t>
            </a:r>
            <a:endParaRPr lang="en-US" sz="3600"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761647" y="1076177"/>
            <a:ext cx="5238095" cy="5627078"/>
          </a:xfrm>
          <a:prstGeom prst="rect">
            <a:avLst/>
          </a:prstGeom>
          <a:ln>
            <a:solidFill>
              <a:schemeClr val="accent4"/>
            </a:solidFill>
          </a:ln>
        </p:spPr>
      </p:pic>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17694" y="4091132"/>
            <a:ext cx="6089733" cy="2612123"/>
          </a:xfrm>
          <a:prstGeom prst="rect">
            <a:avLst/>
          </a:prstGeom>
          <a:ln>
            <a:solidFill>
              <a:schemeClr val="accent4"/>
            </a:solidFill>
          </a:ln>
        </p:spPr>
      </p:pic>
      <p:pic>
        <p:nvPicPr>
          <p:cNvPr id="6" name="Picture 5"/>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17695" y="1076177"/>
            <a:ext cx="6089733" cy="2834640"/>
          </a:xfrm>
          <a:prstGeom prst="rect">
            <a:avLst/>
          </a:prstGeom>
          <a:ln>
            <a:solidFill>
              <a:schemeClr val="accent4"/>
            </a:solidFill>
          </a:ln>
        </p:spPr>
      </p:pic>
    </p:spTree>
    <p:extLst>
      <p:ext uri="{BB962C8B-B14F-4D97-AF65-F5344CB8AC3E}">
        <p14:creationId xmlns:p14="http://schemas.microsoft.com/office/powerpoint/2010/main" val="19111584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1085" y="239151"/>
            <a:ext cx="11738317" cy="649679"/>
          </a:xfrm>
        </p:spPr>
        <p:style>
          <a:lnRef idx="1">
            <a:schemeClr val="accent4"/>
          </a:lnRef>
          <a:fillRef idx="2">
            <a:schemeClr val="accent4"/>
          </a:fillRef>
          <a:effectRef idx="1">
            <a:schemeClr val="accent4"/>
          </a:effectRef>
          <a:fontRef idx="minor">
            <a:schemeClr val="dk1"/>
          </a:fontRef>
        </p:style>
        <p:txBody>
          <a:bodyPr>
            <a:normAutofit fontScale="90000"/>
          </a:bodyPr>
          <a:lstStyle/>
          <a:p>
            <a:r>
              <a:rPr lang="en-US" dirty="0" smtClean="0"/>
              <a:t>Model Analysis</a:t>
            </a:r>
            <a:endParaRPr lang="en-US" dirty="0"/>
          </a:p>
        </p:txBody>
      </p:sp>
      <p:sp>
        <p:nvSpPr>
          <p:cNvPr id="3" name="Content Placeholder 2"/>
          <p:cNvSpPr>
            <a:spLocks noGrp="1"/>
          </p:cNvSpPr>
          <p:nvPr>
            <p:ph idx="1"/>
          </p:nvPr>
        </p:nvSpPr>
        <p:spPr>
          <a:xfrm>
            <a:off x="191084" y="1009697"/>
            <a:ext cx="11738317" cy="5517711"/>
          </a:xfrm>
          <a:ln>
            <a:solidFill>
              <a:srgbClr val="FFC000"/>
            </a:solidFill>
          </a:ln>
        </p:spPr>
        <p:txBody>
          <a:bodyPr>
            <a:normAutofit/>
          </a:bodyPr>
          <a:lstStyle/>
          <a:p>
            <a:pPr algn="just"/>
            <a:r>
              <a:rPr lang="en-US" sz="3200" dirty="0" smtClean="0"/>
              <a:t>In order to know about the </a:t>
            </a:r>
            <a:r>
              <a:rPr lang="en-US" sz="3200" dirty="0" smtClean="0">
                <a:solidFill>
                  <a:srgbClr val="FF0000"/>
                </a:solidFill>
              </a:rPr>
              <a:t>performance</a:t>
            </a:r>
            <a:r>
              <a:rPr lang="en-US" sz="3200" dirty="0" smtClean="0"/>
              <a:t> of the hydraulic </a:t>
            </a:r>
            <a:r>
              <a:rPr lang="en-US" sz="3200" dirty="0" smtClean="0">
                <a:solidFill>
                  <a:srgbClr val="FF0000"/>
                </a:solidFill>
              </a:rPr>
              <a:t>structures</a:t>
            </a:r>
            <a:r>
              <a:rPr lang="en-US" sz="3200" dirty="0" smtClean="0"/>
              <a:t> (dams, spillways etc.) or hydraulic </a:t>
            </a:r>
            <a:r>
              <a:rPr lang="en-US" sz="3200" dirty="0" smtClean="0">
                <a:solidFill>
                  <a:srgbClr val="FF0000"/>
                </a:solidFill>
              </a:rPr>
              <a:t>machines</a:t>
            </a:r>
            <a:r>
              <a:rPr lang="en-US" sz="3200" dirty="0" smtClean="0"/>
              <a:t> (turbines, pumps etc.) before actually constructing or manufacturing them, their models are made and tested to get the </a:t>
            </a:r>
            <a:r>
              <a:rPr lang="en-US" sz="3200" dirty="0" smtClean="0">
                <a:solidFill>
                  <a:srgbClr val="FF0000"/>
                </a:solidFill>
              </a:rPr>
              <a:t>required information</a:t>
            </a:r>
            <a:r>
              <a:rPr lang="en-US" sz="3200" dirty="0" smtClean="0"/>
              <a:t>.</a:t>
            </a:r>
          </a:p>
          <a:p>
            <a:pPr algn="just"/>
            <a:r>
              <a:rPr lang="en-US" sz="3200" dirty="0" smtClean="0"/>
              <a:t>The model is the </a:t>
            </a:r>
            <a:r>
              <a:rPr lang="en-US" sz="3200" dirty="0" smtClean="0">
                <a:solidFill>
                  <a:srgbClr val="FF0000"/>
                </a:solidFill>
              </a:rPr>
              <a:t>small scale replica </a:t>
            </a:r>
            <a:r>
              <a:rPr lang="en-US" sz="3200" dirty="0" smtClean="0"/>
              <a:t>of the actual structure or machine.</a:t>
            </a:r>
          </a:p>
          <a:p>
            <a:pPr algn="just"/>
            <a:r>
              <a:rPr lang="en-US" sz="3200" dirty="0" smtClean="0">
                <a:solidFill>
                  <a:srgbClr val="FF0000"/>
                </a:solidFill>
              </a:rPr>
              <a:t>The actual structure or machine is called Prototype</a:t>
            </a:r>
            <a:r>
              <a:rPr lang="en-US" sz="3200" dirty="0" smtClean="0"/>
              <a:t>.</a:t>
            </a:r>
          </a:p>
          <a:p>
            <a:pPr algn="just"/>
            <a:r>
              <a:rPr lang="en-US" sz="3200" dirty="0" smtClean="0"/>
              <a:t>The models are </a:t>
            </a:r>
            <a:r>
              <a:rPr lang="en-US" sz="3200" dirty="0" smtClean="0">
                <a:solidFill>
                  <a:srgbClr val="FF0000"/>
                </a:solidFill>
              </a:rPr>
              <a:t>not always smaller </a:t>
            </a:r>
            <a:r>
              <a:rPr lang="en-US" sz="3200" dirty="0" smtClean="0"/>
              <a:t>than the prototype.</a:t>
            </a:r>
          </a:p>
          <a:p>
            <a:pPr algn="just"/>
            <a:r>
              <a:rPr lang="en-US" sz="3200" dirty="0" smtClean="0"/>
              <a:t>In some cases, a model may be </a:t>
            </a:r>
            <a:r>
              <a:rPr lang="en-US" sz="3200" dirty="0" smtClean="0">
                <a:solidFill>
                  <a:srgbClr val="FF0000"/>
                </a:solidFill>
              </a:rPr>
              <a:t>even larger or of the same size </a:t>
            </a:r>
            <a:r>
              <a:rPr lang="en-US" sz="3200" dirty="0" smtClean="0"/>
              <a:t>as prototype depending upon the need and purpose.</a:t>
            </a:r>
            <a:endParaRPr lang="en-US" sz="3200" dirty="0"/>
          </a:p>
        </p:txBody>
      </p:sp>
    </p:spTree>
    <p:extLst>
      <p:ext uri="{BB962C8B-B14F-4D97-AF65-F5344CB8AC3E}">
        <p14:creationId xmlns:p14="http://schemas.microsoft.com/office/powerpoint/2010/main" val="265129265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1085" y="239151"/>
            <a:ext cx="11738317" cy="649679"/>
          </a:xfrm>
        </p:spPr>
        <p:style>
          <a:lnRef idx="1">
            <a:schemeClr val="accent4"/>
          </a:lnRef>
          <a:fillRef idx="2">
            <a:schemeClr val="accent4"/>
          </a:fillRef>
          <a:effectRef idx="1">
            <a:schemeClr val="accent4"/>
          </a:effectRef>
          <a:fontRef idx="minor">
            <a:schemeClr val="dk1"/>
          </a:fontRef>
        </p:style>
        <p:txBody>
          <a:bodyPr>
            <a:normAutofit fontScale="90000"/>
          </a:bodyPr>
          <a:lstStyle/>
          <a:p>
            <a:pPr algn="just"/>
            <a:r>
              <a:rPr lang="en-US" dirty="0" smtClean="0">
                <a:solidFill>
                  <a:schemeClr val="tx1"/>
                </a:solidFill>
              </a:rPr>
              <a:t>Advantages of model testing:</a:t>
            </a:r>
          </a:p>
        </p:txBody>
      </p:sp>
      <p:sp>
        <p:nvSpPr>
          <p:cNvPr id="3" name="Content Placeholder 2"/>
          <p:cNvSpPr>
            <a:spLocks noGrp="1"/>
          </p:cNvSpPr>
          <p:nvPr>
            <p:ph idx="1"/>
          </p:nvPr>
        </p:nvSpPr>
        <p:spPr>
          <a:xfrm>
            <a:off x="191084" y="1173707"/>
            <a:ext cx="11738318" cy="4776717"/>
          </a:xfrm>
          <a:ln>
            <a:solidFill>
              <a:srgbClr val="FFC000"/>
            </a:solidFill>
          </a:ln>
        </p:spPr>
        <p:txBody>
          <a:bodyPr>
            <a:normAutofit/>
          </a:bodyPr>
          <a:lstStyle/>
          <a:p>
            <a:pPr algn="just"/>
            <a:r>
              <a:rPr lang="en-US" sz="3200" dirty="0" smtClean="0"/>
              <a:t>The model tests are quite </a:t>
            </a:r>
            <a:r>
              <a:rPr lang="en-US" sz="3200" dirty="0" smtClean="0">
                <a:solidFill>
                  <a:srgbClr val="FF0000"/>
                </a:solidFill>
              </a:rPr>
              <a:t>economical and convenient</a:t>
            </a:r>
            <a:r>
              <a:rPr lang="en-US" sz="3200" dirty="0" smtClean="0"/>
              <a:t>.</a:t>
            </a:r>
          </a:p>
          <a:p>
            <a:pPr algn="just"/>
            <a:r>
              <a:rPr lang="en-US" sz="3200" dirty="0" smtClean="0"/>
              <a:t>With the use of models, the </a:t>
            </a:r>
            <a:r>
              <a:rPr lang="en-US" sz="3200" dirty="0" smtClean="0">
                <a:solidFill>
                  <a:srgbClr val="FF0000"/>
                </a:solidFill>
              </a:rPr>
              <a:t>performance</a:t>
            </a:r>
            <a:r>
              <a:rPr lang="en-US" sz="3200" dirty="0" smtClean="0"/>
              <a:t> of hydraulic structures/hydraulic machines can be </a:t>
            </a:r>
            <a:r>
              <a:rPr lang="en-US" sz="3200" dirty="0" smtClean="0">
                <a:solidFill>
                  <a:srgbClr val="FF0000"/>
                </a:solidFill>
              </a:rPr>
              <a:t>predicted</a:t>
            </a:r>
            <a:r>
              <a:rPr lang="en-US" sz="3200" dirty="0" smtClean="0"/>
              <a:t> in advance.</a:t>
            </a:r>
          </a:p>
          <a:p>
            <a:pPr algn="just"/>
            <a:r>
              <a:rPr lang="en-US" sz="3200" dirty="0" smtClean="0"/>
              <a:t>While </a:t>
            </a:r>
            <a:r>
              <a:rPr lang="en-US" sz="3200" dirty="0" smtClean="0">
                <a:solidFill>
                  <a:srgbClr val="FF0000"/>
                </a:solidFill>
              </a:rPr>
              <a:t>designing</a:t>
            </a:r>
            <a:r>
              <a:rPr lang="en-US" sz="3200" dirty="0" smtClean="0"/>
              <a:t> a particular portion of the structure, if clear cut analytical and reliable method is not available then in such cases it becomes absolutely necessary to know about the </a:t>
            </a:r>
            <a:r>
              <a:rPr lang="en-US" sz="3200" dirty="0" smtClean="0">
                <a:solidFill>
                  <a:srgbClr val="FF0000"/>
                </a:solidFill>
              </a:rPr>
              <a:t>safety and reliability </a:t>
            </a:r>
            <a:r>
              <a:rPr lang="en-US" sz="3200" dirty="0" smtClean="0"/>
              <a:t>of such parts which is possible by means of model testing.</a:t>
            </a:r>
          </a:p>
          <a:p>
            <a:pPr algn="just"/>
            <a:r>
              <a:rPr lang="en-US" sz="3200" dirty="0" smtClean="0"/>
              <a:t>Model testing can be used to </a:t>
            </a:r>
            <a:r>
              <a:rPr lang="en-US" sz="3200" dirty="0" smtClean="0">
                <a:solidFill>
                  <a:srgbClr val="FF0000"/>
                </a:solidFill>
              </a:rPr>
              <a:t>detect and rectify </a:t>
            </a:r>
            <a:r>
              <a:rPr lang="en-US" sz="3200" dirty="0" smtClean="0"/>
              <a:t>the defects of an existing structure which is not functioning properly.</a:t>
            </a:r>
            <a:endParaRPr lang="en-US" sz="3200" dirty="0"/>
          </a:p>
        </p:txBody>
      </p:sp>
    </p:spTree>
    <p:extLst>
      <p:ext uri="{BB962C8B-B14F-4D97-AF65-F5344CB8AC3E}">
        <p14:creationId xmlns:p14="http://schemas.microsoft.com/office/powerpoint/2010/main" val="217784670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41194" y="239151"/>
            <a:ext cx="11464119" cy="649679"/>
          </a:xfrm>
        </p:spPr>
        <p:style>
          <a:lnRef idx="1">
            <a:schemeClr val="accent4"/>
          </a:lnRef>
          <a:fillRef idx="2">
            <a:schemeClr val="accent4"/>
          </a:fillRef>
          <a:effectRef idx="1">
            <a:schemeClr val="accent4"/>
          </a:effectRef>
          <a:fontRef idx="minor">
            <a:schemeClr val="dk1"/>
          </a:fontRef>
        </p:style>
        <p:txBody>
          <a:bodyPr>
            <a:normAutofit fontScale="90000"/>
          </a:bodyPr>
          <a:lstStyle/>
          <a:p>
            <a:pPr algn="just"/>
            <a:r>
              <a:rPr lang="en-US" dirty="0" smtClean="0">
                <a:solidFill>
                  <a:schemeClr val="tx1"/>
                </a:solidFill>
              </a:rPr>
              <a:t>Applications of the model testing:</a:t>
            </a:r>
          </a:p>
        </p:txBody>
      </p:sp>
      <p:sp>
        <p:nvSpPr>
          <p:cNvPr id="3" name="Content Placeholder 2"/>
          <p:cNvSpPr>
            <a:spLocks noGrp="1"/>
          </p:cNvSpPr>
          <p:nvPr>
            <p:ph idx="1"/>
          </p:nvPr>
        </p:nvSpPr>
        <p:spPr>
          <a:xfrm>
            <a:off x="341194" y="1009697"/>
            <a:ext cx="11464119" cy="4913431"/>
          </a:xfrm>
          <a:ln>
            <a:solidFill>
              <a:srgbClr val="FFC000"/>
            </a:solidFill>
          </a:ln>
        </p:spPr>
        <p:txBody>
          <a:bodyPr>
            <a:normAutofit lnSpcReduction="10000"/>
          </a:bodyPr>
          <a:lstStyle/>
          <a:p>
            <a:pPr marL="514350" indent="-514350" algn="just">
              <a:buAutoNum type="arabicPeriod"/>
            </a:pPr>
            <a:r>
              <a:rPr lang="en-US" sz="3200" dirty="0" smtClean="0"/>
              <a:t>Civil engineering structures such as </a:t>
            </a:r>
            <a:r>
              <a:rPr lang="en-US" sz="3200" dirty="0" smtClean="0">
                <a:solidFill>
                  <a:srgbClr val="FF0000"/>
                </a:solidFill>
              </a:rPr>
              <a:t>dams, spillways, weirs, canals</a:t>
            </a:r>
            <a:r>
              <a:rPr lang="en-US" sz="3200" dirty="0" smtClean="0"/>
              <a:t> etc.</a:t>
            </a:r>
          </a:p>
          <a:p>
            <a:pPr marL="514350" indent="-514350" algn="just">
              <a:buAutoNum type="arabicPeriod"/>
            </a:pPr>
            <a:r>
              <a:rPr lang="en-US" sz="3200" dirty="0" smtClean="0"/>
              <a:t>Flood control, investigation of </a:t>
            </a:r>
            <a:r>
              <a:rPr lang="en-US" sz="3200" dirty="0" smtClean="0">
                <a:solidFill>
                  <a:srgbClr val="FF0000"/>
                </a:solidFill>
              </a:rPr>
              <a:t>silting and scour </a:t>
            </a:r>
            <a:r>
              <a:rPr lang="en-US" sz="3200" dirty="0" smtClean="0"/>
              <a:t>in rivers, irrigation channels.</a:t>
            </a:r>
          </a:p>
          <a:p>
            <a:pPr marL="514350" indent="-514350" algn="just">
              <a:buAutoNum type="arabicPeriod"/>
            </a:pPr>
            <a:r>
              <a:rPr lang="en-US" sz="3200" dirty="0" smtClean="0">
                <a:solidFill>
                  <a:srgbClr val="FF0000"/>
                </a:solidFill>
              </a:rPr>
              <a:t>Turbines, pumps </a:t>
            </a:r>
            <a:r>
              <a:rPr lang="en-US" sz="3200" dirty="0" smtClean="0"/>
              <a:t>and compressors.</a:t>
            </a:r>
          </a:p>
          <a:p>
            <a:pPr marL="514350" indent="-514350" algn="just">
              <a:buAutoNum type="arabicPeriod"/>
            </a:pPr>
            <a:r>
              <a:rPr lang="en-US" sz="3200" dirty="0" smtClean="0"/>
              <a:t>Design of </a:t>
            </a:r>
            <a:r>
              <a:rPr lang="en-US" sz="3200" dirty="0" smtClean="0">
                <a:solidFill>
                  <a:srgbClr val="FF0000"/>
                </a:solidFill>
              </a:rPr>
              <a:t>harbours, ships and submarines</a:t>
            </a:r>
            <a:r>
              <a:rPr lang="en-US" sz="3200" dirty="0" smtClean="0"/>
              <a:t>.</a:t>
            </a:r>
          </a:p>
          <a:p>
            <a:pPr marL="514350" indent="-514350" algn="just">
              <a:buAutoNum type="arabicPeriod"/>
            </a:pPr>
            <a:r>
              <a:rPr lang="en-US" sz="3200" dirty="0" smtClean="0"/>
              <a:t>Aeroplanes, rockets and missiles.</a:t>
            </a:r>
          </a:p>
          <a:p>
            <a:pPr marL="514350" indent="-514350" algn="just">
              <a:buAutoNum type="arabicPeriod"/>
            </a:pPr>
            <a:r>
              <a:rPr lang="en-US" sz="3200" dirty="0" smtClean="0"/>
              <a:t>Tall buildings (to predict the </a:t>
            </a:r>
            <a:r>
              <a:rPr lang="en-US" sz="3200" dirty="0" smtClean="0">
                <a:solidFill>
                  <a:srgbClr val="FF0000"/>
                </a:solidFill>
              </a:rPr>
              <a:t>wind loads </a:t>
            </a:r>
            <a:r>
              <a:rPr lang="en-US" sz="3200" dirty="0" smtClean="0"/>
              <a:t>on buildings, the </a:t>
            </a:r>
            <a:r>
              <a:rPr lang="en-US" sz="3200" dirty="0" smtClean="0">
                <a:solidFill>
                  <a:srgbClr val="FF0000"/>
                </a:solidFill>
              </a:rPr>
              <a:t>stability </a:t>
            </a:r>
            <a:r>
              <a:rPr lang="en-US" sz="3200" dirty="0" smtClean="0"/>
              <a:t>characteristics of the buildings and </a:t>
            </a:r>
            <a:r>
              <a:rPr lang="en-US" sz="3200" dirty="0" smtClean="0">
                <a:solidFill>
                  <a:srgbClr val="FF0000"/>
                </a:solidFill>
              </a:rPr>
              <a:t>airflow patterns </a:t>
            </a:r>
            <a:r>
              <a:rPr lang="en-US" sz="3200" dirty="0" smtClean="0"/>
              <a:t>in their vicinity.</a:t>
            </a:r>
          </a:p>
        </p:txBody>
      </p:sp>
    </p:spTree>
    <p:extLst>
      <p:ext uri="{BB962C8B-B14F-4D97-AF65-F5344CB8AC3E}">
        <p14:creationId xmlns:p14="http://schemas.microsoft.com/office/powerpoint/2010/main" val="214571273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0251" y="239151"/>
            <a:ext cx="11518710" cy="649679"/>
          </a:xfrm>
        </p:spPr>
        <p:style>
          <a:lnRef idx="1">
            <a:schemeClr val="accent4"/>
          </a:lnRef>
          <a:fillRef idx="2">
            <a:schemeClr val="accent4"/>
          </a:fillRef>
          <a:effectRef idx="1">
            <a:schemeClr val="accent4"/>
          </a:effectRef>
          <a:fontRef idx="minor">
            <a:schemeClr val="dk1"/>
          </a:fontRef>
        </p:style>
        <p:txBody>
          <a:bodyPr>
            <a:normAutofit fontScale="90000"/>
          </a:bodyPr>
          <a:lstStyle/>
          <a:p>
            <a:r>
              <a:rPr lang="en-US" dirty="0" smtClean="0"/>
              <a:t>Similitude</a:t>
            </a:r>
            <a:endParaRPr lang="en-US" dirty="0"/>
          </a:p>
        </p:txBody>
      </p:sp>
      <p:sp>
        <p:nvSpPr>
          <p:cNvPr id="3" name="Content Placeholder 2"/>
          <p:cNvSpPr>
            <a:spLocks noGrp="1"/>
          </p:cNvSpPr>
          <p:nvPr>
            <p:ph idx="1"/>
          </p:nvPr>
        </p:nvSpPr>
        <p:spPr>
          <a:xfrm>
            <a:off x="300251" y="1009697"/>
            <a:ext cx="11518710" cy="5159091"/>
          </a:xfrm>
          <a:ln>
            <a:solidFill>
              <a:srgbClr val="FFC000"/>
            </a:solidFill>
          </a:ln>
        </p:spPr>
        <p:txBody>
          <a:bodyPr>
            <a:normAutofit/>
          </a:bodyPr>
          <a:lstStyle/>
          <a:p>
            <a:pPr marL="0" indent="0" algn="just">
              <a:buNone/>
            </a:pPr>
            <a:r>
              <a:rPr lang="en-US" sz="3200" dirty="0" smtClean="0"/>
              <a:t>Google search results:</a:t>
            </a:r>
          </a:p>
          <a:p>
            <a:pPr algn="just"/>
            <a:r>
              <a:rPr lang="en-US" sz="3200" dirty="0">
                <a:solidFill>
                  <a:srgbClr val="FF0000"/>
                </a:solidFill>
              </a:rPr>
              <a:t>the quality or state of being similar to something</a:t>
            </a:r>
            <a:r>
              <a:rPr lang="en-US" sz="3200" dirty="0" smtClean="0">
                <a:solidFill>
                  <a:srgbClr val="FF0000"/>
                </a:solidFill>
              </a:rPr>
              <a:t>.</a:t>
            </a:r>
          </a:p>
          <a:p>
            <a:pPr algn="just"/>
            <a:r>
              <a:rPr lang="en-US" sz="3200" dirty="0">
                <a:solidFill>
                  <a:srgbClr val="FF0000"/>
                </a:solidFill>
              </a:rPr>
              <a:t>a comparison between two things</a:t>
            </a:r>
            <a:r>
              <a:rPr lang="en-US" sz="3200" dirty="0" smtClean="0">
                <a:solidFill>
                  <a:srgbClr val="FF0000"/>
                </a:solidFill>
              </a:rPr>
              <a:t>.</a:t>
            </a:r>
          </a:p>
          <a:p>
            <a:pPr algn="just"/>
            <a:r>
              <a:rPr lang="en-US" sz="3200" dirty="0">
                <a:solidFill>
                  <a:srgbClr val="FF0000"/>
                </a:solidFill>
              </a:rPr>
              <a:t>a person or thing resembling someone or </a:t>
            </a:r>
            <a:r>
              <a:rPr lang="en-US" sz="3200" dirty="0" smtClean="0">
                <a:solidFill>
                  <a:srgbClr val="FF0000"/>
                </a:solidFill>
              </a:rPr>
              <a:t>something </a:t>
            </a:r>
            <a:r>
              <a:rPr lang="en-US" sz="3200" dirty="0">
                <a:solidFill>
                  <a:srgbClr val="FF0000"/>
                </a:solidFill>
              </a:rPr>
              <a:t>else.</a:t>
            </a:r>
            <a:r>
              <a:rPr lang="en-US" sz="3200" dirty="0" smtClean="0">
                <a:solidFill>
                  <a:srgbClr val="FF0000"/>
                </a:solidFill>
              </a:rPr>
              <a:t> </a:t>
            </a:r>
          </a:p>
          <a:p>
            <a:pPr marL="0" indent="0" algn="just">
              <a:buNone/>
            </a:pPr>
            <a:r>
              <a:rPr lang="en-US" sz="3200" dirty="0" smtClean="0"/>
              <a:t>The following three similarities must be ensured between the model and the prototype:</a:t>
            </a:r>
          </a:p>
          <a:p>
            <a:pPr marL="514350" indent="-514350" algn="just">
              <a:buAutoNum type="arabicPeriod"/>
            </a:pPr>
            <a:r>
              <a:rPr lang="en-US" sz="3200" dirty="0" smtClean="0"/>
              <a:t>Geometric similarity</a:t>
            </a:r>
          </a:p>
          <a:p>
            <a:pPr marL="514350" indent="-514350" algn="just">
              <a:buAutoNum type="arabicPeriod"/>
            </a:pPr>
            <a:r>
              <a:rPr lang="en-US" sz="3200" dirty="0" smtClean="0"/>
              <a:t>Kinematic similarity</a:t>
            </a:r>
          </a:p>
          <a:p>
            <a:pPr marL="514350" indent="-514350" algn="just">
              <a:buAutoNum type="arabicPeriod"/>
            </a:pPr>
            <a:r>
              <a:rPr lang="en-US" sz="3200" dirty="0" smtClean="0"/>
              <a:t>Dynamic similarity</a:t>
            </a:r>
          </a:p>
        </p:txBody>
      </p:sp>
    </p:spTree>
    <p:extLst>
      <p:ext uri="{BB962C8B-B14F-4D97-AF65-F5344CB8AC3E}">
        <p14:creationId xmlns:p14="http://schemas.microsoft.com/office/powerpoint/2010/main" val="112193778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1069" y="122829"/>
            <a:ext cx="11764370" cy="533988"/>
          </a:xfrm>
        </p:spPr>
        <p:style>
          <a:lnRef idx="1">
            <a:schemeClr val="accent4"/>
          </a:lnRef>
          <a:fillRef idx="2">
            <a:schemeClr val="accent4"/>
          </a:fillRef>
          <a:effectRef idx="1">
            <a:schemeClr val="accent4"/>
          </a:effectRef>
          <a:fontRef idx="minor">
            <a:schemeClr val="dk1"/>
          </a:fontRef>
        </p:style>
        <p:txBody>
          <a:bodyPr>
            <a:normAutofit/>
          </a:bodyPr>
          <a:lstStyle/>
          <a:p>
            <a:r>
              <a:rPr lang="en-US" sz="3200" dirty="0" smtClean="0"/>
              <a:t>Geometric Similarity</a:t>
            </a:r>
            <a:endParaRPr lang="en-US" sz="3200" dirty="0"/>
          </a:p>
        </p:txBody>
      </p:sp>
      <mc:AlternateContent xmlns:mc="http://schemas.openxmlformats.org/markup-compatibility/2006" xmlns:a14="http://schemas.microsoft.com/office/drawing/2010/main">
        <mc:Choice Requires="a14">
          <p:sp>
            <p:nvSpPr>
              <p:cNvPr id="3" name="Content Placeholder 2"/>
              <p:cNvSpPr>
                <a:spLocks noGrp="1"/>
              </p:cNvSpPr>
              <p:nvPr>
                <p:ph idx="1"/>
              </p:nvPr>
            </p:nvSpPr>
            <p:spPr>
              <a:xfrm>
                <a:off x="191069" y="791333"/>
                <a:ext cx="11764370" cy="5732297"/>
              </a:xfrm>
              <a:ln>
                <a:solidFill>
                  <a:srgbClr val="FFC000"/>
                </a:solidFill>
              </a:ln>
            </p:spPr>
            <p:txBody>
              <a:bodyPr>
                <a:normAutofit lnSpcReduction="10000"/>
              </a:bodyPr>
              <a:lstStyle/>
              <a:p>
                <a:pPr marL="0" indent="0" algn="just">
                  <a:buNone/>
                </a:pPr>
                <a:r>
                  <a:rPr lang="en-US" dirty="0" smtClean="0"/>
                  <a:t>For geometric similarity to exist between the model and the prototype, the ratios of corresponding lengths in the model and in the prototype must be same and the included angles between two corresponding sides must be same.</a:t>
                </a:r>
              </a:p>
              <a:p>
                <a:pPr marL="0" indent="0" algn="just">
                  <a:buNone/>
                </a:pPr>
                <a:r>
                  <a:rPr lang="en-US" dirty="0" smtClean="0"/>
                  <a:t>Models which are not geometrically similar are known as geometrically distorted model.</a:t>
                </a:r>
              </a:p>
              <a:p>
                <a:pPr marL="0" indent="0" algn="just">
                  <a:buNone/>
                </a:pPr>
                <a:r>
                  <a:rPr lang="en-US" dirty="0" smtClean="0"/>
                  <a:t>Let,</a:t>
                </a:r>
              </a:p>
              <a:p>
                <a:pPr marL="0" indent="0" algn="just">
                  <a:buNone/>
                </a:pPr>
                <a14:m>
                  <m:oMath xmlns:m="http://schemas.openxmlformats.org/officeDocument/2006/math">
                    <m:sSub>
                      <m:sSubPr>
                        <m:ctrlPr>
                          <a:rPr lang="en-US" i="1" smtClean="0">
                            <a:latin typeface="Cambria Math" panose="02040503050406030204" pitchFamily="18" charset="0"/>
                          </a:rPr>
                        </m:ctrlPr>
                      </m:sSubPr>
                      <m:e>
                        <m:r>
                          <a:rPr lang="en-US" b="0" i="1" smtClean="0">
                            <a:latin typeface="Cambria Math" panose="02040503050406030204" pitchFamily="18" charset="0"/>
                          </a:rPr>
                          <m:t>𝐿</m:t>
                        </m:r>
                      </m:e>
                      <m:sub>
                        <m:r>
                          <a:rPr lang="en-US" b="0" i="1" smtClean="0">
                            <a:latin typeface="Cambria Math" panose="02040503050406030204" pitchFamily="18" charset="0"/>
                          </a:rPr>
                          <m:t>𝑚</m:t>
                        </m:r>
                      </m:sub>
                    </m:sSub>
                  </m:oMath>
                </a14:m>
                <a:r>
                  <a:rPr lang="en-US" dirty="0" smtClean="0"/>
                  <a:t>= Length of model</a:t>
                </a:r>
              </a:p>
              <a:p>
                <a:pPr marL="0" indent="0" algn="just">
                  <a:buNone/>
                </a:pPr>
                <a14:m>
                  <m:oMath xmlns:m="http://schemas.openxmlformats.org/officeDocument/2006/math">
                    <m:sSub>
                      <m:sSubPr>
                        <m:ctrlPr>
                          <a:rPr lang="en-US" i="1" smtClean="0">
                            <a:latin typeface="Cambria Math" panose="02040503050406030204" pitchFamily="18" charset="0"/>
                          </a:rPr>
                        </m:ctrlPr>
                      </m:sSubPr>
                      <m:e>
                        <m:r>
                          <a:rPr lang="en-US" b="0" i="1" smtClean="0">
                            <a:latin typeface="Cambria Math" panose="02040503050406030204" pitchFamily="18" charset="0"/>
                          </a:rPr>
                          <m:t>𝐻</m:t>
                        </m:r>
                      </m:e>
                      <m:sub>
                        <m:r>
                          <a:rPr lang="en-US" b="0" i="1" smtClean="0">
                            <a:latin typeface="Cambria Math" panose="02040503050406030204" pitchFamily="18" charset="0"/>
                          </a:rPr>
                          <m:t>𝑚</m:t>
                        </m:r>
                      </m:sub>
                    </m:sSub>
                  </m:oMath>
                </a14:m>
                <a:r>
                  <a:rPr lang="en-US" dirty="0" smtClean="0"/>
                  <a:t>= Height of model</a:t>
                </a:r>
              </a:p>
              <a:p>
                <a:pPr marL="0" indent="0" algn="just">
                  <a:buNone/>
                </a:pPr>
                <a14:m>
                  <m:oMath xmlns:m="http://schemas.openxmlformats.org/officeDocument/2006/math">
                    <m:sSub>
                      <m:sSubPr>
                        <m:ctrlPr>
                          <a:rPr lang="en-US" i="1" smtClean="0">
                            <a:latin typeface="Cambria Math" panose="02040503050406030204" pitchFamily="18" charset="0"/>
                          </a:rPr>
                        </m:ctrlPr>
                      </m:sSubPr>
                      <m:e>
                        <m:r>
                          <a:rPr lang="en-US" b="0" i="1" smtClean="0">
                            <a:latin typeface="Cambria Math" panose="02040503050406030204" pitchFamily="18" charset="0"/>
                          </a:rPr>
                          <m:t>𝐷</m:t>
                        </m:r>
                      </m:e>
                      <m:sub>
                        <m:r>
                          <a:rPr lang="en-US" b="0" i="1" smtClean="0">
                            <a:latin typeface="Cambria Math" panose="02040503050406030204" pitchFamily="18" charset="0"/>
                          </a:rPr>
                          <m:t>𝑚</m:t>
                        </m:r>
                      </m:sub>
                    </m:sSub>
                  </m:oMath>
                </a14:m>
                <a:r>
                  <a:rPr lang="en-US" dirty="0" smtClean="0"/>
                  <a:t>= Diameter of model</a:t>
                </a:r>
              </a:p>
              <a:p>
                <a:pPr marL="0" indent="0" algn="just">
                  <a:buNone/>
                </a:pPr>
                <a14:m>
                  <m:oMath xmlns:m="http://schemas.openxmlformats.org/officeDocument/2006/math">
                    <m:sSub>
                      <m:sSubPr>
                        <m:ctrlPr>
                          <a:rPr lang="en-US" i="1" smtClean="0">
                            <a:latin typeface="Cambria Math" panose="02040503050406030204" pitchFamily="18" charset="0"/>
                          </a:rPr>
                        </m:ctrlPr>
                      </m:sSubPr>
                      <m:e>
                        <m:r>
                          <a:rPr lang="en-US" b="0" i="1" smtClean="0">
                            <a:latin typeface="Cambria Math" panose="02040503050406030204" pitchFamily="18" charset="0"/>
                          </a:rPr>
                          <m:t>𝐴</m:t>
                        </m:r>
                      </m:e>
                      <m:sub>
                        <m:r>
                          <a:rPr lang="en-US" b="0" i="1" smtClean="0">
                            <a:latin typeface="Cambria Math" panose="02040503050406030204" pitchFamily="18" charset="0"/>
                          </a:rPr>
                          <m:t>𝑚</m:t>
                        </m:r>
                      </m:sub>
                    </m:sSub>
                  </m:oMath>
                </a14:m>
                <a:r>
                  <a:rPr lang="en-US" dirty="0" smtClean="0"/>
                  <a:t>= Area of model</a:t>
                </a:r>
              </a:p>
              <a:p>
                <a:pPr marL="0" indent="0" algn="just">
                  <a:buNone/>
                </a:pPr>
                <a14:m>
                  <m:oMath xmlns:m="http://schemas.openxmlformats.org/officeDocument/2006/math">
                    <m:sSub>
                      <m:sSubPr>
                        <m:ctrlPr>
                          <a:rPr lang="en-US" i="1" smtClean="0">
                            <a:latin typeface="Cambria Math" panose="02040503050406030204" pitchFamily="18" charset="0"/>
                          </a:rPr>
                        </m:ctrlPr>
                      </m:sSubPr>
                      <m:e>
                        <m:r>
                          <a:rPr lang="en-US" b="0" i="1" smtClean="0">
                            <a:latin typeface="Cambria Math" panose="02040503050406030204" pitchFamily="18" charset="0"/>
                          </a:rPr>
                          <m:t>𝑉</m:t>
                        </m:r>
                      </m:e>
                      <m:sub>
                        <m:r>
                          <a:rPr lang="en-US" b="0" i="1" smtClean="0">
                            <a:latin typeface="Cambria Math" panose="02040503050406030204" pitchFamily="18" charset="0"/>
                          </a:rPr>
                          <m:t>𝑚</m:t>
                        </m:r>
                      </m:sub>
                    </m:sSub>
                  </m:oMath>
                </a14:m>
                <a:r>
                  <a:rPr lang="en-US" dirty="0" smtClean="0"/>
                  <a:t>= Volume of model</a:t>
                </a:r>
              </a:p>
              <a:p>
                <a:pPr marL="0" indent="0" algn="just">
                  <a:buNone/>
                </a:pPr>
                <a:r>
                  <a:rPr lang="en-US" dirty="0" smtClean="0"/>
                  <a:t>and </a:t>
                </a:r>
                <a14:m>
                  <m:oMath xmlns:m="http://schemas.openxmlformats.org/officeDocument/2006/math">
                    <m:sSub>
                      <m:sSubPr>
                        <m:ctrlPr>
                          <a:rPr lang="en-US" i="1" smtClean="0">
                            <a:latin typeface="Cambria Math" panose="02040503050406030204" pitchFamily="18" charset="0"/>
                          </a:rPr>
                        </m:ctrlPr>
                      </m:sSubPr>
                      <m:e>
                        <m:r>
                          <a:rPr lang="en-US" b="0" i="1" smtClean="0">
                            <a:latin typeface="Cambria Math" panose="02040503050406030204" pitchFamily="18" charset="0"/>
                          </a:rPr>
                          <m:t>𝐿</m:t>
                        </m:r>
                      </m:e>
                      <m:sub>
                        <m:r>
                          <a:rPr lang="en-US" b="0" i="1" smtClean="0">
                            <a:latin typeface="Cambria Math" panose="02040503050406030204" pitchFamily="18" charset="0"/>
                          </a:rPr>
                          <m:t>𝑝</m:t>
                        </m:r>
                      </m:sub>
                    </m:sSub>
                    <m:sSub>
                      <m:sSubPr>
                        <m:ctrlPr>
                          <a:rPr lang="en-US" i="1" smtClean="0">
                            <a:latin typeface="Cambria Math" panose="02040503050406030204" pitchFamily="18" charset="0"/>
                          </a:rPr>
                        </m:ctrlPr>
                      </m:sSubPr>
                      <m:e>
                        <m:r>
                          <a:rPr lang="en-US" b="0" i="1" smtClean="0">
                            <a:latin typeface="Cambria Math" panose="02040503050406030204" pitchFamily="18" charset="0"/>
                          </a:rPr>
                          <m:t>,</m:t>
                        </m:r>
                        <m:r>
                          <a:rPr lang="en-US" b="0" i="1" smtClean="0">
                            <a:latin typeface="Cambria Math" panose="02040503050406030204" pitchFamily="18" charset="0"/>
                          </a:rPr>
                          <m:t>𝐻</m:t>
                        </m:r>
                      </m:e>
                      <m:sub>
                        <m:r>
                          <a:rPr lang="en-US" b="0" i="1" smtClean="0">
                            <a:latin typeface="Cambria Math" panose="02040503050406030204" pitchFamily="18" charset="0"/>
                          </a:rPr>
                          <m:t>𝑝</m:t>
                        </m:r>
                      </m:sub>
                    </m:sSub>
                    <m:r>
                      <a:rPr lang="en-US" b="0" i="1" smtClean="0">
                        <a:latin typeface="Cambria Math" panose="02040503050406030204" pitchFamily="18" charset="0"/>
                      </a:rPr>
                      <m:t>,</m:t>
                    </m:r>
                    <m:sSub>
                      <m:sSubPr>
                        <m:ctrlPr>
                          <a:rPr lang="en-US" i="1" smtClean="0">
                            <a:latin typeface="Cambria Math" panose="02040503050406030204" pitchFamily="18" charset="0"/>
                          </a:rPr>
                        </m:ctrlPr>
                      </m:sSubPr>
                      <m:e>
                        <m:r>
                          <a:rPr lang="en-US" b="0" i="1" smtClean="0">
                            <a:latin typeface="Cambria Math" panose="02040503050406030204" pitchFamily="18" charset="0"/>
                          </a:rPr>
                          <m:t>𝐷</m:t>
                        </m:r>
                      </m:e>
                      <m:sub>
                        <m:r>
                          <a:rPr lang="en-US" b="0" i="1" smtClean="0">
                            <a:latin typeface="Cambria Math" panose="02040503050406030204" pitchFamily="18" charset="0"/>
                          </a:rPr>
                          <m:t>𝑝</m:t>
                        </m:r>
                      </m:sub>
                    </m:sSub>
                    <m:r>
                      <a:rPr lang="en-US" b="0" i="1" smtClean="0">
                        <a:latin typeface="Cambria Math" panose="02040503050406030204" pitchFamily="18" charset="0"/>
                      </a:rPr>
                      <m:t>,</m:t>
                    </m:r>
                    <m:sSub>
                      <m:sSubPr>
                        <m:ctrlPr>
                          <a:rPr lang="en-US" i="1" smtClean="0">
                            <a:latin typeface="Cambria Math" panose="02040503050406030204" pitchFamily="18" charset="0"/>
                          </a:rPr>
                        </m:ctrlPr>
                      </m:sSubPr>
                      <m:e>
                        <m:r>
                          <a:rPr lang="en-US" b="0" i="1" smtClean="0">
                            <a:latin typeface="Cambria Math" panose="02040503050406030204" pitchFamily="18" charset="0"/>
                          </a:rPr>
                          <m:t>𝐴</m:t>
                        </m:r>
                      </m:e>
                      <m:sub>
                        <m:r>
                          <a:rPr lang="en-US" b="0" i="1" smtClean="0">
                            <a:latin typeface="Cambria Math" panose="02040503050406030204" pitchFamily="18" charset="0"/>
                          </a:rPr>
                          <m:t>𝑝</m:t>
                        </m:r>
                      </m:sub>
                    </m:sSub>
                    <m:r>
                      <a:rPr lang="en-US" b="0" i="1" smtClean="0">
                        <a:latin typeface="Cambria Math" panose="02040503050406030204" pitchFamily="18" charset="0"/>
                      </a:rPr>
                      <m:t>,</m:t>
                    </m:r>
                    <m:sSub>
                      <m:sSubPr>
                        <m:ctrlPr>
                          <a:rPr lang="en-US" i="1" smtClean="0">
                            <a:latin typeface="Cambria Math" panose="02040503050406030204" pitchFamily="18" charset="0"/>
                          </a:rPr>
                        </m:ctrlPr>
                      </m:sSubPr>
                      <m:e>
                        <m:r>
                          <a:rPr lang="en-US" b="0" i="1" smtClean="0">
                            <a:latin typeface="Cambria Math" panose="02040503050406030204" pitchFamily="18" charset="0"/>
                          </a:rPr>
                          <m:t>𝑉</m:t>
                        </m:r>
                      </m:e>
                      <m:sub>
                        <m:r>
                          <a:rPr lang="en-US" b="0" i="1" smtClean="0">
                            <a:latin typeface="Cambria Math" panose="02040503050406030204" pitchFamily="18" charset="0"/>
                          </a:rPr>
                          <m:t>𝑝</m:t>
                        </m:r>
                      </m:sub>
                    </m:sSub>
                  </m:oMath>
                </a14:m>
                <a:r>
                  <a:rPr lang="en-US" dirty="0" smtClean="0"/>
                  <a:t> = Corresponding values of the prototype.</a:t>
                </a:r>
              </a:p>
              <a:p>
                <a:pPr marL="0" indent="0" algn="just">
                  <a:buNone/>
                </a:pPr>
                <a:endParaRPr lang="en-US" dirty="0" smtClean="0"/>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xfrm>
                <a:off x="191069" y="791333"/>
                <a:ext cx="11764370" cy="5732297"/>
              </a:xfrm>
              <a:blipFill rotWithShape="0">
                <a:blip r:embed="rId2"/>
                <a:stretch>
                  <a:fillRect l="-983" t="-2335" r="-1035"/>
                </a:stretch>
              </a:blipFill>
              <a:ln>
                <a:solidFill>
                  <a:srgbClr val="FFC000"/>
                </a:solidFill>
              </a:ln>
            </p:spPr>
            <p:txBody>
              <a:bodyPr/>
              <a:lstStyle/>
              <a:p>
                <a:r>
                  <a:rPr lang="en-US">
                    <a:noFill/>
                  </a:rPr>
                  <a:t> </a:t>
                </a:r>
              </a:p>
            </p:txBody>
          </p:sp>
        </mc:Fallback>
      </mc:AlternateContent>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345723" y="2643887"/>
            <a:ext cx="6428096" cy="2483892"/>
          </a:xfrm>
          <a:prstGeom prst="rect">
            <a:avLst/>
          </a:prstGeom>
          <a:ln>
            <a:solidFill>
              <a:schemeClr val="tx1"/>
            </a:solidFill>
          </a:ln>
        </p:spPr>
      </p:pic>
    </p:spTree>
    <p:extLst>
      <p:ext uri="{BB962C8B-B14F-4D97-AF65-F5344CB8AC3E}">
        <p14:creationId xmlns:p14="http://schemas.microsoft.com/office/powerpoint/2010/main" val="333463428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1069" y="235371"/>
            <a:ext cx="11764370" cy="847842"/>
          </a:xfrm>
        </p:spPr>
        <p:style>
          <a:lnRef idx="1">
            <a:schemeClr val="accent4"/>
          </a:lnRef>
          <a:fillRef idx="2">
            <a:schemeClr val="accent4"/>
          </a:fillRef>
          <a:effectRef idx="1">
            <a:schemeClr val="accent4"/>
          </a:effectRef>
          <a:fontRef idx="minor">
            <a:schemeClr val="dk1"/>
          </a:fontRef>
        </p:style>
        <p:txBody>
          <a:bodyPr>
            <a:normAutofit/>
          </a:bodyPr>
          <a:lstStyle/>
          <a:p>
            <a:r>
              <a:rPr lang="en-US" sz="3200" dirty="0" smtClean="0"/>
              <a:t>Geometric Similarity</a:t>
            </a:r>
            <a:endParaRPr lang="en-US" sz="3200" dirty="0"/>
          </a:p>
        </p:txBody>
      </p:sp>
      <mc:AlternateContent xmlns:mc="http://schemas.openxmlformats.org/markup-compatibility/2006">
        <mc:Choice xmlns:a14="http://schemas.microsoft.com/office/drawing/2010/main" Requires="a14">
          <p:sp>
            <p:nvSpPr>
              <p:cNvPr id="3" name="Content Placeholder 2"/>
              <p:cNvSpPr>
                <a:spLocks noGrp="1"/>
              </p:cNvSpPr>
              <p:nvPr>
                <p:ph idx="1"/>
              </p:nvPr>
            </p:nvSpPr>
            <p:spPr>
              <a:xfrm>
                <a:off x="191069" y="1354040"/>
                <a:ext cx="11764370" cy="4498119"/>
              </a:xfrm>
              <a:ln>
                <a:solidFill>
                  <a:srgbClr val="FFC000"/>
                </a:solidFill>
              </a:ln>
            </p:spPr>
            <p:txBody>
              <a:bodyPr>
                <a:normAutofit lnSpcReduction="10000"/>
              </a:bodyPr>
              <a:lstStyle/>
              <a:p>
                <a:pPr marL="0" indent="0" algn="just">
                  <a:buNone/>
                </a:pPr>
                <a:endParaRPr lang="en-US" sz="3600" dirty="0" smtClean="0"/>
              </a:p>
              <a:p>
                <a:pPr marL="0" indent="0" algn="just">
                  <a:buNone/>
                </a:pPr>
                <a:r>
                  <a:rPr lang="en-US" sz="3600" dirty="0" smtClean="0"/>
                  <a:t>Scale factor, </a:t>
                </a:r>
                <a14:m>
                  <m:oMath xmlns:m="http://schemas.openxmlformats.org/officeDocument/2006/math">
                    <m:sSub>
                      <m:sSubPr>
                        <m:ctrlPr>
                          <a:rPr lang="en-US" sz="3600" i="1" smtClean="0">
                            <a:latin typeface="Cambria Math" panose="02040503050406030204" pitchFamily="18" charset="0"/>
                          </a:rPr>
                        </m:ctrlPr>
                      </m:sSubPr>
                      <m:e>
                        <m:r>
                          <a:rPr lang="en-US" sz="3600" b="0" i="1" smtClean="0">
                            <a:latin typeface="Cambria Math" panose="02040503050406030204" pitchFamily="18" charset="0"/>
                          </a:rPr>
                          <m:t>𝐿</m:t>
                        </m:r>
                      </m:e>
                      <m:sub>
                        <m:r>
                          <a:rPr lang="en-US" sz="3600" b="0" i="1" smtClean="0">
                            <a:latin typeface="Cambria Math" panose="02040503050406030204" pitchFamily="18" charset="0"/>
                          </a:rPr>
                          <m:t>𝑟</m:t>
                        </m:r>
                      </m:sub>
                    </m:sSub>
                  </m:oMath>
                </a14:m>
                <a:r>
                  <a:rPr lang="en-US" sz="3600" dirty="0" smtClean="0"/>
                  <a:t>= </a:t>
                </a:r>
                <a14:m>
                  <m:oMath xmlns:m="http://schemas.openxmlformats.org/officeDocument/2006/math">
                    <m:f>
                      <m:fPr>
                        <m:ctrlPr>
                          <a:rPr lang="en-US" sz="3600" i="1" smtClean="0">
                            <a:latin typeface="Cambria Math" panose="02040503050406030204" pitchFamily="18" charset="0"/>
                          </a:rPr>
                        </m:ctrlPr>
                      </m:fPr>
                      <m:num>
                        <m:sSub>
                          <m:sSubPr>
                            <m:ctrlPr>
                              <a:rPr lang="en-US" sz="3600" i="1" smtClean="0">
                                <a:latin typeface="Cambria Math" panose="02040503050406030204" pitchFamily="18" charset="0"/>
                              </a:rPr>
                            </m:ctrlPr>
                          </m:sSubPr>
                          <m:e>
                            <m:r>
                              <a:rPr lang="en-US" sz="3600" b="0" i="1" smtClean="0">
                                <a:latin typeface="Cambria Math" panose="02040503050406030204" pitchFamily="18" charset="0"/>
                              </a:rPr>
                              <m:t>𝐿</m:t>
                            </m:r>
                          </m:e>
                          <m:sub>
                            <m:r>
                              <a:rPr lang="en-US" sz="3600" b="0" i="1" smtClean="0">
                                <a:latin typeface="Cambria Math" panose="02040503050406030204" pitchFamily="18" charset="0"/>
                              </a:rPr>
                              <m:t>𝑝</m:t>
                            </m:r>
                          </m:sub>
                        </m:sSub>
                      </m:num>
                      <m:den>
                        <m:sSub>
                          <m:sSubPr>
                            <m:ctrlPr>
                              <a:rPr lang="en-US" sz="3600" i="1" smtClean="0">
                                <a:latin typeface="Cambria Math" panose="02040503050406030204" pitchFamily="18" charset="0"/>
                              </a:rPr>
                            </m:ctrlPr>
                          </m:sSubPr>
                          <m:e>
                            <m:r>
                              <a:rPr lang="en-US" sz="3600" b="0" i="1" smtClean="0">
                                <a:latin typeface="Cambria Math" panose="02040503050406030204" pitchFamily="18" charset="0"/>
                              </a:rPr>
                              <m:t>𝐿</m:t>
                            </m:r>
                          </m:e>
                          <m:sub>
                            <m:r>
                              <a:rPr lang="en-US" sz="3600" b="0" i="1" smtClean="0">
                                <a:latin typeface="Cambria Math" panose="02040503050406030204" pitchFamily="18" charset="0"/>
                              </a:rPr>
                              <m:t>𝑚</m:t>
                            </m:r>
                          </m:sub>
                        </m:sSub>
                      </m:den>
                    </m:f>
                    <m:r>
                      <a:rPr lang="en-US" sz="3600" b="0" i="1" smtClean="0">
                        <a:latin typeface="Cambria Math" panose="02040503050406030204" pitchFamily="18" charset="0"/>
                      </a:rPr>
                      <m:t>=</m:t>
                    </m:r>
                    <m:f>
                      <m:fPr>
                        <m:ctrlPr>
                          <a:rPr lang="en-US" sz="3600" i="1" smtClean="0">
                            <a:latin typeface="Cambria Math" panose="02040503050406030204" pitchFamily="18" charset="0"/>
                          </a:rPr>
                        </m:ctrlPr>
                      </m:fPr>
                      <m:num>
                        <m:sSub>
                          <m:sSubPr>
                            <m:ctrlPr>
                              <a:rPr lang="en-US" sz="3600" i="1" smtClean="0">
                                <a:latin typeface="Cambria Math" panose="02040503050406030204" pitchFamily="18" charset="0"/>
                              </a:rPr>
                            </m:ctrlPr>
                          </m:sSubPr>
                          <m:e>
                            <m:r>
                              <a:rPr lang="en-US" sz="3600" b="0" i="1" smtClean="0">
                                <a:latin typeface="Cambria Math" panose="02040503050406030204" pitchFamily="18" charset="0"/>
                              </a:rPr>
                              <m:t>𝐻</m:t>
                            </m:r>
                          </m:e>
                          <m:sub>
                            <m:r>
                              <a:rPr lang="en-US" sz="3600" b="0" i="1" smtClean="0">
                                <a:latin typeface="Cambria Math" panose="02040503050406030204" pitchFamily="18" charset="0"/>
                              </a:rPr>
                              <m:t>𝑝</m:t>
                            </m:r>
                          </m:sub>
                        </m:sSub>
                      </m:num>
                      <m:den>
                        <m:sSub>
                          <m:sSubPr>
                            <m:ctrlPr>
                              <a:rPr lang="en-US" sz="3600" i="1" smtClean="0">
                                <a:latin typeface="Cambria Math" panose="02040503050406030204" pitchFamily="18" charset="0"/>
                              </a:rPr>
                            </m:ctrlPr>
                          </m:sSubPr>
                          <m:e>
                            <m:r>
                              <a:rPr lang="en-US" sz="3600" b="0" i="1" smtClean="0">
                                <a:latin typeface="Cambria Math" panose="02040503050406030204" pitchFamily="18" charset="0"/>
                              </a:rPr>
                              <m:t>𝐻</m:t>
                            </m:r>
                          </m:e>
                          <m:sub>
                            <m:r>
                              <a:rPr lang="en-US" sz="3600" b="0" i="1" smtClean="0">
                                <a:latin typeface="Cambria Math" panose="02040503050406030204" pitchFamily="18" charset="0"/>
                              </a:rPr>
                              <m:t>𝑚</m:t>
                            </m:r>
                          </m:sub>
                        </m:sSub>
                      </m:den>
                    </m:f>
                    <m:r>
                      <a:rPr lang="en-US" sz="3600" b="0" i="1" smtClean="0">
                        <a:latin typeface="Cambria Math" panose="02040503050406030204" pitchFamily="18" charset="0"/>
                      </a:rPr>
                      <m:t>=</m:t>
                    </m:r>
                    <m:f>
                      <m:fPr>
                        <m:ctrlPr>
                          <a:rPr lang="en-US" sz="3600" i="1" smtClean="0">
                            <a:latin typeface="Cambria Math" panose="02040503050406030204" pitchFamily="18" charset="0"/>
                          </a:rPr>
                        </m:ctrlPr>
                      </m:fPr>
                      <m:num>
                        <m:sSub>
                          <m:sSubPr>
                            <m:ctrlPr>
                              <a:rPr lang="en-US" sz="3600" i="1" smtClean="0">
                                <a:latin typeface="Cambria Math" panose="02040503050406030204" pitchFamily="18" charset="0"/>
                              </a:rPr>
                            </m:ctrlPr>
                          </m:sSubPr>
                          <m:e>
                            <m:r>
                              <a:rPr lang="en-US" sz="3600" b="0" i="1" smtClean="0">
                                <a:latin typeface="Cambria Math" panose="02040503050406030204" pitchFamily="18" charset="0"/>
                              </a:rPr>
                              <m:t>𝐷</m:t>
                            </m:r>
                          </m:e>
                          <m:sub>
                            <m:r>
                              <a:rPr lang="en-US" sz="3600" b="0" i="1" smtClean="0">
                                <a:latin typeface="Cambria Math" panose="02040503050406030204" pitchFamily="18" charset="0"/>
                              </a:rPr>
                              <m:t>𝑝</m:t>
                            </m:r>
                          </m:sub>
                        </m:sSub>
                      </m:num>
                      <m:den>
                        <m:sSub>
                          <m:sSubPr>
                            <m:ctrlPr>
                              <a:rPr lang="en-US" sz="3600" i="1" smtClean="0">
                                <a:latin typeface="Cambria Math" panose="02040503050406030204" pitchFamily="18" charset="0"/>
                              </a:rPr>
                            </m:ctrlPr>
                          </m:sSubPr>
                          <m:e>
                            <m:r>
                              <a:rPr lang="en-US" sz="3600" b="0" i="1" smtClean="0">
                                <a:latin typeface="Cambria Math" panose="02040503050406030204" pitchFamily="18" charset="0"/>
                              </a:rPr>
                              <m:t>𝐷</m:t>
                            </m:r>
                          </m:e>
                          <m:sub>
                            <m:r>
                              <a:rPr lang="en-US" sz="3600" b="0" i="1" smtClean="0">
                                <a:latin typeface="Cambria Math" panose="02040503050406030204" pitchFamily="18" charset="0"/>
                              </a:rPr>
                              <m:t>𝑚</m:t>
                            </m:r>
                          </m:sub>
                        </m:sSub>
                      </m:den>
                    </m:f>
                  </m:oMath>
                </a14:m>
                <a:endParaRPr lang="en-US" sz="3600" dirty="0" smtClean="0"/>
              </a:p>
              <a:p>
                <a:pPr marL="0" indent="0" algn="just">
                  <a:buNone/>
                </a:pPr>
                <a:endParaRPr lang="en-US" sz="3600" dirty="0" smtClean="0"/>
              </a:p>
              <a:p>
                <a:pPr marL="0" indent="0" algn="just">
                  <a:buNone/>
                </a:pPr>
                <a:r>
                  <a:rPr lang="en-US" sz="3600" dirty="0" smtClean="0"/>
                  <a:t>Area ratio, </a:t>
                </a:r>
                <a14:m>
                  <m:oMath xmlns:m="http://schemas.openxmlformats.org/officeDocument/2006/math">
                    <m:sSub>
                      <m:sSubPr>
                        <m:ctrlPr>
                          <a:rPr lang="en-US" sz="3600" i="1" smtClean="0">
                            <a:latin typeface="Cambria Math" panose="02040503050406030204" pitchFamily="18" charset="0"/>
                          </a:rPr>
                        </m:ctrlPr>
                      </m:sSubPr>
                      <m:e>
                        <m:r>
                          <a:rPr lang="en-US" sz="3600" b="0" i="1" smtClean="0">
                            <a:latin typeface="Cambria Math" panose="02040503050406030204" pitchFamily="18" charset="0"/>
                          </a:rPr>
                          <m:t>𝐴</m:t>
                        </m:r>
                      </m:e>
                      <m:sub>
                        <m:r>
                          <a:rPr lang="en-US" sz="3600" b="0" i="1" smtClean="0">
                            <a:latin typeface="Cambria Math" panose="02040503050406030204" pitchFamily="18" charset="0"/>
                          </a:rPr>
                          <m:t>𝑟</m:t>
                        </m:r>
                      </m:sub>
                    </m:sSub>
                  </m:oMath>
                </a14:m>
                <a:r>
                  <a:rPr lang="en-US" sz="3600" dirty="0" smtClean="0"/>
                  <a:t> = </a:t>
                </a:r>
                <a14:m>
                  <m:oMath xmlns:m="http://schemas.openxmlformats.org/officeDocument/2006/math">
                    <m:f>
                      <m:fPr>
                        <m:ctrlPr>
                          <a:rPr lang="en-US" sz="3600" i="1" smtClean="0">
                            <a:latin typeface="Cambria Math" panose="02040503050406030204" pitchFamily="18" charset="0"/>
                          </a:rPr>
                        </m:ctrlPr>
                      </m:fPr>
                      <m:num>
                        <m:sSub>
                          <m:sSubPr>
                            <m:ctrlPr>
                              <a:rPr lang="en-US" sz="3600" i="1" smtClean="0">
                                <a:latin typeface="Cambria Math" panose="02040503050406030204" pitchFamily="18" charset="0"/>
                              </a:rPr>
                            </m:ctrlPr>
                          </m:sSubPr>
                          <m:e>
                            <m:r>
                              <a:rPr lang="en-US" sz="3600" b="0" i="1" smtClean="0">
                                <a:latin typeface="Cambria Math" panose="02040503050406030204" pitchFamily="18" charset="0"/>
                              </a:rPr>
                              <m:t>𝐴</m:t>
                            </m:r>
                          </m:e>
                          <m:sub>
                            <m:r>
                              <a:rPr lang="en-US" sz="3600" b="0" i="1" smtClean="0">
                                <a:latin typeface="Cambria Math" panose="02040503050406030204" pitchFamily="18" charset="0"/>
                              </a:rPr>
                              <m:t>𝑝</m:t>
                            </m:r>
                          </m:sub>
                        </m:sSub>
                      </m:num>
                      <m:den>
                        <m:sSub>
                          <m:sSubPr>
                            <m:ctrlPr>
                              <a:rPr lang="en-US" sz="3600" i="1" smtClean="0">
                                <a:latin typeface="Cambria Math" panose="02040503050406030204" pitchFamily="18" charset="0"/>
                              </a:rPr>
                            </m:ctrlPr>
                          </m:sSubPr>
                          <m:e>
                            <m:r>
                              <a:rPr lang="en-US" sz="3600" b="0" i="1" smtClean="0">
                                <a:latin typeface="Cambria Math" panose="02040503050406030204" pitchFamily="18" charset="0"/>
                              </a:rPr>
                              <m:t>𝐴</m:t>
                            </m:r>
                          </m:e>
                          <m:sub>
                            <m:r>
                              <a:rPr lang="en-US" sz="3600" b="0" i="1" smtClean="0">
                                <a:latin typeface="Cambria Math" panose="02040503050406030204" pitchFamily="18" charset="0"/>
                              </a:rPr>
                              <m:t>𝑚</m:t>
                            </m:r>
                          </m:sub>
                        </m:sSub>
                      </m:den>
                    </m:f>
                  </m:oMath>
                </a14:m>
                <a:r>
                  <a:rPr lang="en-US" sz="3600" dirty="0" smtClean="0"/>
                  <a:t> =  </a:t>
                </a:r>
                <a14:m>
                  <m:oMath xmlns:m="http://schemas.openxmlformats.org/officeDocument/2006/math">
                    <m:sSubSup>
                      <m:sSubSupPr>
                        <m:ctrlPr>
                          <a:rPr lang="en-US" sz="3600" i="1" smtClean="0">
                            <a:latin typeface="Cambria Math" panose="02040503050406030204" pitchFamily="18" charset="0"/>
                          </a:rPr>
                        </m:ctrlPr>
                      </m:sSubSupPr>
                      <m:e>
                        <m:r>
                          <a:rPr lang="en-US" sz="3600" b="0" i="1" smtClean="0">
                            <a:latin typeface="Cambria Math" panose="02040503050406030204" pitchFamily="18" charset="0"/>
                          </a:rPr>
                          <m:t>𝐿</m:t>
                        </m:r>
                      </m:e>
                      <m:sub>
                        <m:r>
                          <a:rPr lang="en-US" sz="3600" b="0" i="1" smtClean="0">
                            <a:latin typeface="Cambria Math" panose="02040503050406030204" pitchFamily="18" charset="0"/>
                          </a:rPr>
                          <m:t>𝑟</m:t>
                        </m:r>
                      </m:sub>
                      <m:sup>
                        <m:r>
                          <a:rPr lang="en-US" sz="3600" b="0" i="1" smtClean="0">
                            <a:latin typeface="Cambria Math" panose="02040503050406030204" pitchFamily="18" charset="0"/>
                          </a:rPr>
                          <m:t>2</m:t>
                        </m:r>
                      </m:sup>
                    </m:sSubSup>
                  </m:oMath>
                </a14:m>
                <a:endParaRPr lang="en-US" sz="3600" dirty="0" smtClean="0"/>
              </a:p>
              <a:p>
                <a:pPr marL="0" indent="0" algn="just">
                  <a:buNone/>
                </a:pPr>
                <a:endParaRPr lang="en-US" sz="3600" dirty="0" smtClean="0"/>
              </a:p>
              <a:p>
                <a:pPr marL="0" indent="0" algn="just">
                  <a:buNone/>
                </a:pPr>
                <a:r>
                  <a:rPr lang="en-US" sz="3600" dirty="0" smtClean="0"/>
                  <a:t>Volume ratio, </a:t>
                </a:r>
                <a14:m>
                  <m:oMath xmlns:m="http://schemas.openxmlformats.org/officeDocument/2006/math">
                    <m:sSub>
                      <m:sSubPr>
                        <m:ctrlPr>
                          <a:rPr lang="en-US" sz="3600" i="1" smtClean="0">
                            <a:latin typeface="Cambria Math" panose="02040503050406030204" pitchFamily="18" charset="0"/>
                          </a:rPr>
                        </m:ctrlPr>
                      </m:sSubPr>
                      <m:e>
                        <m:r>
                          <a:rPr lang="en-US" sz="3600" b="0" i="1" smtClean="0">
                            <a:latin typeface="Cambria Math" panose="02040503050406030204" pitchFamily="18" charset="0"/>
                          </a:rPr>
                          <m:t>𝑉</m:t>
                        </m:r>
                      </m:e>
                      <m:sub>
                        <m:r>
                          <a:rPr lang="en-US" sz="3600" b="0" i="1" smtClean="0">
                            <a:latin typeface="Cambria Math" panose="02040503050406030204" pitchFamily="18" charset="0"/>
                          </a:rPr>
                          <m:t>𝑟</m:t>
                        </m:r>
                      </m:sub>
                    </m:sSub>
                  </m:oMath>
                </a14:m>
                <a:r>
                  <a:rPr lang="en-US" sz="3600" dirty="0" smtClean="0"/>
                  <a:t> = </a:t>
                </a:r>
                <a14:m>
                  <m:oMath xmlns:m="http://schemas.openxmlformats.org/officeDocument/2006/math">
                    <m:f>
                      <m:fPr>
                        <m:ctrlPr>
                          <a:rPr lang="en-US" sz="3600" i="1" smtClean="0">
                            <a:latin typeface="Cambria Math" panose="02040503050406030204" pitchFamily="18" charset="0"/>
                          </a:rPr>
                        </m:ctrlPr>
                      </m:fPr>
                      <m:num>
                        <m:sSub>
                          <m:sSubPr>
                            <m:ctrlPr>
                              <a:rPr lang="en-US" sz="3600" i="1" smtClean="0">
                                <a:latin typeface="Cambria Math" panose="02040503050406030204" pitchFamily="18" charset="0"/>
                              </a:rPr>
                            </m:ctrlPr>
                          </m:sSubPr>
                          <m:e>
                            <m:r>
                              <a:rPr lang="en-US" sz="3600" b="0" i="1" smtClean="0">
                                <a:latin typeface="Cambria Math" panose="02040503050406030204" pitchFamily="18" charset="0"/>
                              </a:rPr>
                              <m:t>𝑉</m:t>
                            </m:r>
                          </m:e>
                          <m:sub>
                            <m:r>
                              <a:rPr lang="en-US" sz="3600" b="0" i="1" smtClean="0">
                                <a:latin typeface="Cambria Math" panose="02040503050406030204" pitchFamily="18" charset="0"/>
                              </a:rPr>
                              <m:t>𝑝</m:t>
                            </m:r>
                          </m:sub>
                        </m:sSub>
                      </m:num>
                      <m:den>
                        <m:sSub>
                          <m:sSubPr>
                            <m:ctrlPr>
                              <a:rPr lang="en-US" sz="3600" i="1" smtClean="0">
                                <a:latin typeface="Cambria Math" panose="02040503050406030204" pitchFamily="18" charset="0"/>
                              </a:rPr>
                            </m:ctrlPr>
                          </m:sSubPr>
                          <m:e>
                            <m:r>
                              <a:rPr lang="en-US" sz="3600" b="0" i="1" smtClean="0">
                                <a:latin typeface="Cambria Math" panose="02040503050406030204" pitchFamily="18" charset="0"/>
                              </a:rPr>
                              <m:t>𝑉</m:t>
                            </m:r>
                          </m:e>
                          <m:sub>
                            <m:r>
                              <a:rPr lang="en-US" sz="3600" b="0" i="1" smtClean="0">
                                <a:latin typeface="Cambria Math" panose="02040503050406030204" pitchFamily="18" charset="0"/>
                              </a:rPr>
                              <m:t>𝑚</m:t>
                            </m:r>
                          </m:sub>
                        </m:sSub>
                      </m:den>
                    </m:f>
                  </m:oMath>
                </a14:m>
                <a:r>
                  <a:rPr lang="en-US" sz="3600" dirty="0" smtClean="0"/>
                  <a:t> =  </a:t>
                </a:r>
                <a14:m>
                  <m:oMath xmlns:m="http://schemas.openxmlformats.org/officeDocument/2006/math">
                    <m:sSubSup>
                      <m:sSubSupPr>
                        <m:ctrlPr>
                          <a:rPr lang="en-US" sz="3600" i="1" smtClean="0">
                            <a:latin typeface="Cambria Math" panose="02040503050406030204" pitchFamily="18" charset="0"/>
                          </a:rPr>
                        </m:ctrlPr>
                      </m:sSubSupPr>
                      <m:e>
                        <m:r>
                          <a:rPr lang="en-US" sz="3600" b="0" i="1" smtClean="0">
                            <a:latin typeface="Cambria Math" panose="02040503050406030204" pitchFamily="18" charset="0"/>
                          </a:rPr>
                          <m:t>𝐿</m:t>
                        </m:r>
                      </m:e>
                      <m:sub>
                        <m:r>
                          <a:rPr lang="en-US" sz="3600" b="0" i="1" smtClean="0">
                            <a:latin typeface="Cambria Math" panose="02040503050406030204" pitchFamily="18" charset="0"/>
                          </a:rPr>
                          <m:t>𝑟</m:t>
                        </m:r>
                      </m:sub>
                      <m:sup>
                        <m:r>
                          <a:rPr lang="en-US" sz="3600" b="0" i="1" smtClean="0">
                            <a:latin typeface="Cambria Math" panose="02040503050406030204" pitchFamily="18" charset="0"/>
                          </a:rPr>
                          <m:t>3</m:t>
                        </m:r>
                      </m:sup>
                    </m:sSubSup>
                  </m:oMath>
                </a14:m>
                <a:endParaRPr lang="en-US" sz="3600" dirty="0"/>
              </a:p>
              <a:p>
                <a:pPr marL="0" indent="0" algn="just">
                  <a:buNone/>
                </a:pPr>
                <a:endParaRPr lang="en-US" sz="3200" dirty="0" smtClean="0"/>
              </a:p>
              <a:p>
                <a:pPr marL="0" indent="0" algn="just">
                  <a:buNone/>
                </a:pPr>
                <a:endParaRPr lang="en-US" sz="3200" dirty="0"/>
              </a:p>
              <a:p>
                <a:pPr marL="0" indent="0" algn="just">
                  <a:buNone/>
                </a:pPr>
                <a:endParaRPr lang="en-US" sz="3200" dirty="0" smtClean="0"/>
              </a:p>
              <a:p>
                <a:pPr marL="0" indent="0" algn="just">
                  <a:buNone/>
                </a:pPr>
                <a:endParaRPr lang="en-US" sz="3200" dirty="0" smtClean="0"/>
              </a:p>
            </p:txBody>
          </p:sp>
        </mc:Choice>
        <mc:Fallback>
          <p:sp>
            <p:nvSpPr>
              <p:cNvPr id="3" name="Content Placeholder 2"/>
              <p:cNvSpPr>
                <a:spLocks noGrp="1" noRot="1" noChangeAspect="1" noMove="1" noResize="1" noEditPoints="1" noAdjustHandles="1" noChangeArrowheads="1" noChangeShapeType="1" noTextEdit="1"/>
              </p:cNvSpPr>
              <p:nvPr>
                <p:ph idx="1"/>
              </p:nvPr>
            </p:nvSpPr>
            <p:spPr>
              <a:xfrm>
                <a:off x="191069" y="1354040"/>
                <a:ext cx="11764370" cy="4498119"/>
              </a:xfrm>
              <a:blipFill rotWithShape="0">
                <a:blip r:embed="rId2"/>
                <a:stretch>
                  <a:fillRect l="-1501"/>
                </a:stretch>
              </a:blipFill>
              <a:ln>
                <a:solidFill>
                  <a:srgbClr val="FFC000"/>
                </a:solidFill>
              </a:ln>
            </p:spPr>
            <p:txBody>
              <a:bodyPr/>
              <a:lstStyle/>
              <a:p>
                <a:r>
                  <a:rPr lang="en-US">
                    <a:noFill/>
                  </a:rPr>
                  <a:t> </a:t>
                </a:r>
              </a:p>
            </p:txBody>
          </p:sp>
        </mc:Fallback>
      </mc:AlternateContent>
    </p:spTree>
    <p:extLst>
      <p:ext uri="{BB962C8B-B14F-4D97-AF65-F5344CB8AC3E}">
        <p14:creationId xmlns:p14="http://schemas.microsoft.com/office/powerpoint/2010/main" val="101412728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6949" y="182880"/>
            <a:ext cx="11830928" cy="818491"/>
          </a:xfrm>
        </p:spPr>
        <p:style>
          <a:lnRef idx="1">
            <a:schemeClr val="accent4"/>
          </a:lnRef>
          <a:fillRef idx="2">
            <a:schemeClr val="accent4"/>
          </a:fillRef>
          <a:effectRef idx="1">
            <a:schemeClr val="accent4"/>
          </a:effectRef>
          <a:fontRef idx="minor">
            <a:schemeClr val="dk1"/>
          </a:fontRef>
        </p:style>
        <p:txBody>
          <a:bodyPr/>
          <a:lstStyle/>
          <a:p>
            <a:r>
              <a:rPr lang="en-US" dirty="0" smtClean="0"/>
              <a:t>Kinematic Similarity</a:t>
            </a:r>
            <a:endParaRPr lang="en-US" dirty="0"/>
          </a:p>
        </p:txBody>
      </p:sp>
      <mc:AlternateContent xmlns:mc="http://schemas.openxmlformats.org/markup-compatibility/2006">
        <mc:Choice xmlns:a14="http://schemas.microsoft.com/office/drawing/2010/main" Requires="a14">
          <p:sp>
            <p:nvSpPr>
              <p:cNvPr id="3" name="Content Placeholder 2"/>
              <p:cNvSpPr>
                <a:spLocks noGrp="1"/>
              </p:cNvSpPr>
              <p:nvPr>
                <p:ph idx="1"/>
              </p:nvPr>
            </p:nvSpPr>
            <p:spPr>
              <a:xfrm>
                <a:off x="196949" y="1178510"/>
                <a:ext cx="11830928" cy="5151952"/>
              </a:xfrm>
              <a:ln>
                <a:solidFill>
                  <a:schemeClr val="accent4"/>
                </a:solidFill>
              </a:ln>
            </p:spPr>
            <p:txBody>
              <a:bodyPr>
                <a:noAutofit/>
              </a:bodyPr>
              <a:lstStyle/>
              <a:p>
                <a:pPr marL="0" indent="0" algn="just">
                  <a:buNone/>
                </a:pPr>
                <a:r>
                  <a:rPr lang="en-US" sz="3000" dirty="0" smtClean="0"/>
                  <a:t>Kinematic similarity is the </a:t>
                </a:r>
                <a:r>
                  <a:rPr lang="en-US" sz="3000" dirty="0" smtClean="0">
                    <a:solidFill>
                      <a:srgbClr val="FF0000"/>
                    </a:solidFill>
                  </a:rPr>
                  <a:t>similarity of motion</a:t>
                </a:r>
                <a:r>
                  <a:rPr lang="en-US" sz="3000" dirty="0" smtClean="0"/>
                  <a:t>. If at the corresponding points in the model and in the prototype, the velocity or acceleration </a:t>
                </a:r>
                <a:r>
                  <a:rPr lang="en-US" sz="3000" dirty="0" smtClean="0">
                    <a:solidFill>
                      <a:srgbClr val="FF0000"/>
                    </a:solidFill>
                  </a:rPr>
                  <a:t>ratios are same</a:t>
                </a:r>
                <a:r>
                  <a:rPr lang="en-US" sz="3000" dirty="0" smtClean="0"/>
                  <a:t> and velocity or acceleration vectors point in the </a:t>
                </a:r>
                <a:r>
                  <a:rPr lang="en-US" sz="3000" dirty="0" smtClean="0">
                    <a:solidFill>
                      <a:srgbClr val="FF0000"/>
                    </a:solidFill>
                  </a:rPr>
                  <a:t>same direction</a:t>
                </a:r>
                <a:r>
                  <a:rPr lang="en-US" sz="3000" dirty="0" smtClean="0"/>
                  <a:t>, the two flows are said to be kinematically similar.</a:t>
                </a:r>
              </a:p>
              <a:p>
                <a:pPr marL="0" indent="0" algn="just">
                  <a:buNone/>
                </a:pPr>
                <a:r>
                  <a:rPr lang="en-US" sz="3000" dirty="0" smtClean="0"/>
                  <a:t>So, for kinematic similarity,</a:t>
                </a:r>
              </a:p>
              <a:p>
                <a:pPr marL="0" indent="0" algn="just">
                  <a:buNone/>
                </a:pPr>
                <a:r>
                  <a:rPr lang="en-US" sz="3000" dirty="0" smtClean="0"/>
                  <a:t>Velocity ratio, </a:t>
                </a:r>
                <a14:m>
                  <m:oMath xmlns:m="http://schemas.openxmlformats.org/officeDocument/2006/math">
                    <m:sSub>
                      <m:sSubPr>
                        <m:ctrlPr>
                          <a:rPr lang="en-US" sz="3000" i="1" smtClean="0">
                            <a:latin typeface="Cambria Math" panose="02040503050406030204" pitchFamily="18" charset="0"/>
                          </a:rPr>
                        </m:ctrlPr>
                      </m:sSubPr>
                      <m:e>
                        <m:r>
                          <a:rPr lang="en-US" sz="3000" b="0" i="1" smtClean="0">
                            <a:latin typeface="Cambria Math" panose="02040503050406030204" pitchFamily="18" charset="0"/>
                          </a:rPr>
                          <m:t>𝑉</m:t>
                        </m:r>
                      </m:e>
                      <m:sub>
                        <m:r>
                          <a:rPr lang="en-US" sz="3000" b="0" i="1" smtClean="0">
                            <a:latin typeface="Cambria Math" panose="02040503050406030204" pitchFamily="18" charset="0"/>
                          </a:rPr>
                          <m:t>𝑟</m:t>
                        </m:r>
                      </m:sub>
                    </m:sSub>
                  </m:oMath>
                </a14:m>
                <a:r>
                  <a:rPr lang="en-US" sz="3000" dirty="0" smtClean="0"/>
                  <a:t> = </a:t>
                </a:r>
                <a14:m>
                  <m:oMath xmlns:m="http://schemas.openxmlformats.org/officeDocument/2006/math">
                    <m:f>
                      <m:fPr>
                        <m:ctrlPr>
                          <a:rPr lang="en-US" sz="3000" i="1" smtClean="0">
                            <a:latin typeface="Cambria Math" panose="02040503050406030204" pitchFamily="18" charset="0"/>
                          </a:rPr>
                        </m:ctrlPr>
                      </m:fPr>
                      <m:num>
                        <m:sSub>
                          <m:sSubPr>
                            <m:ctrlPr>
                              <a:rPr lang="en-US" sz="3000" i="1" smtClean="0">
                                <a:latin typeface="Cambria Math" panose="02040503050406030204" pitchFamily="18" charset="0"/>
                              </a:rPr>
                            </m:ctrlPr>
                          </m:sSubPr>
                          <m:e>
                            <m:r>
                              <a:rPr lang="en-US" sz="3000" b="0" i="1" smtClean="0">
                                <a:latin typeface="Cambria Math" panose="02040503050406030204" pitchFamily="18" charset="0"/>
                              </a:rPr>
                              <m:t>𝑉</m:t>
                            </m:r>
                          </m:e>
                          <m:sub>
                            <m:r>
                              <a:rPr lang="en-US" sz="3000" b="0" i="1" smtClean="0">
                                <a:latin typeface="Cambria Math" panose="02040503050406030204" pitchFamily="18" charset="0"/>
                              </a:rPr>
                              <m:t>1</m:t>
                            </m:r>
                            <m:r>
                              <a:rPr lang="en-US" sz="3000" b="0" i="1" smtClean="0">
                                <a:latin typeface="Cambria Math" panose="02040503050406030204" pitchFamily="18" charset="0"/>
                              </a:rPr>
                              <m:t>𝑝</m:t>
                            </m:r>
                          </m:sub>
                        </m:sSub>
                      </m:num>
                      <m:den>
                        <m:sSub>
                          <m:sSubPr>
                            <m:ctrlPr>
                              <a:rPr lang="en-US" sz="3000" i="1" smtClean="0">
                                <a:latin typeface="Cambria Math" panose="02040503050406030204" pitchFamily="18" charset="0"/>
                              </a:rPr>
                            </m:ctrlPr>
                          </m:sSubPr>
                          <m:e>
                            <m:r>
                              <a:rPr lang="en-US" sz="3000" b="0" i="1" smtClean="0">
                                <a:latin typeface="Cambria Math" panose="02040503050406030204" pitchFamily="18" charset="0"/>
                              </a:rPr>
                              <m:t>𝑉</m:t>
                            </m:r>
                          </m:e>
                          <m:sub>
                            <m:r>
                              <a:rPr lang="en-US" sz="3000" b="0" i="1" smtClean="0">
                                <a:latin typeface="Cambria Math" panose="02040503050406030204" pitchFamily="18" charset="0"/>
                              </a:rPr>
                              <m:t>1</m:t>
                            </m:r>
                            <m:r>
                              <a:rPr lang="en-US" sz="3000" b="0" i="1" smtClean="0">
                                <a:latin typeface="Cambria Math" panose="02040503050406030204" pitchFamily="18" charset="0"/>
                              </a:rPr>
                              <m:t>𝑚</m:t>
                            </m:r>
                          </m:sub>
                        </m:sSub>
                      </m:den>
                    </m:f>
                    <m:r>
                      <a:rPr lang="en-US" sz="3000" b="0" i="1" smtClean="0">
                        <a:latin typeface="Cambria Math" panose="02040503050406030204" pitchFamily="18" charset="0"/>
                      </a:rPr>
                      <m:t>=</m:t>
                    </m:r>
                  </m:oMath>
                </a14:m>
                <a:r>
                  <a:rPr lang="en-US" sz="3000" dirty="0" smtClean="0"/>
                  <a:t> </a:t>
                </a:r>
                <a14:m>
                  <m:oMath xmlns:m="http://schemas.openxmlformats.org/officeDocument/2006/math">
                    <m:f>
                      <m:fPr>
                        <m:ctrlPr>
                          <a:rPr lang="en-US" sz="3000" i="1" smtClean="0">
                            <a:latin typeface="Cambria Math" panose="02040503050406030204" pitchFamily="18" charset="0"/>
                          </a:rPr>
                        </m:ctrlPr>
                      </m:fPr>
                      <m:num>
                        <m:sSub>
                          <m:sSubPr>
                            <m:ctrlPr>
                              <a:rPr lang="en-US" sz="3000" i="1" smtClean="0">
                                <a:latin typeface="Cambria Math" panose="02040503050406030204" pitchFamily="18" charset="0"/>
                              </a:rPr>
                            </m:ctrlPr>
                          </m:sSubPr>
                          <m:e>
                            <m:r>
                              <a:rPr lang="en-US" sz="3000" b="0" i="1" smtClean="0">
                                <a:latin typeface="Cambria Math" panose="02040503050406030204" pitchFamily="18" charset="0"/>
                              </a:rPr>
                              <m:t>𝑉</m:t>
                            </m:r>
                          </m:e>
                          <m:sub>
                            <m:r>
                              <a:rPr lang="en-US" sz="3000" b="0" i="1" smtClean="0">
                                <a:latin typeface="Cambria Math" panose="02040503050406030204" pitchFamily="18" charset="0"/>
                              </a:rPr>
                              <m:t>2</m:t>
                            </m:r>
                            <m:r>
                              <a:rPr lang="en-US" sz="3000" b="0" i="1" smtClean="0">
                                <a:latin typeface="Cambria Math" panose="02040503050406030204" pitchFamily="18" charset="0"/>
                              </a:rPr>
                              <m:t>𝑝</m:t>
                            </m:r>
                          </m:sub>
                        </m:sSub>
                      </m:num>
                      <m:den>
                        <m:sSub>
                          <m:sSubPr>
                            <m:ctrlPr>
                              <a:rPr lang="en-US" sz="3000" i="1" smtClean="0">
                                <a:latin typeface="Cambria Math" panose="02040503050406030204" pitchFamily="18" charset="0"/>
                              </a:rPr>
                            </m:ctrlPr>
                          </m:sSubPr>
                          <m:e>
                            <m:r>
                              <a:rPr lang="en-US" sz="3000" b="0" i="1" smtClean="0">
                                <a:latin typeface="Cambria Math" panose="02040503050406030204" pitchFamily="18" charset="0"/>
                              </a:rPr>
                              <m:t>𝑉</m:t>
                            </m:r>
                          </m:e>
                          <m:sub>
                            <m:r>
                              <a:rPr lang="en-US" sz="3000" b="0" i="1" smtClean="0">
                                <a:latin typeface="Cambria Math" panose="02040503050406030204" pitchFamily="18" charset="0"/>
                              </a:rPr>
                              <m:t>2</m:t>
                            </m:r>
                            <m:r>
                              <a:rPr lang="en-US" sz="3000" b="0" i="1" smtClean="0">
                                <a:latin typeface="Cambria Math" panose="02040503050406030204" pitchFamily="18" charset="0"/>
                              </a:rPr>
                              <m:t>𝑚</m:t>
                            </m:r>
                          </m:sub>
                        </m:sSub>
                      </m:den>
                    </m:f>
                  </m:oMath>
                </a14:m>
                <a:endParaRPr lang="en-US" sz="3000" dirty="0" smtClean="0"/>
              </a:p>
              <a:p>
                <a:pPr marL="0" indent="0" algn="just">
                  <a:buNone/>
                </a:pPr>
                <a:r>
                  <a:rPr lang="en-US" sz="3000" dirty="0" smtClean="0"/>
                  <a:t>Acceleration ratio, </a:t>
                </a:r>
                <a14:m>
                  <m:oMath xmlns:m="http://schemas.openxmlformats.org/officeDocument/2006/math">
                    <m:sSub>
                      <m:sSubPr>
                        <m:ctrlPr>
                          <a:rPr lang="en-US" sz="3000" i="1" smtClean="0">
                            <a:latin typeface="Cambria Math" panose="02040503050406030204" pitchFamily="18" charset="0"/>
                          </a:rPr>
                        </m:ctrlPr>
                      </m:sSubPr>
                      <m:e>
                        <m:r>
                          <a:rPr lang="en-US" sz="3000" b="0" i="1" smtClean="0">
                            <a:latin typeface="Cambria Math" panose="02040503050406030204" pitchFamily="18" charset="0"/>
                          </a:rPr>
                          <m:t>𝑎</m:t>
                        </m:r>
                      </m:e>
                      <m:sub>
                        <m:r>
                          <a:rPr lang="en-US" sz="3000" b="0" i="1" smtClean="0">
                            <a:latin typeface="Cambria Math" panose="02040503050406030204" pitchFamily="18" charset="0"/>
                          </a:rPr>
                          <m:t>𝑟</m:t>
                        </m:r>
                      </m:sub>
                    </m:sSub>
                    <m:r>
                      <a:rPr lang="en-US" sz="3000" b="0" i="1" smtClean="0">
                        <a:latin typeface="Cambria Math" panose="02040503050406030204" pitchFamily="18" charset="0"/>
                      </a:rPr>
                      <m:t>= </m:t>
                    </m:r>
                    <m:f>
                      <m:fPr>
                        <m:ctrlPr>
                          <a:rPr lang="en-US" sz="3000" i="1" smtClean="0">
                            <a:latin typeface="Cambria Math" panose="02040503050406030204" pitchFamily="18" charset="0"/>
                          </a:rPr>
                        </m:ctrlPr>
                      </m:fPr>
                      <m:num>
                        <m:sSub>
                          <m:sSubPr>
                            <m:ctrlPr>
                              <a:rPr lang="en-US" sz="3000" i="1" smtClean="0">
                                <a:latin typeface="Cambria Math" panose="02040503050406030204" pitchFamily="18" charset="0"/>
                              </a:rPr>
                            </m:ctrlPr>
                          </m:sSubPr>
                          <m:e>
                            <m:r>
                              <a:rPr lang="en-US" sz="3000" b="0" i="1" smtClean="0">
                                <a:latin typeface="Cambria Math" panose="02040503050406030204" pitchFamily="18" charset="0"/>
                              </a:rPr>
                              <m:t>𝑎</m:t>
                            </m:r>
                          </m:e>
                          <m:sub>
                            <m:r>
                              <a:rPr lang="en-US" sz="3000" b="0" i="1" smtClean="0">
                                <a:latin typeface="Cambria Math" panose="02040503050406030204" pitchFamily="18" charset="0"/>
                              </a:rPr>
                              <m:t>1</m:t>
                            </m:r>
                            <m:r>
                              <a:rPr lang="en-US" sz="3000" b="0" i="1" smtClean="0">
                                <a:latin typeface="Cambria Math" panose="02040503050406030204" pitchFamily="18" charset="0"/>
                              </a:rPr>
                              <m:t>𝑝</m:t>
                            </m:r>
                          </m:sub>
                        </m:sSub>
                      </m:num>
                      <m:den>
                        <m:sSub>
                          <m:sSubPr>
                            <m:ctrlPr>
                              <a:rPr lang="en-US" sz="3000" i="1" smtClean="0">
                                <a:latin typeface="Cambria Math" panose="02040503050406030204" pitchFamily="18" charset="0"/>
                              </a:rPr>
                            </m:ctrlPr>
                          </m:sSubPr>
                          <m:e>
                            <m:r>
                              <a:rPr lang="en-US" sz="3000" b="0" i="1" smtClean="0">
                                <a:latin typeface="Cambria Math" panose="02040503050406030204" pitchFamily="18" charset="0"/>
                              </a:rPr>
                              <m:t>𝑎</m:t>
                            </m:r>
                          </m:e>
                          <m:sub>
                            <m:r>
                              <a:rPr lang="en-US" sz="3000" b="0" i="1" smtClean="0">
                                <a:latin typeface="Cambria Math" panose="02040503050406030204" pitchFamily="18" charset="0"/>
                              </a:rPr>
                              <m:t>1</m:t>
                            </m:r>
                            <m:r>
                              <a:rPr lang="en-US" sz="3000" b="0" i="1" smtClean="0">
                                <a:latin typeface="Cambria Math" panose="02040503050406030204" pitchFamily="18" charset="0"/>
                              </a:rPr>
                              <m:t>𝑚</m:t>
                            </m:r>
                          </m:sub>
                        </m:sSub>
                      </m:den>
                    </m:f>
                    <m:r>
                      <a:rPr lang="en-US" sz="3000" b="0" i="1" smtClean="0">
                        <a:latin typeface="Cambria Math" panose="02040503050406030204" pitchFamily="18" charset="0"/>
                      </a:rPr>
                      <m:t>=</m:t>
                    </m:r>
                  </m:oMath>
                </a14:m>
                <a:r>
                  <a:rPr lang="en-US" sz="3000" dirty="0" smtClean="0"/>
                  <a:t> </a:t>
                </a:r>
                <a14:m>
                  <m:oMath xmlns:m="http://schemas.openxmlformats.org/officeDocument/2006/math">
                    <m:f>
                      <m:fPr>
                        <m:ctrlPr>
                          <a:rPr lang="en-US" sz="3000" i="1" smtClean="0">
                            <a:latin typeface="Cambria Math" panose="02040503050406030204" pitchFamily="18" charset="0"/>
                          </a:rPr>
                        </m:ctrlPr>
                      </m:fPr>
                      <m:num>
                        <m:sSub>
                          <m:sSubPr>
                            <m:ctrlPr>
                              <a:rPr lang="en-US" sz="3000" i="1" smtClean="0">
                                <a:latin typeface="Cambria Math" panose="02040503050406030204" pitchFamily="18" charset="0"/>
                              </a:rPr>
                            </m:ctrlPr>
                          </m:sSubPr>
                          <m:e>
                            <m:r>
                              <a:rPr lang="en-US" sz="3000" b="0" i="1" smtClean="0">
                                <a:latin typeface="Cambria Math" panose="02040503050406030204" pitchFamily="18" charset="0"/>
                              </a:rPr>
                              <m:t>𝑎</m:t>
                            </m:r>
                          </m:e>
                          <m:sub>
                            <m:r>
                              <a:rPr lang="en-US" sz="3000" b="0" i="1" smtClean="0">
                                <a:latin typeface="Cambria Math" panose="02040503050406030204" pitchFamily="18" charset="0"/>
                              </a:rPr>
                              <m:t>2</m:t>
                            </m:r>
                            <m:r>
                              <a:rPr lang="en-US" sz="3000" b="0" i="1" smtClean="0">
                                <a:latin typeface="Cambria Math" panose="02040503050406030204" pitchFamily="18" charset="0"/>
                              </a:rPr>
                              <m:t>𝑝</m:t>
                            </m:r>
                          </m:sub>
                        </m:sSub>
                      </m:num>
                      <m:den>
                        <m:sSub>
                          <m:sSubPr>
                            <m:ctrlPr>
                              <a:rPr lang="en-US" sz="3000" i="1" smtClean="0">
                                <a:latin typeface="Cambria Math" panose="02040503050406030204" pitchFamily="18" charset="0"/>
                              </a:rPr>
                            </m:ctrlPr>
                          </m:sSubPr>
                          <m:e>
                            <m:r>
                              <a:rPr lang="en-US" sz="3000" b="0" i="1" smtClean="0">
                                <a:latin typeface="Cambria Math" panose="02040503050406030204" pitchFamily="18" charset="0"/>
                              </a:rPr>
                              <m:t>𝑎</m:t>
                            </m:r>
                          </m:e>
                          <m:sub>
                            <m:r>
                              <a:rPr lang="en-US" sz="3000" b="0" i="1" smtClean="0">
                                <a:latin typeface="Cambria Math" panose="02040503050406030204" pitchFamily="18" charset="0"/>
                              </a:rPr>
                              <m:t>2</m:t>
                            </m:r>
                            <m:r>
                              <a:rPr lang="en-US" sz="3000" b="0" i="1" smtClean="0">
                                <a:latin typeface="Cambria Math" panose="02040503050406030204" pitchFamily="18" charset="0"/>
                              </a:rPr>
                              <m:t>𝑚</m:t>
                            </m:r>
                          </m:sub>
                        </m:sSub>
                      </m:den>
                    </m:f>
                  </m:oMath>
                </a14:m>
                <a:endParaRPr lang="en-US" sz="3000" dirty="0" smtClean="0"/>
              </a:p>
              <a:p>
                <a:pPr marL="0" indent="0" algn="just">
                  <a:buNone/>
                </a:pPr>
                <a:r>
                  <a:rPr lang="en-US" sz="3000" dirty="0" smtClean="0">
                    <a:solidFill>
                      <a:srgbClr val="FF0000"/>
                    </a:solidFill>
                  </a:rPr>
                  <a:t>*Directions of the velocities in the model and prototype should be same.</a:t>
                </a:r>
              </a:p>
              <a:p>
                <a:pPr marL="0" indent="0" algn="just">
                  <a:buNone/>
                </a:pPr>
                <a:r>
                  <a:rPr lang="en-US" sz="3000" dirty="0" smtClean="0">
                    <a:solidFill>
                      <a:srgbClr val="FF0000"/>
                    </a:solidFill>
                  </a:rPr>
                  <a:t>*Geometric similarity is a pre-requisite for kinematic similarity.</a:t>
                </a:r>
                <a:endParaRPr lang="en-US" sz="3000" dirty="0">
                  <a:solidFill>
                    <a:srgbClr val="FF0000"/>
                  </a:solidFill>
                </a:endParaRPr>
              </a:p>
            </p:txBody>
          </p:sp>
        </mc:Choice>
        <mc:Fallback>
          <p:sp>
            <p:nvSpPr>
              <p:cNvPr id="3" name="Content Placeholder 2"/>
              <p:cNvSpPr>
                <a:spLocks noGrp="1" noRot="1" noChangeAspect="1" noMove="1" noResize="1" noEditPoints="1" noAdjustHandles="1" noChangeArrowheads="1" noChangeShapeType="1" noTextEdit="1"/>
              </p:cNvSpPr>
              <p:nvPr>
                <p:ph idx="1"/>
              </p:nvPr>
            </p:nvSpPr>
            <p:spPr>
              <a:xfrm>
                <a:off x="196949" y="1178510"/>
                <a:ext cx="11830928" cy="5151952"/>
              </a:xfrm>
              <a:blipFill rotWithShape="0">
                <a:blip r:embed="rId2"/>
                <a:stretch>
                  <a:fillRect l="-1132" t="-2243" r="-1184"/>
                </a:stretch>
              </a:blipFill>
              <a:ln>
                <a:solidFill>
                  <a:schemeClr val="accent4"/>
                </a:solidFill>
              </a:ln>
            </p:spPr>
            <p:txBody>
              <a:bodyPr/>
              <a:lstStyle/>
              <a:p>
                <a:r>
                  <a:rPr lang="en-US">
                    <a:noFill/>
                  </a:rPr>
                  <a:t> </a:t>
                </a:r>
              </a:p>
            </p:txBody>
          </p:sp>
        </mc:Fallback>
      </mc:AlternateContent>
    </p:spTree>
    <p:extLst>
      <p:ext uri="{BB962C8B-B14F-4D97-AF65-F5344CB8AC3E}">
        <p14:creationId xmlns:p14="http://schemas.microsoft.com/office/powerpoint/2010/main" val="203896362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5153" y="196947"/>
            <a:ext cx="11766453" cy="734085"/>
          </a:xfrm>
        </p:spPr>
        <p:style>
          <a:lnRef idx="1">
            <a:schemeClr val="accent4"/>
          </a:lnRef>
          <a:fillRef idx="2">
            <a:schemeClr val="accent4"/>
          </a:fillRef>
          <a:effectRef idx="1">
            <a:schemeClr val="accent4"/>
          </a:effectRef>
          <a:fontRef idx="minor">
            <a:schemeClr val="dk1"/>
          </a:fontRef>
        </p:style>
        <p:txBody>
          <a:bodyPr/>
          <a:lstStyle/>
          <a:p>
            <a:r>
              <a:rPr lang="en-US" dirty="0" smtClean="0"/>
              <a:t>Dynamic Similarity</a:t>
            </a:r>
            <a:endParaRPr lang="en-US" dirty="0"/>
          </a:p>
        </p:txBody>
      </p:sp>
      <mc:AlternateContent xmlns:mc="http://schemas.openxmlformats.org/markup-compatibility/2006">
        <mc:Choice xmlns:a14="http://schemas.microsoft.com/office/drawing/2010/main" Requires="a14">
          <p:sp>
            <p:nvSpPr>
              <p:cNvPr id="3" name="Content Placeholder 2"/>
              <p:cNvSpPr>
                <a:spLocks noGrp="1"/>
              </p:cNvSpPr>
              <p:nvPr>
                <p:ph idx="1"/>
              </p:nvPr>
            </p:nvSpPr>
            <p:spPr>
              <a:xfrm>
                <a:off x="205152" y="1082603"/>
                <a:ext cx="11766453" cy="5444806"/>
              </a:xfrm>
              <a:ln>
                <a:solidFill>
                  <a:schemeClr val="accent4"/>
                </a:solidFill>
              </a:ln>
            </p:spPr>
            <p:txBody>
              <a:bodyPr>
                <a:noAutofit/>
              </a:bodyPr>
              <a:lstStyle/>
              <a:p>
                <a:pPr marL="0" indent="0" algn="just">
                  <a:buNone/>
                </a:pPr>
                <a:r>
                  <a:rPr lang="en-US" sz="3000" dirty="0" smtClean="0"/>
                  <a:t>Dynamic similarity is the similarity of forces. The flows in the model and in prototype are dynamically similar if at all the corresponding points, identical types of forces are parallel and bear the same ratio.</a:t>
                </a:r>
              </a:p>
              <a:p>
                <a:pPr marL="0" indent="0" algn="just">
                  <a:buNone/>
                </a:pPr>
                <a:endParaRPr lang="en-US" sz="3000" dirty="0"/>
              </a:p>
              <a:p>
                <a:pPr marL="0" indent="0" algn="just">
                  <a:buNone/>
                </a:pPr>
                <a:r>
                  <a:rPr lang="en-US" sz="3000" dirty="0" smtClean="0"/>
                  <a:t>Force ratio, </a:t>
                </a:r>
                <a14:m>
                  <m:oMath xmlns:m="http://schemas.openxmlformats.org/officeDocument/2006/math">
                    <m:sSub>
                      <m:sSubPr>
                        <m:ctrlPr>
                          <a:rPr lang="en-US" sz="3000" i="1" smtClean="0">
                            <a:latin typeface="Cambria Math" panose="02040503050406030204" pitchFamily="18" charset="0"/>
                          </a:rPr>
                        </m:ctrlPr>
                      </m:sSubPr>
                      <m:e>
                        <m:r>
                          <a:rPr lang="en-US" sz="3000" b="0" i="1" smtClean="0">
                            <a:latin typeface="Cambria Math" panose="02040503050406030204" pitchFamily="18" charset="0"/>
                          </a:rPr>
                          <m:t>𝐹</m:t>
                        </m:r>
                      </m:e>
                      <m:sub>
                        <m:r>
                          <a:rPr lang="en-US" sz="3000" b="0" i="1" smtClean="0">
                            <a:latin typeface="Cambria Math" panose="02040503050406030204" pitchFamily="18" charset="0"/>
                          </a:rPr>
                          <m:t>𝑟</m:t>
                        </m:r>
                      </m:sub>
                    </m:sSub>
                  </m:oMath>
                </a14:m>
                <a:r>
                  <a:rPr lang="en-US" sz="3000" dirty="0" smtClean="0"/>
                  <a:t>= </a:t>
                </a:r>
                <a14:m>
                  <m:oMath xmlns:m="http://schemas.openxmlformats.org/officeDocument/2006/math">
                    <m:f>
                      <m:fPr>
                        <m:ctrlPr>
                          <a:rPr lang="en-US" sz="3000" i="1" smtClean="0">
                            <a:latin typeface="Cambria Math" panose="02040503050406030204" pitchFamily="18" charset="0"/>
                          </a:rPr>
                        </m:ctrlPr>
                      </m:fPr>
                      <m:num>
                        <m:sSub>
                          <m:sSubPr>
                            <m:ctrlPr>
                              <a:rPr lang="en-US" sz="3000" i="1" smtClean="0">
                                <a:latin typeface="Cambria Math" panose="02040503050406030204" pitchFamily="18" charset="0"/>
                              </a:rPr>
                            </m:ctrlPr>
                          </m:sSubPr>
                          <m:e>
                            <m:r>
                              <a:rPr lang="en-US" sz="3000" b="0" i="1" smtClean="0">
                                <a:latin typeface="Cambria Math" panose="02040503050406030204" pitchFamily="18" charset="0"/>
                              </a:rPr>
                              <m:t>𝐹</m:t>
                            </m:r>
                          </m:e>
                          <m:sub>
                            <m:r>
                              <a:rPr lang="en-US" sz="3000" b="0" i="1" smtClean="0">
                                <a:latin typeface="Cambria Math" panose="02040503050406030204" pitchFamily="18" charset="0"/>
                              </a:rPr>
                              <m:t>𝑖</m:t>
                            </m:r>
                            <m:r>
                              <a:rPr lang="en-US" sz="3000" b="0" i="1" smtClean="0">
                                <a:latin typeface="Cambria Math" panose="02040503050406030204" pitchFamily="18" charset="0"/>
                              </a:rPr>
                              <m:t>𝑝</m:t>
                            </m:r>
                          </m:sub>
                        </m:sSub>
                      </m:num>
                      <m:den>
                        <m:sSub>
                          <m:sSubPr>
                            <m:ctrlPr>
                              <a:rPr lang="en-US" sz="3000" i="1" smtClean="0">
                                <a:latin typeface="Cambria Math" panose="02040503050406030204" pitchFamily="18" charset="0"/>
                              </a:rPr>
                            </m:ctrlPr>
                          </m:sSubPr>
                          <m:e>
                            <m:r>
                              <a:rPr lang="en-US" sz="3000" b="0" i="1" smtClean="0">
                                <a:latin typeface="Cambria Math" panose="02040503050406030204" pitchFamily="18" charset="0"/>
                              </a:rPr>
                              <m:t>𝐹</m:t>
                            </m:r>
                          </m:e>
                          <m:sub>
                            <m:r>
                              <a:rPr lang="en-US" sz="3000" b="0" i="1" smtClean="0">
                                <a:latin typeface="Cambria Math" panose="02040503050406030204" pitchFamily="18" charset="0"/>
                              </a:rPr>
                              <m:t>𝑖</m:t>
                            </m:r>
                            <m:r>
                              <a:rPr lang="en-US" sz="3000" b="0" i="1" smtClean="0">
                                <a:latin typeface="Cambria Math" panose="02040503050406030204" pitchFamily="18" charset="0"/>
                              </a:rPr>
                              <m:t>𝑚</m:t>
                            </m:r>
                          </m:sub>
                        </m:sSub>
                      </m:den>
                    </m:f>
                    <m:r>
                      <a:rPr lang="en-US" sz="3000" b="0" i="1" smtClean="0">
                        <a:latin typeface="Cambria Math" panose="02040503050406030204" pitchFamily="18" charset="0"/>
                      </a:rPr>
                      <m:t>=</m:t>
                    </m:r>
                    <m:f>
                      <m:fPr>
                        <m:ctrlPr>
                          <a:rPr lang="en-US" sz="3000" i="1" smtClean="0">
                            <a:latin typeface="Cambria Math" panose="02040503050406030204" pitchFamily="18" charset="0"/>
                          </a:rPr>
                        </m:ctrlPr>
                      </m:fPr>
                      <m:num>
                        <m:sSub>
                          <m:sSubPr>
                            <m:ctrlPr>
                              <a:rPr lang="en-US" sz="3000" i="1" smtClean="0">
                                <a:latin typeface="Cambria Math" panose="02040503050406030204" pitchFamily="18" charset="0"/>
                              </a:rPr>
                            </m:ctrlPr>
                          </m:sSubPr>
                          <m:e>
                            <m:r>
                              <a:rPr lang="en-US" sz="3000" b="0" i="1" smtClean="0">
                                <a:latin typeface="Cambria Math" panose="02040503050406030204" pitchFamily="18" charset="0"/>
                              </a:rPr>
                              <m:t>𝐹</m:t>
                            </m:r>
                          </m:e>
                          <m:sub>
                            <m:r>
                              <a:rPr lang="en-US" sz="3000" b="0" i="1" smtClean="0">
                                <a:latin typeface="Cambria Math" panose="02040503050406030204" pitchFamily="18" charset="0"/>
                              </a:rPr>
                              <m:t>𝑣</m:t>
                            </m:r>
                            <m:r>
                              <a:rPr lang="en-US" sz="3000" b="0" i="1" smtClean="0">
                                <a:latin typeface="Cambria Math" panose="02040503050406030204" pitchFamily="18" charset="0"/>
                              </a:rPr>
                              <m:t>𝑝</m:t>
                            </m:r>
                          </m:sub>
                        </m:sSub>
                      </m:num>
                      <m:den>
                        <m:sSub>
                          <m:sSubPr>
                            <m:ctrlPr>
                              <a:rPr lang="en-US" sz="3000" i="1" smtClean="0">
                                <a:latin typeface="Cambria Math" panose="02040503050406030204" pitchFamily="18" charset="0"/>
                              </a:rPr>
                            </m:ctrlPr>
                          </m:sSubPr>
                          <m:e>
                            <m:r>
                              <a:rPr lang="en-US" sz="3000" b="0" i="1" smtClean="0">
                                <a:latin typeface="Cambria Math" panose="02040503050406030204" pitchFamily="18" charset="0"/>
                              </a:rPr>
                              <m:t>𝐹</m:t>
                            </m:r>
                          </m:e>
                          <m:sub>
                            <m:r>
                              <a:rPr lang="en-US" sz="3000" b="0" i="1" smtClean="0">
                                <a:latin typeface="Cambria Math" panose="02040503050406030204" pitchFamily="18" charset="0"/>
                              </a:rPr>
                              <m:t>𝑣</m:t>
                            </m:r>
                            <m:r>
                              <a:rPr lang="en-US" sz="3000" b="0" i="1" smtClean="0">
                                <a:latin typeface="Cambria Math" panose="02040503050406030204" pitchFamily="18" charset="0"/>
                              </a:rPr>
                              <m:t>𝑚</m:t>
                            </m:r>
                          </m:sub>
                        </m:sSub>
                      </m:den>
                    </m:f>
                  </m:oMath>
                </a14:m>
                <a:r>
                  <a:rPr lang="en-US" sz="3000" dirty="0" smtClean="0"/>
                  <a:t> </a:t>
                </a:r>
                <a14:m>
                  <m:oMath xmlns:m="http://schemas.openxmlformats.org/officeDocument/2006/math">
                    <m:r>
                      <a:rPr lang="en-US" sz="3000" b="0" i="0" smtClean="0">
                        <a:latin typeface="Cambria Math" panose="02040503050406030204" pitchFamily="18" charset="0"/>
                      </a:rPr>
                      <m:t>=</m:t>
                    </m:r>
                    <m:f>
                      <m:fPr>
                        <m:ctrlPr>
                          <a:rPr lang="en-US" sz="3000" i="1" smtClean="0">
                            <a:latin typeface="Cambria Math" panose="02040503050406030204" pitchFamily="18" charset="0"/>
                          </a:rPr>
                        </m:ctrlPr>
                      </m:fPr>
                      <m:num>
                        <m:sSub>
                          <m:sSubPr>
                            <m:ctrlPr>
                              <a:rPr lang="en-US" sz="3000" i="1" smtClean="0">
                                <a:latin typeface="Cambria Math" panose="02040503050406030204" pitchFamily="18" charset="0"/>
                              </a:rPr>
                            </m:ctrlPr>
                          </m:sSubPr>
                          <m:e>
                            <m:r>
                              <a:rPr lang="en-US" sz="3000" b="0" i="1" smtClean="0">
                                <a:latin typeface="Cambria Math" panose="02040503050406030204" pitchFamily="18" charset="0"/>
                              </a:rPr>
                              <m:t>𝐹</m:t>
                            </m:r>
                          </m:e>
                          <m:sub>
                            <m:r>
                              <a:rPr lang="en-US" sz="3000" b="0" i="1" smtClean="0">
                                <a:latin typeface="Cambria Math" panose="02040503050406030204" pitchFamily="18" charset="0"/>
                              </a:rPr>
                              <m:t>𝑔</m:t>
                            </m:r>
                            <m:r>
                              <a:rPr lang="en-US" sz="3000" b="0" i="1" smtClean="0">
                                <a:latin typeface="Cambria Math" panose="02040503050406030204" pitchFamily="18" charset="0"/>
                              </a:rPr>
                              <m:t>𝑝</m:t>
                            </m:r>
                          </m:sub>
                        </m:sSub>
                      </m:num>
                      <m:den>
                        <m:sSub>
                          <m:sSubPr>
                            <m:ctrlPr>
                              <a:rPr lang="en-US" sz="3000" i="1" smtClean="0">
                                <a:latin typeface="Cambria Math" panose="02040503050406030204" pitchFamily="18" charset="0"/>
                              </a:rPr>
                            </m:ctrlPr>
                          </m:sSubPr>
                          <m:e>
                            <m:r>
                              <a:rPr lang="en-US" sz="3000" b="0" i="1" smtClean="0">
                                <a:latin typeface="Cambria Math" panose="02040503050406030204" pitchFamily="18" charset="0"/>
                              </a:rPr>
                              <m:t>𝐹</m:t>
                            </m:r>
                          </m:e>
                          <m:sub>
                            <m:r>
                              <a:rPr lang="en-US" sz="3000" b="0" i="1" smtClean="0">
                                <a:latin typeface="Cambria Math" panose="02040503050406030204" pitchFamily="18" charset="0"/>
                              </a:rPr>
                              <m:t>𝑔</m:t>
                            </m:r>
                            <m:r>
                              <a:rPr lang="en-US" sz="3000" b="0" i="1" smtClean="0">
                                <a:latin typeface="Cambria Math" panose="02040503050406030204" pitchFamily="18" charset="0"/>
                              </a:rPr>
                              <m:t>𝑚</m:t>
                            </m:r>
                          </m:sub>
                        </m:sSub>
                      </m:den>
                    </m:f>
                  </m:oMath>
                </a14:m>
                <a:endParaRPr lang="en-US" sz="3000" dirty="0" smtClean="0"/>
              </a:p>
              <a:p>
                <a:pPr marL="0" indent="0" algn="just">
                  <a:buNone/>
                </a:pPr>
                <a14:m>
                  <m:oMath xmlns:m="http://schemas.openxmlformats.org/officeDocument/2006/math">
                    <m:sSub>
                      <m:sSubPr>
                        <m:ctrlPr>
                          <a:rPr lang="en-US" sz="3000" i="1" smtClean="0">
                            <a:latin typeface="Cambria Math" panose="02040503050406030204" pitchFamily="18" charset="0"/>
                          </a:rPr>
                        </m:ctrlPr>
                      </m:sSubPr>
                      <m:e>
                        <m:r>
                          <a:rPr lang="en-US" sz="3000" b="0" i="1" smtClean="0">
                            <a:latin typeface="Cambria Math" panose="02040503050406030204" pitchFamily="18" charset="0"/>
                          </a:rPr>
                          <m:t>𝐹</m:t>
                        </m:r>
                      </m:e>
                      <m:sub>
                        <m:r>
                          <a:rPr lang="en-US" sz="3000" b="0" i="1" smtClean="0">
                            <a:latin typeface="Cambria Math" panose="02040503050406030204" pitchFamily="18" charset="0"/>
                          </a:rPr>
                          <m:t>𝑖</m:t>
                        </m:r>
                      </m:sub>
                    </m:sSub>
                    <m:r>
                      <a:rPr lang="en-US" sz="3000" b="0" i="1" smtClean="0">
                        <a:latin typeface="Cambria Math" panose="02040503050406030204" pitchFamily="18" charset="0"/>
                      </a:rPr>
                      <m:t>=</m:t>
                    </m:r>
                  </m:oMath>
                </a14:m>
                <a:r>
                  <a:rPr lang="en-US" sz="3000" dirty="0" smtClean="0"/>
                  <a:t> Inertia force</a:t>
                </a:r>
              </a:p>
              <a:p>
                <a:pPr marL="0" indent="0" algn="just">
                  <a:buNone/>
                </a:pPr>
                <a14:m>
                  <m:oMath xmlns:m="http://schemas.openxmlformats.org/officeDocument/2006/math">
                    <m:sSub>
                      <m:sSubPr>
                        <m:ctrlPr>
                          <a:rPr lang="en-US" sz="3000" i="1" smtClean="0">
                            <a:latin typeface="Cambria Math" panose="02040503050406030204" pitchFamily="18" charset="0"/>
                          </a:rPr>
                        </m:ctrlPr>
                      </m:sSubPr>
                      <m:e>
                        <m:r>
                          <a:rPr lang="en-US" sz="3000" b="0" i="1" smtClean="0">
                            <a:latin typeface="Cambria Math" panose="02040503050406030204" pitchFamily="18" charset="0"/>
                          </a:rPr>
                          <m:t>𝐹</m:t>
                        </m:r>
                      </m:e>
                      <m:sub>
                        <m:r>
                          <a:rPr lang="en-US" sz="3000" b="0" i="1" smtClean="0">
                            <a:latin typeface="Cambria Math" panose="02040503050406030204" pitchFamily="18" charset="0"/>
                          </a:rPr>
                          <m:t>𝑣</m:t>
                        </m:r>
                      </m:sub>
                    </m:sSub>
                    <m:r>
                      <a:rPr lang="en-US" sz="3000" b="0" i="1" smtClean="0">
                        <a:latin typeface="Cambria Math" panose="02040503050406030204" pitchFamily="18" charset="0"/>
                      </a:rPr>
                      <m:t>=</m:t>
                    </m:r>
                  </m:oMath>
                </a14:m>
                <a:r>
                  <a:rPr lang="en-US" sz="3000" dirty="0" smtClean="0"/>
                  <a:t> </a:t>
                </a:r>
                <a:r>
                  <a:rPr lang="en-US" sz="3000" dirty="0"/>
                  <a:t>V</a:t>
                </a:r>
                <a:r>
                  <a:rPr lang="en-US" sz="3000" dirty="0" smtClean="0"/>
                  <a:t>iscous force</a:t>
                </a:r>
              </a:p>
              <a:p>
                <a:pPr marL="0" indent="0" algn="just">
                  <a:buNone/>
                </a:pPr>
                <a14:m>
                  <m:oMath xmlns:m="http://schemas.openxmlformats.org/officeDocument/2006/math">
                    <m:sSub>
                      <m:sSubPr>
                        <m:ctrlPr>
                          <a:rPr lang="en-US" sz="3000" i="1" smtClean="0">
                            <a:latin typeface="Cambria Math" panose="02040503050406030204" pitchFamily="18" charset="0"/>
                          </a:rPr>
                        </m:ctrlPr>
                      </m:sSubPr>
                      <m:e>
                        <m:r>
                          <a:rPr lang="en-US" sz="3000" b="0" i="1" smtClean="0">
                            <a:latin typeface="Cambria Math" panose="02040503050406030204" pitchFamily="18" charset="0"/>
                          </a:rPr>
                          <m:t>𝐹</m:t>
                        </m:r>
                      </m:e>
                      <m:sub>
                        <m:r>
                          <a:rPr lang="en-US" sz="3000" b="0" i="1" smtClean="0">
                            <a:latin typeface="Cambria Math" panose="02040503050406030204" pitchFamily="18" charset="0"/>
                          </a:rPr>
                          <m:t>𝑔</m:t>
                        </m:r>
                      </m:sub>
                    </m:sSub>
                    <m:r>
                      <a:rPr lang="en-US" sz="3000" b="0" i="1" smtClean="0">
                        <a:latin typeface="Cambria Math" panose="02040503050406030204" pitchFamily="18" charset="0"/>
                      </a:rPr>
                      <m:t>=</m:t>
                    </m:r>
                  </m:oMath>
                </a14:m>
                <a:r>
                  <a:rPr lang="en-US" sz="3000" dirty="0" smtClean="0"/>
                  <a:t> Gravity force</a:t>
                </a:r>
              </a:p>
              <a:p>
                <a:pPr marL="0" indent="0" algn="just">
                  <a:buNone/>
                </a:pPr>
                <a:r>
                  <a:rPr lang="en-US" sz="3000" dirty="0" smtClean="0"/>
                  <a:t>*directions of the corresponding forces at the corresponding points in prototype should also be same.</a:t>
                </a:r>
              </a:p>
              <a:p>
                <a:pPr marL="0" indent="0" algn="just">
                  <a:buNone/>
                </a:pPr>
                <a:endParaRPr lang="en-US" sz="3000" dirty="0"/>
              </a:p>
            </p:txBody>
          </p:sp>
        </mc:Choice>
        <mc:Fallback>
          <p:sp>
            <p:nvSpPr>
              <p:cNvPr id="3" name="Content Placeholder 2"/>
              <p:cNvSpPr>
                <a:spLocks noGrp="1" noRot="1" noChangeAspect="1" noMove="1" noResize="1" noEditPoints="1" noAdjustHandles="1" noChangeArrowheads="1" noChangeShapeType="1" noTextEdit="1"/>
              </p:cNvSpPr>
              <p:nvPr>
                <p:ph idx="1"/>
              </p:nvPr>
            </p:nvSpPr>
            <p:spPr>
              <a:xfrm>
                <a:off x="205152" y="1082603"/>
                <a:ext cx="11766453" cy="5444806"/>
              </a:xfrm>
              <a:blipFill rotWithShape="0">
                <a:blip r:embed="rId2"/>
                <a:stretch>
                  <a:fillRect l="-1190" t="-2123" r="-1139" b="-670"/>
                </a:stretch>
              </a:blipFill>
              <a:ln>
                <a:solidFill>
                  <a:schemeClr val="accent4"/>
                </a:solidFill>
              </a:ln>
            </p:spPr>
            <p:txBody>
              <a:bodyPr/>
              <a:lstStyle/>
              <a:p>
                <a:r>
                  <a:rPr lang="en-US">
                    <a:noFill/>
                  </a:rPr>
                  <a:t> </a:t>
                </a:r>
              </a:p>
            </p:txBody>
          </p:sp>
        </mc:Fallback>
      </mc:AlternateContent>
    </p:spTree>
    <p:extLst>
      <p:ext uri="{BB962C8B-B14F-4D97-AF65-F5344CB8AC3E}">
        <p14:creationId xmlns:p14="http://schemas.microsoft.com/office/powerpoint/2010/main" val="256371248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342</TotalTime>
  <Words>547</Words>
  <Application>Microsoft Office PowerPoint</Application>
  <PresentationFormat>Widescreen</PresentationFormat>
  <Paragraphs>67</Paragraphs>
  <Slides>10</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10</vt:i4>
      </vt:variant>
    </vt:vector>
  </HeadingPairs>
  <TitlesOfParts>
    <vt:vector size="16" baseType="lpstr">
      <vt:lpstr>Arial</vt:lpstr>
      <vt:lpstr>Balto Web Bold</vt:lpstr>
      <vt:lpstr>Calibri</vt:lpstr>
      <vt:lpstr>Calibri Light</vt:lpstr>
      <vt:lpstr>Cambria Math</vt:lpstr>
      <vt:lpstr>Office Theme</vt:lpstr>
      <vt:lpstr>Model Analysis</vt:lpstr>
      <vt:lpstr>Model Analysis</vt:lpstr>
      <vt:lpstr>Advantages of model testing:</vt:lpstr>
      <vt:lpstr>Applications of the model testing:</vt:lpstr>
      <vt:lpstr>Similitude</vt:lpstr>
      <vt:lpstr>Geometric Similarity</vt:lpstr>
      <vt:lpstr>Geometric Similarity</vt:lpstr>
      <vt:lpstr>Kinematic Similarity</vt:lpstr>
      <vt:lpstr>Dynamic Similarity</vt:lpstr>
      <vt:lpstr>Similitude</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Model Analysis</dc:title>
  <dc:creator>Ahmed Hossain</dc:creator>
  <cp:lastModifiedBy>Ahmed Hossain</cp:lastModifiedBy>
  <cp:revision>20</cp:revision>
  <dcterms:created xsi:type="dcterms:W3CDTF">2018-07-05T12:38:05Z</dcterms:created>
  <dcterms:modified xsi:type="dcterms:W3CDTF">2018-07-14T14:15:03Z</dcterms:modified>
</cp:coreProperties>
</file>