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4" r:id="rId6"/>
    <p:sldId id="261" r:id="rId7"/>
    <p:sldId id="262" r:id="rId8"/>
    <p:sldId id="263" r:id="rId9"/>
    <p:sldId id="266" r:id="rId10"/>
    <p:sldId id="267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6154-DD25-483F-85F4-49A9045506F9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0EA-2445-4FA1-8E8C-1359ADB2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5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6154-DD25-483F-85F4-49A9045506F9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0EA-2445-4FA1-8E8C-1359ADB2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2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6154-DD25-483F-85F4-49A9045506F9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0EA-2445-4FA1-8E8C-1359ADB2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6154-DD25-483F-85F4-49A9045506F9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0EA-2445-4FA1-8E8C-1359ADB2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9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6154-DD25-483F-85F4-49A9045506F9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0EA-2445-4FA1-8E8C-1359ADB2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5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6154-DD25-483F-85F4-49A9045506F9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0EA-2445-4FA1-8E8C-1359ADB2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2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6154-DD25-483F-85F4-49A9045506F9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0EA-2445-4FA1-8E8C-1359ADB2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5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6154-DD25-483F-85F4-49A9045506F9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0EA-2445-4FA1-8E8C-1359ADB2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7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6154-DD25-483F-85F4-49A9045506F9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0EA-2445-4FA1-8E8C-1359ADB2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9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6154-DD25-483F-85F4-49A9045506F9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0EA-2445-4FA1-8E8C-1359ADB2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9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6154-DD25-483F-85F4-49A9045506F9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10EA-2445-4FA1-8E8C-1359ADB2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6154-DD25-483F-85F4-49A9045506F9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A10EA-2445-4FA1-8E8C-1359ADB2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8" y="150125"/>
            <a:ext cx="11884925" cy="5722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/>
              <a:t>Factors influencing Hydraulic Phenomena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812" y="941695"/>
                <a:ext cx="11823511" cy="5816977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100" dirty="0" smtClean="0">
                    <a:solidFill>
                      <a:schemeClr val="tx1"/>
                    </a:solidFill>
                  </a:rPr>
                  <a:t>1. Inertia force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1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00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3100" dirty="0"/>
                  <a:t>It always exists in the fluid flow problem.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3100" dirty="0"/>
                  <a:t>It is equal to the product of mass and acceleration of the flowing fluid and acts in the direction opposite to the direction of acceleration</a:t>
                </a:r>
                <a:r>
                  <a:rPr lang="en-US" sz="3100" dirty="0" smtClean="0"/>
                  <a:t>.</a:t>
                </a:r>
              </a:p>
              <a:p>
                <a:pPr algn="just"/>
                <a:r>
                  <a:rPr lang="en-US" sz="3100" dirty="0" smtClean="0">
                    <a:solidFill>
                      <a:srgbClr val="FF0000"/>
                    </a:solidFill>
                  </a:rPr>
                  <a:t>Inertia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100" dirty="0" smtClean="0">
                    <a:solidFill>
                      <a:srgbClr val="FF0000"/>
                    </a:solidFill>
                  </a:rPr>
                  <a:t> = mass</a:t>
                </a:r>
                <a14:m>
                  <m:oMath xmlns:m="http://schemas.openxmlformats.org/officeDocument/2006/math">
                    <m:r>
                      <a:rPr lang="en-US" sz="31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100" dirty="0" smtClean="0">
                    <a:solidFill>
                      <a:srgbClr val="FF0000"/>
                    </a:solidFill>
                  </a:rPr>
                  <a:t> acceleration</a:t>
                </a:r>
              </a:p>
              <a:p>
                <a:pPr algn="just"/>
                <a:endParaRPr lang="en-US" sz="3100" dirty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en-US" sz="3100" dirty="0" smtClean="0">
                    <a:solidFill>
                      <a:schemeClr val="tx1"/>
                    </a:solidFill>
                  </a:rPr>
                  <a:t>2. Viscous force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100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100" dirty="0"/>
                  <a:t>It is present in fluid flow problems where viscosity is to play an important role.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100" dirty="0"/>
                  <a:t>It </a:t>
                </a:r>
                <a:r>
                  <a:rPr lang="en-US" sz="3100" dirty="0" smtClean="0"/>
                  <a:t>is equal to the product of shear stress (</a:t>
                </a:r>
                <a:r>
                  <a:rPr lang="el-GR" sz="3100" dirty="0" smtClean="0"/>
                  <a:t>τ</a:t>
                </a:r>
                <a:r>
                  <a:rPr lang="en-US" sz="3100" dirty="0" smtClean="0"/>
                  <a:t>) due to viscosity and surface area of flow.</a:t>
                </a:r>
              </a:p>
              <a:p>
                <a:pPr algn="just"/>
                <a:r>
                  <a:rPr lang="en-US" sz="3100" dirty="0" smtClean="0">
                    <a:solidFill>
                      <a:srgbClr val="FF0000"/>
                    </a:solidFill>
                  </a:rPr>
                  <a:t>Viscous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3100" dirty="0" smtClean="0">
                    <a:solidFill>
                      <a:srgbClr val="FF0000"/>
                    </a:solidFill>
                  </a:rPr>
                  <a:t> = shear stress</a:t>
                </a:r>
                <a:r>
                  <a:rPr lang="en-US" sz="31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100" dirty="0" smtClean="0">
                    <a:solidFill>
                      <a:srgbClr val="FF0000"/>
                    </a:solidFill>
                  </a:rPr>
                  <a:t> surface area</a:t>
                </a:r>
                <a:endParaRPr lang="en-US" sz="3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12" y="941695"/>
                <a:ext cx="11823511" cy="5816977"/>
              </a:xfrm>
              <a:prstGeom prst="rect">
                <a:avLst/>
              </a:prstGeom>
              <a:blipFill rotWithShape="0">
                <a:blip r:embed="rId2"/>
                <a:stretch>
                  <a:fillRect l="-1184" t="-1149" r="-1184" b="-219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1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05" y="211016"/>
            <a:ext cx="11744765" cy="8325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Euler’s Number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0904" y="1178510"/>
                <a:ext cx="11744765" cy="5320763"/>
              </a:xfrm>
              <a:ln>
                <a:solidFill>
                  <a:schemeClr val="accent4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It is defined as the square root of the ratio of the inertia force to the pressure force.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Mathematically,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Here, inertia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l-GR" dirty="0">
                    <a:solidFill>
                      <a:srgbClr val="FF0000"/>
                    </a:solidFill>
                  </a:rPr>
                  <a:t>ρ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Pressure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= intensity of pressure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smtClean="0"/>
                  <a:t> area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= </a:t>
                </a:r>
                <a:r>
                  <a:rPr lang="en-US" dirty="0" smtClean="0"/>
                  <a:t>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smtClean="0"/>
                  <a:t> A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skw"/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rgbClr val="FF0000"/>
                                    </a:solidFill>
                                  </a:rPr>
                                  <m:t>p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904" y="1178510"/>
                <a:ext cx="11744765" cy="5320763"/>
              </a:xfrm>
              <a:blipFill rotWithShape="0">
                <a:blip r:embed="rId2"/>
                <a:stretch>
                  <a:fillRect l="-1037" t="-1714" r="-1037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59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05" y="211016"/>
            <a:ext cx="11744765" cy="8325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Weber Number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0904" y="1164442"/>
                <a:ext cx="11744765" cy="5320763"/>
              </a:xfrm>
              <a:ln>
                <a:solidFill>
                  <a:schemeClr val="accent4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It is defined as the square root of the ratio of the inertia force to the surface tension force.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Mathematically,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Here, inertia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l-GR" dirty="0">
                    <a:solidFill>
                      <a:srgbClr val="FF0000"/>
                    </a:solidFill>
                  </a:rPr>
                  <a:t>ρ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Surface tension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= surface tension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smtClean="0"/>
                  <a:t> length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= </a:t>
                </a:r>
                <a:r>
                  <a:rPr lang="el-GR" dirty="0" smtClean="0"/>
                  <a:t>σ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smtClean="0"/>
                  <a:t> L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skw"/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l-GR" dirty="0" smtClean="0">
                                    <a:solidFill>
                                      <a:srgbClr val="FF0000"/>
                                    </a:solidFill>
                                  </a:rPr>
                                  <m:t>σ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l-GR" dirty="0" smtClean="0">
                                    <a:solidFill>
                                      <a:srgbClr val="FF0000"/>
                                    </a:solidFill>
                                  </a:rPr>
                                  <m:t>ρ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904" y="1164442"/>
                <a:ext cx="11744765" cy="5320763"/>
              </a:xfrm>
              <a:blipFill rotWithShape="0">
                <a:blip r:embed="rId2"/>
                <a:stretch>
                  <a:fillRect l="-1037" t="-1714" r="-1037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7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05" y="211016"/>
            <a:ext cx="11744765" cy="8325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Mach Number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0904" y="1164442"/>
                <a:ext cx="11744765" cy="5320763"/>
              </a:xfrm>
              <a:ln>
                <a:solidFill>
                  <a:schemeClr val="accent4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It is defined as the square root of the ratio of the inertia force to the elastic force.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Mathematically, M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Here, inertia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l-GR" dirty="0">
                    <a:solidFill>
                      <a:srgbClr val="FF0000"/>
                    </a:solidFill>
                  </a:rPr>
                  <a:t>ρ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Elastic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= elastic stress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smtClean="0"/>
                  <a:t> area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= </a:t>
                </a:r>
                <a:r>
                  <a:rPr lang="en-US" dirty="0"/>
                  <a:t>K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smtClean="0"/>
                  <a:t> A = 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skw"/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l-GR" dirty="0" smtClean="0">
                                    <a:solidFill>
                                      <a:srgbClr val="FF0000"/>
                                    </a:solidFill>
                                  </a:rPr>
                                  <m:t>ρ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 smtClean="0"/>
                  <a:t> ; C = Velocity of sound in the fluid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904" y="1164442"/>
                <a:ext cx="11744765" cy="5320763"/>
              </a:xfrm>
              <a:blipFill rotWithShape="0">
                <a:blip r:embed="rId2"/>
                <a:stretch>
                  <a:fillRect l="-1037" t="-1714" r="-1037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01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562706"/>
            <a:ext cx="11211949" cy="6168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15" y="154744"/>
            <a:ext cx="11864927" cy="5064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Summary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9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8" y="150125"/>
            <a:ext cx="11884925" cy="5722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/>
              <a:t>Factors influencing Hydraulic Phenomena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812" y="843221"/>
                <a:ext cx="11823511" cy="5777159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solidFill>
                      <a:schemeClr val="tx1"/>
                    </a:solidFill>
                  </a:rPr>
                  <a:t>3. Gravity force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It </a:t>
                </a:r>
                <a:r>
                  <a:rPr lang="en-US" sz="3600" dirty="0" smtClean="0"/>
                  <a:t>is present in case of open surface flow.</a:t>
                </a:r>
                <a:endParaRPr lang="en-US" sz="36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It is equal to the product of mass and acceleration </a:t>
                </a:r>
                <a:r>
                  <a:rPr lang="en-US" sz="3600" dirty="0" smtClean="0"/>
                  <a:t>due to gravity.</a:t>
                </a:r>
              </a:p>
              <a:p>
                <a:pPr algn="just"/>
                <a:r>
                  <a:rPr lang="en-US" sz="3600" dirty="0" smtClean="0">
                    <a:solidFill>
                      <a:srgbClr val="FF0000"/>
                    </a:solidFill>
                  </a:rPr>
                  <a:t>Gravity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= mass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acceleration due to gravity</a:t>
                </a:r>
                <a:endParaRPr lang="en-US" sz="3600" dirty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en-US" sz="3600" dirty="0" smtClean="0">
                    <a:solidFill>
                      <a:schemeClr val="tx1"/>
                    </a:solidFill>
                  </a:rPr>
                  <a:t>4. Pressure force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:pPr algn="just"/>
                <a:r>
                  <a:rPr lang="en-US" sz="3600" dirty="0" smtClean="0"/>
                  <a:t>This type of force is present in case of pipe flow.</a:t>
                </a:r>
              </a:p>
              <a:p>
                <a:pPr algn="just"/>
                <a:r>
                  <a:rPr lang="en-US" sz="3600" dirty="0" smtClean="0"/>
                  <a:t>It is equal to the product of pressure intensity and cross-sectional area of the flowing fluid. </a:t>
                </a:r>
              </a:p>
              <a:p>
                <a:pPr algn="just"/>
                <a:r>
                  <a:rPr lang="en-US" sz="3600" dirty="0" smtClean="0">
                    <a:solidFill>
                      <a:srgbClr val="FF0000"/>
                    </a:solidFill>
                  </a:rPr>
                  <a:t>Pressure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= pressure intensity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cross-sectional area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12" y="843221"/>
                <a:ext cx="11823511" cy="5777159"/>
              </a:xfrm>
              <a:prstGeom prst="rect">
                <a:avLst/>
              </a:prstGeom>
              <a:blipFill rotWithShape="0">
                <a:blip r:embed="rId2"/>
                <a:stretch>
                  <a:fillRect l="-1493" t="-1474" r="-1493" b="-221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6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11" y="364920"/>
            <a:ext cx="11687458" cy="5722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dirty="0" smtClean="0"/>
              <a:t>Factors influencing Hydraulic Phenomena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3810" y="1223049"/>
                <a:ext cx="11687459" cy="5078313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solidFill>
                      <a:schemeClr val="tx1"/>
                    </a:solidFill>
                  </a:rPr>
                  <a:t>5. Surface tension force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3600" dirty="0">
                    <a:solidFill>
                      <a:schemeClr val="tx1"/>
                    </a:solidFill>
                  </a:rPr>
                  <a:t>It is equal to the product of surface tension and length of surface of the flowing fluid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= surface tension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length of surface of flowing fluid</a:t>
                </a:r>
              </a:p>
              <a:p>
                <a:pPr algn="just"/>
                <a:endParaRPr lang="en-US" sz="3600" dirty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en-US" sz="3600" dirty="0" smtClean="0">
                    <a:solidFill>
                      <a:schemeClr val="tx1"/>
                    </a:solidFill>
                  </a:rPr>
                  <a:t>6. Elastic Force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:pPr algn="just"/>
                <a:r>
                  <a:rPr lang="en-US" sz="3600" dirty="0" smtClean="0">
                    <a:solidFill>
                      <a:schemeClr val="tx1"/>
                    </a:solidFill>
                  </a:rPr>
                  <a:t>It is equal to the product of elastic stress and area of the flowing fluid.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=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elastic stress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area </a:t>
                </a:r>
                <a:r>
                  <a:rPr lang="en-US" sz="3600" dirty="0">
                    <a:solidFill>
                      <a:srgbClr val="FF0000"/>
                    </a:solidFill>
                  </a:rPr>
                  <a:t>of flowing fluid</a:t>
                </a:r>
                <a:endParaRPr lang="en-US" sz="36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10" y="1223049"/>
                <a:ext cx="11687459" cy="5078313"/>
              </a:xfrm>
              <a:prstGeom prst="rect">
                <a:avLst/>
              </a:prstGeom>
              <a:blipFill rotWithShape="0">
                <a:blip r:embed="rId2"/>
                <a:stretch>
                  <a:fillRect l="-1511" t="-1796" r="-1563" b="-347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7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379828"/>
            <a:ext cx="10213145" cy="6035040"/>
          </a:xfrm>
          <a:prstGeom prst="rect">
            <a:avLst/>
          </a:prstGeom>
          <a:effectLst>
            <a:outerShdw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50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2" y="211016"/>
            <a:ext cx="11794590" cy="6074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Dimensionless numbers and their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2" y="995631"/>
            <a:ext cx="11794590" cy="3196541"/>
          </a:xfrm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smtClean="0"/>
              <a:t>Reynolds number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Froude’s number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Euler’s number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Weber’s number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Mach’s number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779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3288" y="211017"/>
                <a:ext cx="11752385" cy="846626"/>
              </a:xfr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dirty="0" smtClean="0"/>
                  <a:t>Reynolds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3288" y="211017"/>
                <a:ext cx="11752385" cy="846626"/>
              </a:xfrm>
              <a:blipFill rotWithShape="0">
                <a:blip r:embed="rId2"/>
                <a:stretch>
                  <a:fillRect l="-2074" t="-13669" b="-251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3287" y="1262917"/>
                <a:ext cx="11752385" cy="5278559"/>
              </a:xfrm>
              <a:ln>
                <a:solidFill>
                  <a:srgbClr val="FFC000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dirty="0" smtClean="0"/>
                  <a:t>Reynolds from his experiment, found that the nature of flow in a closed conduit depends upon the following factors: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3200" dirty="0" smtClean="0"/>
                  <a:t>Diameter of the pipe (D)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3200" dirty="0" smtClean="0"/>
                  <a:t>Density of the liquid (</a:t>
                </a:r>
                <a:r>
                  <a:rPr lang="el-GR" sz="3200" dirty="0" smtClean="0"/>
                  <a:t>ρ</a:t>
                </a:r>
                <a:r>
                  <a:rPr lang="en-US" sz="3200" dirty="0" smtClean="0"/>
                  <a:t>)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3200" dirty="0" smtClean="0"/>
                  <a:t>Viscosity of the liquid (</a:t>
                </a:r>
                <a:r>
                  <a:rPr lang="el-GR" sz="3200" dirty="0" smtClean="0"/>
                  <a:t>μ</a:t>
                </a:r>
                <a:r>
                  <a:rPr lang="en-US" sz="3200" dirty="0" smtClean="0"/>
                  <a:t>)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3200" dirty="0" smtClean="0"/>
                  <a:t>Velocity of flow (V)</a:t>
                </a:r>
              </a:p>
              <a:p>
                <a:pPr marL="0" indent="0" algn="just">
                  <a:buNone/>
                </a:pPr>
                <a:r>
                  <a:rPr lang="en-US" sz="3200" dirty="0" smtClean="0"/>
                  <a:t>By combining the above variables, Reynolds determined a non-dimensional quantity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den>
                    </m:f>
                  </m:oMath>
                </a14:m>
                <a:r>
                  <a:rPr lang="en-US" sz="3200" dirty="0" smtClean="0"/>
                  <a:t> which is known as Reynolds number.</a:t>
                </a:r>
              </a:p>
              <a:p>
                <a:pPr marL="0" indent="0" algn="just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287" y="1262917"/>
                <a:ext cx="11752385" cy="5278559"/>
              </a:xfrm>
              <a:blipFill rotWithShape="0">
                <a:blip r:embed="rId3"/>
                <a:stretch>
                  <a:fillRect l="-1295" t="-2304" r="-1295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7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9489" y="1330526"/>
                <a:ext cx="11575846" cy="5107437"/>
              </a:xfrm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sz="3600" dirty="0" smtClean="0"/>
                  <a:t>It is defined as the ratio of inertia force to the viscous force.</a:t>
                </a:r>
              </a:p>
              <a:p>
                <a:pPr marL="0" indent="0" algn="just">
                  <a:buNone/>
                </a:pPr>
                <a:r>
                  <a:rPr lang="en-US" sz="3600" dirty="0" smtClean="0"/>
                  <a:t>Inertia force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3600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𝑚𝑎𝑠𝑠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𝑎𝑐𝑐𝑒𝑙𝑒𝑟𝑎𝑡𝑖𝑜𝑛</m:t>
                    </m:r>
                  </m:oMath>
                </a14:m>
                <a:r>
                  <a:rPr lang="en-US" sz="3600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sz="3600" dirty="0" smtClean="0"/>
                  <a:t>= density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 smtClean="0"/>
                  <a:t> volume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𝑉𝑒𝑙𝑜𝑐𝑖𝑡𝑦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0" indent="0" algn="just">
                  <a:buNone/>
                </a:pPr>
                <a:r>
                  <a:rPr lang="en-US" sz="3600" dirty="0" smtClean="0"/>
                  <a:t>= density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𝑜𝑙𝑢𝑚𝑒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 smtClean="0"/>
                  <a:t> Velocity</a:t>
                </a:r>
              </a:p>
              <a:p>
                <a:pPr marL="0" indent="0" algn="just">
                  <a:buNone/>
                </a:pPr>
                <a:r>
                  <a:rPr lang="en-US" sz="3600" dirty="0" smtClean="0"/>
                  <a:t>= </a:t>
                </a:r>
                <a:r>
                  <a:rPr lang="en-US" sz="3600" dirty="0"/>
                  <a:t>density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Area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 smtClean="0"/>
                  <a:t> Velocity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Velocity</a:t>
                </a:r>
              </a:p>
              <a:p>
                <a:pPr marL="0" indent="0" algn="just">
                  <a:buNone/>
                </a:pPr>
                <a:r>
                  <a:rPr lang="en-US" sz="3600" dirty="0" smtClean="0"/>
                  <a:t>= </a:t>
                </a:r>
                <a:r>
                  <a:rPr lang="el-GR" sz="3600" dirty="0" smtClean="0"/>
                  <a:t>ρ</a:t>
                </a:r>
                <a:r>
                  <a:rPr lang="en-US" sz="3600" dirty="0" smtClean="0"/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/>
              </a:p>
              <a:p>
                <a:pPr marL="0" indent="0" algn="just">
                  <a:buNone/>
                </a:pPr>
                <a:endParaRPr lang="en-US" sz="3600" dirty="0" smtClean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489" y="1330526"/>
                <a:ext cx="11575846" cy="5107437"/>
              </a:xfrm>
              <a:blipFill rotWithShape="0">
                <a:blip r:embed="rId2"/>
                <a:stretch>
                  <a:fillRect l="-1578" t="-2738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39489" y="285763"/>
                <a:ext cx="11575846" cy="844527"/>
              </a:xfr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dirty="0" smtClean="0"/>
                  <a:t>Reynolds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9489" y="285763"/>
                <a:ext cx="11575846" cy="844527"/>
              </a:xfrm>
              <a:blipFill rotWithShape="0">
                <a:blip r:embed="rId3"/>
                <a:stretch>
                  <a:fillRect l="-2158" t="-13669" b="-251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83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9489" y="1372730"/>
                <a:ext cx="11370290" cy="5070273"/>
              </a:xfrm>
              <a:ln>
                <a:solidFill>
                  <a:srgbClr val="FFC000"/>
                </a:solidFill>
              </a:ln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3600" dirty="0" smtClean="0"/>
                  <a:t>Viscous force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en-US" sz="3600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𝑠h𝑒𝑎𝑟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𝑠𝑡𝑟𝑒𝑠𝑠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𝑎𝑟𝑒𝑎</m:t>
                    </m:r>
                  </m:oMath>
                </a14:m>
                <a:r>
                  <a:rPr lang="en-US" sz="3600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sz="3600" dirty="0" smtClean="0"/>
                  <a:t>= 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𝑎𝑟𝑒𝑎</m:t>
                    </m:r>
                  </m:oMath>
                </a14:m>
                <a:endParaRPr lang="en-US" sz="3600" dirty="0" smtClean="0"/>
              </a:p>
              <a:p>
                <a:pPr marL="0" indent="0" algn="just">
                  <a:buNone/>
                </a:pPr>
                <a:r>
                  <a:rPr lang="en-US" sz="3600" dirty="0" smtClean="0"/>
                  <a:t>= </a:t>
                </a:r>
                <a:r>
                  <a:rPr lang="en-US" sz="3600" dirty="0"/>
                  <a:t>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3600" dirty="0" smtClean="0"/>
              </a:p>
              <a:p>
                <a:pPr marL="0" indent="0" algn="just">
                  <a:buNone/>
                </a:pPr>
                <a:endParaRPr lang="en-US" sz="3600" dirty="0"/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rgbClr val="FF0000"/>
                    </a:solidFill>
                  </a:rPr>
                  <a:t>Reynolds Number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𝑉𝐿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den>
                    </m:f>
                  </m:oMath>
                </a14:m>
                <a:endParaRPr lang="en-US" sz="3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489" y="1372730"/>
                <a:ext cx="11370290" cy="5070273"/>
              </a:xfrm>
              <a:blipFill rotWithShape="0">
                <a:blip r:embed="rId2"/>
                <a:stretch>
                  <a:fillRect l="-1607" t="-2638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39489" y="313898"/>
                <a:ext cx="11370290" cy="844527"/>
              </a:xfr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dirty="0" smtClean="0"/>
                  <a:t>Reynolds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9489" y="313898"/>
                <a:ext cx="11370290" cy="844527"/>
              </a:xfrm>
              <a:blipFill rotWithShape="0">
                <a:blip r:embed="rId3"/>
                <a:stretch>
                  <a:fillRect l="-2197" t="-13571" b="-25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62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05" y="211016"/>
            <a:ext cx="11744765" cy="8325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Froude Number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0904" y="1178510"/>
                <a:ext cx="11744765" cy="5320763"/>
              </a:xfrm>
              <a:ln>
                <a:solidFill>
                  <a:schemeClr val="accent4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It is defined as the square root of the ratio of inertia force and the gravity force.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Mathematically,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Here, inertia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:r>
                  <a:rPr lang="el-GR" dirty="0"/>
                  <a:t>ρ</a:t>
                </a:r>
                <a:r>
                  <a:rPr lang="en-US" dirty="0"/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Gravity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Mass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smtClean="0"/>
                  <a:t> Acceleration due to gravity 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density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smtClean="0"/>
                  <a:t> volume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smtClean="0"/>
                  <a:t> g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</a:t>
                </a:r>
                <a:r>
                  <a:rPr lang="el-GR" dirty="0"/>
                  <a:t>ρ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en-US" dirty="0" smtClean="0"/>
                  <a:t>AL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en-US" dirty="0" err="1" smtClean="0"/>
                  <a:t>g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𝐿𝑔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904" y="1178510"/>
                <a:ext cx="11744765" cy="5320763"/>
              </a:xfrm>
              <a:blipFill rotWithShape="0">
                <a:blip r:embed="rId2"/>
                <a:stretch>
                  <a:fillRect l="-1037" t="-1714" r="-52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389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232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Factors influencing Hydraulic Phenomena</vt:lpstr>
      <vt:lpstr>Factors influencing Hydraulic Phenomena</vt:lpstr>
      <vt:lpstr>Factors influencing Hydraulic Phenomena</vt:lpstr>
      <vt:lpstr>PowerPoint Presentation</vt:lpstr>
      <vt:lpstr>Dimensionless numbers and their significance</vt:lpstr>
      <vt:lpstr>Reynolds Number, R_e</vt:lpstr>
      <vt:lpstr>Reynolds Number, R_e</vt:lpstr>
      <vt:lpstr>Reynolds Number, R_e</vt:lpstr>
      <vt:lpstr>Froude Number</vt:lpstr>
      <vt:lpstr>Euler’s Number</vt:lpstr>
      <vt:lpstr>Weber Number</vt:lpstr>
      <vt:lpstr>Mach Number</vt:lpstr>
      <vt:lpstr>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influencing Hydraulic Phenomena</dc:title>
  <dc:creator>Ahmed Hossain</dc:creator>
  <cp:lastModifiedBy>Ahmed Hossain</cp:lastModifiedBy>
  <cp:revision>19</cp:revision>
  <dcterms:created xsi:type="dcterms:W3CDTF">2018-07-05T18:20:21Z</dcterms:created>
  <dcterms:modified xsi:type="dcterms:W3CDTF">2019-03-10T18:42:19Z</dcterms:modified>
</cp:coreProperties>
</file>