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3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76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45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91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83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18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23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7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42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49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13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F000D-9455-48D9-A1E9-1F86DFBAEB50}" type="datetimeFigureOut">
              <a:rPr lang="en-US" smtClean="0"/>
              <a:t>7/14/2018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104A-AF19-4BA9-A188-58B46E7BE2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900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043" y="168812"/>
            <a:ext cx="11653911" cy="76222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4000" dirty="0" smtClean="0"/>
              <a:t>Model (or Similarity Laws)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042" y="1108172"/>
            <a:ext cx="11653912" cy="5320763"/>
          </a:xfrm>
          <a:ln>
            <a:solidFill>
              <a:schemeClr val="accent4"/>
            </a:solidFill>
          </a:ln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3200" dirty="0" smtClean="0"/>
              <a:t>Dimensionless number </a:t>
            </a:r>
            <a:r>
              <a:rPr lang="en-US" sz="3200" dirty="0" smtClean="0">
                <a:solidFill>
                  <a:srgbClr val="FF0000"/>
                </a:solidFill>
              </a:rPr>
              <a:t>should be same</a:t>
            </a:r>
            <a:r>
              <a:rPr lang="en-US" sz="3200" dirty="0" smtClean="0"/>
              <a:t> for the model as well as the prototype; this condition is difficult to be satisfied for all dimensionless numbers.</a:t>
            </a:r>
          </a:p>
          <a:p>
            <a:pPr marL="0" indent="0" algn="just">
              <a:buNone/>
            </a:pPr>
            <a:r>
              <a:rPr lang="en-US" sz="3200" dirty="0" smtClean="0"/>
              <a:t>Hence, models are designed on the basis of the force which is </a:t>
            </a:r>
            <a:r>
              <a:rPr lang="en-US" sz="3200" dirty="0" smtClean="0">
                <a:solidFill>
                  <a:srgbClr val="FF0000"/>
                </a:solidFill>
              </a:rPr>
              <a:t>dominating</a:t>
            </a:r>
            <a:r>
              <a:rPr lang="en-US" sz="3200" dirty="0" smtClean="0"/>
              <a:t> in the flow situation. The laws on which the models are designed for dynamic similarity are called </a:t>
            </a:r>
            <a:r>
              <a:rPr lang="en-US" sz="3200" dirty="0" smtClean="0">
                <a:solidFill>
                  <a:srgbClr val="FF0000"/>
                </a:solidFill>
              </a:rPr>
              <a:t>model or similarity laws</a:t>
            </a:r>
            <a:r>
              <a:rPr lang="en-US" sz="32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Reynold’s model law.</a:t>
            </a:r>
          </a:p>
          <a:p>
            <a:pPr marL="514350" indent="-514350" algn="just">
              <a:buAutoNum type="arabicPeriod"/>
            </a:pPr>
            <a:r>
              <a:rPr lang="en-US" sz="3200" dirty="0" smtClean="0">
                <a:solidFill>
                  <a:srgbClr val="FF0000"/>
                </a:solidFill>
              </a:rPr>
              <a:t>Froude Model law.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Euler model law.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Weber model law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Mach model law.</a:t>
            </a:r>
          </a:p>
          <a:p>
            <a:pPr marL="514350" indent="-514350" algn="just"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48339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67287" y="140678"/>
                <a:ext cx="11507371" cy="1421864"/>
              </a:xfrm>
              <a:prstGeom prst="rect">
                <a:avLst/>
              </a:prstGeom>
              <a:noFill/>
              <a:ln>
                <a:solidFill>
                  <a:schemeClr val="accent4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800" dirty="0" smtClean="0"/>
                  <a:t>In the model test of a </a:t>
                </a:r>
                <a:r>
                  <a:rPr lang="en-US" sz="2800" dirty="0" smtClean="0">
                    <a:solidFill>
                      <a:srgbClr val="FF0000"/>
                    </a:solidFill>
                  </a:rPr>
                  <a:t>spillway</a:t>
                </a:r>
                <a:r>
                  <a:rPr lang="en-US" sz="2800" dirty="0" smtClean="0"/>
                  <a:t> the discharge and velocity of flow over </a:t>
                </a:r>
                <a:r>
                  <a:rPr lang="en-US" sz="2800" dirty="0"/>
                  <a:t>the model were 2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2800" dirty="0" smtClean="0"/>
                  <a:t>/s </a:t>
                </a:r>
                <a:r>
                  <a:rPr lang="en-US" sz="2800" dirty="0"/>
                  <a:t>and 1.5 m/s respectively. Calculate </a:t>
                </a:r>
                <a:r>
                  <a:rPr lang="en-US" sz="2800" dirty="0" smtClean="0"/>
                  <a:t>the velocity </a:t>
                </a:r>
                <a:r>
                  <a:rPr lang="en-US" sz="2800" dirty="0"/>
                  <a:t>and discharge over the prototype which is 36 times </a:t>
                </a:r>
                <a:r>
                  <a:rPr lang="en-US" sz="2800" dirty="0" smtClean="0"/>
                  <a:t>the model </a:t>
                </a:r>
                <a:r>
                  <a:rPr lang="en-US" sz="2800" dirty="0"/>
                  <a:t>size.</a:t>
                </a: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287" y="140678"/>
                <a:ext cx="11507371" cy="1421864"/>
              </a:xfrm>
              <a:prstGeom prst="rect">
                <a:avLst/>
              </a:prstGeom>
              <a:blipFill rotWithShape="0">
                <a:blip r:embed="rId2"/>
                <a:stretch>
                  <a:fillRect l="-1058" t="-3404" r="-1005" b="-8511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87" y="1716258"/>
            <a:ext cx="11507371" cy="496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389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222" y="224448"/>
            <a:ext cx="11738316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Spillway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146" y="2039816"/>
            <a:ext cx="10072467" cy="4515728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36017738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601" y="218364"/>
            <a:ext cx="11738781" cy="80358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Problem: Rajput#432 [Semester Final=2017]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7600" y="1225124"/>
                <a:ext cx="11738781" cy="4351338"/>
              </a:xfrm>
              <a:ln>
                <a:solidFill>
                  <a:srgbClr val="FFC000"/>
                </a:solidFill>
              </a:ln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3200" dirty="0" smtClean="0"/>
                  <a:t>A 1:64 model is constructed of an open channel in concrete which has Manning’s N = 0.014. Find the value of N for the Model.</a:t>
                </a:r>
              </a:p>
              <a:p>
                <a:pPr marL="0" indent="0" algn="just">
                  <a:buNone/>
                </a:pPr>
                <a:endParaRPr lang="en-US" sz="3200" dirty="0" smtClean="0"/>
              </a:p>
              <a:p>
                <a:pPr marL="0" indent="0" algn="just">
                  <a:buNone/>
                </a:pPr>
                <a:r>
                  <a:rPr lang="en-US" sz="3200" b="1" dirty="0" smtClean="0">
                    <a:solidFill>
                      <a:srgbClr val="FF0000"/>
                    </a:solidFill>
                  </a:rPr>
                  <a:t>Solution:</a:t>
                </a:r>
                <a:endParaRPr lang="en-US" sz="3200" b="1" dirty="0">
                  <a:solidFill>
                    <a:srgbClr val="FF0000"/>
                  </a:solidFill>
                </a:endParaRPr>
              </a:p>
              <a:p>
                <a:pPr marL="0" indent="0" algn="just">
                  <a:buNone/>
                </a:pPr>
                <a:r>
                  <a:rPr lang="en-US" sz="3200" dirty="0" smtClean="0"/>
                  <a:t>Manning’s Formula:</a:t>
                </a:r>
              </a:p>
              <a:p>
                <a:pPr marL="0" indent="0" algn="just">
                  <a:buNone/>
                </a:pPr>
                <a:r>
                  <a:rPr lang="en-US" sz="3200" dirty="0" smtClean="0"/>
                  <a:t>Velocity in an open channel flow</a:t>
                </a:r>
              </a:p>
              <a:p>
                <a:pPr marL="0" indent="0" algn="just">
                  <a:buNone/>
                </a:pPr>
                <a:r>
                  <a:rPr lang="en-US" sz="3200" i="1" dirty="0" smtClean="0">
                    <a:solidFill>
                      <a:srgbClr val="FF0000"/>
                    </a:solidFill>
                  </a:rPr>
                  <a:t>V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p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∗</m:t>
                    </m:r>
                    <m:sSup>
                      <m:sSupPr>
                        <m:ctrlP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  <m:sup>
                        <m:f>
                          <m:fPr>
                            <m:ctrlP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32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endParaRPr lang="en-US" sz="3200" i="1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7600" y="1225124"/>
                <a:ext cx="11738781" cy="4351338"/>
              </a:xfrm>
              <a:blipFill rotWithShape="0">
                <a:blip r:embed="rId2"/>
                <a:stretch>
                  <a:fillRect l="-1245" t="-2793" r="-1297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9581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124" y="286604"/>
            <a:ext cx="11846257" cy="58521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Reynolds Model Law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0125" y="1047702"/>
                <a:ext cx="11846257" cy="5571461"/>
              </a:xfrm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In flow situations where in addition to inertia, viscous force is the other predominant force, the similarity of flow in the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model</a:t>
                </a:r>
                <a:r>
                  <a:rPr lang="en-US" dirty="0" smtClean="0"/>
                  <a:t> and its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prototype</a:t>
                </a:r>
                <a:r>
                  <a:rPr lang="en-US" dirty="0" smtClean="0"/>
                  <a:t> can be established if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Reynolds number </a:t>
                </a:r>
                <a:r>
                  <a:rPr lang="en-US" dirty="0" smtClean="0"/>
                  <a:t>is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same</a:t>
                </a:r>
                <a:r>
                  <a:rPr lang="en-US" dirty="0" smtClean="0"/>
                  <a:t> for both the systems. This is known as Reynolds law.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According to this law: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𝑚𝑜𝑑𝑒𝑙</m:t>
                        </m:r>
                      </m:sub>
                    </m:sSub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𝑝𝑟𝑜𝑡𝑜𝑡𝑦𝑝𝑒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 smtClean="0"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</a:rPr>
                              <m:t>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µ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f>
                          <m:fPr>
                            <m:type m:val="li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µ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µ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b>
                            </m:sSub>
                          </m:den>
                        </m:f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l-GR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ρ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µ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Here, subscript r represent the corresponding scale ratios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0125" y="1047702"/>
                <a:ext cx="11846257" cy="5571461"/>
              </a:xfrm>
              <a:blipFill rotWithShape="0">
                <a:blip r:embed="rId2"/>
                <a:stretch>
                  <a:fillRect l="-1028" t="-1747" r="-977" b="-1201"/>
                </a:stretch>
              </a:blipFill>
              <a:ln>
                <a:solidFill>
                  <a:srgbClr val="FFC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6470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3218" y="939360"/>
                <a:ext cx="11743162" cy="5644320"/>
              </a:xfrm>
              <a:ln>
                <a:solidFill>
                  <a:schemeClr val="accent4"/>
                </a:solidFill>
              </a:ln>
            </p:spPr>
            <p:txBody>
              <a:bodyPr>
                <a:normAutofit lnSpcReduction="10000"/>
              </a:bodyPr>
              <a:lstStyle/>
              <a:p>
                <a:pPr marL="0" indent="0" algn="just">
                  <a:buNone/>
                </a:pPr>
                <a:r>
                  <a:rPr lang="en-US" dirty="0" smtClean="0"/>
                  <a:t>Time scale ratio,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𝐿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Acceleration scale ratio,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sub>
                        </m:sSub>
                      </m:den>
                    </m:f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Force scale ratio,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 smtClean="0"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∗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/>
                  <a:t>Discharge scale ratio,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r>
                  <a:rPr lang="en-US" dirty="0" smtClean="0"/>
                  <a:t>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l-GR" i="1">
                            <a:latin typeface="Cambria Math" panose="02040503050406030204" pitchFamily="18" charset="0"/>
                          </a:rPr>
                          <m:t>ρ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𝐿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𝑟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:endParaRPr lang="en-US" dirty="0" smtClean="0"/>
              </a:p>
              <a:p>
                <a:pPr marL="0" indent="0" algn="just">
                  <a:buNone/>
                </a:pPr>
                <a:r>
                  <a:rPr lang="en-US" dirty="0" smtClean="0">
                    <a:solidFill>
                      <a:srgbClr val="FF0000"/>
                    </a:solidFill>
                  </a:rPr>
                  <a:t>Application of Reynolds model law: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Motion of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air planes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Flow of incompressible fluid in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closed pipes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Motion of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submarines</a:t>
                </a:r>
                <a:r>
                  <a:rPr lang="en-US" dirty="0" smtClean="0"/>
                  <a:t> completely under water</a:t>
                </a:r>
              </a:p>
              <a:p>
                <a:pPr marL="514350" indent="-514350" algn="just">
                  <a:buAutoNum type="arabicPeriod"/>
                </a:pPr>
                <a:r>
                  <a:rPr lang="en-US" dirty="0" smtClean="0"/>
                  <a:t>Flow around structures and bodies immersed completely under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moving fluids.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3218" y="939360"/>
                <a:ext cx="11743162" cy="5644320"/>
              </a:xfrm>
              <a:blipFill rotWithShape="0">
                <a:blip r:embed="rId2"/>
                <a:stretch>
                  <a:fillRect l="-1037" t="-970" r="-985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 txBox="1">
            <a:spLocks/>
          </p:cNvSpPr>
          <p:nvPr/>
        </p:nvSpPr>
        <p:spPr>
          <a:xfrm>
            <a:off x="253218" y="202198"/>
            <a:ext cx="11743162" cy="58521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Reynolds Model Law: Scale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552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4977" y="1206647"/>
                <a:ext cx="11682046" cy="4351338"/>
              </a:xfrm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en-US" dirty="0" smtClean="0"/>
                  <a:t>Water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flows at 4 m/s in a 150 mm pipe. At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what velocity </a:t>
                </a:r>
                <a:r>
                  <a:rPr lang="en-US" dirty="0" smtClean="0"/>
                  <a:t>must oil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flows in a 75 mm pipe for the two flows to be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dynamically similar</a:t>
                </a:r>
                <a:r>
                  <a:rPr lang="en-US" dirty="0" smtClean="0"/>
                  <a:t>? Take </a:t>
                </a:r>
                <a:r>
                  <a:rPr lang="el-GR" dirty="0" smtClean="0"/>
                  <a:t>ν</a:t>
                </a:r>
                <a:r>
                  <a:rPr lang="en-US" dirty="0" smtClean="0"/>
                  <a:t> for water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15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as 1.145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 smtClean="0"/>
                  <a:t> and that for oil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dirty="0" smtClean="0"/>
                  <a:t> as 3.0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−6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i="1" dirty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 smtClean="0"/>
                  <a:t>.</a:t>
                </a:r>
              </a:p>
              <a:p>
                <a:pPr marL="0" indent="0" algn="just">
                  <a:buNone/>
                </a:pPr>
                <a:r>
                  <a:rPr lang="en-US" sz="3200" dirty="0" smtClean="0"/>
                  <a:t>Solution: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𝑚𝑜𝑑𝑒𝑙</m:t>
                        </m:r>
                      </m:sub>
                    </m:sSub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=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𝑝𝑟𝑜𝑡𝑜𝑡𝑦𝑝𝑒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ν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den>
                    </m:f>
                    <m:r>
                      <a:rPr lang="en-US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𝑑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ν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dirty="0" smtClean="0"/>
                  <a:t> </a:t>
                </a:r>
              </a:p>
              <a:p>
                <a:pPr marL="0" indent="0" algn="just">
                  <a:buNone/>
                </a:pPr>
                <a:r>
                  <a:rPr lang="en-US" dirty="0" smtClean="0"/>
                  <a:t>V = 20.96 m/s</a:t>
                </a:r>
              </a:p>
              <a:p>
                <a:pPr marL="0" indent="0" algn="just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4977" y="1206647"/>
                <a:ext cx="11682046" cy="4351338"/>
              </a:xfrm>
              <a:blipFill rotWithShape="0">
                <a:blip r:embed="rId2"/>
                <a:stretch>
                  <a:fillRect l="-1303" t="-2235" r="-991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254977" y="182880"/>
            <a:ext cx="11682046" cy="7481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Reynolds Model Law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936391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254977" y="1340419"/>
                <a:ext cx="11682046" cy="2262590"/>
              </a:xfrm>
              <a:solidFill>
                <a:schemeClr val="bg1"/>
              </a:solidFill>
              <a:ln>
                <a:solidFill>
                  <a:schemeClr val="accent4"/>
                </a:solidFill>
              </a:ln>
            </p:spPr>
            <p:txBody>
              <a:bodyPr>
                <a:normAutofit fontScale="90000"/>
              </a:bodyPr>
              <a:lstStyle/>
              <a:p>
                <a:pPr algn="just"/>
                <a:r>
                  <a:rPr lang="en-US" sz="3200" dirty="0" smtClean="0"/>
                  <a:t>A pipe of diameter 1.5 m is required to transport an oil of specific</a:t>
                </a:r>
                <a:br>
                  <a:rPr lang="en-US" sz="3200" dirty="0" smtClean="0"/>
                </a:br>
                <a:r>
                  <a:rPr lang="en-US" sz="3200" dirty="0" smtClean="0"/>
                  <a:t>gravity 0.90 and viscosity 3x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3200" dirty="0" smtClean="0"/>
                  <a:t> </a:t>
                </a:r>
                <a:r>
                  <a:rPr lang="en-US" sz="3200" dirty="0"/>
                  <a:t>poise at the rate of </a:t>
                </a:r>
                <a:r>
                  <a:rPr lang="en-US" sz="3200" dirty="0" smtClean="0"/>
                  <a:t>3000 liter/s</a:t>
                </a:r>
                <a:r>
                  <a:rPr lang="en-US" sz="3200" dirty="0"/>
                  <a:t>.</a:t>
                </a:r>
                <a:br>
                  <a:rPr lang="en-US" sz="3200" dirty="0"/>
                </a:br>
                <a:r>
                  <a:rPr lang="en-US" sz="3200" dirty="0"/>
                  <a:t>Tests were conducted on a 15 cm diameter pipe using water at</a:t>
                </a:r>
                <a:br>
                  <a:rPr lang="en-US" sz="3200" dirty="0"/>
                </a:b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 smtClean="0"/>
                  <a:t>C. </a:t>
                </a:r>
                <a:r>
                  <a:rPr lang="en-US" sz="3200" dirty="0" smtClean="0"/>
                  <a:t>If viscosity of water 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</m:oMath>
                </a14:m>
                <a:r>
                  <a:rPr lang="en-US" sz="3200" dirty="0"/>
                  <a:t> is </a:t>
                </a:r>
                <a:r>
                  <a:rPr lang="en-US" sz="3200" dirty="0" smtClean="0"/>
                  <a:t>1x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−2</m:t>
                        </m:r>
                      </m:sup>
                    </m:sSup>
                  </m:oMath>
                </a14:m>
                <a:r>
                  <a:rPr lang="en-US" sz="3200" dirty="0" smtClean="0"/>
                  <a:t> poise, Find </a:t>
                </a:r>
                <a:r>
                  <a:rPr lang="en-US" sz="3200" dirty="0"/>
                  <a:t>the velocity and rate of flow in the model.</a:t>
                </a:r>
              </a:p>
            </p:txBody>
          </p:sp>
        </mc:Choice>
        <mc:Fallback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54977" y="1340419"/>
                <a:ext cx="11682046" cy="2262590"/>
              </a:xfrm>
              <a:blipFill rotWithShape="0">
                <a:blip r:embed="rId2"/>
                <a:stretch>
                  <a:fillRect l="-1095" t="-536" r="-1043" b="-3485"/>
                </a:stretch>
              </a:blipFill>
              <a:ln>
                <a:solidFill>
                  <a:schemeClr val="accent4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itle 1"/>
          <p:cNvSpPr txBox="1">
            <a:spLocks/>
          </p:cNvSpPr>
          <p:nvPr/>
        </p:nvSpPr>
        <p:spPr>
          <a:xfrm>
            <a:off x="254977" y="182880"/>
            <a:ext cx="11682046" cy="98473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dirty="0" smtClean="0"/>
              <a:t>Reynolds Model Law: Problem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7120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61" y="801859"/>
            <a:ext cx="11682046" cy="5711483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234461" y="189913"/>
            <a:ext cx="11682046" cy="43609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Solution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20160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72" y="225083"/>
            <a:ext cx="11808655" cy="6778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Froude Model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671" y="1065969"/>
            <a:ext cx="11808655" cy="5573981"/>
          </a:xfrm>
          <a:ln>
            <a:solidFill>
              <a:schemeClr val="accent4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smtClean="0"/>
              <a:t>When the </a:t>
            </a:r>
            <a:r>
              <a:rPr lang="en-US" sz="3200" dirty="0" smtClean="0">
                <a:solidFill>
                  <a:srgbClr val="FF0000"/>
                </a:solidFill>
              </a:rPr>
              <a:t>gravitational force </a:t>
            </a:r>
            <a:r>
              <a:rPr lang="en-US" sz="3200" dirty="0" smtClean="0"/>
              <a:t>can be considered to be only </a:t>
            </a:r>
            <a:r>
              <a:rPr lang="en-US" sz="3200" dirty="0" smtClean="0">
                <a:solidFill>
                  <a:srgbClr val="FF0000"/>
                </a:solidFill>
              </a:rPr>
              <a:t>predominant force </a:t>
            </a:r>
            <a:r>
              <a:rPr lang="en-US" sz="3200" dirty="0" smtClean="0"/>
              <a:t>which controls the </a:t>
            </a:r>
            <a:r>
              <a:rPr lang="en-US" sz="3200" dirty="0" smtClean="0">
                <a:solidFill>
                  <a:srgbClr val="FF0000"/>
                </a:solidFill>
              </a:rPr>
              <a:t>motion</a:t>
            </a:r>
            <a:r>
              <a:rPr lang="en-US" sz="3200" dirty="0" smtClean="0"/>
              <a:t> in addition to the inertia force, the similarity of the flow in any two such systems can be established if the </a:t>
            </a:r>
            <a:r>
              <a:rPr lang="en-US" sz="3200" dirty="0" smtClean="0">
                <a:solidFill>
                  <a:srgbClr val="FF0000"/>
                </a:solidFill>
              </a:rPr>
              <a:t>Froude number</a:t>
            </a:r>
            <a:r>
              <a:rPr lang="en-US" sz="3200" dirty="0" smtClean="0"/>
              <a:t> for the both system is </a:t>
            </a:r>
            <a:r>
              <a:rPr lang="en-US" sz="3200" dirty="0" smtClean="0">
                <a:solidFill>
                  <a:srgbClr val="FF0000"/>
                </a:solidFill>
              </a:rPr>
              <a:t>same</a:t>
            </a:r>
            <a:r>
              <a:rPr lang="en-US" sz="3200" dirty="0" smtClean="0"/>
              <a:t>. This is known as Froude Model law.</a:t>
            </a:r>
          </a:p>
          <a:p>
            <a:pPr marL="0" indent="0" algn="just">
              <a:buNone/>
            </a:pPr>
            <a:r>
              <a:rPr lang="en-US" sz="3200" dirty="0">
                <a:solidFill>
                  <a:srgbClr val="FF0000"/>
                </a:solidFill>
              </a:rPr>
              <a:t>Application of </a:t>
            </a:r>
            <a:r>
              <a:rPr lang="en-US" sz="3200" dirty="0" smtClean="0">
                <a:solidFill>
                  <a:srgbClr val="FF0000"/>
                </a:solidFill>
              </a:rPr>
              <a:t>Froude </a:t>
            </a:r>
            <a:r>
              <a:rPr lang="en-US" sz="3200" dirty="0">
                <a:solidFill>
                  <a:srgbClr val="FF0000"/>
                </a:solidFill>
              </a:rPr>
              <a:t>model law: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Free surface flows such as flow over </a:t>
            </a:r>
            <a:r>
              <a:rPr lang="en-US" sz="3200" dirty="0" smtClean="0">
                <a:solidFill>
                  <a:srgbClr val="FF0000"/>
                </a:solidFill>
              </a:rPr>
              <a:t>spillways, sluices </a:t>
            </a:r>
            <a:r>
              <a:rPr lang="en-US" sz="3200" dirty="0" smtClean="0"/>
              <a:t>etc.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Flow of jet from an </a:t>
            </a:r>
            <a:r>
              <a:rPr lang="en-US" sz="3200" dirty="0" smtClean="0">
                <a:solidFill>
                  <a:srgbClr val="FF0000"/>
                </a:solidFill>
              </a:rPr>
              <a:t>orifice or nozzle</a:t>
            </a:r>
            <a:r>
              <a:rPr lang="en-US" sz="3200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Where </a:t>
            </a:r>
            <a:r>
              <a:rPr lang="en-US" sz="3200" dirty="0" smtClean="0">
                <a:solidFill>
                  <a:srgbClr val="FF0000"/>
                </a:solidFill>
              </a:rPr>
              <a:t>waves</a:t>
            </a:r>
            <a:r>
              <a:rPr lang="en-US" sz="3200" dirty="0" smtClean="0"/>
              <a:t> are likely to be formed on the surface.</a:t>
            </a:r>
          </a:p>
          <a:p>
            <a:pPr marL="514350" indent="-514350" algn="just">
              <a:buAutoNum type="arabicPeriod"/>
            </a:pPr>
            <a:r>
              <a:rPr lang="en-US" sz="3200" dirty="0" smtClean="0"/>
              <a:t>Where </a:t>
            </a:r>
            <a:r>
              <a:rPr lang="en-US" sz="3200" dirty="0" smtClean="0">
                <a:solidFill>
                  <a:srgbClr val="FF0000"/>
                </a:solidFill>
              </a:rPr>
              <a:t>fluids</a:t>
            </a:r>
            <a:r>
              <a:rPr lang="en-US" sz="3200" dirty="0" smtClean="0"/>
              <a:t> of the different mass densities flow over one another.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97547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72" y="225083"/>
            <a:ext cx="11808655" cy="67781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Froude Model Law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2024" y="1223889"/>
            <a:ext cx="9833317" cy="4360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32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672" y="126609"/>
            <a:ext cx="11808655" cy="509002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2800" dirty="0" smtClean="0"/>
              <a:t>Froude Model Law</a:t>
            </a:r>
            <a:endParaRPr lang="en-US" sz="2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753" y="914399"/>
            <a:ext cx="9383152" cy="5725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81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358</Words>
  <Application>Microsoft Office PowerPoint</Application>
  <PresentationFormat>Widescreen</PresentationFormat>
  <Paragraphs>54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Model (or Similarity Laws)</vt:lpstr>
      <vt:lpstr>Reynolds Model Law</vt:lpstr>
      <vt:lpstr>PowerPoint Presentation</vt:lpstr>
      <vt:lpstr>Reynolds Model Law</vt:lpstr>
      <vt:lpstr>A pipe of diameter 1.5 m is required to transport an oil of specific gravity 0.90 and viscosity 3x〖10〗^(-2) poise at the rate of 3000 liter/s. Tests were conducted on a 15 cm diameter pipe using water at 〖20〗^0C. If viscosity of water at 〖20〗^0 is 1x〖10〗^(-2) poise, Find the velocity and rate of flow in the model.</vt:lpstr>
      <vt:lpstr>PowerPoint Presentation</vt:lpstr>
      <vt:lpstr>Froude Model Law</vt:lpstr>
      <vt:lpstr>Froude Model Law</vt:lpstr>
      <vt:lpstr>Froude Model Law</vt:lpstr>
      <vt:lpstr>PowerPoint Presentation</vt:lpstr>
      <vt:lpstr>Spillway</vt:lpstr>
      <vt:lpstr>Problem: Rajput#432 [Semester Final=2017]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(or Similarity Laws)</dc:title>
  <dc:creator>Ahmed Hossain</dc:creator>
  <cp:lastModifiedBy>Ahmed Hossain</cp:lastModifiedBy>
  <cp:revision>19</cp:revision>
  <dcterms:created xsi:type="dcterms:W3CDTF">2018-07-08T16:18:20Z</dcterms:created>
  <dcterms:modified xsi:type="dcterms:W3CDTF">2018-07-14T14:27:18Z</dcterms:modified>
</cp:coreProperties>
</file>