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7" r:id="rId4"/>
    <p:sldId id="258" r:id="rId5"/>
    <p:sldId id="268" r:id="rId6"/>
    <p:sldId id="259" r:id="rId7"/>
    <p:sldId id="260" r:id="rId8"/>
    <p:sldId id="261" r:id="rId9"/>
    <p:sldId id="262" r:id="rId10"/>
    <p:sldId id="263" r:id="rId11"/>
    <p:sldId id="264" r:id="rId12"/>
    <p:sldId id="266" r:id="rId13"/>
    <p:sldId id="26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54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8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87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15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436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18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628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8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895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81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7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D32F8-FEDE-438F-9DCE-BD3716C7E369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1CD6C-F259-4C87-AD31-26E696903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9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944" y="144449"/>
            <a:ext cx="11869114" cy="8866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dirty="0"/>
              <a:t>Bernoulli’s Equation for Real Fluid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944" y="1167274"/>
            <a:ext cx="11869114" cy="5452467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400" dirty="0"/>
              <a:t>Bernoulli’s equation based on the assumption that fluid is </a:t>
            </a:r>
            <a:r>
              <a:rPr lang="en-US" sz="4400" dirty="0">
                <a:solidFill>
                  <a:srgbClr val="FF0000"/>
                </a:solidFill>
              </a:rPr>
              <a:t>non-viscous</a:t>
            </a:r>
            <a:r>
              <a:rPr lang="en-US" sz="4400" dirty="0"/>
              <a:t> and therefore </a:t>
            </a:r>
            <a:r>
              <a:rPr lang="en-US" sz="4400" dirty="0">
                <a:solidFill>
                  <a:srgbClr val="FF0000"/>
                </a:solidFill>
              </a:rPr>
              <a:t>friction-less</a:t>
            </a:r>
            <a:r>
              <a:rPr lang="en-US" sz="4400" dirty="0"/>
              <a:t>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400" dirty="0"/>
              <a:t>Practically, all fluids are </a:t>
            </a:r>
            <a:r>
              <a:rPr lang="en-US" sz="4400" dirty="0">
                <a:solidFill>
                  <a:srgbClr val="FF0000"/>
                </a:solidFill>
              </a:rPr>
              <a:t>viscous</a:t>
            </a:r>
            <a:r>
              <a:rPr lang="en-US" sz="4400" dirty="0"/>
              <a:t> and as such </a:t>
            </a:r>
            <a:r>
              <a:rPr lang="en-US" sz="4400" dirty="0">
                <a:solidFill>
                  <a:srgbClr val="FF0000"/>
                </a:solidFill>
              </a:rPr>
              <a:t>there are always some losses in fluid flows</a:t>
            </a:r>
            <a:r>
              <a:rPr lang="en-US" sz="4400" dirty="0"/>
              <a:t>. 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400" dirty="0"/>
              <a:t>These losses have to be taken into consideration in the application of Bernoulli’s equation which gets modified for real fluid.</a:t>
            </a:r>
          </a:p>
        </p:txBody>
      </p:sp>
    </p:spTree>
    <p:extLst>
      <p:ext uri="{BB962C8B-B14F-4D97-AF65-F5344CB8AC3E}">
        <p14:creationId xmlns:p14="http://schemas.microsoft.com/office/powerpoint/2010/main" val="4045618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64" y="183082"/>
            <a:ext cx="11630467" cy="6526811"/>
          </a:xfrm>
        </p:spPr>
      </p:pic>
    </p:spTree>
    <p:extLst>
      <p:ext uri="{BB962C8B-B14F-4D97-AF65-F5344CB8AC3E}">
        <p14:creationId xmlns:p14="http://schemas.microsoft.com/office/powerpoint/2010/main" val="2135717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823" y="104932"/>
            <a:ext cx="11632367" cy="6505731"/>
          </a:xfrm>
        </p:spPr>
      </p:pic>
    </p:spTree>
    <p:extLst>
      <p:ext uri="{BB962C8B-B14F-4D97-AF65-F5344CB8AC3E}">
        <p14:creationId xmlns:p14="http://schemas.microsoft.com/office/powerpoint/2010/main" val="1907549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25" y="223862"/>
            <a:ext cx="11815021" cy="71632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600" dirty="0"/>
              <a:t>Value of h given by Differential U-tube Manometer : Case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725" y="1052893"/>
            <a:ext cx="11815020" cy="19478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4800" dirty="0"/>
              <a:t>If the differential manometer contains a liquid which is lighter than the liquid flowing through the pipe, the value of h is given by:</a:t>
            </a:r>
          </a:p>
          <a:p>
            <a:pPr algn="just"/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7754" y="3429000"/>
            <a:ext cx="9878518" cy="1947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36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42" y="239777"/>
            <a:ext cx="11893516" cy="69917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Practice Problem#4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9242" y="1129532"/>
                <a:ext cx="11893516" cy="4872023"/>
              </a:xfr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just"/>
                <a:r>
                  <a:rPr lang="en-US" sz="3600" dirty="0"/>
                  <a:t>A Venturimeter with 150 mm diameter at </a:t>
                </a:r>
                <a:r>
                  <a:rPr lang="en-US" sz="3600" dirty="0">
                    <a:solidFill>
                      <a:srgbClr val="FF0000"/>
                    </a:solidFill>
                  </a:rPr>
                  <a:t>inlet</a:t>
                </a:r>
                <a:r>
                  <a:rPr lang="en-US" sz="3600" dirty="0"/>
                  <a:t> and 100 mm diameter at </a:t>
                </a:r>
                <a:r>
                  <a:rPr lang="en-US" sz="3600" dirty="0">
                    <a:solidFill>
                      <a:srgbClr val="FF0000"/>
                    </a:solidFill>
                  </a:rPr>
                  <a:t>throat </a:t>
                </a:r>
                <a:r>
                  <a:rPr lang="en-US" sz="3600" dirty="0"/>
                  <a:t>is laid with its axis horizontal and is used for measuring the flow of oil of </a:t>
                </a:r>
                <a:r>
                  <a:rPr lang="en-US" sz="3600" dirty="0">
                    <a:solidFill>
                      <a:srgbClr val="FF0000"/>
                    </a:solidFill>
                  </a:rPr>
                  <a:t>specific gravity </a:t>
                </a:r>
                <a:r>
                  <a:rPr lang="en-US" sz="3600" dirty="0"/>
                  <a:t>0.90. </a:t>
                </a:r>
              </a:p>
              <a:p>
                <a:pPr algn="just"/>
                <a:r>
                  <a:rPr lang="en-US" sz="3600" dirty="0"/>
                  <a:t>The oil mercury differential manometer shows a gauge difference of </a:t>
                </a:r>
                <a:r>
                  <a:rPr lang="en-US" sz="3600" dirty="0">
                    <a:solidFill>
                      <a:srgbClr val="FF0000"/>
                    </a:solidFill>
                  </a:rPr>
                  <a:t>200 mm</a:t>
                </a:r>
                <a:r>
                  <a:rPr lang="en-US" sz="3600" dirty="0"/>
                  <a:t>. </a:t>
                </a:r>
              </a:p>
              <a:p>
                <a:pPr algn="just"/>
                <a:r>
                  <a:rPr lang="en-US" sz="3600" dirty="0"/>
                  <a:t>Calculate the discharge. </a:t>
                </a:r>
              </a:p>
              <a:p>
                <a:pPr algn="just"/>
                <a:r>
                  <a:rPr lang="en-US" sz="3600" dirty="0"/>
                  <a:t>Assume, coefficient of discharge as 0.98.</a:t>
                </a:r>
              </a:p>
              <a:p>
                <a:pPr marL="0" indent="0">
                  <a:buNone/>
                </a:pPr>
                <a:r>
                  <a:rPr lang="en-US" sz="3600" b="1" u="sng" dirty="0">
                    <a:solidFill>
                      <a:srgbClr val="FF0000"/>
                    </a:solidFill>
                  </a:rPr>
                  <a:t>Answer: 0.06393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u="sng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u="sng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 u="sng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sz="3600" b="1" u="sng" dirty="0">
                    <a:solidFill>
                      <a:srgbClr val="FF0000"/>
                    </a:solidFill>
                  </a:rPr>
                  <a:t>/sec.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9242" y="1129532"/>
                <a:ext cx="11893516" cy="4872023"/>
              </a:xfrm>
              <a:blipFill>
                <a:blip r:embed="rId2"/>
                <a:stretch>
                  <a:fillRect l="-1484" t="-2868" r="-14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911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92" y="138923"/>
            <a:ext cx="11923233" cy="88668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dirty="0"/>
              <a:t>Bernoulli’s Equation for Real Fluid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AC7DEDC8-C110-4298-9CD3-93A3BDD9E4F8}"/>
                  </a:ext>
                </a:extLst>
              </p:cNvPr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815662" y="1442434"/>
                <a:ext cx="10221532" cy="4048653"/>
              </a:xfr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endParaRPr lang="en-US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5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</m:den>
                    </m:f>
                    <m:r>
                      <a:rPr lang="en-US" sz="5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5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5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5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m:rPr>
                            <m:sty m:val="p"/>
                          </m:rPr>
                          <a:rPr lang="el-GR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γ</m:t>
                        </m:r>
                      </m:den>
                    </m:f>
                    <m:r>
                      <a:rPr lang="en-US" sz="5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5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5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den>
                    </m:f>
                    <m:r>
                      <a:rPr lang="en-US" sz="5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 </m:t>
                    </m:r>
                    <m:sSub>
                      <m:sSubPr>
                        <m:ctrlP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US" sz="5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endParaRPr lang="en-US" sz="4800" dirty="0">
                  <a:solidFill>
                    <a:schemeClr val="tx1"/>
                  </a:solidFill>
                </a:endParaRPr>
              </a:p>
              <a:p>
                <a:endParaRPr lang="en-US" sz="480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sz="4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𝐿𝑜𝑠𝑠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𝐻𝑒𝑎𝑑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𝑑𝑢𝑒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𝑡𝑜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𝑓𝑟𝑖𝑐𝑡𝑖𝑜𝑛</m:t>
                      </m:r>
                    </m:oMath>
                  </m:oMathPara>
                </a14:m>
                <a:endParaRPr lang="en-US" sz="4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Subtitle 5">
                <a:extLst>
                  <a:ext uri="{FF2B5EF4-FFF2-40B4-BE49-F238E27FC236}">
                    <a16:creationId xmlns:a16="http://schemas.microsoft.com/office/drawing/2014/main" id="{AC7DEDC8-C110-4298-9CD3-93A3BDD9E4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815662" y="1442434"/>
                <a:ext cx="10221532" cy="404865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966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244698" y="1078945"/>
                <a:ext cx="7295353" cy="5424885"/>
              </a:xfrm>
              <a:ln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>
                <a:noAutofit/>
              </a:bodyPr>
              <a:lstStyle/>
              <a:p>
                <a:pPr algn="just"/>
                <a:r>
                  <a:rPr lang="en-US" sz="3600" dirty="0"/>
                  <a:t>A pipeline carrying oil of specific gravity </a:t>
                </a:r>
                <a:r>
                  <a:rPr lang="en-US" sz="3600" dirty="0">
                    <a:solidFill>
                      <a:srgbClr val="FF0000"/>
                    </a:solidFill>
                  </a:rPr>
                  <a:t>0.87</a:t>
                </a:r>
                <a:r>
                  <a:rPr lang="en-US" sz="3600" dirty="0"/>
                  <a:t> changes in diameter from </a:t>
                </a:r>
                <a:r>
                  <a:rPr lang="en-US" sz="3600" dirty="0">
                    <a:solidFill>
                      <a:srgbClr val="FF0000"/>
                    </a:solidFill>
                  </a:rPr>
                  <a:t>200 mm</a:t>
                </a:r>
                <a:r>
                  <a:rPr lang="en-US" sz="3600" dirty="0"/>
                  <a:t> diameter at position A to </a:t>
                </a:r>
                <a:r>
                  <a:rPr lang="en-US" sz="3600" dirty="0">
                    <a:solidFill>
                      <a:srgbClr val="FF0000"/>
                    </a:solidFill>
                  </a:rPr>
                  <a:t>500 mm </a:t>
                </a:r>
                <a:r>
                  <a:rPr lang="en-US" sz="3600" dirty="0"/>
                  <a:t>diameter at position B which is</a:t>
                </a:r>
                <a:r>
                  <a:rPr lang="en-US" sz="3600" dirty="0">
                    <a:solidFill>
                      <a:srgbClr val="FF0000"/>
                    </a:solidFill>
                  </a:rPr>
                  <a:t> 4 meters </a:t>
                </a:r>
                <a:r>
                  <a:rPr lang="en-US" sz="3600" dirty="0"/>
                  <a:t>at a higher level. </a:t>
                </a:r>
                <a:br>
                  <a:rPr lang="en-US" sz="3600" dirty="0"/>
                </a:br>
                <a:r>
                  <a:rPr lang="en-US" sz="3600" dirty="0"/>
                  <a:t>If the pressure at A and B are </a:t>
                </a:r>
                <a:r>
                  <a:rPr lang="en-US" sz="3600" dirty="0">
                    <a:solidFill>
                      <a:srgbClr val="FF0000"/>
                    </a:solidFill>
                  </a:rPr>
                  <a:t>9.81 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600" dirty="0">
                    <a:solidFill>
                      <a:srgbClr val="FF0000"/>
                    </a:solidFill>
                  </a:rPr>
                  <a:t> </a:t>
                </a:r>
                <a:r>
                  <a:rPr lang="en-US" sz="3600" dirty="0"/>
                  <a:t>and </a:t>
                </a:r>
                <a:r>
                  <a:rPr lang="en-US" sz="3600" dirty="0">
                    <a:solidFill>
                      <a:srgbClr val="FF0000"/>
                    </a:solidFill>
                  </a:rPr>
                  <a:t>5.886 N/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</m:e>
                      <m:sup>
                        <m:r>
                          <a:rPr lang="en-US" sz="3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/>
                  <a:t>respectively, and the discharge is </a:t>
                </a:r>
                <a:r>
                  <a:rPr lang="en-US" sz="3600" dirty="0">
                    <a:solidFill>
                      <a:srgbClr val="FF0000"/>
                    </a:solidFill>
                  </a:rPr>
                  <a:t>200 Liter/sec</a:t>
                </a:r>
                <a:r>
                  <a:rPr lang="en-US" sz="3600" dirty="0"/>
                  <a:t>. </a:t>
                </a:r>
                <a:br>
                  <a:rPr lang="en-US" sz="3600" dirty="0"/>
                </a:br>
                <a:r>
                  <a:rPr lang="en-US" sz="3600" dirty="0">
                    <a:solidFill>
                      <a:srgbClr val="FF0000"/>
                    </a:solidFill>
                  </a:rPr>
                  <a:t>Determine the loss of head and direction of flow.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44698" y="1078945"/>
                <a:ext cx="7295353" cy="5424885"/>
              </a:xfrm>
              <a:blipFill>
                <a:blip r:embed="rId2"/>
                <a:stretch>
                  <a:fillRect l="-2419" r="-2502" b="-44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44698" y="211875"/>
            <a:ext cx="11822383" cy="707886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/>
              <a:t>Practice Problem#3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5807" y="1078945"/>
            <a:ext cx="4430333" cy="4494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6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21" y="155263"/>
            <a:ext cx="11843171" cy="6392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Solution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0323EF-1EB5-41CE-A0B0-7B6A5425F4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017" y="1608351"/>
            <a:ext cx="7842535" cy="454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973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21" y="155263"/>
            <a:ext cx="11843171" cy="6392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Solution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AC9940-72C7-4FD3-A6A5-6777465B0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497" y="1156356"/>
            <a:ext cx="8358387" cy="480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431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833" y="170253"/>
            <a:ext cx="11682334" cy="57925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Solution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833" y="876924"/>
            <a:ext cx="11682334" cy="5810823"/>
          </a:xfrm>
        </p:spPr>
      </p:pic>
    </p:spTree>
    <p:extLst>
      <p:ext uri="{BB962C8B-B14F-4D97-AF65-F5344CB8AC3E}">
        <p14:creationId xmlns:p14="http://schemas.microsoft.com/office/powerpoint/2010/main" val="966422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563" y="159274"/>
            <a:ext cx="11835667" cy="699177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Practical Application of Bernoulli’s Equation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562" y="950705"/>
            <a:ext cx="11835667" cy="3711448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5400" dirty="0">
                <a:solidFill>
                  <a:srgbClr val="FF0000"/>
                </a:solidFill>
              </a:rPr>
              <a:t>Venturimeter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Orificemeter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Rotameter and Elbow Meter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>
                <a:solidFill>
                  <a:srgbClr val="FF0000"/>
                </a:solidFill>
              </a:rPr>
              <a:t>Pitot Tube</a:t>
            </a:r>
          </a:p>
        </p:txBody>
      </p:sp>
    </p:spTree>
    <p:extLst>
      <p:ext uri="{BB962C8B-B14F-4D97-AF65-F5344CB8AC3E}">
        <p14:creationId xmlns:p14="http://schemas.microsoft.com/office/powerpoint/2010/main" val="3933250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697" y="141667"/>
            <a:ext cx="11804534" cy="65420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Venturimeter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578" y="1071268"/>
            <a:ext cx="10928771" cy="5645065"/>
          </a:xfrm>
          <a:ln>
            <a:solidFill>
              <a:schemeClr val="tx1"/>
            </a:solidFill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16993" y="1191934"/>
                <a:ext cx="3727482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Converging Part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Throat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en-US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rgbClr val="FF0000"/>
                    </a:solidFill>
                  </a:rPr>
                  <a:t>)</a:t>
                </a: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Diverging Part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993" y="1191934"/>
                <a:ext cx="3727482" cy="1384995"/>
              </a:xfrm>
              <a:prstGeom prst="rect">
                <a:avLst/>
              </a:prstGeom>
              <a:blipFill>
                <a:blip r:embed="rId3"/>
                <a:stretch>
                  <a:fillRect l="-2941" t="-4405" r="-1961" b="-118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083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852" y="180304"/>
            <a:ext cx="11829773" cy="6400377"/>
          </a:xfrm>
        </p:spPr>
      </p:pic>
    </p:spTree>
    <p:extLst>
      <p:ext uri="{BB962C8B-B14F-4D97-AF65-F5344CB8AC3E}">
        <p14:creationId xmlns:p14="http://schemas.microsoft.com/office/powerpoint/2010/main" val="344381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257</Words>
  <Application>Microsoft Office PowerPoint</Application>
  <PresentationFormat>Widescreen</PresentationFormat>
  <Paragraphs>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Office Theme</vt:lpstr>
      <vt:lpstr>Bernoulli’s Equation for Real Fluid</vt:lpstr>
      <vt:lpstr>Bernoulli’s Equation for Real Fluid</vt:lpstr>
      <vt:lpstr>A pipeline carrying oil of specific gravity 0.87 changes in diameter from 200 mm diameter at position A to 500 mm diameter at position B which is 4 meters at a higher level.  If the pressure at A and B are 9.81 N/〖cm〗^2 and 5.886 N/〖cm〗^2  respectively, and the discharge is 200 Liter/sec.  Determine the loss of head and direction of flow.</vt:lpstr>
      <vt:lpstr>Solution</vt:lpstr>
      <vt:lpstr>Solution</vt:lpstr>
      <vt:lpstr>Solution</vt:lpstr>
      <vt:lpstr>Practical Application of Bernoulli’s Equation</vt:lpstr>
      <vt:lpstr>Venturimeter</vt:lpstr>
      <vt:lpstr>PowerPoint Presentation</vt:lpstr>
      <vt:lpstr>PowerPoint Presentation</vt:lpstr>
      <vt:lpstr>PowerPoint Presentation</vt:lpstr>
      <vt:lpstr>Value of h given by Differential U-tube Manometer : Case II</vt:lpstr>
      <vt:lpstr>Practice Problem#4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Ahmed Hossain</cp:lastModifiedBy>
  <cp:revision>20</cp:revision>
  <dcterms:created xsi:type="dcterms:W3CDTF">2018-02-17T11:33:26Z</dcterms:created>
  <dcterms:modified xsi:type="dcterms:W3CDTF">2019-06-25T15:09:18Z</dcterms:modified>
</cp:coreProperties>
</file>