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F46-1D5D-444B-91AD-B01DD5B5588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4F5C-6338-445C-B509-46247C9B5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9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F46-1D5D-444B-91AD-B01DD5B5588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4F5C-6338-445C-B509-46247C9B5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6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F46-1D5D-444B-91AD-B01DD5B5588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4F5C-6338-445C-B509-46247C9B5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8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F46-1D5D-444B-91AD-B01DD5B5588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4F5C-6338-445C-B509-46247C9B5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2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F46-1D5D-444B-91AD-B01DD5B5588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4F5C-6338-445C-B509-46247C9B5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5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F46-1D5D-444B-91AD-B01DD5B5588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4F5C-6338-445C-B509-46247C9B5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8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F46-1D5D-444B-91AD-B01DD5B5588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4F5C-6338-445C-B509-46247C9B5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3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F46-1D5D-444B-91AD-B01DD5B5588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4F5C-6338-445C-B509-46247C9B5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F46-1D5D-444B-91AD-B01DD5B5588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4F5C-6338-445C-B509-46247C9B5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5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F46-1D5D-444B-91AD-B01DD5B5588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4F5C-6338-445C-B509-46247C9B5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F46-1D5D-444B-91AD-B01DD5B5588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4F5C-6338-445C-B509-46247C9B5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B6F46-1D5D-444B-91AD-B01DD5B5588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F4F5C-6338-445C-B509-46247C9B5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10" y="309091"/>
            <a:ext cx="11917180" cy="86288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5400" dirty="0"/>
              <a:t>Pitot Tube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10" y="1395352"/>
            <a:ext cx="5593688" cy="45345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/>
              <a:t>Pitot Tube is one of the most accurate devices for </a:t>
            </a:r>
            <a:r>
              <a:rPr lang="en-US" sz="3400" dirty="0">
                <a:solidFill>
                  <a:srgbClr val="FF0000"/>
                </a:solidFill>
              </a:rPr>
              <a:t>velocity measurement</a:t>
            </a:r>
            <a:r>
              <a:rPr lang="en-US" sz="3400" dirty="0"/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/>
              <a:t>It works on the principle that, </a:t>
            </a:r>
            <a:r>
              <a:rPr lang="en-US" sz="3400" dirty="0">
                <a:solidFill>
                  <a:srgbClr val="FF0000"/>
                </a:solidFill>
              </a:rPr>
              <a:t>if the velocity of flow becomes zero, the pressure there is increased due to conversion of kinetic energy into pressure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25" y="1395352"/>
            <a:ext cx="6156065" cy="453452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6583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0" y="404681"/>
            <a:ext cx="11797259" cy="6048637"/>
          </a:xfrm>
        </p:spPr>
      </p:pic>
    </p:spTree>
    <p:extLst>
      <p:ext uri="{BB962C8B-B14F-4D97-AF65-F5344CB8AC3E}">
        <p14:creationId xmlns:p14="http://schemas.microsoft.com/office/powerpoint/2010/main" val="192557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34B726-DFE7-474E-A3D6-31FA867B9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46" y="2498500"/>
            <a:ext cx="8126569" cy="423655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FF7926-3F6E-42CC-946D-638C5E7E51FF}"/>
              </a:ext>
            </a:extLst>
          </p:cNvPr>
          <p:cNvSpPr txBox="1"/>
          <p:nvPr/>
        </p:nvSpPr>
        <p:spPr>
          <a:xfrm>
            <a:off x="158839" y="122942"/>
            <a:ext cx="11874321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 fireman must reach a window 40 m above the ground of Banani tower with a water jet, issued from a nozzle 30 mm in diameter and discharging 30 kg/s. Assuming the nozzle height to be 2 m above the ground, determine the greatest horizontal distance from the building where the fireman can stand and still reach the jet into the window.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45E52-F411-4FD1-A294-B332338701E6}"/>
              </a:ext>
            </a:extLst>
          </p:cNvPr>
          <p:cNvSpPr txBox="1"/>
          <p:nvPr/>
        </p:nvSpPr>
        <p:spPr>
          <a:xfrm>
            <a:off x="9203961" y="3312826"/>
            <a:ext cx="271321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Problem : Rajput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Page: 311</a:t>
            </a:r>
          </a:p>
        </p:txBody>
      </p:sp>
    </p:spTree>
    <p:extLst>
      <p:ext uri="{BB962C8B-B14F-4D97-AF65-F5344CB8AC3E}">
        <p14:creationId xmlns:p14="http://schemas.microsoft.com/office/powerpoint/2010/main" val="217568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19" y="139622"/>
            <a:ext cx="11917180" cy="6542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Working of Pitot Tube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19" y="998280"/>
            <a:ext cx="7530064" cy="556994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3200" dirty="0"/>
              <a:t>It consists of a glass tube in the form of a </a:t>
            </a:r>
            <a:r>
              <a:rPr lang="en-US" sz="3200" dirty="0">
                <a:solidFill>
                  <a:srgbClr val="FF0000"/>
                </a:solidFill>
              </a:rPr>
              <a:t>90 degree bend </a:t>
            </a:r>
            <a:r>
              <a:rPr lang="en-US" sz="3200" dirty="0"/>
              <a:t>of short length </a:t>
            </a:r>
            <a:r>
              <a:rPr lang="en-US" sz="3200" dirty="0">
                <a:solidFill>
                  <a:srgbClr val="FF0000"/>
                </a:solidFill>
              </a:rPr>
              <a:t>open at both its ends.</a:t>
            </a:r>
          </a:p>
          <a:p>
            <a:pPr algn="just"/>
            <a:r>
              <a:rPr lang="en-US" sz="3200" dirty="0"/>
              <a:t>It is placed in the flow with its bent leg directed </a:t>
            </a:r>
            <a:r>
              <a:rPr lang="en-US" sz="3200" dirty="0">
                <a:solidFill>
                  <a:srgbClr val="FF0000"/>
                </a:solidFill>
              </a:rPr>
              <a:t>upstream</a:t>
            </a:r>
            <a:r>
              <a:rPr lang="en-US" sz="3200" dirty="0"/>
              <a:t> so that a </a:t>
            </a:r>
            <a:r>
              <a:rPr lang="en-US" sz="3200" dirty="0">
                <a:solidFill>
                  <a:srgbClr val="FF0000"/>
                </a:solidFill>
              </a:rPr>
              <a:t>stagnation point is created immediately in front of the opening.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</a:rPr>
              <a:t>Kinetic energy </a:t>
            </a:r>
            <a:r>
              <a:rPr lang="en-US" sz="3200" dirty="0"/>
              <a:t>at this point gets converted into </a:t>
            </a:r>
            <a:r>
              <a:rPr lang="en-US" sz="3200" dirty="0">
                <a:solidFill>
                  <a:srgbClr val="FF0000"/>
                </a:solidFill>
              </a:rPr>
              <a:t>pressure energy </a:t>
            </a:r>
            <a:r>
              <a:rPr lang="en-US" sz="3200" dirty="0"/>
              <a:t>causing the liquid to rise in the vertical limb, </a:t>
            </a:r>
            <a:r>
              <a:rPr lang="en-US" sz="3200" dirty="0">
                <a:solidFill>
                  <a:srgbClr val="FF0000"/>
                </a:solidFill>
              </a:rPr>
              <a:t>to a height equal to the stagnation pressure</a:t>
            </a:r>
            <a:r>
              <a:rPr lang="en-US" sz="3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07" y="998280"/>
            <a:ext cx="4286250" cy="27776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811443" y="3059668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UPSTREAM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07" y="3984584"/>
            <a:ext cx="4354174" cy="25836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138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93" y="167424"/>
            <a:ext cx="11880758" cy="62169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/>
              <a:t>Theory of Pitot Tube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65" y="899412"/>
            <a:ext cx="3372786" cy="3627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3" y="899412"/>
            <a:ext cx="8354420" cy="57911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67965" y="4656680"/>
                <a:ext cx="3372786" cy="107721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Velocity at any point, 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965" y="4656680"/>
                <a:ext cx="3372786" cy="1077218"/>
              </a:xfrm>
              <a:prstGeom prst="rect">
                <a:avLst/>
              </a:prstGeom>
              <a:blipFill>
                <a:blip r:embed="rId4"/>
                <a:stretch>
                  <a:fillRect l="-4309" t="-6077" b="-16575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49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0" y="140062"/>
            <a:ext cx="11829543" cy="89404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Arrangements of Pitot tube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95" y="1241885"/>
            <a:ext cx="9983449" cy="5321507"/>
          </a:xfrm>
        </p:spPr>
      </p:pic>
    </p:spTree>
    <p:extLst>
      <p:ext uri="{BB962C8B-B14F-4D97-AF65-F5344CB8AC3E}">
        <p14:creationId xmlns:p14="http://schemas.microsoft.com/office/powerpoint/2010/main" val="331032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0" y="233245"/>
            <a:ext cx="11900079" cy="639151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4136" y="2478446"/>
            <a:ext cx="4259881" cy="6745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Practice Problem#5</a:t>
            </a:r>
          </a:p>
        </p:txBody>
      </p:sp>
    </p:spTree>
    <p:extLst>
      <p:ext uri="{BB962C8B-B14F-4D97-AF65-F5344CB8AC3E}">
        <p14:creationId xmlns:p14="http://schemas.microsoft.com/office/powerpoint/2010/main" val="290409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07" y="242904"/>
            <a:ext cx="11855724" cy="6145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en-US" dirty="0"/>
              <a:t>Free Liquid Jet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6" y="1326523"/>
            <a:ext cx="5381873" cy="421024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EA77F-C4E8-469D-9AA3-14B599517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3" y="1326525"/>
            <a:ext cx="6201438" cy="4210249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27630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10" y="242903"/>
            <a:ext cx="11749980" cy="6145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en-US" dirty="0"/>
              <a:t>Free Liquid Jet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010" y="1026719"/>
            <a:ext cx="11749980" cy="558837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4400" dirty="0"/>
              <a:t>A jet of liquid issuing from the </a:t>
            </a:r>
            <a:r>
              <a:rPr lang="en-US" sz="4400" dirty="0">
                <a:solidFill>
                  <a:srgbClr val="FF0000"/>
                </a:solidFill>
              </a:rPr>
              <a:t>nozzle</a:t>
            </a:r>
            <a:r>
              <a:rPr lang="en-US" sz="4400" dirty="0"/>
              <a:t> in atmosphere is called a </a:t>
            </a:r>
            <a:r>
              <a:rPr lang="en-US" sz="4400" dirty="0">
                <a:solidFill>
                  <a:srgbClr val="FF0000"/>
                </a:solidFill>
              </a:rPr>
              <a:t>free liquid jet.</a:t>
            </a:r>
          </a:p>
          <a:p>
            <a:pPr algn="just"/>
            <a:r>
              <a:rPr lang="en-US" sz="4400" dirty="0"/>
              <a:t>The parabolic path traversed by the liquid jet under the action of gravity is known as </a:t>
            </a:r>
            <a:r>
              <a:rPr lang="en-US" sz="4400" dirty="0">
                <a:solidFill>
                  <a:srgbClr val="FF0000"/>
                </a:solidFill>
              </a:rPr>
              <a:t>trajectory.</a:t>
            </a:r>
          </a:p>
          <a:p>
            <a:pPr algn="just"/>
            <a:r>
              <a:rPr lang="en-US" sz="4400" dirty="0"/>
              <a:t>A nozzle is a </a:t>
            </a:r>
            <a:r>
              <a:rPr lang="en-US" sz="4400" dirty="0">
                <a:solidFill>
                  <a:srgbClr val="FF0000"/>
                </a:solidFill>
              </a:rPr>
              <a:t>device </a:t>
            </a:r>
            <a:r>
              <a:rPr lang="en-US" sz="4400" dirty="0"/>
              <a:t>designed </a:t>
            </a:r>
            <a:r>
              <a:rPr lang="en-US" sz="4400" dirty="0">
                <a:solidFill>
                  <a:srgbClr val="FF0000"/>
                </a:solidFill>
              </a:rPr>
              <a:t>to control the direction or characteristics of a fluid flow</a:t>
            </a:r>
            <a:r>
              <a:rPr lang="en-US" sz="4400" dirty="0"/>
              <a:t> (especially to increase velocity) as it exits (or enters) an enclosed chamber or pipe.</a:t>
            </a:r>
          </a:p>
        </p:txBody>
      </p:sp>
    </p:spTree>
    <p:extLst>
      <p:ext uri="{BB962C8B-B14F-4D97-AF65-F5344CB8AC3E}">
        <p14:creationId xmlns:p14="http://schemas.microsoft.com/office/powerpoint/2010/main" val="404867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10" y="242903"/>
            <a:ext cx="11749980" cy="6145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en-US" dirty="0"/>
              <a:t>Application of Free Liquid Jet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95B3A7-8924-4C5B-8878-EC130B378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0" y="1098327"/>
            <a:ext cx="6218427" cy="38986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779165-6B56-4E4E-9A48-FBB472889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1098327"/>
            <a:ext cx="5286855" cy="38986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7F05D3-288C-453C-AE3F-6B6CC00A8EC5}"/>
              </a:ext>
            </a:extLst>
          </p:cNvPr>
          <p:cNvSpPr txBox="1"/>
          <p:nvPr/>
        </p:nvSpPr>
        <p:spPr>
          <a:xfrm>
            <a:off x="221010" y="5237831"/>
            <a:ext cx="1174998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Banani fire: Death toll rises to 25 (Source: The Daily Star)</a:t>
            </a:r>
          </a:p>
        </p:txBody>
      </p:sp>
    </p:spTree>
    <p:extLst>
      <p:ext uri="{BB962C8B-B14F-4D97-AF65-F5344CB8AC3E}">
        <p14:creationId xmlns:p14="http://schemas.microsoft.com/office/powerpoint/2010/main" val="163476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90" y="224853"/>
            <a:ext cx="11887202" cy="56962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Equation of a Free Liquid Jet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57" y="969496"/>
            <a:ext cx="6805535" cy="5509200"/>
          </a:xfrm>
        </p:spPr>
      </p:pic>
      <p:sp>
        <p:nvSpPr>
          <p:cNvPr id="5" name="TextBox 4"/>
          <p:cNvSpPr txBox="1"/>
          <p:nvPr/>
        </p:nvSpPr>
        <p:spPr>
          <a:xfrm>
            <a:off x="164891" y="969496"/>
            <a:ext cx="4926768" cy="550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Let, the jet A make an angle with the horizontal direction. If U is the velocity of the water jet, then,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Horizontal Component 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= U Cos θ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Vertical Component 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= U Sin θ</a:t>
            </a:r>
          </a:p>
          <a:p>
            <a:pPr algn="just"/>
            <a:r>
              <a:rPr lang="en-US" sz="3200" dirty="0"/>
              <a:t>Consider another point </a:t>
            </a:r>
          </a:p>
          <a:p>
            <a:pPr algn="just"/>
            <a:r>
              <a:rPr lang="en-US" sz="3200" dirty="0"/>
              <a:t>P( X,Y) on the center of the line of the jet.</a:t>
            </a:r>
          </a:p>
        </p:txBody>
      </p:sp>
    </p:spTree>
    <p:extLst>
      <p:ext uri="{BB962C8B-B14F-4D97-AF65-F5344CB8AC3E}">
        <p14:creationId xmlns:p14="http://schemas.microsoft.com/office/powerpoint/2010/main" val="3716134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380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Pitot Tube</vt:lpstr>
      <vt:lpstr>Working of Pitot Tube</vt:lpstr>
      <vt:lpstr>Theory of Pitot Tube</vt:lpstr>
      <vt:lpstr>Arrangements of Pitot tube</vt:lpstr>
      <vt:lpstr>Practice Problem#5</vt:lpstr>
      <vt:lpstr>Free Liquid Jet</vt:lpstr>
      <vt:lpstr>Free Liquid Jet</vt:lpstr>
      <vt:lpstr>Application of Free Liquid Jet</vt:lpstr>
      <vt:lpstr>Equation of a Free Liquid Jet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Pitot Tube</dc:title>
  <dc:creator>User</dc:creator>
  <cp:lastModifiedBy>Ahmed Hossain</cp:lastModifiedBy>
  <cp:revision>15</cp:revision>
  <dcterms:created xsi:type="dcterms:W3CDTF">2018-02-19T07:57:30Z</dcterms:created>
  <dcterms:modified xsi:type="dcterms:W3CDTF">2019-06-28T17:02:23Z</dcterms:modified>
</cp:coreProperties>
</file>