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9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0B45-C207-4AAF-A861-47C9CC0D7BE9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BCE1-9D8B-4CC7-BE30-83C8F91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221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0B45-C207-4AAF-A861-47C9CC0D7BE9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BCE1-9D8B-4CC7-BE30-83C8F91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660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0B45-C207-4AAF-A861-47C9CC0D7BE9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BCE1-9D8B-4CC7-BE30-83C8F91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566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0B45-C207-4AAF-A861-47C9CC0D7BE9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BCE1-9D8B-4CC7-BE30-83C8F91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70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0B45-C207-4AAF-A861-47C9CC0D7BE9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BCE1-9D8B-4CC7-BE30-83C8F91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907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0B45-C207-4AAF-A861-47C9CC0D7BE9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BCE1-9D8B-4CC7-BE30-83C8F91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719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0B45-C207-4AAF-A861-47C9CC0D7BE9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BCE1-9D8B-4CC7-BE30-83C8F91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616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0B45-C207-4AAF-A861-47C9CC0D7BE9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BCE1-9D8B-4CC7-BE30-83C8F91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76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0B45-C207-4AAF-A861-47C9CC0D7BE9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BCE1-9D8B-4CC7-BE30-83C8F91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4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0B45-C207-4AAF-A861-47C9CC0D7BE9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BCE1-9D8B-4CC7-BE30-83C8F91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742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0B45-C207-4AAF-A861-47C9CC0D7BE9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BCE1-9D8B-4CC7-BE30-83C8F91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42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A0B45-C207-4AAF-A861-47C9CC0D7BE9}" type="datetimeFigureOut">
              <a:rPr lang="en-US" smtClean="0"/>
              <a:t>7/2/2019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CBCE1-9D8B-4CC7-BE30-83C8F91B5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76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44" y="123598"/>
            <a:ext cx="11834723" cy="64144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4000" dirty="0"/>
              <a:t>Maximum Height attained by Jet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1C0C12F-44C8-43CC-9866-87D849326C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679" y="1287887"/>
            <a:ext cx="9723548" cy="5009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060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620" y="159063"/>
            <a:ext cx="11821732" cy="917765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Overview of Fluid Dynamics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619" y="1296656"/>
            <a:ext cx="11821731" cy="5284448"/>
          </a:xfr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4400" dirty="0"/>
              <a:t>Bernoulli’s Equation: Statement and Derivation</a:t>
            </a:r>
          </a:p>
          <a:p>
            <a:pPr marL="514350" indent="-514350">
              <a:buAutoNum type="arabicPeriod"/>
            </a:pPr>
            <a:r>
              <a:rPr lang="en-US" sz="4400" dirty="0"/>
              <a:t>Bernoulli’s Equation for Real Fluid</a:t>
            </a:r>
          </a:p>
          <a:p>
            <a:pPr marL="514350" indent="-514350">
              <a:buAutoNum type="arabicPeriod"/>
            </a:pPr>
            <a:r>
              <a:rPr lang="en-US" sz="4400" dirty="0"/>
              <a:t>Practical Application of Bernoulli’s Equation (Venturimeter, Pitot Tube)</a:t>
            </a:r>
          </a:p>
          <a:p>
            <a:pPr marL="514350" indent="-514350">
              <a:buAutoNum type="arabicPeriod"/>
            </a:pPr>
            <a:r>
              <a:rPr lang="en-US" sz="4400" dirty="0"/>
              <a:t>Free Liquid Jet</a:t>
            </a:r>
          </a:p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r>
              <a:rPr lang="en-US" sz="4400" dirty="0">
                <a:solidFill>
                  <a:srgbClr val="FF0000"/>
                </a:solidFill>
              </a:rPr>
              <a:t>*1</a:t>
            </a:r>
            <a:r>
              <a:rPr lang="en-US" sz="4400" baseline="30000" dirty="0">
                <a:solidFill>
                  <a:srgbClr val="FF0000"/>
                </a:solidFill>
              </a:rPr>
              <a:t>st</a:t>
            </a:r>
            <a:r>
              <a:rPr lang="en-US" sz="4400" dirty="0">
                <a:solidFill>
                  <a:srgbClr val="FF0000"/>
                </a:solidFill>
              </a:rPr>
              <a:t> Class test on Fluid Dynamics</a:t>
            </a:r>
          </a:p>
        </p:txBody>
      </p:sp>
    </p:spTree>
    <p:extLst>
      <p:ext uri="{BB962C8B-B14F-4D97-AF65-F5344CB8AC3E}">
        <p14:creationId xmlns:p14="http://schemas.microsoft.com/office/powerpoint/2010/main" val="2483589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44" y="123598"/>
            <a:ext cx="11834723" cy="64144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4000" dirty="0"/>
              <a:t>Maximum Height attained by Jet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94144" y="894794"/>
                <a:ext cx="11834723" cy="2534206"/>
              </a:xfr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 algn="just"/>
                <a:r>
                  <a:rPr lang="en-US" sz="3600" dirty="0"/>
                  <a:t>Using the relation,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3600" dirty="0"/>
                  <a:t> 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3600" dirty="0"/>
                  <a:t> - 2gS; (g is acting in the downward direction, but particles is moving up)</a:t>
                </a:r>
              </a:p>
              <a:p>
                <a:pPr algn="just"/>
                <a:r>
                  <a:rPr lang="en-US" sz="3600" dirty="0"/>
                  <a:t>Here,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/>
                  <a:t> = 0 at highest point , 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/>
                  <a:t>= initial vertical component = Usin</a:t>
                </a:r>
                <a:r>
                  <a:rPr lang="el-GR" sz="3600" dirty="0"/>
                  <a:t>θ</a:t>
                </a:r>
                <a:r>
                  <a:rPr lang="en-US" sz="3600" dirty="0"/>
                  <a:t>,</a:t>
                </a: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94144" y="894794"/>
                <a:ext cx="11834723" cy="2534206"/>
              </a:xfrm>
              <a:blipFill>
                <a:blip r:embed="rId2"/>
                <a:stretch>
                  <a:fillRect l="-1544" t="-5263" r="-1493" b="-7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402" y="3753231"/>
            <a:ext cx="9485195" cy="2852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425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955" y="201352"/>
            <a:ext cx="11720015" cy="65845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000" dirty="0"/>
              <a:t>Time of Flight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4" y="1040106"/>
            <a:ext cx="11720015" cy="143263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It is the time taken by the fluid particle in reaching from </a:t>
            </a:r>
            <a:r>
              <a:rPr lang="en-US" sz="4000" dirty="0">
                <a:solidFill>
                  <a:srgbClr val="FF0000"/>
                </a:solidFill>
              </a:rPr>
              <a:t>A to B</a:t>
            </a:r>
            <a:r>
              <a:rPr lang="en-US" sz="4000" dirty="0"/>
              <a:t> as shown in figure. Let, T is the time of flight.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3461" y="2720655"/>
            <a:ext cx="8885077" cy="3797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95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038" y="103031"/>
            <a:ext cx="10715222" cy="6557077"/>
          </a:xfrm>
        </p:spPr>
      </p:pic>
    </p:spTree>
    <p:extLst>
      <p:ext uri="{BB962C8B-B14F-4D97-AF65-F5344CB8AC3E}">
        <p14:creationId xmlns:p14="http://schemas.microsoft.com/office/powerpoint/2010/main" val="2186006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325" y="1339402"/>
            <a:ext cx="7374322" cy="506139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4000" dirty="0"/>
              <a:t>A vertical wall is of </a:t>
            </a:r>
            <a:r>
              <a:rPr lang="en-US" sz="4000" dirty="0">
                <a:solidFill>
                  <a:srgbClr val="FF0000"/>
                </a:solidFill>
              </a:rPr>
              <a:t>8m height</a:t>
            </a:r>
            <a:r>
              <a:rPr lang="en-US" sz="4000" dirty="0"/>
              <a:t>. A jet of water is coming out from a nozzle with a velocity of </a:t>
            </a:r>
            <a:r>
              <a:rPr lang="en-US" sz="4000" dirty="0">
                <a:solidFill>
                  <a:srgbClr val="FF0000"/>
                </a:solidFill>
              </a:rPr>
              <a:t>20 m/s</a:t>
            </a:r>
            <a:r>
              <a:rPr lang="en-US" sz="4000" dirty="0"/>
              <a:t>. The nozzle is situated at a distance of </a:t>
            </a:r>
            <a:r>
              <a:rPr lang="en-US" sz="4000" dirty="0">
                <a:solidFill>
                  <a:srgbClr val="FF0000"/>
                </a:solidFill>
              </a:rPr>
              <a:t>20m from the vertical wall</a:t>
            </a:r>
            <a:r>
              <a:rPr lang="en-US" sz="4000" dirty="0"/>
              <a:t>. </a:t>
            </a:r>
            <a:br>
              <a:rPr lang="en-US" sz="4000" dirty="0"/>
            </a:br>
            <a:r>
              <a:rPr lang="en-US" sz="4000" dirty="0"/>
              <a:t>Find the angle of projection of the nozzle to the horizontal so that the jet of water just clears the top of wall.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8325" y="177421"/>
            <a:ext cx="11805313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b="1" dirty="0"/>
              <a:t>Practice Problem #6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5716" y="1695666"/>
            <a:ext cx="4380952" cy="34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563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09182"/>
            <a:ext cx="8175009" cy="6619164"/>
          </a:xfrm>
        </p:spPr>
      </p:pic>
    </p:spTree>
    <p:extLst>
      <p:ext uri="{BB962C8B-B14F-4D97-AF65-F5344CB8AC3E}">
        <p14:creationId xmlns:p14="http://schemas.microsoft.com/office/powerpoint/2010/main" val="4136576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756" y="154930"/>
            <a:ext cx="11849989" cy="721697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/>
              <a:t>Practice Problem#7 (Rajput, 376 page)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1756" y="1057888"/>
                <a:ext cx="11849988" cy="5645181"/>
              </a:xfr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000" dirty="0"/>
                  <a:t>A jet issuing from a 30 mm nozzle held at 0.6 m above the ground level at an angle of 30 degree to the horizontal strikes the ground 4m away. Determine:</a:t>
                </a:r>
              </a:p>
              <a:p>
                <a:pPr marL="514350" indent="-514350">
                  <a:buAutoNum type="arabicPeriod"/>
                </a:pPr>
                <a:r>
                  <a:rPr lang="en-US" sz="4000" dirty="0"/>
                  <a:t>The maximum height reached.</a:t>
                </a:r>
              </a:p>
              <a:p>
                <a:pPr marL="514350" indent="-514350">
                  <a:buAutoNum type="arabicPeriod"/>
                </a:pPr>
                <a:r>
                  <a:rPr lang="en-US" sz="4000" dirty="0"/>
                  <a:t>The range of the jet.</a:t>
                </a:r>
              </a:p>
              <a:p>
                <a:pPr marL="514350" indent="-514350">
                  <a:buAutoNum type="arabicPeriod"/>
                </a:pPr>
                <a:r>
                  <a:rPr lang="en-US" sz="4000" dirty="0"/>
                  <a:t>The discharge</a:t>
                </a:r>
              </a:p>
              <a:p>
                <a:pPr marL="0" indent="0">
                  <a:buNone/>
                </a:pPr>
                <a:r>
                  <a:rPr lang="en-US" sz="4000" b="1" u="sng" dirty="0"/>
                  <a:t>Answer:</a:t>
                </a:r>
              </a:p>
              <a:p>
                <a:pPr marL="0" indent="0">
                  <a:buNone/>
                </a:pPr>
                <a:r>
                  <a:rPr lang="en-US" sz="4000" dirty="0">
                    <a:solidFill>
                      <a:srgbClr val="FF0000"/>
                    </a:solidFill>
                  </a:rPr>
                  <a:t>0.458 m above the nozzle, 3.18 m, 0.00425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4000" dirty="0">
                    <a:solidFill>
                      <a:srgbClr val="FF0000"/>
                    </a:solidFill>
                  </a:rPr>
                  <a:t>/s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1756" y="1057888"/>
                <a:ext cx="11849988" cy="5645181"/>
              </a:xfrm>
              <a:blipFill>
                <a:blip r:embed="rId2"/>
                <a:stretch>
                  <a:fillRect l="-1799" t="-2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0164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603" y="218647"/>
            <a:ext cx="11794628" cy="7899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/>
              <a:t>Practice Problem#8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603" y="1253331"/>
            <a:ext cx="11794628" cy="4490646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4800" dirty="0"/>
              <a:t>It is required to place an orifice in the side of a tank at such an elevation that the </a:t>
            </a:r>
            <a:r>
              <a:rPr lang="en-US" sz="4800" dirty="0">
                <a:solidFill>
                  <a:srgbClr val="FF0000"/>
                </a:solidFill>
              </a:rPr>
              <a:t>jet will attain a maximum horizontal distance from the tank at the level of its base</a:t>
            </a:r>
            <a:r>
              <a:rPr lang="en-US" sz="4800" dirty="0"/>
              <a:t>. </a:t>
            </a:r>
          </a:p>
          <a:p>
            <a:pPr marL="0" indent="0" algn="just">
              <a:buNone/>
            </a:pPr>
            <a:r>
              <a:rPr lang="en-US" sz="4800" dirty="0"/>
              <a:t>What is the proper distance from the orifice to the free surface when the depth of liquid in the tank is maintained at 1.2 m?</a:t>
            </a:r>
          </a:p>
        </p:txBody>
      </p:sp>
    </p:spTree>
    <p:extLst>
      <p:ext uri="{BB962C8B-B14F-4D97-AF65-F5344CB8AC3E}">
        <p14:creationId xmlns:p14="http://schemas.microsoft.com/office/powerpoint/2010/main" val="2223983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2883" y="236481"/>
            <a:ext cx="8446234" cy="6385037"/>
          </a:xfrm>
          <a:ln>
            <a:solidFill>
              <a:schemeClr val="accent4"/>
            </a:solidFill>
          </a:ln>
        </p:spPr>
      </p:pic>
    </p:spTree>
    <p:extLst>
      <p:ext uri="{BB962C8B-B14F-4D97-AF65-F5344CB8AC3E}">
        <p14:creationId xmlns:p14="http://schemas.microsoft.com/office/powerpoint/2010/main" val="1800887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303</Words>
  <Application>Microsoft Office PowerPoint</Application>
  <PresentationFormat>Widescreen</PresentationFormat>
  <Paragraphs>26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Theme</vt:lpstr>
      <vt:lpstr>Maximum Height attained by Jet</vt:lpstr>
      <vt:lpstr>Maximum Height attained by Jet</vt:lpstr>
      <vt:lpstr>Time of Flight</vt:lpstr>
      <vt:lpstr>PowerPoint Presentation</vt:lpstr>
      <vt:lpstr>A vertical wall is of 8m height. A jet of water is coming out from a nozzle with a velocity of 20 m/s. The nozzle is situated at a distance of 20m from the vertical wall.  Find the angle of projection of the nozzle to the horizontal so that the jet of water just clears the top of wall.</vt:lpstr>
      <vt:lpstr>PowerPoint Presentation</vt:lpstr>
      <vt:lpstr>Practice Problem#7 (Rajput, 376 page)</vt:lpstr>
      <vt:lpstr>Practice Problem#8</vt:lpstr>
      <vt:lpstr>PowerPoint Presentation</vt:lpstr>
      <vt:lpstr>Overview of Fluid Dynamics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Maximum Height attained by Jet</dc:title>
  <dc:creator>Ahmed Hossain</dc:creator>
  <cp:lastModifiedBy>Ahmed Hossain</cp:lastModifiedBy>
  <cp:revision>13</cp:revision>
  <dcterms:created xsi:type="dcterms:W3CDTF">2018-02-25T15:00:51Z</dcterms:created>
  <dcterms:modified xsi:type="dcterms:W3CDTF">2019-07-02T04:30:42Z</dcterms:modified>
</cp:coreProperties>
</file>