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2" r:id="rId11"/>
    <p:sldId id="264" r:id="rId12"/>
    <p:sldId id="265" r:id="rId13"/>
    <p:sldId id="266" r:id="rId14"/>
    <p:sldId id="268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7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4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2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5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266D-26EE-44E6-B2AA-A6DBF44FDC95}" type="datetimeFigureOut">
              <a:rPr lang="en-US" smtClean="0"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B8DE-C061-4DF5-BEC4-E938C0BA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49" y="231820"/>
            <a:ext cx="11973701" cy="869611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800" dirty="0"/>
              <a:t>Flow through Orifice and Mouthpieces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09149" y="1244609"/>
                <a:ext cx="11973700" cy="5478163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Classification of Orifice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Flow through an orifice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Hydraulic Coefficients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 )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Experimental Determination of Coefficients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Discharge through a large rectangular orifice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Classification of Mouthpiece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4800" dirty="0">
                    <a:solidFill>
                      <a:srgbClr val="0070C0"/>
                    </a:solidFill>
                  </a:rPr>
                  <a:t>Discharge through an external mouthpiece</a:t>
                </a:r>
              </a:p>
              <a:p>
                <a:pPr algn="just"/>
                <a:endParaRPr lang="en-US" sz="4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9149" y="1244609"/>
                <a:ext cx="11973700" cy="5478163"/>
              </a:xfrm>
              <a:blipFill>
                <a:blip r:embed="rId2"/>
                <a:stretch>
                  <a:fillRect l="-2085" t="-3663" b="-5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1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80" y="161660"/>
            <a:ext cx="11930066" cy="65345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Practice Problem#9 (Rajput 495 page)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0967" y="1001376"/>
                <a:ext cx="11930066" cy="5694964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400" dirty="0"/>
                  <a:t>An orifice 60 mm in diameter is discharging water under a head of 9 meters.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4400" dirty="0"/>
                  <a:t>= 0.60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400" dirty="0"/>
                  <a:t>= 0.90 find:</a:t>
                </a:r>
              </a:p>
              <a:p>
                <a:pPr marL="571500" indent="-571500" algn="just">
                  <a:buAutoNum type="romanLcPeriod"/>
                </a:pPr>
                <a:r>
                  <a:rPr lang="en-US" sz="4400" dirty="0"/>
                  <a:t>Actual Discharge</a:t>
                </a:r>
              </a:p>
              <a:p>
                <a:pPr marL="571500" indent="-571500" algn="just">
                  <a:buAutoNum type="romanLcPeriod"/>
                </a:pPr>
                <a:r>
                  <a:rPr lang="en-US" sz="4400" dirty="0"/>
                  <a:t>Actual Velocity of Jet at Vena- Contracta</a:t>
                </a:r>
              </a:p>
              <a:p>
                <a:pPr marL="0" indent="0" algn="just">
                  <a:buNone/>
                </a:pPr>
                <a:r>
                  <a:rPr lang="en-US" sz="4400" b="1" dirty="0"/>
                  <a:t>Answer:</a:t>
                </a:r>
              </a:p>
              <a:p>
                <a:pPr marL="0" indent="0" algn="just">
                  <a:buNone/>
                </a:pPr>
                <a:r>
                  <a:rPr lang="en-US" sz="4400" dirty="0">
                    <a:solidFill>
                      <a:srgbClr val="0070C0"/>
                    </a:solidFill>
                  </a:rPr>
                  <a:t>0.02254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70C0"/>
                    </a:solidFill>
                  </a:rPr>
                  <a:t>/s</a:t>
                </a:r>
              </a:p>
              <a:p>
                <a:pPr marL="0" indent="0" algn="just">
                  <a:buNone/>
                </a:pPr>
                <a:r>
                  <a:rPr lang="en-US" sz="4400" dirty="0">
                    <a:solidFill>
                      <a:srgbClr val="0070C0"/>
                    </a:solidFill>
                  </a:rPr>
                  <a:t>11.26 m/s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67" y="1001376"/>
                <a:ext cx="11930066" cy="5694964"/>
              </a:xfrm>
              <a:blipFill>
                <a:blip r:embed="rId2"/>
                <a:stretch>
                  <a:fillRect l="-2092" t="-3205" r="-199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89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02" y="139554"/>
            <a:ext cx="11877766" cy="58521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Experimental Determination of Hydraulic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1102" y="942172"/>
                <a:ext cx="11877766" cy="5776273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400" dirty="0"/>
                  <a:t>1. Determination of Co-efficient of Velocity by </a:t>
                </a:r>
                <a:r>
                  <a:rPr lang="en-US" sz="4400" dirty="0">
                    <a:solidFill>
                      <a:srgbClr val="FF0000"/>
                    </a:solidFill>
                  </a:rPr>
                  <a:t>Co-ordinate method</a:t>
                </a:r>
              </a:p>
              <a:p>
                <a:pPr marL="0" indent="0" algn="just">
                  <a:buNone/>
                </a:pPr>
                <a:r>
                  <a:rPr lang="en-US" sz="4400" dirty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𝑦𝐻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/>
              </a:p>
              <a:p>
                <a:pPr marL="0" indent="0" algn="just">
                  <a:buNone/>
                </a:pPr>
                <a:r>
                  <a:rPr lang="en-US" sz="4400" dirty="0"/>
                  <a:t>2. Determination of Co-efficient of Discharge</a:t>
                </a:r>
              </a:p>
              <a:p>
                <a:pPr marL="0" indent="0" algn="just">
                  <a:buNone/>
                </a:pPr>
                <a:r>
                  <a:rPr lang="en-US" sz="4400" dirty="0"/>
                  <a:t>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𝑔𝐻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/>
              </a:p>
              <a:p>
                <a:pPr marL="0" indent="0" algn="just">
                  <a:buNone/>
                </a:pPr>
                <a:r>
                  <a:rPr lang="en-US" sz="4400" dirty="0">
                    <a:solidFill>
                      <a:srgbClr val="FF0000"/>
                    </a:solidFill>
                  </a:rPr>
                  <a:t>Value of Actual Discharge is determined with the help of a rectangular tank.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102" y="942172"/>
                <a:ext cx="11877766" cy="5776273"/>
              </a:xfrm>
              <a:blipFill>
                <a:blip r:embed="rId2"/>
                <a:stretch>
                  <a:fillRect l="-2051" t="-3267" r="-2000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20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97" y="125905"/>
            <a:ext cx="11956865" cy="5852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Practice Problem#10 (Bansal)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6398" y="872590"/>
                <a:ext cx="6249412" cy="5513220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4000" dirty="0"/>
                  <a:t>A tank has two identical orifices on one of its vertical sides. The upper orifice is 3 meter below the water surface and lower one is 5 meter below the water surface. If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000" dirty="0"/>
                  <a:t> for each orifice is 0.96, </a:t>
                </a:r>
                <a:r>
                  <a:rPr lang="en-US" sz="4000" dirty="0">
                    <a:solidFill>
                      <a:srgbClr val="FF0000"/>
                    </a:solidFill>
                  </a:rPr>
                  <a:t>find the point of intersection of two jets.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398" y="872590"/>
                <a:ext cx="6249412" cy="5513220"/>
              </a:xfrm>
              <a:blipFill>
                <a:blip r:embed="rId2"/>
                <a:stretch>
                  <a:fillRect l="-3307" t="-2977" r="-3307" b="-5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4E69AE6-1F1E-41D5-ADD4-B233CE90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318" y="1302666"/>
            <a:ext cx="5293862" cy="3705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872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7" y="139755"/>
            <a:ext cx="11882914" cy="804423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7" y="1349115"/>
            <a:ext cx="11882914" cy="4616970"/>
          </a:xfrm>
        </p:spPr>
      </p:pic>
    </p:spTree>
    <p:extLst>
      <p:ext uri="{BB962C8B-B14F-4D97-AF65-F5344CB8AC3E}">
        <p14:creationId xmlns:p14="http://schemas.microsoft.com/office/powerpoint/2010/main" val="285365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9" y="146154"/>
            <a:ext cx="10778389" cy="6565692"/>
          </a:xfrm>
        </p:spPr>
      </p:pic>
    </p:spTree>
    <p:extLst>
      <p:ext uri="{BB962C8B-B14F-4D97-AF65-F5344CB8AC3E}">
        <p14:creationId xmlns:p14="http://schemas.microsoft.com/office/powerpoint/2010/main" val="77066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203980"/>
            <a:ext cx="11750499" cy="57157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/>
              <a:t>Practice Problem#11 </a:t>
            </a:r>
            <a:r>
              <a:rPr lang="en-US" dirty="0"/>
              <a:t>(Rajput, Page= 457)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603" y="914400"/>
            <a:ext cx="11750499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4400" dirty="0"/>
              <a:t>A 3 m tank standing on the ground is kept full of water. There is a small orifice in its vertical side with its center at depth h meters below the free surface of liquid in the tank. </a:t>
            </a:r>
            <a:r>
              <a:rPr lang="en-US" sz="4400" dirty="0">
                <a:solidFill>
                  <a:srgbClr val="0070C0"/>
                </a:solidFill>
              </a:rPr>
              <a:t>Find the value of h so that the liquid strikes the ground at the maximum distance from the tank.</a:t>
            </a:r>
            <a:r>
              <a:rPr lang="en-US" sz="4400" dirty="0"/>
              <a:t> Assuming Cv= 0.97, calculate the maximum value of horizontal distance.</a:t>
            </a:r>
          </a:p>
        </p:txBody>
      </p:sp>
    </p:spTree>
    <p:extLst>
      <p:ext uri="{BB962C8B-B14F-4D97-AF65-F5344CB8AC3E}">
        <p14:creationId xmlns:p14="http://schemas.microsoft.com/office/powerpoint/2010/main" val="2637737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203979"/>
            <a:ext cx="11750499" cy="92777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Practice Problem#11 (Rajput, Page= 457)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83F81-87B1-4B07-89EB-F2DAB36C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35" y="1439056"/>
            <a:ext cx="9585316" cy="42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6" y="143398"/>
            <a:ext cx="11941767" cy="67056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/>
              <a:t>Orifice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6" y="4134118"/>
            <a:ext cx="11941767" cy="258048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4000" dirty="0"/>
              <a:t>An orifice is an </a:t>
            </a:r>
            <a:r>
              <a:rPr lang="en-US" sz="4000" dirty="0">
                <a:solidFill>
                  <a:srgbClr val="0070C0"/>
                </a:solidFill>
              </a:rPr>
              <a:t>opening in the wall </a:t>
            </a:r>
            <a:r>
              <a:rPr lang="en-US" sz="4000" dirty="0"/>
              <a:t>or </a:t>
            </a:r>
            <a:r>
              <a:rPr lang="en-US" sz="4000" dirty="0">
                <a:solidFill>
                  <a:srgbClr val="0070C0"/>
                </a:solidFill>
              </a:rPr>
              <a:t>base</a:t>
            </a:r>
            <a:r>
              <a:rPr lang="en-US" sz="4000" dirty="0"/>
              <a:t> of a vessel through which fluid flows.</a:t>
            </a:r>
          </a:p>
          <a:p>
            <a:pPr algn="just"/>
            <a:r>
              <a:rPr lang="en-US" sz="4000" dirty="0"/>
              <a:t>The top edge of orifice is always </a:t>
            </a:r>
            <a:r>
              <a:rPr lang="en-US" sz="4000" dirty="0">
                <a:solidFill>
                  <a:srgbClr val="0070C0"/>
                </a:solidFill>
              </a:rPr>
              <a:t>below</a:t>
            </a:r>
            <a:r>
              <a:rPr lang="en-US" sz="4000" dirty="0"/>
              <a:t> the free surface.</a:t>
            </a:r>
          </a:p>
          <a:p>
            <a:pPr algn="just"/>
            <a:r>
              <a:rPr lang="en-US" sz="4000" dirty="0"/>
              <a:t>Orifices are used to measure the </a:t>
            </a:r>
            <a:r>
              <a:rPr lang="en-US" sz="4000" dirty="0">
                <a:solidFill>
                  <a:srgbClr val="0070C0"/>
                </a:solidFill>
              </a:rPr>
              <a:t>discharge</a:t>
            </a:r>
            <a:r>
              <a:rPr lang="en-US" sz="4000" dirty="0"/>
              <a:t> of fluid flow.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5D8C2-BED8-4619-84BE-A58A82EF6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59" y="949772"/>
            <a:ext cx="5525038" cy="304853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183358-8B6B-45B1-857B-4D6661C5F1D3}"/>
              </a:ext>
            </a:extLst>
          </p:cNvPr>
          <p:cNvCxnSpPr/>
          <p:nvPr/>
        </p:nvCxnSpPr>
        <p:spPr>
          <a:xfrm flipH="1">
            <a:off x="5162528" y="1457424"/>
            <a:ext cx="2421228" cy="133940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13" y="206062"/>
            <a:ext cx="11878374" cy="60109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Classification of Orifice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17282"/>
              </p:ext>
            </p:extLst>
          </p:nvPr>
        </p:nvGraphicFramePr>
        <p:xfrm>
          <a:off x="1424419" y="979921"/>
          <a:ext cx="9638533" cy="567201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11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6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Parameter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Type of Orifice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4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According to Size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Small orifice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Large orifice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45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According to Shape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Circular Orifice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Rectangular Orifice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Square Orifice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Triangular Orifice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4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Shape of Upstream edge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Sharp Edged Orifice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Bell Mouthed Orifice</a:t>
                      </a:r>
                      <a:endParaRPr lang="en-US" sz="2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45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According to Discharge Condition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Free Discharge Orifice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Submerged Orifice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Fully Submerged Orifice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Partially Submerged Orifice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4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01" y="149067"/>
            <a:ext cx="11854987" cy="61751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Torricelli’s Theorem (flow through an orifice)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01" y="4262906"/>
            <a:ext cx="11854986" cy="2291045"/>
          </a:xfrm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4400" dirty="0"/>
              <a:t>Consider two points 1 and 2 as shown in figure. </a:t>
            </a:r>
          </a:p>
          <a:p>
            <a:pPr marL="0" indent="0" algn="just">
              <a:buNone/>
            </a:pPr>
            <a:r>
              <a:rPr lang="en-US" sz="4400" dirty="0"/>
              <a:t>Point 1 is </a:t>
            </a:r>
            <a:r>
              <a:rPr lang="en-US" sz="4400" dirty="0">
                <a:solidFill>
                  <a:srgbClr val="0070C0"/>
                </a:solidFill>
              </a:rPr>
              <a:t>inside the tank</a:t>
            </a:r>
            <a:r>
              <a:rPr lang="en-US" sz="4400" dirty="0"/>
              <a:t> and point 2 at the </a:t>
            </a:r>
            <a:r>
              <a:rPr lang="en-US" sz="4400" dirty="0">
                <a:solidFill>
                  <a:srgbClr val="0070C0"/>
                </a:solidFill>
              </a:rPr>
              <a:t>vena contracta</a:t>
            </a:r>
            <a:r>
              <a:rPr lang="en-US" sz="4400" dirty="0"/>
              <a:t>. </a:t>
            </a:r>
          </a:p>
          <a:p>
            <a:pPr marL="0" indent="0" algn="just">
              <a:buNone/>
            </a:pPr>
            <a:r>
              <a:rPr lang="en-US" sz="4400" dirty="0"/>
              <a:t>Let the flow is steady and at a constant head H. Applying Bernoulli’s equation at point 1 and point 2 gives: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1" y="898201"/>
            <a:ext cx="4816699" cy="30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2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25" y="122830"/>
            <a:ext cx="11850950" cy="64461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/>
              <a:t>Torricelli’s Theorem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2" y="888643"/>
            <a:ext cx="10410091" cy="5846528"/>
          </a:xfrm>
        </p:spPr>
      </p:pic>
    </p:spTree>
    <p:extLst>
      <p:ext uri="{BB962C8B-B14F-4D97-AF65-F5344CB8AC3E}">
        <p14:creationId xmlns:p14="http://schemas.microsoft.com/office/powerpoint/2010/main" val="428132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2360" y="225188"/>
                <a:ext cx="11977319" cy="817231"/>
              </a:xfr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Hydraulic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2360" y="225188"/>
                <a:ext cx="11977319" cy="817231"/>
              </a:xfrm>
              <a:blipFill>
                <a:blip r:embed="rId2"/>
                <a:stretch>
                  <a:fillRect l="-2087" t="-16296" b="-274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360" y="1185818"/>
                <a:ext cx="11977319" cy="4725586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4800" u="sng" dirty="0"/>
                  <a:t>Co-efficient of Contraction:</a:t>
                </a:r>
              </a:p>
              <a:p>
                <a:pPr marL="0" indent="0" algn="just">
                  <a:buNone/>
                </a:pPr>
                <a:r>
                  <a:rPr lang="en-US" sz="4800" dirty="0"/>
                  <a:t>The ratio of </a:t>
                </a:r>
                <a:r>
                  <a:rPr lang="en-US" sz="4800" dirty="0">
                    <a:solidFill>
                      <a:srgbClr val="0070C0"/>
                    </a:solidFill>
                  </a:rPr>
                  <a:t>area of jet at vena contracta </a:t>
                </a:r>
                <a:r>
                  <a:rPr lang="en-US" sz="4800" dirty="0"/>
                  <a:t>to the </a:t>
                </a:r>
                <a:r>
                  <a:rPr lang="en-US" sz="4800" dirty="0">
                    <a:solidFill>
                      <a:srgbClr val="0070C0"/>
                    </a:solidFill>
                  </a:rPr>
                  <a:t>area of the orifice </a:t>
                </a:r>
                <a:r>
                  <a:rPr lang="en-US" sz="4800" dirty="0"/>
                  <a:t>is known as co-efficient of contraction. It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pPr marL="0" indent="0" algn="just">
                  <a:buNone/>
                </a:pPr>
                <a:endParaRPr lang="en-US" sz="4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𝑣𝑒𝑛𝑎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𝑐𝑜𝑛𝑡𝑟𝑎𝑐𝑡𝑎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𝑜𝑟𝑖𝑓𝑖𝑐𝑒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800" dirty="0"/>
              </a:p>
              <a:p>
                <a:pPr marL="0" indent="0" algn="just">
                  <a:buNone/>
                </a:pPr>
                <a:endParaRPr lang="en-US" sz="4800" dirty="0"/>
              </a:p>
              <a:p>
                <a:pPr marL="0" indent="0" algn="just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360" y="1185818"/>
                <a:ext cx="11977319" cy="4725586"/>
              </a:xfrm>
              <a:blipFill>
                <a:blip r:embed="rId3"/>
                <a:stretch>
                  <a:fillRect l="-2289" t="-5534" r="-2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38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2360" y="225188"/>
                <a:ext cx="11977319" cy="817231"/>
              </a:xfr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Hydraulic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2360" y="225188"/>
                <a:ext cx="11977319" cy="817231"/>
              </a:xfrm>
              <a:blipFill>
                <a:blip r:embed="rId2"/>
                <a:stretch>
                  <a:fillRect l="-2087" t="-16296" b="-2740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2359" y="1250211"/>
                <a:ext cx="11883629" cy="5542625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800" u="sng" dirty="0"/>
                  <a:t>Co-efficient of resistance:</a:t>
                </a:r>
              </a:p>
              <a:p>
                <a:pPr marL="0" indent="0" algn="just">
                  <a:buNone/>
                </a:pPr>
                <a:r>
                  <a:rPr lang="en-US" sz="4800" dirty="0"/>
                  <a:t>The ratio of </a:t>
                </a:r>
                <a:r>
                  <a:rPr lang="en-US" sz="4800" dirty="0">
                    <a:solidFill>
                      <a:srgbClr val="0070C0"/>
                    </a:solidFill>
                  </a:rPr>
                  <a:t>loss of head in the orifice </a:t>
                </a:r>
                <a:r>
                  <a:rPr lang="en-US" sz="4800" dirty="0"/>
                  <a:t>to the </a:t>
                </a:r>
                <a:r>
                  <a:rPr lang="en-US" sz="4800" dirty="0">
                    <a:solidFill>
                      <a:srgbClr val="0070C0"/>
                    </a:solidFill>
                  </a:rPr>
                  <a:t>head of water available </a:t>
                </a:r>
                <a:r>
                  <a:rPr lang="en-US" sz="4800" dirty="0"/>
                  <a:t>at the exit of the orifice is known as co-efficient of resistance. It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4800" dirty="0"/>
                  <a:t>.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𝐿𝑜𝑠𝑠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𝑜𝑟𝑖𝑓𝑖𝑐𝑒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𝐻𝑒𝑎𝑑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den>
                    </m:f>
                  </m:oMath>
                </a14:m>
                <a:endParaRPr lang="en-US" sz="4800" dirty="0"/>
              </a:p>
              <a:p>
                <a:pPr marL="0" indent="0" algn="just">
                  <a:buNone/>
                </a:pPr>
                <a:endParaRPr lang="en-US" sz="4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359" y="1250211"/>
                <a:ext cx="11883629" cy="5542625"/>
              </a:xfrm>
              <a:blipFill>
                <a:blip r:embed="rId3"/>
                <a:stretch>
                  <a:fillRect l="-2307" t="-3622" r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8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2041" y="265599"/>
                <a:ext cx="11947918" cy="835878"/>
              </a:xfr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/>
                  <a:t>Relationship: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041" y="265599"/>
                <a:ext cx="11947918" cy="835878"/>
              </a:xfrm>
              <a:blipFill>
                <a:blip r:embed="rId2"/>
                <a:stretch>
                  <a:fillRect l="-2040" t="-14493" b="-253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7" y="1815920"/>
            <a:ext cx="8435662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28" y="72416"/>
            <a:ext cx="11947918" cy="83587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Standard Value for Hydraulic Coefficients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605698"/>
              </p:ext>
            </p:extLst>
          </p:nvPr>
        </p:nvGraphicFramePr>
        <p:xfrm>
          <a:off x="326265" y="1208699"/>
          <a:ext cx="11539469" cy="4664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6017"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>
                          <a:solidFill>
                            <a:schemeClr val="tx1"/>
                          </a:solidFill>
                        </a:rPr>
                        <a:t>Hydraulic Coefficients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b="1" dirty="0">
                          <a:solidFill>
                            <a:schemeClr val="tx1"/>
                          </a:solidFill>
                        </a:rPr>
                        <a:t>Range of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01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Co-efficient of 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0.95-0.99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01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Co-efficient of Contraction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0.61-0.69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017">
                <a:tc>
                  <a:txBody>
                    <a:bodyPr/>
                    <a:lstStyle/>
                    <a:p>
                      <a:pPr algn="l"/>
                      <a:r>
                        <a:rPr lang="en-US" sz="4800" dirty="0"/>
                        <a:t>Co-efficient</a:t>
                      </a:r>
                      <a:r>
                        <a:rPr lang="en-US" sz="4800" baseline="0" dirty="0"/>
                        <a:t> of Discharge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800" dirty="0">
                          <a:solidFill>
                            <a:srgbClr val="0070C0"/>
                          </a:solidFill>
                        </a:rPr>
                        <a:t>0.61-0.65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9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575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Flow through Orifice and Mouthpieces</vt:lpstr>
      <vt:lpstr>Orifice</vt:lpstr>
      <vt:lpstr>Classification of Orifice</vt:lpstr>
      <vt:lpstr>Torricelli’s Theorem (flow through an orifice)</vt:lpstr>
      <vt:lpstr>Torricelli’s Theorem</vt:lpstr>
      <vt:lpstr>Hydraulic Coefficients (〖 C〗_c  ,C_v  ,C_d  ,C_r )</vt:lpstr>
      <vt:lpstr>Hydraulic Coefficients (〖 C〗_c  ,C_v  ,C_d  ,C_r )</vt:lpstr>
      <vt:lpstr>Relationship: C_d=C_c×C_v</vt:lpstr>
      <vt:lpstr>Standard Value for Hydraulic Coefficients</vt:lpstr>
      <vt:lpstr>Practice Problem#9 (Rajput 495 page)</vt:lpstr>
      <vt:lpstr>Experimental Determination of Hydraulic Coefficients</vt:lpstr>
      <vt:lpstr>Practice Problem#10 (Bansal)</vt:lpstr>
      <vt:lpstr>Solution</vt:lpstr>
      <vt:lpstr>PowerPoint Presentation</vt:lpstr>
      <vt:lpstr>Practice Problem#11 (Rajput, Page= 457)</vt:lpstr>
      <vt:lpstr>Practice Problem#11 (Rajput, Page= 457)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THROUGH ORIFICE AND MOUTHPIECES</dc:title>
  <dc:creator>Ahmed Hossain</dc:creator>
  <cp:lastModifiedBy>Ahmed Hossain</cp:lastModifiedBy>
  <cp:revision>27</cp:revision>
  <dcterms:created xsi:type="dcterms:W3CDTF">2018-02-27T13:43:06Z</dcterms:created>
  <dcterms:modified xsi:type="dcterms:W3CDTF">2019-07-06T02:03:46Z</dcterms:modified>
</cp:coreProperties>
</file>