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6" r:id="rId15"/>
    <p:sldId id="272" r:id="rId16"/>
    <p:sldId id="273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 snapToGrid="0">
      <p:cViewPr varScale="1">
        <p:scale>
          <a:sx n="64" d="100"/>
          <a:sy n="64" d="100"/>
        </p:scale>
        <p:origin x="7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A7A5-E1C1-479F-88FC-9816251DCA10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10F6-6F23-45FC-9DEA-42F15A8B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6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A7A5-E1C1-479F-88FC-9816251DCA10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10F6-6F23-45FC-9DEA-42F15A8B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8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A7A5-E1C1-479F-88FC-9816251DCA10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10F6-6F23-45FC-9DEA-42F15A8B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A7A5-E1C1-479F-88FC-9816251DCA10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10F6-6F23-45FC-9DEA-42F15A8B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A7A5-E1C1-479F-88FC-9816251DCA10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10F6-6F23-45FC-9DEA-42F15A8B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2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A7A5-E1C1-479F-88FC-9816251DCA10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10F6-6F23-45FC-9DEA-42F15A8B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A7A5-E1C1-479F-88FC-9816251DCA10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10F6-6F23-45FC-9DEA-42F15A8B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2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A7A5-E1C1-479F-88FC-9816251DCA10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10F6-6F23-45FC-9DEA-42F15A8B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A7A5-E1C1-479F-88FC-9816251DCA10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10F6-6F23-45FC-9DEA-42F15A8B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A7A5-E1C1-479F-88FC-9816251DCA10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10F6-6F23-45FC-9DEA-42F15A8B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A7A5-E1C1-479F-88FC-9816251DCA10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10F6-6F23-45FC-9DEA-42F15A8B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4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A7A5-E1C1-479F-88FC-9816251DCA10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10F6-6F23-45FC-9DEA-42F15A8B0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42" y="135391"/>
            <a:ext cx="11860864" cy="68487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000" dirty="0"/>
              <a:t>Flow through Large Orifice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9142" y="979443"/>
                <a:ext cx="11860864" cy="5538924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When available head of a liquid is </a:t>
                </a:r>
                <a:r>
                  <a:rPr lang="en-US" sz="4000" dirty="0">
                    <a:solidFill>
                      <a:srgbClr val="FF0000"/>
                    </a:solidFill>
                  </a:rPr>
                  <a:t>less than 5 times </a:t>
                </a:r>
                <a:r>
                  <a:rPr lang="en-US" sz="4000" dirty="0"/>
                  <a:t>the height of orifice, the orifice is called </a:t>
                </a:r>
                <a:r>
                  <a:rPr lang="en-US" sz="4000" dirty="0">
                    <a:solidFill>
                      <a:srgbClr val="FF0000"/>
                    </a:solidFill>
                  </a:rPr>
                  <a:t>large orifice</a:t>
                </a:r>
                <a:r>
                  <a:rPr lang="en-US" sz="4000" dirty="0"/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In case of </a:t>
                </a:r>
                <a:r>
                  <a:rPr lang="en-US" sz="4000" dirty="0">
                    <a:solidFill>
                      <a:srgbClr val="FF0000"/>
                    </a:solidFill>
                  </a:rPr>
                  <a:t>small orifice</a:t>
                </a:r>
                <a:r>
                  <a:rPr lang="en-US" sz="4000" dirty="0"/>
                  <a:t>, the velocity is considered to be </a:t>
                </a:r>
                <a:r>
                  <a:rPr lang="en-US" sz="4000" dirty="0">
                    <a:solidFill>
                      <a:srgbClr val="FF0000"/>
                    </a:solidFill>
                  </a:rPr>
                  <a:t>constant</a:t>
                </a:r>
                <a:r>
                  <a:rPr lang="en-US" sz="4000" dirty="0"/>
                  <a:t> in the entire cross section and the discharge is calculated by the formula:</a:t>
                </a:r>
              </a:p>
              <a:p>
                <a:pPr algn="just"/>
                <a:r>
                  <a:rPr lang="en-US" sz="4000" dirty="0"/>
                  <a:t>     </a:t>
                </a:r>
                <a:r>
                  <a:rPr lang="en-US" sz="4000" dirty="0">
                    <a:solidFill>
                      <a:srgbClr val="FF0000"/>
                    </a:solidFill>
                  </a:rPr>
                  <a:t>Q=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× a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𝑔𝐻</m:t>
                        </m:r>
                      </m:e>
                    </m:rad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.</a:t>
                </a:r>
                <a:endParaRPr lang="en-US" sz="4000" dirty="0"/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But in case of </a:t>
                </a:r>
                <a:r>
                  <a:rPr lang="en-US" sz="4000" dirty="0">
                    <a:solidFill>
                      <a:srgbClr val="0070C0"/>
                    </a:solidFill>
                  </a:rPr>
                  <a:t>large orifice</a:t>
                </a:r>
                <a:r>
                  <a:rPr lang="en-US" sz="4000" dirty="0"/>
                  <a:t>, the velocity of a liquid, flowing through the orifice </a:t>
                </a:r>
                <a:r>
                  <a:rPr lang="en-US" sz="4000" dirty="0">
                    <a:solidFill>
                      <a:srgbClr val="FF0000"/>
                    </a:solidFill>
                  </a:rPr>
                  <a:t>varies</a:t>
                </a:r>
                <a:r>
                  <a:rPr lang="en-US" sz="4000" dirty="0"/>
                  <a:t> with the available head of the liquid and hence Q can not be calculated as mentioned above. 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endParaRPr lang="en-US" sz="40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9142" y="979443"/>
                <a:ext cx="11860864" cy="5538924"/>
              </a:xfrm>
              <a:blipFill>
                <a:blip r:embed="rId2"/>
                <a:stretch>
                  <a:fillRect l="-1591" t="-3846" r="-1745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5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46" y="169817"/>
            <a:ext cx="11935908" cy="505476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Flow through an External Cylindrical Mouthpiece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8046" y="3605350"/>
                <a:ext cx="11779154" cy="3122023"/>
              </a:xfrm>
              <a:ln>
                <a:solidFill>
                  <a:srgbClr val="0070C0"/>
                </a:solidFill>
              </a:ln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3200" dirty="0"/>
                  <a:t>Consider a tank having an </a:t>
                </a:r>
                <a:r>
                  <a:rPr lang="en-US" sz="3200" dirty="0">
                    <a:solidFill>
                      <a:srgbClr val="FF0000"/>
                    </a:solidFill>
                  </a:rPr>
                  <a:t>external cylindrical mouthpiece</a:t>
                </a:r>
                <a:r>
                  <a:rPr lang="en-US" sz="3200" dirty="0"/>
                  <a:t> of cross-sectional area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attached to one of its sides as shown in figure. </a:t>
                </a:r>
              </a:p>
              <a:p>
                <a:pPr algn="just"/>
                <a:r>
                  <a:rPr lang="en-US" sz="3200" dirty="0"/>
                  <a:t>The jet of liquid entering the mouthpiece contracts to form </a:t>
                </a:r>
                <a:r>
                  <a:rPr lang="en-US" sz="3200" dirty="0">
                    <a:solidFill>
                      <a:srgbClr val="FF0000"/>
                    </a:solidFill>
                  </a:rPr>
                  <a:t>vena contracta </a:t>
                </a:r>
                <a:r>
                  <a:rPr lang="en-US" sz="3200" dirty="0"/>
                  <a:t>at a section </a:t>
                </a:r>
                <a:r>
                  <a:rPr lang="en-US" sz="3200" dirty="0">
                    <a:solidFill>
                      <a:srgbClr val="FF0000"/>
                    </a:solidFill>
                  </a:rPr>
                  <a:t>C-C. </a:t>
                </a:r>
              </a:p>
              <a:p>
                <a:pPr algn="just"/>
                <a:r>
                  <a:rPr lang="en-US" sz="3200" dirty="0"/>
                  <a:t>Beyond this section, </a:t>
                </a:r>
                <a:r>
                  <a:rPr lang="en-US" sz="3200" dirty="0">
                    <a:solidFill>
                      <a:srgbClr val="FF0000"/>
                    </a:solidFill>
                  </a:rPr>
                  <a:t>the jet again expands and fill the mouthpiece completely.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046" y="3605350"/>
                <a:ext cx="11779154" cy="3122023"/>
              </a:xfrm>
              <a:blipFill>
                <a:blip r:embed="rId2"/>
                <a:stretch>
                  <a:fillRect l="-1138" t="-3883" r="-1241" b="-155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55" y="782018"/>
            <a:ext cx="3789571" cy="2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5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130629"/>
            <a:ext cx="11070269" cy="6570617"/>
          </a:xfrm>
        </p:spPr>
      </p:pic>
    </p:spTree>
    <p:extLst>
      <p:ext uri="{BB962C8B-B14F-4D97-AF65-F5344CB8AC3E}">
        <p14:creationId xmlns:p14="http://schemas.microsoft.com/office/powerpoint/2010/main" val="418109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173611"/>
            <a:ext cx="10518782" cy="6510777"/>
          </a:xfrm>
        </p:spPr>
      </p:pic>
    </p:spTree>
    <p:extLst>
      <p:ext uri="{BB962C8B-B14F-4D97-AF65-F5344CB8AC3E}">
        <p14:creationId xmlns:p14="http://schemas.microsoft.com/office/powerpoint/2010/main" val="251522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43" y="188910"/>
            <a:ext cx="11909474" cy="663746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Discharge through Mouthpiece is greater than Orifice.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2" y="1685109"/>
            <a:ext cx="11909473" cy="3840479"/>
          </a:xfrm>
        </p:spPr>
      </p:pic>
    </p:spTree>
    <p:extLst>
      <p:ext uri="{BB962C8B-B14F-4D97-AF65-F5344CB8AC3E}">
        <p14:creationId xmlns:p14="http://schemas.microsoft.com/office/powerpoint/2010/main" val="5801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15" y="198584"/>
            <a:ext cx="11866339" cy="61251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Practice Problem#13 (Bansal = 343 page)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615" y="1000788"/>
                <a:ext cx="11866339" cy="5658627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800" dirty="0"/>
                  <a:t>An external cylindrical mouthpiece of diameter </a:t>
                </a:r>
                <a:r>
                  <a:rPr lang="en-US" sz="4800" dirty="0">
                    <a:solidFill>
                      <a:srgbClr val="FF0000"/>
                    </a:solidFill>
                  </a:rPr>
                  <a:t>150 mm </a:t>
                </a:r>
                <a:r>
                  <a:rPr lang="en-US" sz="4800" dirty="0"/>
                  <a:t>is discharging water under a constant head of </a:t>
                </a:r>
                <a:r>
                  <a:rPr lang="en-US" sz="4800" dirty="0">
                    <a:solidFill>
                      <a:srgbClr val="FF0000"/>
                    </a:solidFill>
                  </a:rPr>
                  <a:t>6 m</a:t>
                </a:r>
                <a:r>
                  <a:rPr lang="en-US" sz="4800" dirty="0"/>
                  <a:t>. Determine the discharge and absolute pressure head of water at vena contracta . </a:t>
                </a:r>
              </a:p>
              <a:p>
                <a:pPr marL="0" indent="0" algn="just">
                  <a:buNone/>
                </a:pPr>
                <a:r>
                  <a:rPr lang="en-US" sz="4800" dirty="0"/>
                  <a:t>Take,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= 0.855 </a:t>
                </a:r>
                <a:r>
                  <a:rPr lang="en-US" sz="4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800" dirty="0"/>
                  <a:t>for vena-contracta = </a:t>
                </a:r>
                <a:r>
                  <a:rPr lang="en-US" sz="4800" dirty="0">
                    <a:solidFill>
                      <a:srgbClr val="FF0000"/>
                    </a:solidFill>
                  </a:rPr>
                  <a:t>0.62</a:t>
                </a:r>
                <a:r>
                  <a:rPr lang="en-US" sz="4800" dirty="0"/>
                  <a:t>. Atmospheric pressure head = </a:t>
                </a:r>
                <a:r>
                  <a:rPr lang="en-US" sz="4800" dirty="0">
                    <a:solidFill>
                      <a:srgbClr val="FF0000"/>
                    </a:solidFill>
                  </a:rPr>
                  <a:t>10.3 m  of water.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615" y="1000788"/>
                <a:ext cx="11866339" cy="5658627"/>
              </a:xfrm>
              <a:blipFill>
                <a:blip r:embed="rId2"/>
                <a:stretch>
                  <a:fillRect l="-2258" t="-3548" r="-2258"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437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30" y="182880"/>
            <a:ext cx="11866339" cy="82296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Time Required for Emptying a Hemispherical Tank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6CB600-6E05-4088-B50D-506628895F33}"/>
                  </a:ext>
                </a:extLst>
              </p:cNvPr>
              <p:cNvSpPr txBox="1"/>
              <p:nvPr/>
            </p:nvSpPr>
            <p:spPr>
              <a:xfrm>
                <a:off x="162830" y="1228397"/>
                <a:ext cx="11866339" cy="37856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/>
                  <a:t>A Hemispherical tank of diameter 4 m contains water upto a height of 1.5 m. An orifice of diameter 50 mm is provided at the bottom. Find the time required by water 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/>
                  <a:t>to fall from 1.5 m to 1 m 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dirty="0"/>
                  <a:t>for completely emptying the tank. </a:t>
                </a:r>
              </a:p>
              <a:p>
                <a:pPr algn="just"/>
                <a:r>
                  <a:rPr lang="en-US" sz="4000" dirty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6CB600-6E05-4088-B50D-506628895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30" y="1228397"/>
                <a:ext cx="11866339" cy="3785652"/>
              </a:xfrm>
              <a:prstGeom prst="rect">
                <a:avLst/>
              </a:prstGeom>
              <a:blipFill>
                <a:blip r:embed="rId2"/>
                <a:stretch>
                  <a:fillRect l="-1797" t="-2729" r="-1745" b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95A906-4F9D-48CB-B68A-92DF4D6C32A4}"/>
              </a:ext>
            </a:extLst>
          </p:cNvPr>
          <p:cNvSpPr txBox="1"/>
          <p:nvPr/>
        </p:nvSpPr>
        <p:spPr>
          <a:xfrm>
            <a:off x="162829" y="5156629"/>
            <a:ext cx="11866339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Semester Final Examination, 2018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Bansal: Problem No. 7.19 (Page 336)</a:t>
            </a:r>
          </a:p>
        </p:txBody>
      </p:sp>
    </p:spTree>
    <p:extLst>
      <p:ext uri="{BB962C8B-B14F-4D97-AF65-F5344CB8AC3E}">
        <p14:creationId xmlns:p14="http://schemas.microsoft.com/office/powerpoint/2010/main" val="116099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30" y="182880"/>
            <a:ext cx="11866339" cy="82296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Time Required for Emptying a Hemispherical Tank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41264-41C4-45B3-B6AB-DB0AA193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" y="1463040"/>
            <a:ext cx="1024128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78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30" y="182880"/>
            <a:ext cx="11866339" cy="82296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Time Required for Emptying a Hemispherical Tank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6CB600-6E05-4088-B50D-506628895F33}"/>
                  </a:ext>
                </a:extLst>
              </p:cNvPr>
              <p:cNvSpPr txBox="1"/>
              <p:nvPr/>
            </p:nvSpPr>
            <p:spPr>
              <a:xfrm>
                <a:off x="162830" y="1228397"/>
                <a:ext cx="11866339" cy="37856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/>
                  <a:t>Let us Consider</a:t>
                </a:r>
              </a:p>
              <a:p>
                <a:pPr algn="just"/>
                <a:r>
                  <a:rPr lang="en-US" sz="4000" dirty="0"/>
                  <a:t>R = Radius of the tank</a:t>
                </a:r>
              </a:p>
              <a:p>
                <a:pPr algn="just"/>
                <a:r>
                  <a:rPr lang="en-US" sz="4000" dirty="0"/>
                  <a:t>a = Area of the orifice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= Initial height of the liquid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= Final height of the liquid</a:t>
                </a:r>
              </a:p>
              <a:p>
                <a:pPr algn="just"/>
                <a:r>
                  <a:rPr lang="en-US" sz="4000" dirty="0"/>
                  <a:t>T = Time in seconds for the liquid to fall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6CB600-6E05-4088-B50D-506628895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30" y="1228397"/>
                <a:ext cx="11866339" cy="3785652"/>
              </a:xfrm>
              <a:prstGeom prst="rect">
                <a:avLst/>
              </a:prstGeom>
              <a:blipFill>
                <a:blip r:embed="rId2"/>
                <a:stretch>
                  <a:fillRect l="-1797" t="-2729" b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281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30" y="149269"/>
            <a:ext cx="11866339" cy="62701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Step: Determine small time interval dT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35BF7-940C-4B89-81E3-C4F66283D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3" y="979715"/>
            <a:ext cx="9895116" cy="5637576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14900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A1109-FA05-49B6-B668-DDFEB6026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525" y="1528996"/>
            <a:ext cx="5208645" cy="3732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30" y="149269"/>
            <a:ext cx="11866339" cy="62701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Step: Determine small time interval dT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0E3AF7-6B7C-4659-84DB-F0D3F154D004}"/>
              </a:ext>
            </a:extLst>
          </p:cNvPr>
          <p:cNvGrpSpPr/>
          <p:nvPr/>
        </p:nvGrpSpPr>
        <p:grpSpPr>
          <a:xfrm>
            <a:off x="162830" y="875211"/>
            <a:ext cx="7113181" cy="5823993"/>
            <a:chOff x="162830" y="1303291"/>
            <a:chExt cx="7204169" cy="54054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052A03-4A96-424B-A620-B645A0C2B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30" y="1303291"/>
              <a:ext cx="7165433" cy="42514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8A65EC-BCDA-4E14-B3A1-2013F6E81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564" y="4849856"/>
              <a:ext cx="4623435" cy="1858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40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8" y="119034"/>
            <a:ext cx="11860864" cy="545946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200" dirty="0"/>
              <a:t>Flow through Large Orifice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8546" y="4867748"/>
                <a:ext cx="11637885" cy="187121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/>
                  <a:t>Discharge Q can be calculated as : </a:t>
                </a:r>
                <a:r>
                  <a:rPr lang="en-US" sz="3600" dirty="0">
                    <a:solidFill>
                      <a:srgbClr val="0070C0"/>
                    </a:solidFill>
                  </a:rPr>
                  <a:t>Q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× (b × d)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𝑔𝐻</m:t>
                        </m:r>
                      </m:e>
                    </m:rad>
                  </m:oMath>
                </a14:m>
                <a:endParaRPr lang="en-US" sz="3600" b="0" dirty="0"/>
              </a:p>
              <a:p>
                <a:pPr algn="just"/>
                <a:r>
                  <a:rPr lang="en-US" sz="3600" dirty="0"/>
                  <a:t>b= width of orifice</a:t>
                </a:r>
              </a:p>
              <a:p>
                <a:pPr algn="just"/>
                <a:r>
                  <a:rPr lang="en-US" sz="3600" dirty="0"/>
                  <a:t>d = depth of orifice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6" y="4867748"/>
                <a:ext cx="11637885" cy="1871218"/>
              </a:xfrm>
              <a:prstGeom prst="rect">
                <a:avLst/>
              </a:prstGeom>
              <a:blipFill>
                <a:blip r:embed="rId2"/>
                <a:stretch>
                  <a:fillRect l="-1570" t="-325" b="-1136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17" y="804854"/>
            <a:ext cx="6955770" cy="38977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286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F4AA4-3ED7-46C0-A4EA-464F05ABE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1" y="222069"/>
            <a:ext cx="9065623" cy="6635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242BA7-365B-4C39-B6CE-D963A6D2BA0B}"/>
              </a:ext>
            </a:extLst>
          </p:cNvPr>
          <p:cNvSpPr txBox="1"/>
          <p:nvPr/>
        </p:nvSpPr>
        <p:spPr>
          <a:xfrm>
            <a:off x="7289075" y="936226"/>
            <a:ext cx="433686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Integrate dT to get total time T</a:t>
            </a:r>
          </a:p>
        </p:txBody>
      </p:sp>
    </p:spTree>
    <p:extLst>
      <p:ext uri="{BB962C8B-B14F-4D97-AF65-F5344CB8AC3E}">
        <p14:creationId xmlns:p14="http://schemas.microsoft.com/office/powerpoint/2010/main" val="22952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4" y="199727"/>
            <a:ext cx="11927047" cy="603866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Discharge through a large Rectangular Orifice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942640"/>
            <a:ext cx="10750732" cy="571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4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6" y="199727"/>
            <a:ext cx="11927047" cy="603866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Discharge through a large Rectangular Orifice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2476" y="916421"/>
                <a:ext cx="11927047" cy="5741852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lvl="0" indent="0" algn="just">
                  <a:buNone/>
                </a:pPr>
                <a:r>
                  <a:rPr lang="en-US" sz="3600" dirty="0"/>
                  <a:t>Consider a </a:t>
                </a:r>
                <a:r>
                  <a:rPr lang="en-US" sz="3600" dirty="0">
                    <a:solidFill>
                      <a:srgbClr val="FF0000"/>
                    </a:solidFill>
                  </a:rPr>
                  <a:t>large rectangular orifice </a:t>
                </a:r>
                <a:r>
                  <a:rPr lang="en-US" sz="3600" dirty="0"/>
                  <a:t>in one side of the tank discharging freely into atmosphere under a constant head, H as shown in figure.</a:t>
                </a:r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lvl="0" indent="0" algn="just">
                  <a:buNone/>
                </a:pPr>
                <a:r>
                  <a:rPr lang="en-US" sz="3600" dirty="0">
                    <a:solidFill>
                      <a:prstClr val="black"/>
                    </a:solidFill>
                  </a:rPr>
                  <a:t>Consider an </a:t>
                </a:r>
                <a:r>
                  <a:rPr lang="en-US" sz="3600" dirty="0">
                    <a:solidFill>
                      <a:srgbClr val="FF0000"/>
                    </a:solidFill>
                  </a:rPr>
                  <a:t>elementary horizontal strip ‘dh’ </a:t>
                </a:r>
                <a:r>
                  <a:rPr lang="en-US" sz="3600" dirty="0">
                    <a:solidFill>
                      <a:prstClr val="black"/>
                    </a:solidFill>
                  </a:rPr>
                  <a:t>at a depth of h below the free surface of the liquid in the tank as shown in figure. Let,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prstClr val="black"/>
                    </a:solidFill>
                  </a:rPr>
                  <a:t>= Height of liquid above top edge of orifice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prstClr val="black"/>
                    </a:solidFill>
                  </a:rPr>
                  <a:t>= Height of liquid above bottom edge of orifice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prstClr val="black"/>
                    </a:solidFill>
                  </a:rPr>
                  <a:t>= Co efficient of discharge</a:t>
                </a:r>
              </a:p>
              <a:p>
                <a:pPr marL="0" indent="0" algn="just">
                  <a:buNone/>
                </a:pPr>
                <a:r>
                  <a:rPr lang="en-US" sz="3600" b="1" dirty="0">
                    <a:solidFill>
                      <a:prstClr val="black"/>
                    </a:solidFill>
                  </a:rPr>
                  <a:t>b = Width of orifice</a:t>
                </a:r>
              </a:p>
              <a:p>
                <a:pPr marL="0" indent="0" algn="just">
                  <a:buNone/>
                </a:pPr>
                <a:r>
                  <a:rPr lang="en-US" sz="3600" b="1" dirty="0">
                    <a:solidFill>
                      <a:prstClr val="black"/>
                    </a:solidFill>
                  </a:rPr>
                  <a:t>d = Depth of orifice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600" b="1" dirty="0"/>
              </a:p>
              <a:p>
                <a:pPr marL="0" indent="0" algn="just">
                  <a:buNone/>
                </a:pPr>
                <a:endParaRPr lang="en-US" sz="3600" dirty="0">
                  <a:solidFill>
                    <a:prstClr val="black"/>
                  </a:solidFill>
                </a:endParaRPr>
              </a:p>
              <a:p>
                <a:pPr marL="0" indent="0" algn="just">
                  <a:buNone/>
                </a:pPr>
                <a:endParaRPr lang="en-US" sz="3600" dirty="0"/>
              </a:p>
              <a:p>
                <a:pPr marL="0" indent="0" algn="just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476" y="916421"/>
                <a:ext cx="11927047" cy="5741852"/>
              </a:xfrm>
              <a:blipFill>
                <a:blip r:embed="rId2"/>
                <a:stretch>
                  <a:fillRect l="-1532" t="-3178" r="-1481" b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21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195943"/>
            <a:ext cx="11573691" cy="6479177"/>
          </a:xfrm>
        </p:spPr>
      </p:pic>
    </p:spTree>
    <p:extLst>
      <p:ext uri="{BB962C8B-B14F-4D97-AF65-F5344CB8AC3E}">
        <p14:creationId xmlns:p14="http://schemas.microsoft.com/office/powerpoint/2010/main" val="10371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35" y="134925"/>
            <a:ext cx="11808739" cy="494934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Practice Problem #12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8422" y="744977"/>
                <a:ext cx="11690252" cy="2338414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3200" dirty="0"/>
                  <a:t>A rectangular orifice </a:t>
                </a:r>
                <a:r>
                  <a:rPr lang="en-US" sz="3200" dirty="0">
                    <a:solidFill>
                      <a:srgbClr val="0070C0"/>
                    </a:solidFill>
                  </a:rPr>
                  <a:t>0.9m wide </a:t>
                </a:r>
                <a:r>
                  <a:rPr lang="en-US" sz="3200" dirty="0"/>
                  <a:t>and </a:t>
                </a:r>
                <a:r>
                  <a:rPr lang="en-US" sz="3200" dirty="0">
                    <a:solidFill>
                      <a:srgbClr val="0070C0"/>
                    </a:solidFill>
                  </a:rPr>
                  <a:t>1.2m deep</a:t>
                </a:r>
                <a:r>
                  <a:rPr lang="en-US" sz="3200" dirty="0"/>
                  <a:t> is discharging water from a vessel. The top edge of the orifice is </a:t>
                </a:r>
                <a:r>
                  <a:rPr lang="en-US" sz="3200" dirty="0">
                    <a:solidFill>
                      <a:srgbClr val="0070C0"/>
                    </a:solidFill>
                  </a:rPr>
                  <a:t>0.6 m below </a:t>
                </a:r>
                <a:r>
                  <a:rPr lang="en-US" sz="3200" dirty="0"/>
                  <a:t>the water surface in the vessel. Calculate the discharge through the orifice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/>
                  <a:t>= 0.60 and percentage of error if the orifice is treated as a small orifice.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422" y="744977"/>
                <a:ext cx="11690252" cy="2338414"/>
              </a:xfrm>
              <a:blipFill>
                <a:blip r:embed="rId2"/>
                <a:stretch>
                  <a:fillRect l="-1303" t="-5181" r="-1303" b="-5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78422" y="3235986"/>
                <a:ext cx="5735518" cy="310854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Information given,</a:t>
                </a:r>
              </a:p>
              <a:p>
                <a:r>
                  <a:rPr lang="en-US" sz="2800" dirty="0"/>
                  <a:t>b= 0.9 m</a:t>
                </a:r>
              </a:p>
              <a:p>
                <a:r>
                  <a:rPr lang="en-US" sz="2800" dirty="0"/>
                  <a:t>d= 1.2 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= 0.6 </a:t>
                </a:r>
              </a:p>
              <a:p>
                <a:r>
                  <a:rPr lang="en-US" sz="2800" dirty="0"/>
                  <a:t>d=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= 1.8 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/>
                  <a:t>= 0.60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22" y="3235986"/>
                <a:ext cx="5735518" cy="3108543"/>
              </a:xfrm>
              <a:prstGeom prst="rect">
                <a:avLst/>
              </a:prstGeom>
              <a:blipFill>
                <a:blip r:embed="rId3"/>
                <a:stretch>
                  <a:fillRect l="-2121" t="-1758" b="-4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47" y="3235986"/>
            <a:ext cx="5735518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9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8" y="140043"/>
            <a:ext cx="11782697" cy="5512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Solution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80" y="4752870"/>
            <a:ext cx="9650437" cy="17092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80" y="900333"/>
            <a:ext cx="9650437" cy="36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8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32" y="112372"/>
            <a:ext cx="11947322" cy="677814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Mouthpiece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1" y="4667911"/>
            <a:ext cx="11947321" cy="2111605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3200" dirty="0"/>
              <a:t>A mouthpiece is an </a:t>
            </a:r>
            <a:r>
              <a:rPr lang="en-US" sz="3200" dirty="0">
                <a:solidFill>
                  <a:srgbClr val="FF0000"/>
                </a:solidFill>
              </a:rPr>
              <a:t>attachment</a:t>
            </a:r>
            <a:r>
              <a:rPr lang="en-US" sz="3200" dirty="0"/>
              <a:t> in the form of a </a:t>
            </a:r>
            <a:r>
              <a:rPr lang="en-US" sz="3200" dirty="0">
                <a:solidFill>
                  <a:srgbClr val="FF0000"/>
                </a:solidFill>
              </a:rPr>
              <a:t>small tube or pipe </a:t>
            </a:r>
            <a:r>
              <a:rPr lang="en-US" sz="3200" dirty="0"/>
              <a:t>fixed to the orifice.</a:t>
            </a:r>
          </a:p>
          <a:p>
            <a:pPr algn="just"/>
            <a:r>
              <a:rPr lang="en-US" sz="3200" dirty="0"/>
              <a:t>The length of pipe extension is usually </a:t>
            </a:r>
            <a:r>
              <a:rPr lang="en-US" sz="3200" dirty="0">
                <a:solidFill>
                  <a:srgbClr val="FF0000"/>
                </a:solidFill>
              </a:rPr>
              <a:t>2 to 3 times the orifice diameter </a:t>
            </a:r>
            <a:r>
              <a:rPr lang="en-US" sz="3200" dirty="0"/>
              <a:t>and is used to increase the amount of discharge.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07" y="927463"/>
            <a:ext cx="5588307" cy="35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6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82" y="120580"/>
            <a:ext cx="11819709" cy="7596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Classification of Mouthpiece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056364"/>
              </p:ext>
            </p:extLst>
          </p:nvPr>
        </p:nvGraphicFramePr>
        <p:xfrm>
          <a:off x="211183" y="1005840"/>
          <a:ext cx="11819708" cy="573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4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448">
                <a:tc rowSpan="2"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According to Position of Mouthpiece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1. Internal Mouthpiece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2. External Mouthpiece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448">
                <a:tc rowSpan="3"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According to shape of Mouthpiece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1. Cylindrical Mouthpiece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2. Convergent</a:t>
                      </a:r>
                      <a:r>
                        <a:rPr lang="en-US" sz="3200" baseline="0" dirty="0"/>
                        <a:t> Mouthpiece</a:t>
                      </a:r>
                      <a:endParaRPr lang="en-US" sz="32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3. Convergent- Divergent Mouthpiece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448">
                <a:tc rowSpan="2"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According to nature of discharge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1. Mouthpiece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running full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6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Mouthpiece running free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0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706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Flow through Large Orifice</vt:lpstr>
      <vt:lpstr>Flow through Large Orifice</vt:lpstr>
      <vt:lpstr>Discharge through a large Rectangular Orifice</vt:lpstr>
      <vt:lpstr>Discharge through a large Rectangular Orifice</vt:lpstr>
      <vt:lpstr>PowerPoint Presentation</vt:lpstr>
      <vt:lpstr>Practice Problem #12</vt:lpstr>
      <vt:lpstr>Solution</vt:lpstr>
      <vt:lpstr>Mouthpiece</vt:lpstr>
      <vt:lpstr>Classification of Mouthpiece</vt:lpstr>
      <vt:lpstr>Flow through an External Cylindrical Mouthpiece</vt:lpstr>
      <vt:lpstr>PowerPoint Presentation</vt:lpstr>
      <vt:lpstr>PowerPoint Presentation</vt:lpstr>
      <vt:lpstr>Discharge through Mouthpiece is greater than Orifice.</vt:lpstr>
      <vt:lpstr>Practice Problem#13 (Bansal = 343 page)</vt:lpstr>
      <vt:lpstr>Time Required for Emptying a Hemispherical Tank</vt:lpstr>
      <vt:lpstr>Time Required for Emptying a Hemispherical Tank</vt:lpstr>
      <vt:lpstr>Time Required for Emptying a Hemispherical Tank</vt:lpstr>
      <vt:lpstr>Step: Determine small time interval dT</vt:lpstr>
      <vt:lpstr>Step: Determine small time interval dT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through Large Orifice</dc:title>
  <dc:creator>Ahmed Hossain</dc:creator>
  <cp:lastModifiedBy>Ahmed Hossain</cp:lastModifiedBy>
  <cp:revision>26</cp:revision>
  <dcterms:created xsi:type="dcterms:W3CDTF">2018-03-01T03:28:53Z</dcterms:created>
  <dcterms:modified xsi:type="dcterms:W3CDTF">2019-07-08T15:10:57Z</dcterms:modified>
</cp:coreProperties>
</file>