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6" r:id="rId14"/>
    <p:sldId id="267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591-540A-4FBC-8E1A-6E688FF9546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C95-DE03-4AB0-9CC4-ACD4A96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591-540A-4FBC-8E1A-6E688FF9546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C95-DE03-4AB0-9CC4-ACD4A96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2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591-540A-4FBC-8E1A-6E688FF9546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C95-DE03-4AB0-9CC4-ACD4A96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3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591-540A-4FBC-8E1A-6E688FF9546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C95-DE03-4AB0-9CC4-ACD4A96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9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591-540A-4FBC-8E1A-6E688FF9546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C95-DE03-4AB0-9CC4-ACD4A96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2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591-540A-4FBC-8E1A-6E688FF9546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C95-DE03-4AB0-9CC4-ACD4A96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4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591-540A-4FBC-8E1A-6E688FF9546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C95-DE03-4AB0-9CC4-ACD4A96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3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591-540A-4FBC-8E1A-6E688FF9546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C95-DE03-4AB0-9CC4-ACD4A96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3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591-540A-4FBC-8E1A-6E688FF9546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C95-DE03-4AB0-9CC4-ACD4A96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8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591-540A-4FBC-8E1A-6E688FF9546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C95-DE03-4AB0-9CC4-ACD4A96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9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2591-540A-4FBC-8E1A-6E688FF9546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7C95-DE03-4AB0-9CC4-ACD4A96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4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F2591-540A-4FBC-8E1A-6E688FF9546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7C95-DE03-4AB0-9CC4-ACD4A96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7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719" y="139745"/>
            <a:ext cx="11882906" cy="84865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/>
              <a:t>Flow over Notches and Weirs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" y="2039816"/>
            <a:ext cx="5723809" cy="395302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09" y="2039816"/>
            <a:ext cx="5723809" cy="395302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0152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95" y="146921"/>
            <a:ext cx="11919809" cy="7049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1049325"/>
            <a:ext cx="7718935" cy="5557537"/>
          </a:xfrm>
        </p:spPr>
      </p:pic>
      <p:sp>
        <p:nvSpPr>
          <p:cNvPr id="5" name="TextBox 4"/>
          <p:cNvSpPr txBox="1"/>
          <p:nvPr/>
        </p:nvSpPr>
        <p:spPr>
          <a:xfrm>
            <a:off x="9369084" y="1280160"/>
            <a:ext cx="520505" cy="2419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4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07" y="183078"/>
            <a:ext cx="11769424" cy="74815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Discharge over a Triangular Notch or Weir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DB8A4A-B038-4BEE-B8B8-02461B28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1390919"/>
            <a:ext cx="11101589" cy="49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47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04" y="143054"/>
            <a:ext cx="11786264" cy="74815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Discharge over a Triangular Notch or Weir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04" y="1169717"/>
            <a:ext cx="5604404" cy="530835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/>
              <a:t>Let,</a:t>
            </a:r>
          </a:p>
          <a:p>
            <a:pPr marL="0" indent="0" algn="just">
              <a:buNone/>
            </a:pPr>
            <a:r>
              <a:rPr lang="en-US" sz="4000" dirty="0"/>
              <a:t>H = Head of water above V- notch</a:t>
            </a:r>
          </a:p>
          <a:p>
            <a:pPr marL="0" indent="0" algn="just">
              <a:buNone/>
            </a:pPr>
            <a:r>
              <a:rPr lang="en-US" sz="4000" dirty="0"/>
              <a:t>θ = Angle of Notch</a:t>
            </a:r>
          </a:p>
          <a:p>
            <a:pPr marL="0" indent="0" algn="just">
              <a:buNone/>
            </a:pPr>
            <a:r>
              <a:rPr lang="en-US" sz="4000" dirty="0"/>
              <a:t>Consider a horizontal strip of water of thickness “dh” at a depth of h from the free surface of water.</a:t>
            </a:r>
          </a:p>
          <a:p>
            <a:pPr marL="0" indent="0" algn="just">
              <a:buNone/>
            </a:pP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C566A-527F-4370-A3FF-8617379F2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69717"/>
            <a:ext cx="5853396" cy="38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9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7944" y="4840307"/>
                <a:ext cx="11768046" cy="1785874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/>
                  <a:t>Width of strip,  AB= 2×AC = 2× tan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48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dirty="0"/>
                  <a:t> × (H-h)</a:t>
                </a:r>
              </a:p>
              <a:p>
                <a:pPr algn="just"/>
                <a:r>
                  <a:rPr lang="en-US" sz="4800" dirty="0"/>
                  <a:t>Area of Strip = 2tan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48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dirty="0"/>
                  <a:t> × (H-h) × dh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44" y="4840307"/>
                <a:ext cx="11768046" cy="1785874"/>
              </a:xfrm>
              <a:prstGeom prst="rect">
                <a:avLst/>
              </a:prstGeom>
              <a:blipFill>
                <a:blip r:embed="rId2"/>
                <a:stretch>
                  <a:fillRect l="-2329" t="-4746" b="-132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643943"/>
            <a:ext cx="6156103" cy="37676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F20388-D319-4B6F-B125-0A70B96A3604}"/>
                  </a:ext>
                </a:extLst>
              </p:cNvPr>
              <p:cNvSpPr txBox="1"/>
              <p:nvPr/>
            </p:nvSpPr>
            <p:spPr>
              <a:xfrm>
                <a:off x="247944" y="1271758"/>
                <a:ext cx="5374784" cy="2512034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rgbClr val="FF0000"/>
                    </a:solidFill>
                  </a:rPr>
                  <a:t>From figure b, we get,</a:t>
                </a:r>
              </a:p>
              <a:p>
                <a:pPr algn="just"/>
                <a:r>
                  <a:rPr lang="en-US" sz="4400" dirty="0">
                    <a:solidFill>
                      <a:srgbClr val="FF0000"/>
                    </a:solidFill>
                  </a:rPr>
                  <a:t>tan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5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5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𝑂𝐶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 ;    </a:t>
                </a:r>
              </a:p>
              <a:p>
                <a:pPr algn="just"/>
                <a:r>
                  <a:rPr lang="en-US" sz="4400" dirty="0">
                    <a:solidFill>
                      <a:srgbClr val="FF0000"/>
                    </a:solidFill>
                  </a:rPr>
                  <a:t>So, AC = tan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× (H-h) ;    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F20388-D319-4B6F-B125-0A70B96A3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44" y="1271758"/>
                <a:ext cx="5374784" cy="2512034"/>
              </a:xfrm>
              <a:prstGeom prst="rect">
                <a:avLst/>
              </a:prstGeom>
              <a:blipFill>
                <a:blip r:embed="rId4"/>
                <a:stretch>
                  <a:fillRect l="-4530" t="-4831" r="-680" b="-79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959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1" y="307483"/>
            <a:ext cx="9081257" cy="62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6" y="183524"/>
            <a:ext cx="10187188" cy="64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7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09" y="154547"/>
            <a:ext cx="11746522" cy="76579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Practice Problem#15 (Bansal 359 page)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809" y="1093115"/>
                <a:ext cx="11746522" cy="5346322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5400" dirty="0"/>
                  <a:t>Water flows over a </a:t>
                </a:r>
                <a:r>
                  <a:rPr lang="en-US" sz="5400" dirty="0">
                    <a:solidFill>
                      <a:srgbClr val="FF0000"/>
                    </a:solidFill>
                  </a:rPr>
                  <a:t>rectangular weir </a:t>
                </a:r>
                <a:r>
                  <a:rPr lang="en-US" sz="5400" dirty="0"/>
                  <a:t>1m wide at a depth of 150 mm and afterwards passes through a </a:t>
                </a:r>
                <a:r>
                  <a:rPr lang="en-US" sz="5400" dirty="0">
                    <a:solidFill>
                      <a:srgbClr val="FF0000"/>
                    </a:solidFill>
                  </a:rPr>
                  <a:t>triangular right-angled</a:t>
                </a:r>
                <a:r>
                  <a:rPr lang="en-US" sz="5400" dirty="0"/>
                  <a:t> weir. Taking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5400" dirty="0"/>
                  <a:t> for the rectangular and triangular weir as 0.62 and 0.59 respectively, </a:t>
                </a:r>
                <a:r>
                  <a:rPr lang="en-US" sz="5400" dirty="0">
                    <a:solidFill>
                      <a:srgbClr val="FF0000"/>
                    </a:solidFill>
                  </a:rPr>
                  <a:t>find the depth over the triangular weir</a:t>
                </a:r>
                <a:r>
                  <a:rPr lang="en-US" sz="5400" dirty="0"/>
                  <a:t>.</a:t>
                </a:r>
              </a:p>
              <a:p>
                <a:pPr marL="0" indent="0" algn="just">
                  <a:buNone/>
                </a:pPr>
                <a:endParaRPr lang="en-US" sz="5400" dirty="0"/>
              </a:p>
              <a:p>
                <a:pPr marL="0" indent="0" algn="just">
                  <a:buNone/>
                </a:pPr>
                <a:endParaRPr lang="en-US" sz="5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809" y="1093115"/>
                <a:ext cx="11746522" cy="5346322"/>
              </a:xfrm>
              <a:blipFill>
                <a:blip r:embed="rId2"/>
                <a:stretch>
                  <a:fillRect l="-2749" t="-4551" r="-2749" b="-5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32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09" y="244902"/>
            <a:ext cx="11746522" cy="649679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Practice Problem#15 (Bansal 359 page)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809" y="1105993"/>
                <a:ext cx="11746522" cy="4328892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dirty="0"/>
                  <a:t>Hints: </a:t>
                </a:r>
              </a:p>
              <a:p>
                <a:pPr marL="0" indent="0" algn="just">
                  <a:buNone/>
                </a:pPr>
                <a:r>
                  <a:rPr lang="en-US" sz="3600" dirty="0">
                    <a:solidFill>
                      <a:srgbClr val="FF0000"/>
                    </a:solidFill>
                  </a:rPr>
                  <a:t>Discharge over rectangular weir = Discharge over triangular weir</a:t>
                </a:r>
              </a:p>
              <a:p>
                <a:pPr marL="0" indent="0" algn="just">
                  <a:buNone/>
                </a:pPr>
                <a:r>
                  <a:rPr lang="en-US" sz="3600" dirty="0"/>
                  <a:t>Discharge over rectangular weir,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/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600" dirty="0"/>
                  <a:t> × L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</m:oMath>
                </a14:m>
                <a:r>
                  <a:rPr lang="en-US" sz="3600" dirty="0"/>
                  <a:t>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600" dirty="0"/>
              </a:p>
              <a:p>
                <a:pPr marL="0" indent="0" algn="just">
                  <a:buNone/>
                </a:pPr>
                <a:r>
                  <a:rPr lang="en-US" sz="3600" dirty="0"/>
                  <a:t>Discharge over triangular weir,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/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600" dirty="0"/>
                  <a:t> × tan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dirty="0"/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</m:oMath>
                </a14:m>
                <a:r>
                  <a:rPr lang="en-US" sz="3600" dirty="0"/>
                  <a:t>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600" dirty="0"/>
              </a:p>
              <a:p>
                <a:pPr marL="0" indent="0" algn="just">
                  <a:buNone/>
                </a:pPr>
                <a:r>
                  <a:rPr lang="en-US" sz="3600" dirty="0">
                    <a:solidFill>
                      <a:srgbClr val="FF0000"/>
                    </a:solidFill>
                  </a:rPr>
                  <a:t>Answer: 357.2 mm</a:t>
                </a:r>
              </a:p>
              <a:p>
                <a:pPr marL="0" indent="0" algn="just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809" y="1105993"/>
                <a:ext cx="11746522" cy="4328892"/>
              </a:xfrm>
              <a:blipFill>
                <a:blip r:embed="rId2"/>
                <a:stretch>
                  <a:fillRect l="-1556" t="-3226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18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24" y="112739"/>
            <a:ext cx="11967759" cy="83255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/>
              <a:t>Notch and Weir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24" y="1080830"/>
            <a:ext cx="11967758" cy="4946483"/>
          </a:xfrm>
        </p:spPr>
        <p:txBody>
          <a:bodyPr>
            <a:normAutofit/>
          </a:bodyPr>
          <a:lstStyle/>
          <a:p>
            <a:pPr algn="just"/>
            <a:r>
              <a:rPr lang="en-US" sz="4000" dirty="0"/>
              <a:t>Notch may be defined as an opening provided in the side of a tank or vessel such that </a:t>
            </a:r>
            <a:r>
              <a:rPr lang="en-US" sz="4000" dirty="0">
                <a:solidFill>
                  <a:srgbClr val="FF0000"/>
                </a:solidFill>
              </a:rPr>
              <a:t>the liquid surface in the tank is below the top edge of the opening</a:t>
            </a:r>
            <a:r>
              <a:rPr lang="en-US" sz="4000" dirty="0"/>
              <a:t>.                 It is generally made of metallic plate.</a:t>
            </a:r>
          </a:p>
          <a:p>
            <a:pPr algn="just"/>
            <a:r>
              <a:rPr lang="en-US" sz="4000" dirty="0"/>
              <a:t>Weir may be defined as any regular obstruction in an open stream </a:t>
            </a:r>
            <a:r>
              <a:rPr lang="en-US" sz="4000" dirty="0">
                <a:solidFill>
                  <a:srgbClr val="FF0000"/>
                </a:solidFill>
              </a:rPr>
              <a:t>over which the flow takes place</a:t>
            </a:r>
            <a:r>
              <a:rPr lang="en-US" sz="4000" dirty="0">
                <a:solidFill>
                  <a:srgbClr val="00B0F0"/>
                </a:solidFill>
              </a:rPr>
              <a:t>. </a:t>
            </a:r>
            <a:r>
              <a:rPr lang="en-US" sz="4000" dirty="0"/>
              <a:t>It is made of masonry or concrete.</a:t>
            </a:r>
          </a:p>
          <a:p>
            <a:pPr marL="0" indent="0" algn="just">
              <a:buNone/>
            </a:pPr>
            <a:r>
              <a:rPr lang="en-US" sz="4000" dirty="0">
                <a:solidFill>
                  <a:srgbClr val="00B0F0"/>
                </a:solidFill>
              </a:rPr>
              <a:t>*</a:t>
            </a:r>
            <a:r>
              <a:rPr lang="en-US" sz="4000" dirty="0">
                <a:solidFill>
                  <a:srgbClr val="FF0000"/>
                </a:solidFill>
              </a:rPr>
              <a:t>Notch is sometimes called as a weir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407474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07" y="135226"/>
            <a:ext cx="11889718" cy="61517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/>
              <a:t>Nappe and Crest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32" y="868406"/>
            <a:ext cx="5037761" cy="3909655"/>
          </a:xfrm>
          <a:ln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4907" y="868407"/>
            <a:ext cx="6660896" cy="5909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200" b="1" u="sng" dirty="0"/>
              <a:t>Nappe or Vein: </a:t>
            </a:r>
          </a:p>
          <a:p>
            <a:pPr algn="just"/>
            <a:r>
              <a:rPr lang="en-US" sz="4200" dirty="0"/>
              <a:t>The </a:t>
            </a:r>
            <a:r>
              <a:rPr lang="en-US" sz="4200" dirty="0">
                <a:solidFill>
                  <a:srgbClr val="FF0000"/>
                </a:solidFill>
              </a:rPr>
              <a:t>sheet of water </a:t>
            </a:r>
            <a:r>
              <a:rPr lang="en-US" sz="4200" dirty="0"/>
              <a:t>flowing through a notch or over a weir is known as Nappe or Vein.</a:t>
            </a:r>
          </a:p>
          <a:p>
            <a:pPr algn="just"/>
            <a:r>
              <a:rPr lang="en-US" sz="4200" b="1" u="sng" dirty="0"/>
              <a:t>Sill or Crest : </a:t>
            </a:r>
          </a:p>
          <a:p>
            <a:pPr algn="just"/>
            <a:r>
              <a:rPr lang="en-US" sz="4200" dirty="0"/>
              <a:t>The </a:t>
            </a:r>
            <a:r>
              <a:rPr lang="en-US" sz="4200" dirty="0">
                <a:solidFill>
                  <a:srgbClr val="FF0000"/>
                </a:solidFill>
              </a:rPr>
              <a:t>top of the weir </a:t>
            </a:r>
            <a:r>
              <a:rPr lang="en-US" sz="4200" dirty="0"/>
              <a:t>over which the water flows is known as sill or crest. </a:t>
            </a:r>
          </a:p>
        </p:txBody>
      </p:sp>
    </p:spTree>
    <p:extLst>
      <p:ext uri="{BB962C8B-B14F-4D97-AF65-F5344CB8AC3E}">
        <p14:creationId xmlns:p14="http://schemas.microsoft.com/office/powerpoint/2010/main" val="302648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43" y="138108"/>
            <a:ext cx="11750114" cy="49493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/>
              <a:t>Types of Notches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56369"/>
              </p:ext>
            </p:extLst>
          </p:nvPr>
        </p:nvGraphicFramePr>
        <p:xfrm>
          <a:off x="220943" y="787787"/>
          <a:ext cx="4518482" cy="232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34">
                <a:tc>
                  <a:txBody>
                    <a:bodyPr/>
                    <a:lstStyle/>
                    <a:p>
                      <a:r>
                        <a:rPr lang="en-US" sz="2400" dirty="0"/>
                        <a:t>Sl.</a:t>
                      </a:r>
                      <a:r>
                        <a:rPr lang="en-US" sz="2400" baseline="0" dirty="0"/>
                        <a:t> No.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Type of Notch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r>
                        <a:rPr lang="en-US" sz="2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Rectangular Notch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r>
                        <a:rPr lang="en-US" sz="2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Triangular Notch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r>
                        <a:rPr lang="en-US" sz="24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Trapezoidal Notch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r>
                        <a:rPr lang="en-US" sz="24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Stepped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 Notch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75" y="787790"/>
            <a:ext cx="7061982" cy="232116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3418448"/>
            <a:ext cx="3896751" cy="317226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75" y="3418448"/>
            <a:ext cx="7061982" cy="317226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0900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29" y="173281"/>
            <a:ext cx="11912875" cy="88883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Stepped Notch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7" y="1275008"/>
            <a:ext cx="10779617" cy="5215944"/>
          </a:xfr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0165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55" y="155141"/>
            <a:ext cx="11789634" cy="635611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Types of Weir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591281"/>
              </p:ext>
            </p:extLst>
          </p:nvPr>
        </p:nvGraphicFramePr>
        <p:xfrm>
          <a:off x="226354" y="1249680"/>
          <a:ext cx="1155781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9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5141">
                  <a:extLst>
                    <a:ext uri="{9D8B030D-6E8A-4147-A177-3AD203B41FA5}">
                      <a16:colId xmlns:a16="http://schemas.microsoft.com/office/drawing/2014/main" val="1582154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Parameter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Type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1. Rectangular Weir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2. Cippoletti weir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Nature of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1. Ordinary Weir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2. Submerged Weir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Width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</a:rPr>
                        <a:t> of Crest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1. Narrow Crested Weir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2.  Broad Crested Weir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Nature of 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1. Sharp Crested Weir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2. Ogee</a:t>
                      </a:r>
                      <a:r>
                        <a:rPr lang="en-US" sz="3200" baseline="0" dirty="0"/>
                        <a:t> Weir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64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6" y="173260"/>
            <a:ext cx="11887200" cy="818491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Discharge over a Rectangular Notch or Weir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47" y="1148779"/>
            <a:ext cx="8370276" cy="3563050"/>
          </a:xfrm>
        </p:spPr>
      </p:pic>
      <p:sp>
        <p:nvSpPr>
          <p:cNvPr id="5" name="TextBox 4"/>
          <p:cNvSpPr txBox="1"/>
          <p:nvPr/>
        </p:nvSpPr>
        <p:spPr>
          <a:xfrm>
            <a:off x="154746" y="4868858"/>
            <a:ext cx="118872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Head of Water over the crest= H</a:t>
            </a:r>
          </a:p>
          <a:p>
            <a:pPr algn="just"/>
            <a:r>
              <a:rPr lang="en-US" sz="2800" dirty="0"/>
              <a:t>Length of the Notch or Weir =L</a:t>
            </a:r>
          </a:p>
          <a:p>
            <a:pPr algn="just"/>
            <a:r>
              <a:rPr lang="en-US" sz="2800" dirty="0"/>
              <a:t>Consider an </a:t>
            </a:r>
            <a:r>
              <a:rPr lang="en-US" sz="2800" dirty="0">
                <a:solidFill>
                  <a:srgbClr val="FF0000"/>
                </a:solidFill>
              </a:rPr>
              <a:t>elemental horizontal strip </a:t>
            </a:r>
            <a:r>
              <a:rPr lang="en-US" sz="2800" dirty="0"/>
              <a:t>of water of thickness dh and length L at a depth h from the free surface of water as shown in figure.</a:t>
            </a:r>
          </a:p>
        </p:txBody>
      </p:sp>
    </p:spTree>
    <p:extLst>
      <p:ext uri="{BB962C8B-B14F-4D97-AF65-F5344CB8AC3E}">
        <p14:creationId xmlns:p14="http://schemas.microsoft.com/office/powerpoint/2010/main" val="348066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3" y="141668"/>
            <a:ext cx="11616742" cy="6516709"/>
          </a:xfrm>
        </p:spPr>
      </p:pic>
    </p:spTree>
    <p:extLst>
      <p:ext uri="{BB962C8B-B14F-4D97-AF65-F5344CB8AC3E}">
        <p14:creationId xmlns:p14="http://schemas.microsoft.com/office/powerpoint/2010/main" val="58848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1" y="178144"/>
            <a:ext cx="11779133" cy="67781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Practice Problem#14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5491" y="997443"/>
                <a:ext cx="11779133" cy="1865526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dirty="0"/>
                  <a:t>Determine the height of a rectangular weir of Length 6m to be built across a rectangular channel. The </a:t>
                </a:r>
                <a:r>
                  <a:rPr lang="en-US" sz="3200" dirty="0">
                    <a:solidFill>
                      <a:srgbClr val="00B0F0"/>
                    </a:solidFill>
                  </a:rPr>
                  <a:t>maximum depth of water</a:t>
                </a:r>
                <a:r>
                  <a:rPr lang="en-US" sz="3200" dirty="0"/>
                  <a:t> on the upstream side of the weir is 1.8 m and discharge is 2000 liters/second. Take,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/>
                  <a:t>= 0.6.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5491" y="997443"/>
                <a:ext cx="11779133" cy="1865526"/>
              </a:xfrm>
              <a:blipFill>
                <a:blip r:embed="rId2"/>
                <a:stretch>
                  <a:fillRect l="-1241" t="-6494" r="-1293" b="-9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44" y="3004455"/>
            <a:ext cx="3840480" cy="35394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75491" y="3004455"/>
                <a:ext cx="7735167" cy="353943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Given Information,</a:t>
                </a:r>
              </a:p>
              <a:p>
                <a:r>
                  <a:rPr lang="en-US" sz="2800" dirty="0"/>
                  <a:t>Length of Weir, L = 6 m</a:t>
                </a:r>
              </a:p>
              <a:p>
                <a:r>
                  <a:rPr lang="en-US" sz="2800" dirty="0"/>
                  <a:t>Depth of Water,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= 1.8 m</a:t>
                </a:r>
              </a:p>
              <a:p>
                <a:r>
                  <a:rPr lang="en-US" sz="2800" dirty="0"/>
                  <a:t>Discharge, Q = 2000 Liters/second =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/s</a:t>
                </a:r>
              </a:p>
              <a:p>
                <a:r>
                  <a:rPr lang="en-US" sz="2800" dirty="0"/>
                  <a:t>Co-efficient of Discharge,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/>
                  <a:t>= 0.6</a:t>
                </a:r>
              </a:p>
              <a:p>
                <a:r>
                  <a:rPr lang="en-US" sz="2800" dirty="0"/>
                  <a:t>Let, H = Height of water above the crest of weir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= Height of weir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+H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91" y="3004455"/>
                <a:ext cx="7735167" cy="3539430"/>
              </a:xfrm>
              <a:prstGeom prst="rect">
                <a:avLst/>
              </a:prstGeom>
              <a:blipFill>
                <a:blip r:embed="rId4"/>
                <a:stretch>
                  <a:fillRect l="-1495" t="-1546" b="-39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836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595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Flow over Notches and Weirs</vt:lpstr>
      <vt:lpstr>Notch and Weir</vt:lpstr>
      <vt:lpstr>Nappe and Crest</vt:lpstr>
      <vt:lpstr>Types of Notches</vt:lpstr>
      <vt:lpstr>Stepped Notch</vt:lpstr>
      <vt:lpstr>Types of Weir</vt:lpstr>
      <vt:lpstr>Discharge over a Rectangular Notch or Weir</vt:lpstr>
      <vt:lpstr>PowerPoint Presentation</vt:lpstr>
      <vt:lpstr>Practice Problem#14</vt:lpstr>
      <vt:lpstr>Solution</vt:lpstr>
      <vt:lpstr>Discharge over a Triangular Notch or Weir</vt:lpstr>
      <vt:lpstr>Discharge over a Triangular Notch or Weir</vt:lpstr>
      <vt:lpstr>PowerPoint Presentation</vt:lpstr>
      <vt:lpstr>PowerPoint Presentation</vt:lpstr>
      <vt:lpstr>PowerPoint Presentation</vt:lpstr>
      <vt:lpstr>Practice Problem#15 (Bansal 359 page)</vt:lpstr>
      <vt:lpstr>Practice Problem#15 (Bansal 359 page)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over Notches and Weirs</dc:title>
  <dc:creator>Ahmed Hossain</dc:creator>
  <cp:lastModifiedBy>Ahmed Hossain</cp:lastModifiedBy>
  <cp:revision>24</cp:revision>
  <dcterms:created xsi:type="dcterms:W3CDTF">2018-03-06T04:37:03Z</dcterms:created>
  <dcterms:modified xsi:type="dcterms:W3CDTF">2019-07-12T15:58:52Z</dcterms:modified>
</cp:coreProperties>
</file>