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4DFB-30BA-4BCF-8B90-429177A77C8B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8355-8402-4970-8710-2560925AE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49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4DFB-30BA-4BCF-8B90-429177A77C8B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8355-8402-4970-8710-2560925AE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62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4DFB-30BA-4BCF-8B90-429177A77C8B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8355-8402-4970-8710-2560925AE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89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4DFB-30BA-4BCF-8B90-429177A77C8B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8355-8402-4970-8710-2560925AE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8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4DFB-30BA-4BCF-8B90-429177A77C8B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8355-8402-4970-8710-2560925AE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14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4DFB-30BA-4BCF-8B90-429177A77C8B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8355-8402-4970-8710-2560925AE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87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4DFB-30BA-4BCF-8B90-429177A77C8B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8355-8402-4970-8710-2560925AE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6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4DFB-30BA-4BCF-8B90-429177A77C8B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8355-8402-4970-8710-2560925AE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5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4DFB-30BA-4BCF-8B90-429177A77C8B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8355-8402-4970-8710-2560925AE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02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4DFB-30BA-4BCF-8B90-429177A77C8B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8355-8402-4970-8710-2560925AE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18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4DFB-30BA-4BCF-8B90-429177A77C8B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8355-8402-4970-8710-2560925AE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3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F4DFB-30BA-4BCF-8B90-429177A77C8B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F8355-8402-4970-8710-2560925AE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3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996" y="133452"/>
            <a:ext cx="11892008" cy="645718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4000" dirty="0"/>
              <a:t>Advantages of Triangular notch over a rectangular weir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49996" y="886258"/>
                <a:ext cx="11892008" cy="5321359"/>
              </a:xfrm>
              <a:ln>
                <a:solidFill>
                  <a:schemeClr val="accent6"/>
                </a:solidFill>
              </a:ln>
            </p:spPr>
            <p:txBody>
              <a:bodyPr>
                <a:noAutofit/>
              </a:bodyPr>
              <a:lstStyle/>
              <a:p>
                <a:pPr marL="457200" indent="-457200" algn="just">
                  <a:buAutoNum type="arabicPeriod"/>
                </a:pPr>
                <a:r>
                  <a:rPr lang="en-US" sz="4400" dirty="0"/>
                  <a:t>For a right-angled V notch or weir the expression for the computation of discharge is very simple    (</a:t>
                </a:r>
                <a:r>
                  <a:rPr lang="en-US" sz="4400" dirty="0">
                    <a:solidFill>
                      <a:srgbClr val="FF0000"/>
                    </a:solidFill>
                  </a:rPr>
                  <a:t>Q = 1.417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2.5</m:t>
                        </m:r>
                      </m:sup>
                    </m:sSup>
                  </m:oMath>
                </a14:m>
                <a:r>
                  <a:rPr lang="en-US" sz="4400" dirty="0"/>
                  <a:t>)</a:t>
                </a:r>
              </a:p>
              <a:p>
                <a:pPr marL="457200" indent="-457200" algn="just">
                  <a:buAutoNum type="arabicPeriod"/>
                </a:pPr>
                <a:r>
                  <a:rPr lang="en-US" sz="4400" dirty="0"/>
                  <a:t>In a given triangular notch, only one reading that is </a:t>
                </a:r>
                <a:r>
                  <a:rPr lang="en-US" sz="4400" dirty="0">
                    <a:solidFill>
                      <a:srgbClr val="FF0000"/>
                    </a:solidFill>
                  </a:rPr>
                  <a:t>head (H)</a:t>
                </a:r>
                <a:r>
                  <a:rPr lang="en-US" sz="4400" dirty="0"/>
                  <a:t> is required to be taken for the measurement of discharge.</a:t>
                </a:r>
              </a:p>
              <a:p>
                <a:pPr marL="457200" indent="-457200" algn="just">
                  <a:buAutoNum type="arabicPeriod"/>
                </a:pPr>
                <a:r>
                  <a:rPr lang="en-US" sz="4400" dirty="0"/>
                  <a:t>For low discharge a triangular notch </a:t>
                </a:r>
                <a:r>
                  <a:rPr lang="en-US" sz="4400" dirty="0">
                    <a:solidFill>
                      <a:srgbClr val="FF0000"/>
                    </a:solidFill>
                  </a:rPr>
                  <a:t>gives more accurate results</a:t>
                </a:r>
                <a:r>
                  <a:rPr lang="en-US" sz="4400" dirty="0"/>
                  <a:t> than a rectangular notch.</a:t>
                </a:r>
              </a:p>
              <a:p>
                <a:pPr algn="just"/>
                <a:endParaRPr lang="en-US" sz="3200" dirty="0"/>
              </a:p>
              <a:p>
                <a:pPr marL="457200" indent="-457200" algn="just">
                  <a:buAutoNum type="arabicPeriod"/>
                </a:pPr>
                <a:endParaRPr lang="en-US" sz="3200" dirty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49996" y="886258"/>
                <a:ext cx="11892008" cy="5321359"/>
              </a:xfrm>
              <a:blipFill>
                <a:blip r:embed="rId2"/>
                <a:stretch>
                  <a:fillRect l="-2100" t="-3771" r="-2049" b="-2743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5820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86619" y="127997"/>
                <a:ext cx="11818762" cy="586385"/>
              </a:xfr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sz="3600" dirty="0"/>
                  <a:t>Solution: Total Discharge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6619" y="127997"/>
                <a:ext cx="11818762" cy="586385"/>
              </a:xfrm>
              <a:blipFill>
                <a:blip r:embed="rId2"/>
                <a:stretch>
                  <a:fillRect l="-1599" t="-24742" b="-3814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52" y="875133"/>
            <a:ext cx="9684438" cy="5854870"/>
          </a:xfrm>
        </p:spPr>
      </p:pic>
    </p:spTree>
    <p:extLst>
      <p:ext uri="{BB962C8B-B14F-4D97-AF65-F5344CB8AC3E}">
        <p14:creationId xmlns:p14="http://schemas.microsoft.com/office/powerpoint/2010/main" val="1396906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24" y="197146"/>
            <a:ext cx="11837386" cy="76222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Cipolletti Weir or Notch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724" y="1029402"/>
            <a:ext cx="11837386" cy="88944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Cipolletti weir is a trapezoidal weir which has side slopes of 1 horizontal to 4 vertical.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351" y="2028424"/>
            <a:ext cx="7046132" cy="4646204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98364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13" y="167044"/>
            <a:ext cx="11723805" cy="65580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/>
              <a:t>Broad Crested Weir, Narrow crested Weir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9591" y="922319"/>
                <a:ext cx="5898524" cy="5294033"/>
              </a:xfrm>
              <a:ln>
                <a:solidFill>
                  <a:schemeClr val="accent6"/>
                </a:solidFill>
              </a:ln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200" dirty="0"/>
                  <a:t>H = Height of water above the crest</a:t>
                </a:r>
              </a:p>
              <a:p>
                <a:pPr marL="0" indent="0" algn="just">
                  <a:buNone/>
                </a:pPr>
                <a:r>
                  <a:rPr lang="en-US" sz="3200" dirty="0"/>
                  <a:t>L = Length of the crest</a:t>
                </a:r>
              </a:p>
              <a:p>
                <a:pPr marL="0" indent="0" algn="just">
                  <a:buNone/>
                </a:pPr>
                <a:r>
                  <a:rPr lang="en-US" sz="3200" dirty="0"/>
                  <a:t>2L &gt; H (Broad Crested Weir)</a:t>
                </a:r>
              </a:p>
              <a:p>
                <a:pPr marL="0" indent="0" algn="just">
                  <a:buNone/>
                </a:pPr>
                <a:r>
                  <a:rPr lang="en-US" sz="3200" dirty="0"/>
                  <a:t>2L &lt; H (Narrow Crested Weir)</a:t>
                </a:r>
              </a:p>
              <a:p>
                <a:pPr marL="0" indent="0" algn="just">
                  <a:buNone/>
                </a:pPr>
                <a:r>
                  <a:rPr lang="en-US" sz="3200" dirty="0"/>
                  <a:t>Narrow crested weir is similar to rectangular weir and its discharge is given by</a:t>
                </a:r>
              </a:p>
              <a:p>
                <a:pPr marL="0" indent="0" algn="just">
                  <a:buNone/>
                </a:pPr>
                <a:r>
                  <a:rPr lang="en-US" sz="3200" dirty="0"/>
                  <a:t>Q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/>
                  <a:t> 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3200" dirty="0"/>
                  <a:t> × L ×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rad>
                  </m:oMath>
                </a14:m>
                <a:r>
                  <a:rPr lang="en-US" sz="3200" dirty="0"/>
                  <a:t> 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sz="3200" dirty="0"/>
              </a:p>
              <a:p>
                <a:pPr marL="0" indent="0" algn="just">
                  <a:buNone/>
                </a:pPr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9591" y="922319"/>
                <a:ext cx="5898524" cy="5294033"/>
              </a:xfrm>
              <a:blipFill>
                <a:blip r:embed="rId2"/>
                <a:stretch>
                  <a:fillRect l="-2580" t="-2296" r="-2580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932" y="922319"/>
            <a:ext cx="5610087" cy="2722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932" y="3856770"/>
            <a:ext cx="5610087" cy="2834186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858551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62" y="235292"/>
            <a:ext cx="11829848" cy="756481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Ogee Weir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3262" y="1159099"/>
                <a:ext cx="6639662" cy="5463609"/>
              </a:xfrm>
              <a:ln>
                <a:solidFill>
                  <a:schemeClr val="accent6"/>
                </a:solidFill>
              </a:ln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3600" dirty="0"/>
                  <a:t>The following figure shows an ogee weir in which crest of weir rises up to maximum height of </a:t>
                </a:r>
                <a:r>
                  <a:rPr lang="en-US" sz="3600" dirty="0">
                    <a:solidFill>
                      <a:srgbClr val="FF0000"/>
                    </a:solidFill>
                  </a:rPr>
                  <a:t>0.115*H</a:t>
                </a:r>
                <a:r>
                  <a:rPr lang="en-US" sz="3600" dirty="0"/>
                  <a:t> (Height of water above crest of weir.</a:t>
                </a:r>
              </a:p>
              <a:p>
                <a:pPr algn="just"/>
                <a:r>
                  <a:rPr lang="en-US" sz="3600" dirty="0"/>
                  <a:t>Ogee weir is similar to rectangular weir and its discharge is given by</a:t>
                </a:r>
              </a:p>
              <a:p>
                <a:pPr marL="0" indent="0" algn="just">
                  <a:buNone/>
                </a:pPr>
                <a:r>
                  <a:rPr lang="en-US" sz="3600" dirty="0">
                    <a:solidFill>
                      <a:srgbClr val="FF0000"/>
                    </a:solidFill>
                  </a:rPr>
                  <a:t> Q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 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 × L ×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rad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 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f>
                          <m:f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sz="3600" dirty="0"/>
              </a:p>
              <a:p>
                <a:pPr algn="just"/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3262" y="1159099"/>
                <a:ext cx="6639662" cy="5463609"/>
              </a:xfrm>
              <a:blipFill>
                <a:blip r:embed="rId2"/>
                <a:stretch>
                  <a:fillRect l="-2381" t="-2561" r="-2656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28" y="1159099"/>
            <a:ext cx="5089310" cy="420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8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45" y="253216"/>
            <a:ext cx="11746944" cy="720017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Discharge over a Trapezoidal Notch or Weir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11" y="1171848"/>
            <a:ext cx="9375820" cy="543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30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45" y="253216"/>
            <a:ext cx="11746944" cy="720017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Discharge over a Trapezoidal Notch or Weir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045" y="4198512"/>
            <a:ext cx="11746944" cy="240176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3200" dirty="0"/>
              <a:t>A trapezoidal notch or weir is a combination of a </a:t>
            </a:r>
            <a:r>
              <a:rPr lang="en-US" sz="3200" dirty="0">
                <a:solidFill>
                  <a:srgbClr val="FF0000"/>
                </a:solidFill>
              </a:rPr>
              <a:t>rectangular </a:t>
            </a:r>
            <a:r>
              <a:rPr lang="en-US" sz="3200" dirty="0"/>
              <a:t>and </a:t>
            </a:r>
            <a:r>
              <a:rPr lang="en-US" sz="3200" dirty="0">
                <a:solidFill>
                  <a:srgbClr val="FF0000"/>
                </a:solidFill>
              </a:rPr>
              <a:t>triangular</a:t>
            </a:r>
            <a:r>
              <a:rPr lang="en-US" sz="3200" dirty="0"/>
              <a:t> notch or weir. </a:t>
            </a:r>
          </a:p>
          <a:p>
            <a:pPr algn="just"/>
            <a:r>
              <a:rPr lang="en-US" sz="3200" dirty="0"/>
              <a:t>Thus, total discharge will be equal to the sum of discharge through rectangular weir+ discharge through triangular weir.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322" y="1111352"/>
            <a:ext cx="5215945" cy="295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49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45" y="253216"/>
            <a:ext cx="11746944" cy="720017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Discharge over a Trapezoidal Notch or Weir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2528" y="3283184"/>
                <a:ext cx="11746944" cy="310854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rgbClr val="FF0000"/>
                    </a:solidFill>
                  </a:rPr>
                  <a:t>Total Discharge through trapezoidal weir = Discharge through triangular portion (ADF+BCF) + Discharge through rectangular portion (ABCD)</a:t>
                </a:r>
              </a:p>
              <a:p>
                <a:pPr algn="just"/>
                <a:r>
                  <a:rPr lang="en-US" sz="2800" dirty="0"/>
                  <a:t>Let us consider,</a:t>
                </a:r>
              </a:p>
              <a:p>
                <a:pPr algn="just"/>
                <a:r>
                  <a:rPr lang="en-US" sz="2800" dirty="0"/>
                  <a:t>H = Height of water over the notch.</a:t>
                </a:r>
              </a:p>
              <a:p>
                <a:pPr algn="just"/>
                <a:r>
                  <a:rPr lang="en-US" sz="2800" dirty="0"/>
                  <a:t>L = Length of rectangular portion of the notch.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= Co-efficient of discharge for the rectangular portion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= Co-efficient of discharge for the triangular portion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28" y="3283184"/>
                <a:ext cx="11746944" cy="3108543"/>
              </a:xfrm>
              <a:prstGeom prst="rect">
                <a:avLst/>
              </a:prstGeom>
              <a:blipFill>
                <a:blip r:embed="rId2"/>
                <a:stretch>
                  <a:fillRect l="-1037" t="-1758" r="-1037" b="-4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903" y="1075696"/>
            <a:ext cx="3567448" cy="210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9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34" y="1403595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8034" y="162914"/>
            <a:ext cx="11640834" cy="748153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Discharge over a Trapezoidal Notch or Weir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88034" y="1103067"/>
                <a:ext cx="11640834" cy="5637312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/>
                  <a:t>Discharge through rectangular portion ABCD is given by,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/>
                  <a:t> 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3200" dirty="0"/>
                  <a:t> × L ×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rad>
                  </m:oMath>
                </a14:m>
                <a:r>
                  <a:rPr lang="en-US" sz="3200" dirty="0"/>
                  <a:t> 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sz="3200" dirty="0"/>
              </a:p>
              <a:p>
                <a:pPr algn="just"/>
                <a:r>
                  <a:rPr lang="en-US" sz="3200" dirty="0"/>
                  <a:t>Discharge through two triangular notches ADF and BCE is equal to the discharge through a single triangular notch of angle </a:t>
                </a:r>
                <a:r>
                  <a:rPr lang="el-GR" sz="3200" dirty="0"/>
                  <a:t>θ</a:t>
                </a:r>
                <a:r>
                  <a:rPr lang="en-US" sz="3200" dirty="0"/>
                  <a:t> and is given by,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200" dirty="0"/>
                  <a:t> 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3200" dirty="0"/>
                  <a:t> × tan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3200" i="1">
                                <a:latin typeface="Cambria Math" panose="02040503050406030204" pitchFamily="18" charset="0"/>
                              </a:rPr>
                              <m:t>θ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dirty="0"/>
                  <a:t> ×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rad>
                  </m:oMath>
                </a14:m>
                <a:r>
                  <a:rPr lang="en-US" sz="3200" dirty="0"/>
                  <a:t> 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sz="3200" dirty="0"/>
              </a:p>
              <a:p>
                <a:pPr algn="just"/>
                <a:r>
                  <a:rPr lang="en-US" sz="3200" dirty="0"/>
                  <a:t>Discharge through trapezoidal notch or weir,</a:t>
                </a:r>
              </a:p>
              <a:p>
                <a:pPr algn="just"/>
                <a:r>
                  <a:rPr lang="en-US" sz="3200" dirty="0"/>
                  <a:t>Q </a:t>
                </a:r>
              </a:p>
              <a:p>
                <a:pPr algn="just"/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 algn="just"/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× L ×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rad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f>
                          <m:fPr>
                            <m:ctrlP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× tan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×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rad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f>
                          <m:f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34" y="1103067"/>
                <a:ext cx="11640834" cy="5637312"/>
              </a:xfrm>
              <a:prstGeom prst="rect">
                <a:avLst/>
              </a:prstGeom>
              <a:blipFill>
                <a:blip r:embed="rId2"/>
                <a:stretch>
                  <a:fillRect l="-1308" t="-1294" r="-1256" b="-1187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523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63" y="120319"/>
            <a:ext cx="11723074" cy="621543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Practice Problem#16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4463" y="961408"/>
                <a:ext cx="7010399" cy="2569257"/>
              </a:xfrm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dirty="0"/>
                  <a:t>Find the discharge through a trapezoidal notch which is 1 m wide at the top 0.40 m at the bottom and is 30 cm in height. The head of water on the notch is 20 cm. </a:t>
                </a:r>
                <a:r>
                  <a:rPr lang="en-US" dirty="0">
                    <a:solidFill>
                      <a:srgbClr val="FF0000"/>
                    </a:solidFill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for rectangular portion = 0.62 while triangular portion = 0.60.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63" y="961408"/>
                <a:ext cx="7010399" cy="2569257"/>
              </a:xfrm>
              <a:blipFill>
                <a:blip r:embed="rId2"/>
                <a:stretch>
                  <a:fillRect l="-1649" t="-3783" r="-1736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21797" y="3629138"/>
                <a:ext cx="11735740" cy="3108543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u="sng" dirty="0"/>
                  <a:t>Solution:</a:t>
                </a:r>
              </a:p>
              <a:p>
                <a:pPr algn="just"/>
                <a:r>
                  <a:rPr lang="en-US" sz="2800" dirty="0"/>
                  <a:t>Given information,</a:t>
                </a:r>
              </a:p>
              <a:p>
                <a:pPr algn="just"/>
                <a:r>
                  <a:rPr lang="en-US" sz="2800" dirty="0"/>
                  <a:t>Top width, AE = 1m</a:t>
                </a:r>
              </a:p>
              <a:p>
                <a:pPr algn="just"/>
                <a:r>
                  <a:rPr lang="en-US" sz="2800" dirty="0"/>
                  <a:t>Base width, CD = L = 0.40 m</a:t>
                </a:r>
              </a:p>
              <a:p>
                <a:pPr algn="just"/>
                <a:r>
                  <a:rPr lang="en-US" sz="2800" dirty="0"/>
                  <a:t>Head of water , H = 0.20 m</a:t>
                </a:r>
              </a:p>
              <a:p>
                <a:pPr algn="just"/>
                <a:r>
                  <a:rPr lang="en-US" sz="2800" dirty="0"/>
                  <a:t>For rectangular portion,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1  </m:t>
                        </m:r>
                      </m:sub>
                    </m:sSub>
                  </m:oMath>
                </a14:m>
                <a:r>
                  <a:rPr lang="en-US" sz="2800" dirty="0"/>
                  <a:t>= 0.62</a:t>
                </a:r>
              </a:p>
              <a:p>
                <a:pPr algn="just"/>
                <a:r>
                  <a:rPr lang="en-US" sz="2800" dirty="0"/>
                  <a:t>For triangular portion,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sub>
                    </m:sSub>
                  </m:oMath>
                </a14:m>
                <a:r>
                  <a:rPr lang="en-US" sz="2800" dirty="0"/>
                  <a:t>= 0.60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97" y="3629138"/>
                <a:ext cx="11735740" cy="3108543"/>
              </a:xfrm>
              <a:prstGeom prst="rect">
                <a:avLst/>
              </a:prstGeom>
              <a:blipFill>
                <a:blip r:embed="rId3"/>
                <a:stretch>
                  <a:fillRect l="-985" t="-1563" b="-4492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670" y="961407"/>
            <a:ext cx="4464867" cy="25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37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09" y="173765"/>
            <a:ext cx="11795380" cy="57934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Solution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09" y="957189"/>
            <a:ext cx="11795380" cy="5572399"/>
          </a:xfrm>
        </p:spPr>
      </p:pic>
    </p:spTree>
    <p:extLst>
      <p:ext uri="{BB962C8B-B14F-4D97-AF65-F5344CB8AC3E}">
        <p14:creationId xmlns:p14="http://schemas.microsoft.com/office/powerpoint/2010/main" val="2132930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44" y="141459"/>
            <a:ext cx="11793002" cy="511731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dirty="0"/>
              <a:t>Discharge over Stepped Notch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744" y="812177"/>
            <a:ext cx="11793002" cy="1204808"/>
          </a:xfrm>
          <a:ln>
            <a:solidFill>
              <a:schemeClr val="accent6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/>
              <a:t>A stepped notch is a combination of rectangular notches. The discharge through stepped notch is equal to the sum of discharges through different rectangular notches.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2" y="2175972"/>
            <a:ext cx="11793001" cy="454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25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66" y="142626"/>
            <a:ext cx="11762737" cy="694401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Practice Problem#17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6666" y="1047344"/>
                <a:ext cx="11746324" cy="5391101"/>
              </a:xfr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en-US" dirty="0"/>
                  <a:t>The following figure shows a stepped notch. Find the discharge through the notch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for all section = 0.62</a:t>
                </a:r>
              </a:p>
              <a:p>
                <a:pPr marL="0" indent="0" algn="just">
                  <a:buNone/>
                </a:pPr>
                <a:r>
                  <a:rPr lang="en-US" dirty="0"/>
                  <a:t>Solution:</a:t>
                </a:r>
              </a:p>
              <a:p>
                <a:pPr marL="0" indent="0" algn="just">
                  <a:buNone/>
                </a:pPr>
                <a:r>
                  <a:rPr lang="en-US" dirty="0"/>
                  <a:t>Given information,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=0.62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 40 cm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= 80 cm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= 120 cm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 50+30+15 = 95 cm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= 50+30 = 80 cm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= 50 cm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66" y="1047344"/>
                <a:ext cx="11746324" cy="5391101"/>
              </a:xfrm>
              <a:blipFill>
                <a:blip r:embed="rId2"/>
                <a:stretch>
                  <a:fillRect l="-985" t="-2483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775" y="2208628"/>
            <a:ext cx="6569612" cy="381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43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632</Words>
  <Application>Microsoft Office PowerPoint</Application>
  <PresentationFormat>Widescreen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Advantages of Triangular notch over a rectangular weir</vt:lpstr>
      <vt:lpstr>Discharge over a Trapezoidal Notch or Weir</vt:lpstr>
      <vt:lpstr>Discharge over a Trapezoidal Notch or Weir</vt:lpstr>
      <vt:lpstr>Discharge over a Trapezoidal Notch or Weir</vt:lpstr>
      <vt:lpstr>Discharge over a Trapezoidal Notch or Weir</vt:lpstr>
      <vt:lpstr>Practice Problem#16 </vt:lpstr>
      <vt:lpstr>Solution</vt:lpstr>
      <vt:lpstr>Discharge over Stepped Notch</vt:lpstr>
      <vt:lpstr>Practice Problem#17</vt:lpstr>
      <vt:lpstr>Solution: Total Discharge = Q_1 〖+Q〗_2+Q_3</vt:lpstr>
      <vt:lpstr>Cipolletti Weir or Notch</vt:lpstr>
      <vt:lpstr>Broad Crested Weir, Narrow crested Weir</vt:lpstr>
      <vt:lpstr>Ogee Weir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Advantages of Triangular notch over a rectangular weir</dc:title>
  <dc:creator>Ahmed Hossain</dc:creator>
  <cp:lastModifiedBy>Ahmed Hossain</cp:lastModifiedBy>
  <cp:revision>26</cp:revision>
  <dcterms:created xsi:type="dcterms:W3CDTF">2018-03-15T08:17:52Z</dcterms:created>
  <dcterms:modified xsi:type="dcterms:W3CDTF">2019-07-23T01:51:30Z</dcterms:modified>
</cp:coreProperties>
</file>