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94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DA6FE-6C28-4013-A816-0C5331A20B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9A5DB4-3B40-426F-800E-D5D840704DBA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dirty="0" smtClean="0"/>
            <a:t>Practice Problem#19</a:t>
          </a:r>
          <a:endParaRPr lang="en-US" dirty="0"/>
        </a:p>
      </dgm:t>
    </dgm:pt>
    <dgm:pt modelId="{5CDC6219-679E-4BF0-9B98-7C901263C25F}" type="parTrans" cxnId="{28E3135A-A985-4931-900E-59C581BBEDCF}">
      <dgm:prSet/>
      <dgm:spPr/>
      <dgm:t>
        <a:bodyPr/>
        <a:lstStyle/>
        <a:p>
          <a:endParaRPr lang="en-US"/>
        </a:p>
      </dgm:t>
    </dgm:pt>
    <dgm:pt modelId="{FFB4AEE4-C977-4644-9B38-405245F87D46}" type="sibTrans" cxnId="{28E3135A-A985-4931-900E-59C581BBEDCF}">
      <dgm:prSet/>
      <dgm:spPr/>
      <dgm:t>
        <a:bodyPr/>
        <a:lstStyle/>
        <a:p>
          <a:endParaRPr lang="en-US"/>
        </a:p>
      </dgm:t>
    </dgm:pt>
    <dgm:pt modelId="{81ED5AEC-DDB7-4A67-A9D4-E9B70489585B}" type="pres">
      <dgm:prSet presAssocID="{B7BDA6FE-6C28-4013-A816-0C5331A20B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036419-C9F2-4256-A9CF-BCE92C1DF704}" type="pres">
      <dgm:prSet presAssocID="{BF9A5DB4-3B40-426F-800E-D5D840704DB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E3135A-A985-4931-900E-59C581BBEDCF}" srcId="{B7BDA6FE-6C28-4013-A816-0C5331A20B7A}" destId="{BF9A5DB4-3B40-426F-800E-D5D840704DBA}" srcOrd="0" destOrd="0" parTransId="{5CDC6219-679E-4BF0-9B98-7C901263C25F}" sibTransId="{FFB4AEE4-C977-4644-9B38-405245F87D46}"/>
    <dgm:cxn modelId="{4829D5E6-9938-4DC4-94CD-2A286176225D}" type="presOf" srcId="{BF9A5DB4-3B40-426F-800E-D5D840704DBA}" destId="{13036419-C9F2-4256-A9CF-BCE92C1DF704}" srcOrd="0" destOrd="0" presId="urn:microsoft.com/office/officeart/2005/8/layout/vList2"/>
    <dgm:cxn modelId="{AC9E90F4-B891-4571-ACC0-3F51CFDC436D}" type="presOf" srcId="{B7BDA6FE-6C28-4013-A816-0C5331A20B7A}" destId="{81ED5AEC-DDB7-4A67-A9D4-E9B70489585B}" srcOrd="0" destOrd="0" presId="urn:microsoft.com/office/officeart/2005/8/layout/vList2"/>
    <dgm:cxn modelId="{B69173F4-D923-45E6-A733-7CD3499CD432}" type="presParOf" srcId="{81ED5AEC-DDB7-4A67-A9D4-E9B70489585B}" destId="{13036419-C9F2-4256-A9CF-BCE92C1DF7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36419-C9F2-4256-A9CF-BCE92C1DF704}">
      <dsp:nvSpPr>
        <dsp:cNvPr id="0" name=""/>
        <dsp:cNvSpPr/>
      </dsp:nvSpPr>
      <dsp:spPr>
        <a:xfrm>
          <a:off x="0" y="9755"/>
          <a:ext cx="11655801" cy="647595"/>
        </a:xfrm>
        <a:prstGeom prst="round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Practice Problem#19</a:t>
          </a:r>
          <a:endParaRPr lang="en-US" sz="2700" kern="1200" dirty="0"/>
        </a:p>
      </dsp:txBody>
      <dsp:txXfrm>
        <a:off x="31613" y="41368"/>
        <a:ext cx="11592575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1EF8F-AB46-449A-BD17-EA37B3540B44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66A0A-6FFF-408E-AA0A-28CE66108D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1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F66A0A-6FFF-408E-AA0A-28CE66108D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4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3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36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2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1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53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7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0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9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4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3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B8EF-4F35-452A-A698-B4E3707F791C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65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2B8EF-4F35-452A-A698-B4E3707F791C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CF365-E8BD-48CA-931B-D3048D477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1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472" y="327547"/>
            <a:ext cx="11390194" cy="612515"/>
          </a:xfrm>
          <a:ln w="254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Laminar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472" y="1223443"/>
            <a:ext cx="11390194" cy="9471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Laminar means </a:t>
            </a:r>
            <a:r>
              <a:rPr lang="en-US" dirty="0" smtClean="0">
                <a:solidFill>
                  <a:srgbClr val="00B050"/>
                </a:solidFill>
              </a:rPr>
              <a:t>arranged.</a:t>
            </a:r>
          </a:p>
          <a:p>
            <a:pPr marL="0" indent="0" algn="just">
              <a:buNone/>
            </a:pPr>
            <a:r>
              <a:rPr lang="en-US" dirty="0" smtClean="0"/>
              <a:t>Paths taken by individual fluid particles </a:t>
            </a:r>
            <a:r>
              <a:rPr lang="en-US" dirty="0" smtClean="0">
                <a:solidFill>
                  <a:srgbClr val="00B050"/>
                </a:solidFill>
              </a:rPr>
              <a:t>do not cross one another.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2" y="2454005"/>
            <a:ext cx="5228545" cy="4061608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698" y="2446714"/>
            <a:ext cx="5812968" cy="4068899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275818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9489" y="1457136"/>
                <a:ext cx="11370290" cy="5107437"/>
              </a:xfrm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sz="3600" dirty="0" smtClean="0"/>
                  <a:t>It is defined as the ratio of inertia force to the viscous force.</a:t>
                </a:r>
              </a:p>
              <a:p>
                <a:pPr marL="0" indent="0" algn="just">
                  <a:buNone/>
                </a:pPr>
                <a:r>
                  <a:rPr lang="en-US" sz="3600" dirty="0" smtClean="0"/>
                  <a:t>Inertia force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3600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𝑚𝑎𝑠𝑠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𝑎𝑐𝑐𝑒𝑙𝑒𝑟𝑎𝑡𝑖𝑜𝑛</m:t>
                    </m:r>
                  </m:oMath>
                </a14:m>
                <a:r>
                  <a:rPr lang="en-US" sz="3600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sz="3600" dirty="0" smtClean="0"/>
                  <a:t>= density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600" dirty="0" smtClean="0"/>
                  <a:t> volume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6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𝑉𝑒𝑙𝑜𝑐𝑖𝑡𝑦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pPr marL="0" indent="0" algn="just">
                  <a:buNone/>
                </a:pPr>
                <a:r>
                  <a:rPr lang="en-US" sz="3600" dirty="0" smtClean="0"/>
                  <a:t>= density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𝑜𝑙𝑢𝑚𝑒</m:t>
                        </m:r>
                      </m:num>
                      <m:den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𝑡𝑖𝑚𝑒</m:t>
                        </m:r>
                      </m:den>
                    </m:f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600" dirty="0" smtClean="0"/>
                  <a:t> Velocity</a:t>
                </a:r>
              </a:p>
              <a:p>
                <a:pPr marL="0" indent="0" algn="just">
                  <a:buNone/>
                </a:pPr>
                <a:r>
                  <a:rPr lang="en-US" sz="3600" dirty="0" smtClean="0"/>
                  <a:t>= </a:t>
                </a:r>
                <a:r>
                  <a:rPr lang="en-US" sz="3600" dirty="0"/>
                  <a:t>density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Area</a:t>
                </a:r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600" dirty="0" smtClean="0"/>
                  <a:t> Velocity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en-US" sz="3600" dirty="0"/>
                  <a:t> </a:t>
                </a:r>
                <a:r>
                  <a:rPr lang="en-US" sz="3600" dirty="0" smtClean="0"/>
                  <a:t>Velocity</a:t>
                </a:r>
              </a:p>
              <a:p>
                <a:pPr marL="0" indent="0" algn="just">
                  <a:buNone/>
                </a:pPr>
                <a:r>
                  <a:rPr lang="en-US" sz="3600" dirty="0" smtClean="0"/>
                  <a:t>= </a:t>
                </a:r>
                <a:r>
                  <a:rPr lang="el-GR" sz="3600" dirty="0" smtClean="0"/>
                  <a:t>ρ</a:t>
                </a:r>
                <a:r>
                  <a:rPr lang="en-US" sz="3600" dirty="0" smtClean="0"/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/>
              </a:p>
              <a:p>
                <a:pPr marL="0" indent="0" algn="just">
                  <a:buNone/>
                </a:pPr>
                <a:endParaRPr lang="en-US" sz="3600" dirty="0" smtClean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489" y="1457136"/>
                <a:ext cx="11370290" cy="5107437"/>
              </a:xfrm>
              <a:blipFill rotWithShape="0">
                <a:blip r:embed="rId2"/>
                <a:stretch>
                  <a:fillRect l="-1607" t="-2738" r="-161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39489" y="313898"/>
                <a:ext cx="11370290" cy="844527"/>
              </a:xfrm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 dirty="0" smtClean="0"/>
                  <a:t>Reynolds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9489" y="313898"/>
                <a:ext cx="11370290" cy="844527"/>
              </a:xfrm>
              <a:blipFill rotWithShape="0">
                <a:blip r:embed="rId3"/>
                <a:stretch>
                  <a:fillRect l="-2142" t="-12766" b="-2482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200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9489" y="1457136"/>
                <a:ext cx="11370290" cy="4425049"/>
              </a:xfrm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Viscous force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𝑠h𝑒𝑎𝑟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𝑠𝑡𝑟𝑒𝑠𝑠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𝑎𝑟𝑒𝑎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= 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𝑎𝑟𝑒𝑎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= </a:t>
                </a:r>
                <a:r>
                  <a:rPr lang="en-US" dirty="0"/>
                  <a:t>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 smtClean="0"/>
                  <a:t>Reynolds Number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µ</m:t>
                        </m:r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489" y="1457136"/>
                <a:ext cx="11370290" cy="4425049"/>
              </a:xfrm>
              <a:blipFill rotWithShape="0">
                <a:blip r:embed="rId2"/>
                <a:stretch>
                  <a:fillRect l="-1071" t="-206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39489" y="313898"/>
                <a:ext cx="11370290" cy="844527"/>
              </a:xfrm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 dirty="0" smtClean="0"/>
                  <a:t>Reynolds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39489" y="313898"/>
                <a:ext cx="11370290" cy="844527"/>
              </a:xfrm>
              <a:blipFill rotWithShape="0">
                <a:blip r:embed="rId3"/>
                <a:stretch>
                  <a:fillRect l="-2142" t="-12766" b="-2482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3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89" y="286602"/>
            <a:ext cx="11509615" cy="548399"/>
          </a:xfrm>
          <a:ln w="190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Flow of Viscous Fluid through Circular Pipe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50288" y="981667"/>
                <a:ext cx="11646094" cy="5692088"/>
              </a:xfrm>
              <a:ln>
                <a:solidFill>
                  <a:srgbClr val="00B050"/>
                </a:solidFill>
              </a:ln>
            </p:spPr>
            <p:txBody>
              <a:bodyPr>
                <a:normAutofit fontScale="92500"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500" dirty="0" smtClean="0"/>
                  <a:t>At low velocity the fluid moves in </a:t>
                </a:r>
                <a:r>
                  <a:rPr lang="en-US" sz="3500" dirty="0" smtClean="0">
                    <a:solidFill>
                      <a:srgbClr val="FF0000"/>
                    </a:solidFill>
                  </a:rPr>
                  <a:t>layers</a:t>
                </a:r>
                <a:r>
                  <a:rPr lang="en-US" sz="3500" dirty="0" smtClean="0"/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500" dirty="0" smtClean="0"/>
                  <a:t>Each layer of fluid slides over the </a:t>
                </a:r>
                <a:r>
                  <a:rPr lang="en-US" sz="3500" dirty="0" smtClean="0">
                    <a:solidFill>
                      <a:srgbClr val="FF0000"/>
                    </a:solidFill>
                  </a:rPr>
                  <a:t>adjacent layer</a:t>
                </a:r>
                <a:r>
                  <a:rPr lang="en-US" sz="3500" dirty="0" smtClean="0"/>
                  <a:t>.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500" dirty="0" smtClean="0"/>
                  <a:t>For Newtonian fluids the </a:t>
                </a:r>
                <a:r>
                  <a:rPr lang="en-US" sz="3500" dirty="0" smtClean="0">
                    <a:solidFill>
                      <a:srgbClr val="FF0000"/>
                    </a:solidFill>
                  </a:rPr>
                  <a:t>shear stress</a:t>
                </a:r>
                <a:r>
                  <a:rPr lang="en-US" sz="3500" dirty="0" smtClean="0"/>
                  <a:t>, τ,  is directly proportional to the velocity gradient, 𝑑𝑢/𝑑𝑦,  developed in the fluid.  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500" dirty="0" smtClean="0"/>
                  <a:t>The proportionality constant, μ, is called the “</a:t>
                </a:r>
                <a:r>
                  <a:rPr lang="en-US" sz="3500" dirty="0" smtClean="0">
                    <a:solidFill>
                      <a:srgbClr val="FF0000"/>
                    </a:solidFill>
                  </a:rPr>
                  <a:t>dynamic</a:t>
                </a:r>
                <a:r>
                  <a:rPr lang="en-US" sz="3500" dirty="0" smtClean="0"/>
                  <a:t>” or “</a:t>
                </a:r>
                <a:r>
                  <a:rPr lang="en-US" sz="3500" dirty="0" smtClean="0">
                    <a:solidFill>
                      <a:srgbClr val="FF0000"/>
                    </a:solidFill>
                  </a:rPr>
                  <a:t>absolute</a:t>
                </a:r>
                <a:r>
                  <a:rPr lang="en-US" sz="3500" dirty="0" smtClean="0"/>
                  <a:t>”, viscosity. So shear stress, </a:t>
                </a:r>
                <a:r>
                  <a:rPr lang="el-GR" sz="3500" dirty="0" smtClean="0">
                    <a:solidFill>
                      <a:srgbClr val="FF0000"/>
                    </a:solidFill>
                  </a:rPr>
                  <a:t>τ</a:t>
                </a:r>
                <a:r>
                  <a:rPr lang="en-US" sz="3500" dirty="0" smtClean="0">
                    <a:solidFill>
                      <a:srgbClr val="FF0000"/>
                    </a:solidFill>
                  </a:rPr>
                  <a:t> = 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sz="3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US" sz="3500" dirty="0" smtClean="0"/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500" dirty="0" smtClean="0"/>
                  <a:t>Expression for Reynolds number is given by: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5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3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𝑉𝐷</m:t>
                        </m:r>
                      </m:num>
                      <m:den>
                        <m:r>
                          <a:rPr lang="en-US" sz="3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den>
                    </m:f>
                  </m:oMath>
                </a14:m>
                <a:r>
                  <a:rPr lang="en-US" sz="3500" dirty="0" smtClean="0"/>
                  <a:t>  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500" dirty="0" smtClean="0"/>
                  <a:t>Here, </a:t>
                </a:r>
                <a:r>
                  <a:rPr lang="el-GR" sz="3500" dirty="0" smtClean="0"/>
                  <a:t>ρ</a:t>
                </a:r>
                <a:r>
                  <a:rPr lang="en-US" sz="3500" dirty="0" smtClean="0"/>
                  <a:t> = Density of fluid flowing through the pipe ; V = Average velocity of fluid;  D = diameter of pipe;  µ = Viscosity of fluid</a:t>
                </a:r>
              </a:p>
              <a:p>
                <a:pPr algn="just"/>
                <a:endParaRPr lang="en-US" sz="2800" dirty="0" smtClean="0"/>
              </a:p>
              <a:p>
                <a:pPr algn="just"/>
                <a:endParaRPr lang="en-US" sz="2800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50288" y="981667"/>
                <a:ext cx="11646094" cy="5692088"/>
              </a:xfrm>
              <a:blipFill rotWithShape="0">
                <a:blip r:embed="rId2"/>
                <a:stretch>
                  <a:fillRect l="-1150" t="-2137" r="-125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219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29" y="4005371"/>
            <a:ext cx="11467532" cy="27019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Consider a horizontal pipe of </a:t>
            </a:r>
            <a:r>
              <a:rPr lang="en-US" dirty="0" smtClean="0">
                <a:solidFill>
                  <a:srgbClr val="FF0000"/>
                </a:solidFill>
              </a:rPr>
              <a:t>radius R.</a:t>
            </a:r>
          </a:p>
          <a:p>
            <a:pPr marL="0" indent="0">
              <a:buNone/>
            </a:pPr>
            <a:r>
              <a:rPr lang="en-US" dirty="0" smtClean="0"/>
              <a:t>The viscous fluid is flowing from left to right in the pipe as shown in figure.</a:t>
            </a:r>
          </a:p>
          <a:p>
            <a:pPr marL="0" indent="0">
              <a:buNone/>
            </a:pPr>
            <a:r>
              <a:rPr lang="en-US" dirty="0" smtClean="0"/>
              <a:t>Consider a fluid element of </a:t>
            </a:r>
            <a:r>
              <a:rPr lang="en-US" dirty="0" smtClean="0">
                <a:solidFill>
                  <a:srgbClr val="FF0000"/>
                </a:solidFill>
              </a:rPr>
              <a:t>radius r</a:t>
            </a:r>
            <a:r>
              <a:rPr lang="en-US" dirty="0" smtClean="0"/>
              <a:t> sliding in a cylindrical fluid element of radius (r+ dr)</a:t>
            </a:r>
          </a:p>
          <a:p>
            <a:pPr marL="0" indent="0">
              <a:buNone/>
            </a:pPr>
            <a:r>
              <a:rPr lang="en-US" dirty="0" smtClean="0"/>
              <a:t>Let, length of fluid element = ∆x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6" y="232011"/>
            <a:ext cx="8652681" cy="3548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2198" y="259307"/>
            <a:ext cx="10645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93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16" y="2253035"/>
            <a:ext cx="7779224" cy="3900498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41844" y="540451"/>
                <a:ext cx="11417489" cy="130882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If p is the intensity of pressure on the face AB, </a:t>
                </a:r>
              </a:p>
              <a:p>
                <a:r>
                  <a:rPr lang="en-US" sz="3200" dirty="0" smtClean="0"/>
                  <a:t>then the intensity of pressure on the face CD will be p+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44" y="540451"/>
                <a:ext cx="11417489" cy="1308820"/>
              </a:xfrm>
              <a:prstGeom prst="rect">
                <a:avLst/>
              </a:prstGeom>
              <a:blipFill rotWithShape="0">
                <a:blip r:embed="rId3"/>
                <a:stretch>
                  <a:fillRect l="-1280" t="-5556" b="-6944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8325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169" y="323558"/>
            <a:ext cx="11527302" cy="635611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Forces acting on the fluid Element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416169" y="1248850"/>
              <a:ext cx="11569505" cy="25458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10908"/>
                    <a:gridCol w="6358597"/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smtClean="0"/>
                            <a:t>Location of Force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smtClean="0"/>
                            <a:t>Type</a:t>
                          </a:r>
                          <a:r>
                            <a:rPr lang="en-US" sz="3200" baseline="0" dirty="0" smtClean="0"/>
                            <a:t> and Magnitude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smtClean="0"/>
                            <a:t>Face AB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smtClean="0"/>
                            <a:t>Pressure force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l-GR" sz="3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smtClean="0"/>
                            <a:t>Face CD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dirty="0" smtClean="0"/>
                            <a:t>Pressure force 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n-US" sz="3200" dirty="0" smtClean="0"/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3200" dirty="0" smtClean="0"/>
                                <m:t>+</m:t>
                              </m:r>
                              <m:f>
                                <m:f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∆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l-GR" sz="3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en-US" sz="32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smtClean="0"/>
                            <a:t>Surface</a:t>
                          </a:r>
                          <a:r>
                            <a:rPr lang="en-US" sz="3200" baseline="0" dirty="0" smtClean="0"/>
                            <a:t> of fluid element ABCD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smtClean="0"/>
                            <a:t>Shear force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el-GR" sz="3200" dirty="0" smtClean="0"/>
                                <m:t>τ</m:t>
                              </m:r>
                              <m:r>
                                <a:rPr lang="en-US" sz="3200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sz="320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US" sz="3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/>
              </p:nvPr>
            </p:nvGraphicFramePr>
            <p:xfrm>
              <a:off x="416169" y="1248850"/>
              <a:ext cx="11569505" cy="254584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10908"/>
                    <a:gridCol w="6358597"/>
                  </a:tblGrid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smtClean="0"/>
                            <a:t>Location of Force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smtClean="0"/>
                            <a:t>Type</a:t>
                          </a:r>
                          <a:r>
                            <a:rPr lang="en-US" sz="3200" baseline="0" dirty="0" smtClean="0"/>
                            <a:t> and Magnitude</a:t>
                          </a:r>
                          <a:endParaRPr lang="en-US" sz="3200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smtClean="0"/>
                            <a:t>Face AB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1992" t="-111458" r="-383" b="-271875"/>
                          </a:stretch>
                        </a:blipFill>
                      </a:tcPr>
                    </a:tc>
                  </a:tr>
                  <a:tr h="80848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smtClean="0"/>
                            <a:t>Face CD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1992" t="-152632" r="-383" b="-96241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200" dirty="0" smtClean="0"/>
                            <a:t>Surface</a:t>
                          </a:r>
                          <a:r>
                            <a:rPr lang="en-US" sz="3200" baseline="0" dirty="0" smtClean="0"/>
                            <a:t> of fluid element ABCD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81992" t="-353684" r="-383" b="-3473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283" y="4032498"/>
            <a:ext cx="6738425" cy="2607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09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286" y="393895"/>
            <a:ext cx="11394831" cy="607476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4000" dirty="0" smtClean="0"/>
              <a:t>Sum of all forces in the direction of flow must be zero</a:t>
            </a:r>
            <a:endParaRPr lang="en-US" sz="4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1195755"/>
            <a:ext cx="11394831" cy="412687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285" y="5517010"/>
            <a:ext cx="11394831" cy="110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902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95" y="253219"/>
            <a:ext cx="11569505" cy="647114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sz="3600" dirty="0" smtClean="0"/>
              <a:t>Shear stress and Velocity distribution 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676" y="1153549"/>
            <a:ext cx="7610623" cy="3010487"/>
          </a:xfrm>
        </p:spPr>
      </p:pic>
      <p:sp>
        <p:nvSpPr>
          <p:cNvPr id="5" name="TextBox 4"/>
          <p:cNvSpPr txBox="1"/>
          <p:nvPr/>
        </p:nvSpPr>
        <p:spPr>
          <a:xfrm>
            <a:off x="534572" y="4586068"/>
            <a:ext cx="11141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93894" y="4431320"/>
                <a:ext cx="11493306" cy="1949316"/>
              </a:xfrm>
              <a:prstGeom prst="rect">
                <a:avLst/>
              </a:prstGeom>
              <a:noFill/>
              <a:ln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000" dirty="0" smtClean="0"/>
                  <a:t>To obtain velocity distribution across a section, </a:t>
                </a:r>
                <a:r>
                  <a:rPr lang="en-US" sz="3000" dirty="0"/>
                  <a:t> </a:t>
                </a:r>
                <a:endParaRPr lang="en-US" sz="3000" dirty="0" smtClean="0"/>
              </a:p>
              <a:p>
                <a:r>
                  <a:rPr lang="en-US" sz="3000" dirty="0" smtClean="0"/>
                  <a:t>the value of shear stress </a:t>
                </a:r>
                <a:r>
                  <a:rPr lang="el-GR" sz="3000" dirty="0"/>
                  <a:t>τ = </a:t>
                </a:r>
                <a:r>
                  <a:rPr lang="el-GR" sz="3000" dirty="0" smtClean="0"/>
                  <a:t>µ</a:t>
                </a:r>
                <a:r>
                  <a:rPr lang="en-US" sz="3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 smtClean="0"/>
                  <a:t> …………….(1)</a:t>
                </a:r>
              </a:p>
              <a:p>
                <a:r>
                  <a:rPr lang="en-US" sz="3000" dirty="0" smtClean="0"/>
                  <a:t>is substituted in equation </a:t>
                </a:r>
                <a:r>
                  <a:rPr lang="en-US" sz="3000" dirty="0"/>
                  <a:t> </a:t>
                </a:r>
                <a:r>
                  <a:rPr lang="el-GR" sz="3000" dirty="0" smtClean="0"/>
                  <a:t>τ </a:t>
                </a:r>
                <a:r>
                  <a:rPr lang="en-US" sz="3000" dirty="0" smtClean="0"/>
                  <a:t>= </a:t>
                </a:r>
                <a14:m>
                  <m:oMath xmlns:m="http://schemas.openxmlformats.org/officeDocument/2006/math">
                    <m:r>
                      <a:rPr lang="en-US" sz="300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0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000" dirty="0" smtClean="0"/>
                  <a:t>  ………(2)</a:t>
                </a:r>
                <a:endParaRPr lang="en-US" sz="3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94" y="4431320"/>
                <a:ext cx="11493306" cy="1949316"/>
              </a:xfrm>
              <a:prstGeom prst="rect">
                <a:avLst/>
              </a:prstGeom>
              <a:blipFill rotWithShape="0">
                <a:blip r:embed="rId3"/>
                <a:stretch>
                  <a:fillRect l="-1219" t="-3416" b="-3727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861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84638" y="211014"/>
                <a:ext cx="11786968" cy="916965"/>
              </a:xfrm>
              <a:ln>
                <a:solidFill>
                  <a:srgbClr val="00B050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sz="3200" dirty="0" smtClean="0"/>
                  <a:t>Velocity Distribution: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4µ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4638" y="211014"/>
                <a:ext cx="11786968" cy="916965"/>
              </a:xfrm>
              <a:blipFill rotWithShape="0">
                <a:blip r:embed="rId3"/>
                <a:stretch>
                  <a:fillRect l="-124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4638" y="2184054"/>
                <a:ext cx="11786969" cy="1902313"/>
              </a:xfrm>
              <a:ln>
                <a:solidFill>
                  <a:schemeClr val="accent6"/>
                </a:solidFill>
              </a:ln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But in the relation, </a:t>
                </a:r>
                <a:r>
                  <a:rPr lang="el-GR" dirty="0" smtClean="0"/>
                  <a:t>τ </a:t>
                </a:r>
                <a:r>
                  <a:rPr lang="el-GR" dirty="0"/>
                  <a:t>= µ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y is measured from pipe wall.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Hence,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y = R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dy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dr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So, shear stress, </a:t>
                </a:r>
                <a:r>
                  <a:rPr lang="el-GR" dirty="0"/>
                  <a:t>τ = µ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= </a:t>
                </a:r>
                <a:r>
                  <a:rPr lang="el-GR" dirty="0"/>
                  <a:t>µ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l-GR" dirty="0"/>
                      <m:t>µ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638" y="2184054"/>
                <a:ext cx="11786969" cy="1902313"/>
              </a:xfrm>
              <a:blipFill rotWithShape="0">
                <a:blip r:embed="rId4"/>
                <a:stretch>
                  <a:fillRect l="-981" t="-2548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622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59898" y="232012"/>
                <a:ext cx="11527302" cy="765370"/>
              </a:xfrm>
              <a:ln>
                <a:solidFill>
                  <a:srgbClr val="00B050"/>
                </a:solidFill>
              </a:ln>
            </p:spPr>
            <p:txBody>
              <a:bodyPr>
                <a:normAutofit fontScale="90000"/>
              </a:bodyPr>
              <a:lstStyle/>
              <a:p>
                <a:r>
                  <a:rPr lang="en-US" sz="3200" dirty="0"/>
                  <a:t>Velocity Distribution: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>
                        <a:latin typeface="Cambria Math" panose="02040503050406030204" pitchFamily="18" charset="0"/>
                      </a:rPr>
                      <m:t>u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4µ</m:t>
                        </m:r>
                      </m:den>
                    </m:f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9898" y="232012"/>
                <a:ext cx="11527302" cy="765370"/>
              </a:xfrm>
              <a:blipFill rotWithShape="0">
                <a:blip r:embed="rId2"/>
                <a:stretch>
                  <a:fillRect l="-1057" b="-312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5" y="1146413"/>
            <a:ext cx="10517368" cy="5527343"/>
          </a:xfrm>
        </p:spPr>
      </p:pic>
    </p:spTree>
    <p:extLst>
      <p:ext uri="{BB962C8B-B14F-4D97-AF65-F5344CB8AC3E}">
        <p14:creationId xmlns:p14="http://schemas.microsoft.com/office/powerpoint/2010/main" val="876395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934" y="218365"/>
            <a:ext cx="11655117" cy="582529"/>
          </a:xfrm>
          <a:ln w="254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en-US" sz="3600" dirty="0" smtClean="0"/>
              <a:t>Newtonian Fluid</a:t>
            </a:r>
            <a:endParaRPr lang="en-US" sz="36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66934" y="994376"/>
                <a:ext cx="11655117" cy="3972306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 smtClean="0"/>
                  <a:t>These fluids have a </a:t>
                </a:r>
                <a:r>
                  <a:rPr lang="en-US" sz="2800" dirty="0" smtClean="0">
                    <a:solidFill>
                      <a:srgbClr val="00B050"/>
                    </a:solidFill>
                  </a:rPr>
                  <a:t>linear</a:t>
                </a:r>
                <a:r>
                  <a:rPr lang="en-US" sz="2800" dirty="0" smtClean="0"/>
                  <a:t> relationship between viscosity and shear stress.</a:t>
                </a:r>
              </a:p>
              <a:p>
                <a:pPr algn="just"/>
                <a:r>
                  <a:rPr lang="en-US" sz="2800" dirty="0" smtClean="0"/>
                  <a:t>It can be classified as:</a:t>
                </a:r>
              </a:p>
              <a:p>
                <a:pPr marL="514350" indent="-514350" algn="just">
                  <a:buAutoNum type="arabicPeriod"/>
                </a:pPr>
                <a:r>
                  <a:rPr lang="en-US" sz="2800" dirty="0" smtClean="0"/>
                  <a:t>Laminar (or viscous)</a:t>
                </a:r>
              </a:p>
              <a:p>
                <a:pPr marL="514350" indent="-514350" algn="just">
                  <a:buAutoNum type="arabicPeriod"/>
                </a:pPr>
                <a:r>
                  <a:rPr lang="en-US" sz="2800" dirty="0" smtClean="0"/>
                  <a:t>Turbulent</a:t>
                </a:r>
              </a:p>
              <a:p>
                <a:pPr algn="just"/>
                <a:r>
                  <a:rPr lang="en-US" sz="2800" dirty="0" smtClean="0"/>
                  <a:t>Reynolds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3600" i="1" smtClean="0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𝑉𝑑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600" i="1" smtClean="0">
                            <a:latin typeface="Cambria Math" panose="02040503050406030204" pitchFamily="18" charset="0"/>
                          </a:rPr>
                          <m:t>μ</m:t>
                        </m:r>
                      </m:den>
                    </m:f>
                  </m:oMath>
                </a14:m>
                <a:endParaRPr lang="en-US" sz="2800" dirty="0" smtClean="0"/>
              </a:p>
              <a:p>
                <a:pPr algn="just"/>
                <a:r>
                  <a:rPr lang="en-US" sz="2800" dirty="0" smtClean="0">
                    <a:solidFill>
                      <a:srgbClr val="00B050"/>
                    </a:solidFill>
                  </a:rPr>
                  <a:t>For Laminar flow,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2000</m:t>
                    </m:r>
                  </m:oMath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pPr algn="just"/>
                <a:r>
                  <a:rPr lang="en-US" sz="2800" dirty="0" smtClean="0">
                    <a:solidFill>
                      <a:srgbClr val="00B050"/>
                    </a:solidFill>
                  </a:rPr>
                  <a:t>For Turbulent flow,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8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4000</m:t>
                    </m:r>
                  </m:oMath>
                </a14:m>
                <a:endParaRPr lang="en-US" sz="2800" dirty="0" smtClean="0">
                  <a:solidFill>
                    <a:srgbClr val="00B050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 smtClean="0"/>
                  <a:t> between 2000 and 4000 indicates transition from laminar to turbulent.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34" y="994376"/>
                <a:ext cx="11655117" cy="3972306"/>
              </a:xfrm>
              <a:prstGeom prst="rect">
                <a:avLst/>
              </a:prstGeom>
              <a:blipFill rotWithShape="0">
                <a:blip r:embed="rId2"/>
                <a:stretch>
                  <a:fillRect l="-1045" t="-1223" b="-3211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405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91" y="1955042"/>
            <a:ext cx="8299938" cy="3094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32" y="824552"/>
            <a:ext cx="11786969" cy="97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120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79" y="239150"/>
            <a:ext cx="11597640" cy="705949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Ratio of maximum velocity to average velocity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7179" y="1150375"/>
                <a:ext cx="11597640" cy="544737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Condition: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When r = 0, velocity becomes maximum; 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So, maximum velocity,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4µ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4µ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The average velocity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 smtClean="0"/>
                  <a:t> is obtained by,</a:t>
                </a:r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𝐷𝑖𝑠𝑐h𝑎𝑟𝑔𝑒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𝑓𝑙𝑢𝑖𝑑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𝑎𝑐𝑟𝑜𝑠𝑠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𝑠𝑒𝑐𝑡𝑖𝑜𝑛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𝐴𝑟𝑒𝑎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𝑡h𝑒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𝑝𝑖𝑝𝑒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l-GR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/>
                  <a:t>Discharge Q across the section is obtained by considering the flow through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circular ring element of radius r and thickness dr.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179" y="1150375"/>
                <a:ext cx="11597640" cy="5447373"/>
              </a:xfrm>
              <a:blipFill rotWithShape="0">
                <a:blip r:embed="rId2"/>
                <a:stretch>
                  <a:fillRect l="-946" t="-2352" r="-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8543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881" y="196947"/>
            <a:ext cx="11458432" cy="762640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/>
              <a:t>Discharge Q: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665" y="1139484"/>
            <a:ext cx="8750104" cy="5584874"/>
          </a:xfrm>
        </p:spPr>
      </p:pic>
    </p:spTree>
    <p:extLst>
      <p:ext uri="{BB962C8B-B14F-4D97-AF65-F5344CB8AC3E}">
        <p14:creationId xmlns:p14="http://schemas.microsoft.com/office/powerpoint/2010/main" val="3864910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6" y="239151"/>
            <a:ext cx="11648049" cy="6400800"/>
          </a:xfrm>
        </p:spPr>
      </p:pic>
    </p:spTree>
    <p:extLst>
      <p:ext uri="{BB962C8B-B14F-4D97-AF65-F5344CB8AC3E}">
        <p14:creationId xmlns:p14="http://schemas.microsoft.com/office/powerpoint/2010/main" val="138854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50" y="154745"/>
            <a:ext cx="11780521" cy="494934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 of Pressure for a given length L of the pipe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(Hagen Poiseuille Formula)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85" y="759655"/>
            <a:ext cx="10120533" cy="5982581"/>
          </a:xfrm>
        </p:spPr>
      </p:pic>
    </p:spTree>
    <p:extLst>
      <p:ext uri="{BB962C8B-B14F-4D97-AF65-F5344CB8AC3E}">
        <p14:creationId xmlns:p14="http://schemas.microsoft.com/office/powerpoint/2010/main" val="3424103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285" y="211015"/>
            <a:ext cx="11639843" cy="551205"/>
          </a:xfrm>
          <a:ln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Practice Problem#18 (Rajput= Page 534)</a:t>
            </a:r>
            <a:endParaRPr 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33284" y="953428"/>
                <a:ext cx="11639843" cy="5602117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dirty="0" smtClean="0"/>
                  <a:t>A crude oil of viscosity 9 poise and specific gravity 0.90 is flowing through a horizontal circular pipe of 60 mm diameter. If the pressure drop in 100 m length of the pipe is 1800 kN/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determine:</a:t>
                </a:r>
              </a:p>
              <a:p>
                <a:pPr marL="514350" indent="-514350" algn="just">
                  <a:buAutoNum type="arabicPeriod"/>
                </a:pPr>
                <a:r>
                  <a:rPr lang="en-US" dirty="0" smtClean="0"/>
                  <a:t>Rate of flow of oil (Q = Area* Velocity; Pressure drop, </a:t>
                </a:r>
                <a:r>
                  <a:rPr lang="en-US" sz="3200" dirty="0" smtClean="0"/>
                  <a:t>∆p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32µ</m:t>
                        </m:r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sSup>
                          <m:sSup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)</a:t>
                </a:r>
              </a:p>
              <a:p>
                <a:pPr marL="514350" indent="-514350" algn="just">
                  <a:buAutoNum type="arabicPeriod"/>
                </a:pPr>
                <a:r>
                  <a:rPr lang="en-US" dirty="0" smtClean="0"/>
                  <a:t>Center-line velocity (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 smtClean="0"/>
                  <a:t> )</a:t>
                </a:r>
              </a:p>
              <a:p>
                <a:pPr marL="514350" indent="-514350" algn="just">
                  <a:buAutoNum type="arabicPeriod"/>
                </a:pPr>
                <a:r>
                  <a:rPr lang="en-US" dirty="0" smtClean="0"/>
                  <a:t>Total frictional drag over 100 m length ( F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𝐷𝐿</m:t>
                    </m:r>
                  </m:oMath>
                </a14:m>
                <a:r>
                  <a:rPr lang="en-US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)</a:t>
                </a:r>
              </a:p>
              <a:p>
                <a:pPr marL="514350" indent="-514350" algn="just">
                  <a:buAutoNum type="arabicPeriod"/>
                </a:pPr>
                <a:r>
                  <a:rPr lang="en-US" dirty="0" smtClean="0"/>
                  <a:t>Velocity gradient at the pipe wall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=µ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r>
                  <a:rPr lang="en-US" dirty="0" smtClean="0"/>
                  <a:t> )</a:t>
                </a:r>
              </a:p>
              <a:p>
                <a:pPr marL="514350" indent="-514350" algn="just">
                  <a:buAutoNum type="arabicPeriod"/>
                </a:pPr>
                <a:r>
                  <a:rPr lang="en-US" dirty="0" smtClean="0"/>
                  <a:t>Velocity and shear stress at 8 mm from the wall (u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4µ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*For similar triangle relationship,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</a:rPr>
                          <m:t>τ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514350" indent="-514350" algn="just">
                  <a:buAutoNum type="arabicPeriod"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3284" y="953428"/>
                <a:ext cx="11639843" cy="5602117"/>
              </a:xfrm>
              <a:blipFill rotWithShape="0">
                <a:blip r:embed="rId2"/>
                <a:stretch>
                  <a:fillRect l="-1099" t="-1741" r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1664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301737" y="257208"/>
          <a:ext cx="11655801" cy="667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6513" y="1179979"/>
                <a:ext cx="11588822" cy="5333361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A laminar flow is taking place in a pipe of diameter 200 mm. The maximum velocity is 1.5 m/s. Find the mean velocity and radius at which this occurs. Also calculate the velocity at 4 cm from the wall of the pipe.</a:t>
                </a:r>
              </a:p>
              <a:p>
                <a:pPr marL="0" indent="0" algn="just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Solution: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Given information, </a:t>
                </a:r>
              </a:p>
              <a:p>
                <a:pPr marL="0" indent="0" algn="just">
                  <a:buNone/>
                </a:pPr>
                <a:r>
                  <a:rPr lang="en-US" dirty="0"/>
                  <a:t>D</a:t>
                </a:r>
                <a:r>
                  <a:rPr lang="en-US" dirty="0" smtClean="0"/>
                  <a:t> = 200 mm = 0.2 m ; R = 0.1 m = 10 cm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y = 4 cm.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We know,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num>
                      <m:den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 smtClean="0"/>
                  <a:t> ;</a:t>
                </a:r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So, mean velocity = 0.75 m/s (answer)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513" y="1179979"/>
                <a:ext cx="11588822" cy="5333361"/>
              </a:xfrm>
              <a:blipFill rotWithShape="0">
                <a:blip r:embed="rId7"/>
                <a:stretch>
                  <a:fillRect l="-1105" t="-1945" r="-1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89799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39" y="351692"/>
            <a:ext cx="11372557" cy="745588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4900" dirty="0" smtClean="0"/>
              <a:t>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2439" y="1403594"/>
                <a:ext cx="11372557" cy="4870596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sz="3200" dirty="0" smtClean="0"/>
                  <a:t>Velocity at any distance r from the center is given by,</a:t>
                </a:r>
              </a:p>
              <a:p>
                <a:pPr marL="0" indent="0" algn="just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u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[1−(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 smtClean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sz="3200" dirty="0" smtClean="0"/>
                  <a:t>0.75 = 1.5 × [1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0.1</m:t>
                            </m:r>
                          </m:den>
                        </m:f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3200" dirty="0" smtClean="0"/>
              </a:p>
              <a:p>
                <a:pPr marL="0" indent="0" algn="just">
                  <a:buNone/>
                </a:pPr>
                <a:r>
                  <a:rPr lang="en-US" sz="3200" dirty="0" smtClean="0">
                    <a:solidFill>
                      <a:srgbClr val="FF0000"/>
                    </a:solidFill>
                  </a:rPr>
                  <a:t>r = 70.7 mm (answer)</a:t>
                </a:r>
              </a:p>
              <a:p>
                <a:pPr marL="0" indent="0" algn="just">
                  <a:buNone/>
                </a:pPr>
                <a:r>
                  <a:rPr lang="en-US" sz="3200" dirty="0" smtClean="0"/>
                  <a:t>Velocity at y = 4 cm from the pipe wall;</a:t>
                </a:r>
              </a:p>
              <a:p>
                <a:pPr marL="0" indent="0" algn="just">
                  <a:buNone/>
                </a:pPr>
                <a:r>
                  <a:rPr lang="en-US" sz="3200" dirty="0" smtClean="0"/>
                  <a:t>y = R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smtClean="0"/>
                  <a:t> r</a:t>
                </a:r>
              </a:p>
              <a:p>
                <a:pPr marL="0" indent="0" algn="just">
                  <a:buNone/>
                </a:pPr>
                <a:r>
                  <a:rPr lang="en-US" sz="3200" dirty="0" smtClean="0"/>
                  <a:t>0.04 = 0.1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3200" dirty="0" smtClean="0"/>
                  <a:t> r</a:t>
                </a:r>
              </a:p>
              <a:p>
                <a:pPr marL="0" indent="0" algn="just">
                  <a:buNone/>
                </a:pPr>
                <a:r>
                  <a:rPr lang="en-US" sz="3200" dirty="0" smtClean="0"/>
                  <a:t>r = 0.06 m</a:t>
                </a:r>
              </a:p>
              <a:p>
                <a:pPr marL="0" indent="0" algn="just">
                  <a:buNone/>
                </a:pPr>
                <a:endParaRPr lang="en-US" dirty="0" smtClean="0"/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2439" y="1403594"/>
                <a:ext cx="11372557" cy="4870596"/>
              </a:xfrm>
              <a:blipFill rotWithShape="0">
                <a:blip r:embed="rId2"/>
                <a:stretch>
                  <a:fillRect l="-1340" t="-2628" b="-2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34738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911" y="464234"/>
            <a:ext cx="11113477" cy="734085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Velocity at y = 4 </a:t>
            </a:r>
            <a:r>
              <a:rPr lang="en-US" dirty="0" smtClean="0"/>
              <a:t>cm or r = 6 cm </a:t>
            </a:r>
            <a:r>
              <a:rPr lang="en-US" dirty="0"/>
              <a:t>from the pipe wall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4910" y="1614609"/>
                <a:ext cx="11113477" cy="1944517"/>
              </a:xfrm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u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[1−(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u = </a:t>
                </a:r>
                <a:r>
                  <a:rPr lang="en-US" dirty="0" smtClean="0"/>
                  <a:t>1.5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[1−(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marL="0" indent="0" algn="just">
                  <a:buNone/>
                </a:pPr>
                <a:r>
                  <a:rPr lang="en-US" dirty="0" smtClean="0">
                    <a:solidFill>
                      <a:srgbClr val="FF0000"/>
                    </a:solidFill>
                  </a:rPr>
                  <a:t>u = 0.96 m/s (answer)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4910" y="1614609"/>
                <a:ext cx="11113477" cy="1944517"/>
              </a:xfrm>
              <a:blipFill rotWithShape="0">
                <a:blip r:embed="rId2"/>
                <a:stretch>
                  <a:fillRect l="-1041" t="-2181" b="-62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246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1791" y="341193"/>
            <a:ext cx="11238930" cy="739467"/>
          </a:xfrm>
          <a:ln w="127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Loss of Head due to friction in Viscous flow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11789" y="1350156"/>
                <a:ext cx="11238931" cy="5135050"/>
              </a:xfrm>
              <a:ln>
                <a:solidFill>
                  <a:srgbClr val="00B0F0"/>
                </a:solidFill>
              </a:ln>
            </p:spPr>
            <p:txBody>
              <a:bodyPr>
                <a:normAutofit/>
              </a:bodyPr>
              <a:lstStyle/>
              <a:p>
                <a:pPr algn="just"/>
                <a:r>
                  <a:rPr lang="en-US" sz="2800" dirty="0" smtClean="0">
                    <a:solidFill>
                      <a:srgbClr val="FF0000"/>
                    </a:solidFill>
                  </a:rPr>
                  <a:t>Hagen Poiseuille formula:</a:t>
                </a:r>
              </a:p>
              <a:p>
                <a:pPr algn="just"/>
                <a:r>
                  <a:rPr lang="en-US" sz="2800" dirty="0" smtClean="0"/>
                  <a:t>Loss of pressure head,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32µ</m:t>
                        </m:r>
                        <m:acc>
                          <m:accPr>
                            <m:chr m:val="̅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600" b="0" i="1" smtClean="0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800" dirty="0" smtClean="0"/>
              </a:p>
              <a:p>
                <a:pPr algn="just"/>
                <a:r>
                  <a:rPr lang="en-US" sz="2800" dirty="0" smtClean="0">
                    <a:solidFill>
                      <a:srgbClr val="FF0000"/>
                    </a:solidFill>
                  </a:rPr>
                  <a:t>Darcy Weisbach formula:</a:t>
                </a:r>
              </a:p>
              <a:p>
                <a:pPr algn="just"/>
                <a:r>
                  <a:rPr lang="en-US" sz="2800" dirty="0" smtClean="0"/>
                  <a:t>Loss of head due to friction,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𝑓𝐿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3600" i="1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just"/>
                <a:r>
                  <a:rPr lang="en-US" sz="2800" dirty="0" smtClean="0"/>
                  <a:t>Velocity in pipe is always average velocity, that is, V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2800" dirty="0" smtClean="0"/>
                  <a:t>Equating, we get,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32µ</m:t>
                        </m:r>
                        <m:acc>
                          <m:accPr>
                            <m:chr m:val="̅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200" b="0" i="1" smtClean="0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𝑓𝐿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2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just"/>
                <a:endParaRPr lang="en-US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11789" y="1350156"/>
                <a:ext cx="11238931" cy="5135050"/>
              </a:xfrm>
              <a:blipFill rotWithShape="0">
                <a:blip r:embed="rId2"/>
                <a:stretch>
                  <a:fillRect l="-1083" t="-177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48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421" y="211014"/>
            <a:ext cx="11569505" cy="734085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/>
              <a:t>Examples of Laminar/ Viscous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421" y="1547446"/>
            <a:ext cx="5998702" cy="4107765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en-US" sz="3200" dirty="0" smtClean="0"/>
              <a:t>Flow past tiny bodies.</a:t>
            </a:r>
          </a:p>
          <a:p>
            <a:pPr marL="514350" indent="-514350" algn="just">
              <a:buAutoNum type="arabicPeriod"/>
            </a:pPr>
            <a:r>
              <a:rPr lang="en-US" sz="3200" dirty="0" smtClean="0"/>
              <a:t>Underground flow.</a:t>
            </a:r>
          </a:p>
          <a:p>
            <a:pPr marL="514350" indent="-514350" algn="just">
              <a:buAutoNum type="arabicPeriod"/>
            </a:pPr>
            <a:r>
              <a:rPr lang="en-US" sz="3200" dirty="0" smtClean="0">
                <a:solidFill>
                  <a:srgbClr val="00B050"/>
                </a:solidFill>
              </a:rPr>
              <a:t>Movement of blood in the arteries of a human body.</a:t>
            </a:r>
          </a:p>
          <a:p>
            <a:pPr marL="514350" indent="-514350" algn="just">
              <a:buAutoNum type="arabicPeriod"/>
            </a:pPr>
            <a:r>
              <a:rPr lang="en-US" sz="3200" dirty="0" smtClean="0"/>
              <a:t>Flow of oil in measuring instruments.</a:t>
            </a:r>
          </a:p>
          <a:p>
            <a:pPr marL="514350" indent="-514350" algn="just">
              <a:buAutoNum type="arabicPeriod"/>
            </a:pPr>
            <a:r>
              <a:rPr lang="en-US" sz="3200" dirty="0" smtClean="0">
                <a:solidFill>
                  <a:srgbClr val="00B050"/>
                </a:solidFill>
              </a:rPr>
              <a:t>Rise of water in plants through their roots.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12" y="1547447"/>
            <a:ext cx="5261314" cy="4107764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4821704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0237" y="1558338"/>
                <a:ext cx="11147474" cy="4955003"/>
              </a:xfrm>
              <a:ln>
                <a:solidFill>
                  <a:srgbClr val="00B0F0"/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 smtClean="0"/>
                  <a:t>Friction factor,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f </a:t>
                </a:r>
              </a:p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32µ</m:t>
                        </m:r>
                        <m:acc>
                          <m:accPr>
                            <m:chr m:val="̅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</m:e>
                        </m:acc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∗2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3600" b="0" i="0" smtClean="0"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g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en-US" sz="3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∗4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∗</m:t>
                        </m:r>
                        <m:sSup>
                          <m:sSup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3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u</m:t>
                                </m:r>
                              </m:e>
                            </m:acc>
                          </m:e>
                          <m:sup>
                            <m:r>
                              <a:rPr lang="en-US" sz="36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6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marL="0" indent="0">
                  <a:buNone/>
                </a:pPr>
                <a:endParaRPr lang="en-US" sz="3600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16µ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sz="3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l-GR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ρ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µ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sz="3600" dirty="0" smtClean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dirty="0" smtClean="0"/>
                  <a:t>   [By definition, Reynolds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600" dirty="0" smtClean="0"/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µ</m:t>
                        </m:r>
                      </m:den>
                    </m:f>
                  </m:oMath>
                </a14:m>
                <a:r>
                  <a:rPr lang="en-US" sz="3600" dirty="0" smtClean="0"/>
                  <a:t> ]</a:t>
                </a:r>
                <a:endParaRPr lang="en-US" sz="36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0237" y="1558338"/>
                <a:ext cx="11147474" cy="4955003"/>
              </a:xfrm>
              <a:blipFill rotWithShape="0">
                <a:blip r:embed="rId2"/>
                <a:stretch>
                  <a:fillRect l="-1639" t="-294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30237" y="379829"/>
            <a:ext cx="11147474" cy="846626"/>
          </a:xfrm>
          <a:ln w="127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4000" dirty="0" smtClean="0"/>
              <a:t>Loss of Head due to friction in Viscous flow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1614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135" y="309490"/>
            <a:ext cx="11363320" cy="590843"/>
          </a:xfrm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Practice </a:t>
            </a:r>
            <a:r>
              <a:rPr lang="en-US" dirty="0" smtClean="0"/>
              <a:t>Problem#20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1692" y="1095784"/>
                <a:ext cx="11380763" cy="5192473"/>
              </a:xfrm>
              <a:ln>
                <a:solidFill>
                  <a:srgbClr val="00B0F0"/>
                </a:solidFill>
              </a:ln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3600" dirty="0" smtClean="0"/>
                  <a:t>Water is flowing through a 200 mm diameter pipe with co-efficient of friction f = 0.04 ; The shear stress at a point 40 mm from the pipe axis is 0.00981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/>
                  <a:t>. Calculate shear stress at the pipe wall.</a:t>
                </a:r>
              </a:p>
              <a:p>
                <a:pPr marL="0" indent="0" algn="just">
                  <a:buNone/>
                </a:pPr>
                <a:r>
                  <a:rPr lang="en-US" sz="3600" dirty="0" smtClean="0"/>
                  <a:t>Solution:</a:t>
                </a:r>
              </a:p>
              <a:p>
                <a:pPr marL="0" indent="0" algn="just">
                  <a:buNone/>
                </a:pPr>
                <a:r>
                  <a:rPr lang="en-US" sz="3600" dirty="0" smtClean="0">
                    <a:solidFill>
                      <a:srgbClr val="FF0000"/>
                    </a:solidFill>
                  </a:rPr>
                  <a:t>First, find whether the flow is viscous or not.</a:t>
                </a:r>
              </a:p>
              <a:p>
                <a:pPr marL="0" indent="0">
                  <a:buNone/>
                </a:pPr>
                <a:r>
                  <a:rPr lang="en-US" sz="3600" dirty="0" smtClean="0"/>
                  <a:t>Friction </a:t>
                </a:r>
                <a:r>
                  <a:rPr lang="en-US" sz="3600" dirty="0"/>
                  <a:t>factor, 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sSub>
                          <m:sSub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r>
                  <a:rPr lang="en-US" sz="3600" dirty="0" smtClean="0"/>
                  <a:t>Reynolds number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36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0.04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=400 (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𝐿𝑎𝑚𝑖𝑛𝑎𝑟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𝑓𝑙𝑜𝑤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1692" y="1095784"/>
                <a:ext cx="11380763" cy="5192473"/>
              </a:xfrm>
              <a:blipFill rotWithShape="0">
                <a:blip r:embed="rId2"/>
                <a:stretch>
                  <a:fillRect l="-1605" t="-2810" r="-155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488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73" y="397780"/>
            <a:ext cx="11302219" cy="748153"/>
          </a:xfrm>
          <a:ln>
            <a:solidFill>
              <a:srgbClr val="00B0F0"/>
            </a:solidFill>
          </a:ln>
        </p:spPr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4374" y="1690688"/>
                <a:ext cx="11302219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Let, shear stress at pipe wall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From similar triangle relationship,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0.00981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4000" i="1">
                                <a:latin typeface="Cambria Math" panose="02040503050406030204" pitchFamily="18" charset="0"/>
                              </a:rPr>
                              <m:t>τ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4000" dirty="0" smtClean="0"/>
                  <a:t> </a:t>
                </a:r>
              </a:p>
              <a:p>
                <a:pPr marL="0" indent="0">
                  <a:buNone/>
                </a:pPr>
                <a:endParaRPr lang="en-US" sz="40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= 0.0245 N/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374" y="1690688"/>
                <a:ext cx="11302219" cy="4351338"/>
              </a:xfrm>
              <a:blipFill rotWithShape="0">
                <a:blip r:embed="rId2"/>
                <a:stretch>
                  <a:fillRect l="-113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Triangle 3"/>
          <p:cNvSpPr/>
          <p:nvPr/>
        </p:nvSpPr>
        <p:spPr>
          <a:xfrm rot="5400000">
            <a:off x="8546122" y="1866534"/>
            <a:ext cx="3249637" cy="289794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endCxn id="4" idx="5"/>
          </p:cNvCxnSpPr>
          <p:nvPr/>
        </p:nvCxnSpPr>
        <p:spPr>
          <a:xfrm>
            <a:off x="8746585" y="3315506"/>
            <a:ext cx="1424355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9537891" y="1284432"/>
                <a:ext cx="548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</a:rPr>
                            <m:t>τ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7891" y="1284432"/>
                <a:ext cx="548640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8783509" y="2792284"/>
            <a:ext cx="1997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τ</a:t>
            </a:r>
            <a:r>
              <a:rPr lang="en-US" sz="2400" dirty="0" smtClean="0"/>
              <a:t> = 0.00981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384345" y="1690688"/>
            <a:ext cx="0" cy="3249637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9951499" y="3897082"/>
            <a:ext cx="1120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0 mm</a:t>
            </a:r>
            <a:endParaRPr lang="en-US" sz="2400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281139" y="3315506"/>
            <a:ext cx="0" cy="1624819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7402502" y="2906536"/>
            <a:ext cx="1329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100 mm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5690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04" y="393895"/>
            <a:ext cx="11260015" cy="776288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/>
              <a:t>Laminar and Turbulent 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86" y="1543246"/>
            <a:ext cx="7990449" cy="5120640"/>
          </a:xfr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16933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761" y="220590"/>
            <a:ext cx="11471032" cy="832559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/>
              <a:t>Reynolds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61" y="1234782"/>
            <a:ext cx="11471032" cy="1016049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Osborne Reynolds in 1883, with the help of a simple experiment demonstrated the existence of the following two types of flows.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64898" y="1997612"/>
            <a:ext cx="956604" cy="47408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549" y="2347911"/>
            <a:ext cx="8434317" cy="37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93" y="1305120"/>
            <a:ext cx="11569505" cy="5348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Apparatus:</a:t>
            </a:r>
          </a:p>
          <a:p>
            <a:pPr marL="514350" indent="-514350">
              <a:buAutoNum type="arabicPeriod"/>
            </a:pPr>
            <a:r>
              <a:rPr lang="en-US" dirty="0" smtClean="0"/>
              <a:t>A constant head tank filled with water.</a:t>
            </a:r>
          </a:p>
          <a:p>
            <a:pPr marL="514350" indent="-514350">
              <a:buAutoNum type="arabicPeriod"/>
            </a:pPr>
            <a:r>
              <a:rPr lang="en-US" dirty="0" smtClean="0"/>
              <a:t>A small tank containing dye.</a:t>
            </a:r>
          </a:p>
          <a:p>
            <a:pPr marL="514350" indent="-514350">
              <a:buAutoNum type="arabicPeriod"/>
            </a:pPr>
            <a:r>
              <a:rPr lang="en-US" dirty="0" smtClean="0"/>
              <a:t>A horizontal glass tube provided with a bell mouthed entrance</a:t>
            </a:r>
          </a:p>
          <a:p>
            <a:pPr marL="514350" indent="-514350">
              <a:buAutoNum type="arabicPeriod"/>
            </a:pPr>
            <a:r>
              <a:rPr lang="en-US" dirty="0" smtClean="0"/>
              <a:t>A regulating valve.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Procedure followed: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water was made to flow from the tank through the glass tube into the atmosphere.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velocity of flow was varied by adjusting valve.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liquid dye was introduced into the flow at the bell mouth through a small tube.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7694" y="295421"/>
            <a:ext cx="11569505" cy="649679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Reynolds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8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355" y="201749"/>
            <a:ext cx="11776449" cy="734085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/>
              <a:t>Observations made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7355" y="1364566"/>
            <a:ext cx="6040903" cy="529375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600" dirty="0" smtClean="0"/>
              <a:t>When velocity of flow is </a:t>
            </a:r>
            <a:r>
              <a:rPr lang="en-US" sz="2600" dirty="0" smtClean="0">
                <a:solidFill>
                  <a:srgbClr val="00B050"/>
                </a:solidFill>
              </a:rPr>
              <a:t>low</a:t>
            </a:r>
            <a:r>
              <a:rPr lang="en-US" sz="2600" dirty="0" smtClean="0"/>
              <a:t>, the dye remained in the form of a </a:t>
            </a:r>
            <a:r>
              <a:rPr lang="en-US" sz="2600" dirty="0" smtClean="0">
                <a:solidFill>
                  <a:srgbClr val="00B050"/>
                </a:solidFill>
              </a:rPr>
              <a:t>straight and stable filament </a:t>
            </a:r>
            <a:r>
              <a:rPr lang="en-US" sz="2600" dirty="0" smtClean="0"/>
              <a:t>passing through the glass tube. (</a:t>
            </a:r>
            <a:r>
              <a:rPr lang="en-US" sz="2600" dirty="0" smtClean="0">
                <a:solidFill>
                  <a:srgbClr val="00B050"/>
                </a:solidFill>
              </a:rPr>
              <a:t>laminar</a:t>
            </a:r>
            <a:r>
              <a:rPr lang="en-US" sz="2600" dirty="0" smtClean="0"/>
              <a:t> flow)</a:t>
            </a:r>
          </a:p>
          <a:p>
            <a:pPr marL="514350" indent="-514350" algn="just">
              <a:buAutoNum type="arabicPeriod"/>
            </a:pPr>
            <a:r>
              <a:rPr lang="en-US" sz="2600" dirty="0" smtClean="0"/>
              <a:t>With the </a:t>
            </a:r>
            <a:r>
              <a:rPr lang="en-US" sz="2600" dirty="0" smtClean="0">
                <a:solidFill>
                  <a:srgbClr val="00B050"/>
                </a:solidFill>
              </a:rPr>
              <a:t>increase</a:t>
            </a:r>
            <a:r>
              <a:rPr lang="en-US" sz="2600" dirty="0" smtClean="0"/>
              <a:t> in velocity, a critical state was reached at which the dye filament showed irregularity and began to </a:t>
            </a:r>
            <a:r>
              <a:rPr lang="en-US" sz="2600" dirty="0" smtClean="0">
                <a:solidFill>
                  <a:srgbClr val="00B050"/>
                </a:solidFill>
              </a:rPr>
              <a:t>weaver</a:t>
            </a:r>
            <a:r>
              <a:rPr lang="en-US" sz="2600" dirty="0" smtClean="0"/>
              <a:t>. This is </a:t>
            </a:r>
            <a:r>
              <a:rPr lang="en-US" sz="2600" dirty="0" smtClean="0">
                <a:solidFill>
                  <a:srgbClr val="00B050"/>
                </a:solidFill>
              </a:rPr>
              <a:t>transitional state.</a:t>
            </a:r>
          </a:p>
          <a:p>
            <a:pPr marL="514350" indent="-514350" algn="just">
              <a:buAutoNum type="arabicPeriod"/>
            </a:pPr>
            <a:r>
              <a:rPr lang="en-US" sz="2600" dirty="0" smtClean="0"/>
              <a:t>With further increase in velocity of flow in the filament of dye become more intense and ultimately the dye </a:t>
            </a:r>
            <a:r>
              <a:rPr lang="en-US" sz="2600" dirty="0" smtClean="0">
                <a:solidFill>
                  <a:srgbClr val="00B050"/>
                </a:solidFill>
              </a:rPr>
              <a:t>diffused</a:t>
            </a:r>
            <a:r>
              <a:rPr lang="en-US" sz="2600" dirty="0" smtClean="0"/>
              <a:t> over the entire cross-section (</a:t>
            </a:r>
            <a:r>
              <a:rPr lang="en-US" sz="2600" dirty="0" smtClean="0">
                <a:solidFill>
                  <a:srgbClr val="00B050"/>
                </a:solidFill>
              </a:rPr>
              <a:t>turbulent</a:t>
            </a:r>
            <a:r>
              <a:rPr lang="en-US" sz="2600" dirty="0" smtClean="0"/>
              <a:t> flow)</a:t>
            </a:r>
            <a:endParaRPr lang="en-US" sz="2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75" y="1364566"/>
            <a:ext cx="5482329" cy="5293757"/>
          </a:xfr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396474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29" y="309490"/>
            <a:ext cx="11541371" cy="720017"/>
          </a:xfrm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/>
              <a:t>Loss of Head and Velocity of flow relationship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151" y="1336431"/>
            <a:ext cx="5362575" cy="4819973"/>
          </a:xfrm>
          <a:ln>
            <a:solidFill>
              <a:srgbClr val="00B05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5829" y="1336431"/>
                <a:ext cx="5770685" cy="481997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00" dirty="0" smtClean="0"/>
                  <a:t>A graph is plotted between V (velocity of flow)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3000" dirty="0" smtClean="0"/>
                  <a:t> (loss of head). Such a graph is shown in figure. It may be seen from the graph that:</a:t>
                </a:r>
              </a:p>
              <a:p>
                <a:pPr algn="just"/>
                <a:endParaRPr lang="en-US" sz="3000" dirty="0"/>
              </a:p>
              <a:p>
                <a:pPr algn="just"/>
                <a:r>
                  <a:rPr lang="en-US" sz="3000" u="sng" dirty="0" smtClean="0"/>
                  <a:t>Zone 1: Laminar flow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u="sng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000" b="0" i="1" u="sng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0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3000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3000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b="0" u="sng" dirty="0" smtClean="0">
                  <a:ea typeface="Cambria Math" panose="02040503050406030204" pitchFamily="18" charset="0"/>
                </a:endParaRPr>
              </a:p>
              <a:p>
                <a:pPr algn="just"/>
                <a:r>
                  <a:rPr lang="en-US" sz="3000" u="sng" dirty="0" smtClean="0"/>
                  <a:t>Zone 2: Transition zone</a:t>
                </a:r>
              </a:p>
              <a:p>
                <a:pPr algn="just"/>
                <a:r>
                  <a:rPr lang="en-US" sz="3000" u="sng" dirty="0" smtClean="0"/>
                  <a:t>Zone 3: Turbulent flow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 u="sng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u="sng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3000" b="0" i="1" u="sng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300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r>
                      <a:rPr lang="en-US" sz="3000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30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3000" b="0" i="1" u="sng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000" b="0" i="1" u="sng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000" u="sng" dirty="0" smtClean="0"/>
              </a:p>
              <a:p>
                <a:pPr algn="just"/>
                <a:r>
                  <a:rPr lang="en-US" sz="3000" dirty="0" smtClean="0"/>
                  <a:t>Value of n varies from 1.75 to 2</a:t>
                </a:r>
                <a:endParaRPr lang="en-US" sz="3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829" y="1336431"/>
                <a:ext cx="5770685" cy="4819974"/>
              </a:xfrm>
              <a:prstGeom prst="rect">
                <a:avLst/>
              </a:prstGeom>
              <a:blipFill rotWithShape="0">
                <a:blip r:embed="rId3"/>
                <a:stretch>
                  <a:fillRect l="-2426" t="-1387" r="-2321" b="-290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048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514643" y="337626"/>
                <a:ext cx="11330354" cy="846626"/>
              </a:xfrm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 dirty="0" smtClean="0"/>
                  <a:t>Reynolds Number,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14643" y="337626"/>
                <a:ext cx="11330354" cy="846626"/>
              </a:xfrm>
              <a:blipFill rotWithShape="0">
                <a:blip r:embed="rId2"/>
                <a:stretch>
                  <a:fillRect l="-2096" t="-12766" b="-24823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4643" y="1488001"/>
                <a:ext cx="11330354" cy="4223482"/>
              </a:xfrm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dirty="0" smtClean="0"/>
                  <a:t>Reynolds from his experiment, found that the nature of flow in a closed conduit depends upon the following factors: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dirty="0" smtClean="0"/>
                  <a:t>Diameter of the pipe (D)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dirty="0" smtClean="0"/>
                  <a:t>Density of the liquid (</a:t>
                </a:r>
                <a:r>
                  <a:rPr lang="el-GR" dirty="0" smtClean="0"/>
                  <a:t>ρ</a:t>
                </a:r>
                <a:r>
                  <a:rPr lang="en-US" dirty="0" smtClean="0"/>
                  <a:t>)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dirty="0" smtClean="0"/>
                  <a:t>Viscosity of the liquid (</a:t>
                </a:r>
                <a:r>
                  <a:rPr lang="el-GR" dirty="0" smtClean="0"/>
                  <a:t>μ</a:t>
                </a:r>
                <a:r>
                  <a:rPr lang="en-US" dirty="0" smtClean="0"/>
                  <a:t>)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dirty="0" smtClean="0"/>
                  <a:t>Velocity of flow (V)</a:t>
                </a:r>
              </a:p>
              <a:p>
                <a:pPr marL="0" indent="0" algn="just">
                  <a:buNone/>
                </a:pPr>
                <a:r>
                  <a:rPr lang="en-US" dirty="0" smtClean="0"/>
                  <a:t>By combining the above variables, Reynolds determined a non-dimensional quantity equal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ρ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𝑉𝐷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μ</m:t>
                        </m:r>
                      </m:den>
                    </m:f>
                  </m:oMath>
                </a14:m>
                <a:r>
                  <a:rPr lang="en-US" dirty="0" smtClean="0"/>
                  <a:t> which is known as Reynolds number.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4643" y="1488001"/>
                <a:ext cx="11330354" cy="4223482"/>
              </a:xfrm>
              <a:blipFill rotWithShape="0">
                <a:blip r:embed="rId3"/>
                <a:stretch>
                  <a:fillRect l="-1075" t="-2158" r="-107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450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922</Words>
  <Application>Microsoft Office PowerPoint</Application>
  <PresentationFormat>Widescreen</PresentationFormat>
  <Paragraphs>174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Times New Roman</vt:lpstr>
      <vt:lpstr>Office Theme</vt:lpstr>
      <vt:lpstr>Laminar Flow</vt:lpstr>
      <vt:lpstr>Newtonian Fluid</vt:lpstr>
      <vt:lpstr>Examples of Laminar/ Viscous flow</vt:lpstr>
      <vt:lpstr>Laminar and Turbulent flow</vt:lpstr>
      <vt:lpstr>Reynolds Experiment</vt:lpstr>
      <vt:lpstr>Reynolds Experiment</vt:lpstr>
      <vt:lpstr>Observations made</vt:lpstr>
      <vt:lpstr>Loss of Head and Velocity of flow relationship</vt:lpstr>
      <vt:lpstr>Reynolds Number, R_e</vt:lpstr>
      <vt:lpstr>Reynolds Number, R_e</vt:lpstr>
      <vt:lpstr>Reynolds Number, R_e</vt:lpstr>
      <vt:lpstr>Flow of Viscous Fluid through Circular Pipe</vt:lpstr>
      <vt:lpstr>PowerPoint Presentation</vt:lpstr>
      <vt:lpstr>PowerPoint Presentation</vt:lpstr>
      <vt:lpstr>Forces acting on the fluid Element</vt:lpstr>
      <vt:lpstr>Sum of all forces in the direction of flow must be zero</vt:lpstr>
      <vt:lpstr>Shear stress and Velocity distribution </vt:lpstr>
      <vt:lpstr>Velocity Distribution: u=1/(4µ)  ∂p/∂x[R^2-r^2]</vt:lpstr>
      <vt:lpstr>Velocity Distribution: u=1/(4µ)  ∂p/∂x[R^2-r^2]</vt:lpstr>
      <vt:lpstr>PowerPoint Presentation</vt:lpstr>
      <vt:lpstr>Ratio of maximum velocity to average velocity</vt:lpstr>
      <vt:lpstr>Discharge Q:</vt:lpstr>
      <vt:lpstr>PowerPoint Presentation</vt:lpstr>
      <vt:lpstr>Drop of Pressure for a given length L of the pipe (Hagen Poiseuille Formula)</vt:lpstr>
      <vt:lpstr>Practice Problem#18 (Rajput= Page 534)</vt:lpstr>
      <vt:lpstr>PowerPoint Presentation</vt:lpstr>
      <vt:lpstr>Solution</vt:lpstr>
      <vt:lpstr>Velocity at y = 4 cm or r = 6 cm from the pipe wall</vt:lpstr>
      <vt:lpstr>Loss of Head due to friction in Viscous flow</vt:lpstr>
      <vt:lpstr>Loss of Head due to friction in Viscous flow</vt:lpstr>
      <vt:lpstr>Practice Problem#20</vt:lpstr>
      <vt:lpstr>Solution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Hossain</dc:creator>
  <cp:lastModifiedBy>Windows User</cp:lastModifiedBy>
  <cp:revision>33</cp:revision>
  <dcterms:created xsi:type="dcterms:W3CDTF">2018-03-23T16:26:01Z</dcterms:created>
  <dcterms:modified xsi:type="dcterms:W3CDTF">2020-06-06T12:45:45Z</dcterms:modified>
</cp:coreProperties>
</file>