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9" r:id="rId8"/>
    <p:sldId id="262" r:id="rId9"/>
    <p:sldId id="263" r:id="rId10"/>
    <p:sldId id="264" r:id="rId11"/>
    <p:sldId id="265" r:id="rId12"/>
    <p:sldId id="266" r:id="rId13"/>
    <p:sldId id="267" r:id="rId14"/>
    <p:sldId id="268" r:id="rId15"/>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413" y="5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12/13/2020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12/13/2020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12/13/2020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12/13/2020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12/13/2020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16939" y="629234"/>
            <a:ext cx="1725930" cy="514350"/>
          </a:xfrm>
          <a:prstGeom prst="rect">
            <a:avLst/>
          </a:prstGeom>
        </p:spPr>
        <p:txBody>
          <a:bodyPr wrap="square" lIns="0" tIns="0" rIns="0" bIns="0">
            <a:spAutoFit/>
          </a:bodyPr>
          <a:lstStyle>
            <a:lvl1pPr>
              <a:defRPr sz="3200" b="0" i="0">
                <a:solidFill>
                  <a:schemeClr val="tx1"/>
                </a:solidFill>
                <a:latin typeface="Calibri"/>
                <a:cs typeface="Calibri"/>
              </a:defRPr>
            </a:lvl1pPr>
          </a:lstStyle>
          <a:p>
            <a:endParaRPr/>
          </a:p>
        </p:txBody>
      </p:sp>
      <p:sp>
        <p:nvSpPr>
          <p:cNvPr id="3" name="Holder 3"/>
          <p:cNvSpPr>
            <a:spLocks noGrp="1"/>
          </p:cNvSpPr>
          <p:nvPr>
            <p:ph type="body" idx="1"/>
          </p:nvPr>
        </p:nvSpPr>
        <p:spPr>
          <a:xfrm>
            <a:off x="913130" y="1123645"/>
            <a:ext cx="10365739" cy="4758055"/>
          </a:xfrm>
          <a:prstGeom prst="rect">
            <a:avLst/>
          </a:prstGeom>
        </p:spPr>
        <p:txBody>
          <a:bodyPr wrap="square" lIns="0" tIns="0" rIns="0" bIns="0">
            <a:spAutoFit/>
          </a:bodyPr>
          <a:lstStyle>
            <a:lvl1pPr>
              <a:defRPr sz="20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12/13/2020</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hyperphysics.phy-astr.gsu.edu/hbase/Sound/interf.html#c4" TargetMode="External"/><Relationship Id="rId2" Type="http://schemas.openxmlformats.org/officeDocument/2006/relationships/image" Target="../media/image1.gif"/><Relationship Id="rId1" Type="http://schemas.openxmlformats.org/officeDocument/2006/relationships/slideLayout" Target="../slideLayouts/slideLayout2.xml"/><Relationship Id="rId5" Type="http://schemas.openxmlformats.org/officeDocument/2006/relationships/image" Target="../media/image3.gif"/><Relationship Id="rId4" Type="http://schemas.openxmlformats.org/officeDocument/2006/relationships/image" Target="../media/image2.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03985" y="2620467"/>
            <a:ext cx="9380855" cy="1002030"/>
          </a:xfrm>
          <a:prstGeom prst="rect">
            <a:avLst/>
          </a:prstGeom>
        </p:spPr>
        <p:txBody>
          <a:bodyPr vert="horz" wrap="square" lIns="0" tIns="13335" rIns="0" bIns="0" rtlCol="0">
            <a:spAutoFit/>
          </a:bodyPr>
          <a:lstStyle/>
          <a:p>
            <a:pPr algn="ctr">
              <a:lnSpc>
                <a:spcPct val="100000"/>
              </a:lnSpc>
              <a:spcBef>
                <a:spcPts val="105"/>
              </a:spcBef>
            </a:pPr>
            <a:r>
              <a:rPr spc="-50" dirty="0"/>
              <a:t>FACTORS </a:t>
            </a:r>
            <a:r>
              <a:rPr spc="-5" dirty="0"/>
              <a:t>AFFECTING </a:t>
            </a:r>
            <a:r>
              <a:rPr spc="-15" dirty="0"/>
              <a:t>ACOUSTIC </a:t>
            </a:r>
            <a:r>
              <a:rPr dirty="0"/>
              <a:t>OF </a:t>
            </a:r>
            <a:r>
              <a:rPr spc="-5" dirty="0"/>
              <a:t>BUILDING AND</a:t>
            </a:r>
            <a:r>
              <a:rPr spc="140" dirty="0"/>
              <a:t> </a:t>
            </a:r>
            <a:r>
              <a:rPr spc="-5" dirty="0"/>
              <a:t>THEIR</a:t>
            </a:r>
          </a:p>
          <a:p>
            <a:pPr marL="347345" algn="ctr">
              <a:lnSpc>
                <a:spcPct val="100000"/>
              </a:lnSpc>
            </a:pPr>
            <a:r>
              <a:rPr spc="-10" dirty="0"/>
              <a:t>REMEDIES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46177"/>
            <a:ext cx="10080625" cy="1913889"/>
          </a:xfrm>
          <a:prstGeom prst="rect">
            <a:avLst/>
          </a:prstGeom>
        </p:spPr>
        <p:txBody>
          <a:bodyPr vert="horz" wrap="square" lIns="0" tIns="123189" rIns="0" bIns="0" rtlCol="0">
            <a:spAutoFit/>
          </a:bodyPr>
          <a:lstStyle/>
          <a:p>
            <a:pPr marL="12700">
              <a:lnSpc>
                <a:spcPct val="100000"/>
              </a:lnSpc>
              <a:spcBef>
                <a:spcPts val="969"/>
              </a:spcBef>
            </a:pPr>
            <a:r>
              <a:rPr spc="-5" dirty="0"/>
              <a:t>RESONANCE</a:t>
            </a:r>
          </a:p>
          <a:p>
            <a:pPr marL="12700" marR="5080">
              <a:lnSpc>
                <a:spcPct val="100000"/>
              </a:lnSpc>
              <a:spcBef>
                <a:spcPts val="555"/>
              </a:spcBef>
            </a:pPr>
            <a:r>
              <a:rPr sz="2000" dirty="0">
                <a:solidFill>
                  <a:srgbClr val="7030A0"/>
                </a:solidFill>
              </a:rPr>
              <a:t>RESONANCE </a:t>
            </a:r>
            <a:r>
              <a:rPr sz="2000" spc="-5" dirty="0">
                <a:solidFill>
                  <a:srgbClr val="7030A0"/>
                </a:solidFill>
              </a:rPr>
              <a:t>OCCURS </a:t>
            </a:r>
            <a:r>
              <a:rPr sz="2000" dirty="0">
                <a:solidFill>
                  <a:srgbClr val="7030A0"/>
                </a:solidFill>
              </a:rPr>
              <a:t>DUE </a:t>
            </a:r>
            <a:r>
              <a:rPr sz="2000" spc="-30" dirty="0">
                <a:solidFill>
                  <a:srgbClr val="7030A0"/>
                </a:solidFill>
              </a:rPr>
              <a:t>TO </a:t>
            </a:r>
            <a:r>
              <a:rPr sz="2000" dirty="0">
                <a:solidFill>
                  <a:srgbClr val="7030A0"/>
                </a:solidFill>
              </a:rPr>
              <a:t>THE </a:t>
            </a:r>
            <a:r>
              <a:rPr sz="2000" spc="-25" dirty="0">
                <a:solidFill>
                  <a:srgbClr val="7030A0"/>
                </a:solidFill>
              </a:rPr>
              <a:t>MATCHING </a:t>
            </a:r>
            <a:r>
              <a:rPr sz="2000" dirty="0">
                <a:solidFill>
                  <a:srgbClr val="7030A0"/>
                </a:solidFill>
              </a:rPr>
              <a:t>OF </a:t>
            </a:r>
            <a:r>
              <a:rPr sz="2000" spc="-25" dirty="0">
                <a:solidFill>
                  <a:srgbClr val="7030A0"/>
                </a:solidFill>
              </a:rPr>
              <a:t>FREQUENCY. </a:t>
            </a:r>
            <a:r>
              <a:rPr sz="2000" dirty="0">
                <a:solidFill>
                  <a:srgbClr val="7030A0"/>
                </a:solidFill>
              </a:rPr>
              <a:t>IF </a:t>
            </a:r>
            <a:r>
              <a:rPr sz="2000" spc="-5" dirty="0">
                <a:solidFill>
                  <a:srgbClr val="7030A0"/>
                </a:solidFill>
              </a:rPr>
              <a:t>THE </a:t>
            </a:r>
            <a:r>
              <a:rPr sz="2000" dirty="0">
                <a:solidFill>
                  <a:srgbClr val="7030A0"/>
                </a:solidFill>
              </a:rPr>
              <a:t>WINDOW </a:t>
            </a:r>
            <a:r>
              <a:rPr sz="2000" spc="-25" dirty="0">
                <a:solidFill>
                  <a:srgbClr val="7030A0"/>
                </a:solidFill>
              </a:rPr>
              <a:t>PANELS </a:t>
            </a:r>
            <a:r>
              <a:rPr sz="2000" dirty="0">
                <a:solidFill>
                  <a:srgbClr val="7030A0"/>
                </a:solidFill>
              </a:rPr>
              <a:t>AND  </a:t>
            </a:r>
            <a:r>
              <a:rPr sz="2000" spc="-5" dirty="0">
                <a:solidFill>
                  <a:srgbClr val="7030A0"/>
                </a:solidFill>
              </a:rPr>
              <a:t>SECTIONS </a:t>
            </a:r>
            <a:r>
              <a:rPr sz="2000" dirty="0">
                <a:solidFill>
                  <a:srgbClr val="7030A0"/>
                </a:solidFill>
              </a:rPr>
              <a:t>OF </a:t>
            </a:r>
            <a:r>
              <a:rPr sz="2000" spc="-5" dirty="0">
                <a:solidFill>
                  <a:srgbClr val="7030A0"/>
                </a:solidFill>
              </a:rPr>
              <a:t>WOODEN PORTIONS </a:t>
            </a:r>
            <a:r>
              <a:rPr sz="2000" spc="-20" dirty="0">
                <a:solidFill>
                  <a:srgbClr val="7030A0"/>
                </a:solidFill>
              </a:rPr>
              <a:t>HAVE </a:t>
            </a:r>
            <a:r>
              <a:rPr sz="2000" spc="-15" dirty="0">
                <a:solidFill>
                  <a:srgbClr val="7030A0"/>
                </a:solidFill>
              </a:rPr>
              <a:t>NOT </a:t>
            </a:r>
            <a:r>
              <a:rPr sz="2000" spc="5" dirty="0">
                <a:solidFill>
                  <a:srgbClr val="7030A0"/>
                </a:solidFill>
              </a:rPr>
              <a:t>BEEN </a:t>
            </a:r>
            <a:r>
              <a:rPr sz="2000" spc="-30" dirty="0">
                <a:solidFill>
                  <a:srgbClr val="7030A0"/>
                </a:solidFill>
              </a:rPr>
              <a:t>TIGHTLY </a:t>
            </a:r>
            <a:r>
              <a:rPr sz="2000" spc="-5" dirty="0">
                <a:solidFill>
                  <a:srgbClr val="7030A0"/>
                </a:solidFill>
              </a:rPr>
              <a:t>FITTED, </a:t>
            </a:r>
            <a:r>
              <a:rPr sz="2000" dirty="0">
                <a:solidFill>
                  <a:srgbClr val="7030A0"/>
                </a:solidFill>
              </a:rPr>
              <a:t>THEY </a:t>
            </a:r>
            <a:r>
              <a:rPr sz="2000" spc="-45" dirty="0">
                <a:solidFill>
                  <a:srgbClr val="7030A0"/>
                </a:solidFill>
              </a:rPr>
              <a:t>MAY </a:t>
            </a:r>
            <a:r>
              <a:rPr sz="2000" spc="-40" dirty="0">
                <a:solidFill>
                  <a:srgbClr val="7030A0"/>
                </a:solidFill>
              </a:rPr>
              <a:t>START </a:t>
            </a:r>
            <a:r>
              <a:rPr sz="2000" spc="-15" dirty="0">
                <a:solidFill>
                  <a:srgbClr val="7030A0"/>
                </a:solidFill>
              </a:rPr>
              <a:t>VIBRATING,  </a:t>
            </a:r>
            <a:r>
              <a:rPr sz="2000" spc="-10" dirty="0">
                <a:solidFill>
                  <a:srgbClr val="7030A0"/>
                </a:solidFill>
              </a:rPr>
              <a:t>THEREBY </a:t>
            </a:r>
            <a:r>
              <a:rPr sz="2000" spc="-25" dirty="0">
                <a:solidFill>
                  <a:srgbClr val="7030A0"/>
                </a:solidFill>
              </a:rPr>
              <a:t>CREATING </a:t>
            </a:r>
            <a:r>
              <a:rPr sz="2000" dirty="0">
                <a:solidFill>
                  <a:srgbClr val="7030A0"/>
                </a:solidFill>
              </a:rPr>
              <a:t>AN EXTRA SOUND IN ADDITION </a:t>
            </a:r>
            <a:r>
              <a:rPr sz="2000" spc="-35" dirty="0">
                <a:solidFill>
                  <a:srgbClr val="7030A0"/>
                </a:solidFill>
              </a:rPr>
              <a:t>TO </a:t>
            </a:r>
            <a:r>
              <a:rPr sz="2000" spc="-5" dirty="0">
                <a:solidFill>
                  <a:srgbClr val="7030A0"/>
                </a:solidFill>
              </a:rPr>
              <a:t>THE </a:t>
            </a:r>
            <a:r>
              <a:rPr sz="2000" dirty="0">
                <a:solidFill>
                  <a:srgbClr val="7030A0"/>
                </a:solidFill>
              </a:rPr>
              <a:t>SOUND PRODUCED IN </a:t>
            </a:r>
            <a:r>
              <a:rPr sz="2000" spc="-5" dirty="0">
                <a:solidFill>
                  <a:srgbClr val="7030A0"/>
                </a:solidFill>
              </a:rPr>
              <a:t>THE </a:t>
            </a:r>
            <a:r>
              <a:rPr sz="2000" dirty="0">
                <a:solidFill>
                  <a:srgbClr val="7030A0"/>
                </a:solidFill>
              </a:rPr>
              <a:t>HALL OR  ROOM.</a:t>
            </a:r>
          </a:p>
        </p:txBody>
      </p:sp>
      <p:sp>
        <p:nvSpPr>
          <p:cNvPr id="3" name="object 3"/>
          <p:cNvSpPr txBox="1"/>
          <p:nvPr/>
        </p:nvSpPr>
        <p:spPr>
          <a:xfrm>
            <a:off x="916939" y="3242962"/>
            <a:ext cx="10083165" cy="1609725"/>
          </a:xfrm>
          <a:prstGeom prst="rect">
            <a:avLst/>
          </a:prstGeom>
        </p:spPr>
        <p:txBody>
          <a:bodyPr vert="horz" wrap="square" lIns="0" tIns="123825" rIns="0" bIns="0" rtlCol="0">
            <a:spAutoFit/>
          </a:bodyPr>
          <a:lstStyle/>
          <a:p>
            <a:pPr marL="12700">
              <a:lnSpc>
                <a:spcPct val="100000"/>
              </a:lnSpc>
              <a:spcBef>
                <a:spcPts val="975"/>
              </a:spcBef>
            </a:pPr>
            <a:r>
              <a:rPr sz="3200" spc="-10" dirty="0">
                <a:latin typeface="Calibri"/>
                <a:cs typeface="Calibri"/>
              </a:rPr>
              <a:t>REMEDY</a:t>
            </a:r>
            <a:endParaRPr sz="3200" dirty="0">
              <a:latin typeface="Calibri"/>
              <a:cs typeface="Calibri"/>
            </a:endParaRPr>
          </a:p>
          <a:p>
            <a:pPr marL="12700" marR="5080">
              <a:lnSpc>
                <a:spcPct val="100000"/>
              </a:lnSpc>
              <a:spcBef>
                <a:spcPts val="555"/>
              </a:spcBef>
            </a:pPr>
            <a:r>
              <a:rPr sz="2000" spc="-5" dirty="0">
                <a:solidFill>
                  <a:srgbClr val="7030A0"/>
                </a:solidFill>
                <a:latin typeface="Calibri"/>
                <a:cs typeface="Calibri"/>
              </a:rPr>
              <a:t>THE </a:t>
            </a:r>
            <a:r>
              <a:rPr sz="2000" dirty="0">
                <a:solidFill>
                  <a:srgbClr val="7030A0"/>
                </a:solidFill>
                <a:latin typeface="Calibri"/>
                <a:cs typeface="Calibri"/>
              </a:rPr>
              <a:t>RESONANCE </a:t>
            </a:r>
            <a:r>
              <a:rPr sz="2000" spc="-45" dirty="0">
                <a:solidFill>
                  <a:srgbClr val="7030A0"/>
                </a:solidFill>
                <a:latin typeface="Calibri"/>
                <a:cs typeface="Calibri"/>
              </a:rPr>
              <a:t>MAY </a:t>
            </a:r>
            <a:r>
              <a:rPr sz="2000" dirty="0">
                <a:solidFill>
                  <a:srgbClr val="7030A0"/>
                </a:solidFill>
                <a:latin typeface="Calibri"/>
                <a:cs typeface="Calibri"/>
              </a:rPr>
              <a:t>BE </a:t>
            </a:r>
            <a:r>
              <a:rPr sz="2000" spc="-10" dirty="0">
                <a:solidFill>
                  <a:srgbClr val="7030A0"/>
                </a:solidFill>
                <a:latin typeface="Calibri"/>
                <a:cs typeface="Calibri"/>
              </a:rPr>
              <a:t>AVOIDED </a:t>
            </a:r>
            <a:r>
              <a:rPr sz="2000" spc="-30" dirty="0">
                <a:solidFill>
                  <a:srgbClr val="7030A0"/>
                </a:solidFill>
                <a:latin typeface="Calibri"/>
                <a:cs typeface="Calibri"/>
              </a:rPr>
              <a:t>BY </a:t>
            </a:r>
            <a:r>
              <a:rPr sz="2000" dirty="0">
                <a:solidFill>
                  <a:srgbClr val="7030A0"/>
                </a:solidFill>
                <a:latin typeface="Calibri"/>
                <a:cs typeface="Calibri"/>
              </a:rPr>
              <a:t>FIXING </a:t>
            </a:r>
            <a:r>
              <a:rPr sz="2000" spc="-5" dirty="0">
                <a:solidFill>
                  <a:srgbClr val="7030A0"/>
                </a:solidFill>
                <a:latin typeface="Calibri"/>
                <a:cs typeface="Calibri"/>
              </a:rPr>
              <a:t>THE </a:t>
            </a:r>
            <a:r>
              <a:rPr sz="2000" dirty="0">
                <a:solidFill>
                  <a:srgbClr val="7030A0"/>
                </a:solidFill>
                <a:latin typeface="Calibri"/>
                <a:cs typeface="Calibri"/>
              </a:rPr>
              <a:t>WINDOW </a:t>
            </a:r>
            <a:r>
              <a:rPr sz="2000" spc="-25" dirty="0">
                <a:solidFill>
                  <a:srgbClr val="7030A0"/>
                </a:solidFill>
                <a:latin typeface="Calibri"/>
                <a:cs typeface="Calibri"/>
              </a:rPr>
              <a:t>PANELS </a:t>
            </a:r>
            <a:r>
              <a:rPr sz="2000" spc="-45" dirty="0">
                <a:solidFill>
                  <a:srgbClr val="7030A0"/>
                </a:solidFill>
                <a:latin typeface="Calibri"/>
                <a:cs typeface="Calibri"/>
              </a:rPr>
              <a:t>PROPERLY. </a:t>
            </a:r>
            <a:r>
              <a:rPr sz="2000" dirty="0">
                <a:solidFill>
                  <a:srgbClr val="7030A0"/>
                </a:solidFill>
                <a:latin typeface="Calibri"/>
                <a:cs typeface="Calibri"/>
              </a:rPr>
              <a:t>ANY </a:t>
            </a:r>
            <a:r>
              <a:rPr sz="2000" spc="-10" dirty="0">
                <a:solidFill>
                  <a:srgbClr val="7030A0"/>
                </a:solidFill>
                <a:latin typeface="Calibri"/>
                <a:cs typeface="Calibri"/>
              </a:rPr>
              <a:t>OTHER  </a:t>
            </a:r>
            <a:r>
              <a:rPr sz="2000" spc="-20" dirty="0">
                <a:solidFill>
                  <a:srgbClr val="7030A0"/>
                </a:solidFill>
                <a:latin typeface="Calibri"/>
                <a:cs typeface="Calibri"/>
              </a:rPr>
              <a:t>VIBRATING </a:t>
            </a:r>
            <a:r>
              <a:rPr sz="2000" dirty="0">
                <a:solidFill>
                  <a:srgbClr val="7030A0"/>
                </a:solidFill>
                <a:latin typeface="Calibri"/>
                <a:cs typeface="Calibri"/>
              </a:rPr>
              <a:t>OBJECT WHICH </a:t>
            </a:r>
            <a:r>
              <a:rPr sz="2000" spc="-45" dirty="0">
                <a:solidFill>
                  <a:srgbClr val="7030A0"/>
                </a:solidFill>
                <a:latin typeface="Calibri"/>
                <a:cs typeface="Calibri"/>
              </a:rPr>
              <a:t>MAY </a:t>
            </a:r>
            <a:r>
              <a:rPr sz="2000" spc="-5" dirty="0">
                <a:solidFill>
                  <a:srgbClr val="7030A0"/>
                </a:solidFill>
                <a:latin typeface="Calibri"/>
                <a:cs typeface="Calibri"/>
              </a:rPr>
              <a:t>PRODUCE </a:t>
            </a:r>
            <a:r>
              <a:rPr sz="2000" dirty="0">
                <a:solidFill>
                  <a:srgbClr val="7030A0"/>
                </a:solidFill>
                <a:latin typeface="Calibri"/>
                <a:cs typeface="Calibri"/>
              </a:rPr>
              <a:t>RESONANCE </a:t>
            </a:r>
            <a:r>
              <a:rPr lang="en-US" sz="2000" spc="-5" dirty="0">
                <a:solidFill>
                  <a:srgbClr val="7030A0"/>
                </a:solidFill>
                <a:latin typeface="Calibri"/>
                <a:cs typeface="Calibri"/>
              </a:rPr>
              <a:t>C</a:t>
            </a:r>
            <a:r>
              <a:rPr sz="2000" spc="-5" dirty="0" smtClean="0">
                <a:solidFill>
                  <a:srgbClr val="7030A0"/>
                </a:solidFill>
                <a:latin typeface="Calibri"/>
                <a:cs typeface="Calibri"/>
              </a:rPr>
              <a:t>AN </a:t>
            </a:r>
            <a:r>
              <a:rPr sz="2000" dirty="0">
                <a:solidFill>
                  <a:srgbClr val="7030A0"/>
                </a:solidFill>
                <a:latin typeface="Calibri"/>
                <a:cs typeface="Calibri"/>
              </a:rPr>
              <a:t>BE PLACED </a:t>
            </a:r>
            <a:r>
              <a:rPr sz="2000" spc="-5" dirty="0">
                <a:solidFill>
                  <a:srgbClr val="7030A0"/>
                </a:solidFill>
                <a:latin typeface="Calibri"/>
                <a:cs typeface="Calibri"/>
              </a:rPr>
              <a:t>OVER </a:t>
            </a:r>
            <a:r>
              <a:rPr sz="2000" dirty="0">
                <a:solidFill>
                  <a:srgbClr val="7030A0"/>
                </a:solidFill>
                <a:latin typeface="Calibri"/>
                <a:cs typeface="Calibri"/>
              </a:rPr>
              <a:t>A </a:t>
            </a:r>
            <a:r>
              <a:rPr sz="2000" spc="-20" dirty="0">
                <a:solidFill>
                  <a:srgbClr val="7030A0"/>
                </a:solidFill>
                <a:latin typeface="Calibri"/>
                <a:cs typeface="Calibri"/>
              </a:rPr>
              <a:t>SUITABLE </a:t>
            </a:r>
            <a:r>
              <a:rPr sz="2000" dirty="0">
                <a:solidFill>
                  <a:srgbClr val="7030A0"/>
                </a:solidFill>
                <a:latin typeface="Calibri"/>
                <a:cs typeface="Calibri"/>
              </a:rPr>
              <a:t>SOUND  ABSORBING</a:t>
            </a:r>
            <a:r>
              <a:rPr sz="2000" spc="-40" dirty="0">
                <a:solidFill>
                  <a:srgbClr val="7030A0"/>
                </a:solidFill>
                <a:latin typeface="Calibri"/>
                <a:cs typeface="Calibri"/>
              </a:rPr>
              <a:t> </a:t>
            </a:r>
            <a:r>
              <a:rPr sz="2000" spc="-15" dirty="0">
                <a:solidFill>
                  <a:srgbClr val="7030A0"/>
                </a:solidFill>
                <a:latin typeface="Calibri"/>
                <a:cs typeface="Calibri"/>
              </a:rPr>
              <a:t>MATERIAL.</a:t>
            </a:r>
            <a:endParaRPr sz="2000" dirty="0">
              <a:solidFill>
                <a:srgbClr val="7030A0"/>
              </a:solidFill>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814197"/>
            <a:ext cx="1299210" cy="635000"/>
          </a:xfrm>
          <a:prstGeom prst="rect">
            <a:avLst/>
          </a:prstGeom>
        </p:spPr>
        <p:txBody>
          <a:bodyPr vert="horz" wrap="square" lIns="0" tIns="12065" rIns="0" bIns="0" rtlCol="0">
            <a:spAutoFit/>
          </a:bodyPr>
          <a:lstStyle/>
          <a:p>
            <a:pPr marL="12700">
              <a:lnSpc>
                <a:spcPct val="100000"/>
              </a:lnSpc>
              <a:spcBef>
                <a:spcPts val="95"/>
              </a:spcBef>
            </a:pPr>
            <a:r>
              <a:rPr sz="4000" spc="-5" dirty="0"/>
              <a:t>NOISE</a:t>
            </a:r>
            <a:endParaRPr sz="4000"/>
          </a:p>
        </p:txBody>
      </p:sp>
      <p:sp>
        <p:nvSpPr>
          <p:cNvPr id="3" name="object 3"/>
          <p:cNvSpPr txBox="1"/>
          <p:nvPr/>
        </p:nvSpPr>
        <p:spPr>
          <a:xfrm>
            <a:off x="916939" y="1533525"/>
            <a:ext cx="9871710" cy="4081145"/>
          </a:xfrm>
          <a:prstGeom prst="rect">
            <a:avLst/>
          </a:prstGeom>
        </p:spPr>
        <p:txBody>
          <a:bodyPr vert="horz" wrap="square" lIns="0" tIns="13335" rIns="0" bIns="0" rtlCol="0">
            <a:spAutoFit/>
          </a:bodyPr>
          <a:lstStyle/>
          <a:p>
            <a:pPr marL="12700" marR="5080" algn="just">
              <a:lnSpc>
                <a:spcPct val="100000"/>
              </a:lnSpc>
              <a:spcBef>
                <a:spcPts val="105"/>
              </a:spcBef>
            </a:pPr>
            <a:r>
              <a:rPr sz="3500" spc="-5" dirty="0">
                <a:latin typeface="Calibri"/>
                <a:cs typeface="Calibri"/>
              </a:rPr>
              <a:t>THE </a:t>
            </a:r>
            <a:r>
              <a:rPr sz="3500" spc="-20" dirty="0">
                <a:latin typeface="Calibri"/>
                <a:cs typeface="Calibri"/>
              </a:rPr>
              <a:t>UNWANTED </a:t>
            </a:r>
            <a:r>
              <a:rPr sz="3500" spc="-5" dirty="0">
                <a:latin typeface="Calibri"/>
                <a:cs typeface="Calibri"/>
              </a:rPr>
              <a:t>SOUND </a:t>
            </a:r>
            <a:r>
              <a:rPr sz="3500" dirty="0">
                <a:latin typeface="Calibri"/>
                <a:cs typeface="Calibri"/>
              </a:rPr>
              <a:t>IS CALLED A </a:t>
            </a:r>
            <a:r>
              <a:rPr sz="3500" spc="-5" dirty="0">
                <a:latin typeface="Calibri"/>
                <a:cs typeface="Calibri"/>
              </a:rPr>
              <a:t>NOISE. </a:t>
            </a:r>
            <a:r>
              <a:rPr sz="3500" dirty="0">
                <a:latin typeface="Calibri"/>
                <a:cs typeface="Calibri"/>
              </a:rPr>
              <a:t>THE HALL  OR </a:t>
            </a:r>
            <a:r>
              <a:rPr sz="3500" spc="-10" dirty="0">
                <a:latin typeface="Calibri"/>
                <a:cs typeface="Calibri"/>
              </a:rPr>
              <a:t>ROOM </a:t>
            </a:r>
            <a:r>
              <a:rPr sz="3500" spc="-5" dirty="0">
                <a:latin typeface="Calibri"/>
                <a:cs typeface="Calibri"/>
              </a:rPr>
              <a:t>SHOULD </a:t>
            </a:r>
            <a:r>
              <a:rPr sz="3500" dirty="0">
                <a:latin typeface="Calibri"/>
                <a:cs typeface="Calibri"/>
              </a:rPr>
              <a:t>BE </a:t>
            </a:r>
            <a:r>
              <a:rPr sz="3500" spc="-40" dirty="0">
                <a:latin typeface="Calibri"/>
                <a:cs typeface="Calibri"/>
              </a:rPr>
              <a:t>PROPERLY </a:t>
            </a:r>
            <a:r>
              <a:rPr sz="3500" spc="-30" dirty="0">
                <a:latin typeface="Calibri"/>
                <a:cs typeface="Calibri"/>
              </a:rPr>
              <a:t>INSULATED </a:t>
            </a:r>
            <a:r>
              <a:rPr sz="3500" spc="-10" dirty="0">
                <a:latin typeface="Calibri"/>
                <a:cs typeface="Calibri"/>
              </a:rPr>
              <a:t>FROM  </a:t>
            </a:r>
            <a:r>
              <a:rPr sz="3500" dirty="0">
                <a:latin typeface="Calibri"/>
                <a:cs typeface="Calibri"/>
              </a:rPr>
              <a:t>EXTERNAL AND INTERNAL </a:t>
            </a:r>
            <a:r>
              <a:rPr sz="3500" spc="-5" dirty="0">
                <a:latin typeface="Calibri"/>
                <a:cs typeface="Calibri"/>
              </a:rPr>
              <a:t>NOISE. </a:t>
            </a:r>
            <a:r>
              <a:rPr sz="3500" spc="5" dirty="0">
                <a:latin typeface="Calibri"/>
                <a:cs typeface="Calibri"/>
              </a:rPr>
              <a:t>IN GENERAL, </a:t>
            </a:r>
            <a:r>
              <a:rPr sz="3500" dirty="0">
                <a:latin typeface="Calibri"/>
                <a:cs typeface="Calibri"/>
              </a:rPr>
              <a:t>THERE  ARE THREE </a:t>
            </a:r>
            <a:r>
              <a:rPr sz="3500" spc="-10" dirty="0">
                <a:latin typeface="Calibri"/>
                <a:cs typeface="Calibri"/>
              </a:rPr>
              <a:t>TYPES </a:t>
            </a:r>
            <a:r>
              <a:rPr sz="3500" spc="-5" dirty="0">
                <a:latin typeface="Calibri"/>
                <a:cs typeface="Calibri"/>
              </a:rPr>
              <a:t>OF</a:t>
            </a:r>
            <a:r>
              <a:rPr sz="3500" spc="-20" dirty="0">
                <a:latin typeface="Calibri"/>
                <a:cs typeface="Calibri"/>
              </a:rPr>
              <a:t> </a:t>
            </a:r>
            <a:r>
              <a:rPr sz="3500" spc="-5" dirty="0">
                <a:latin typeface="Calibri"/>
                <a:cs typeface="Calibri"/>
              </a:rPr>
              <a:t>NOISES:</a:t>
            </a:r>
            <a:endParaRPr sz="3500" dirty="0">
              <a:latin typeface="Calibri"/>
              <a:cs typeface="Calibri"/>
            </a:endParaRPr>
          </a:p>
          <a:p>
            <a:pPr marL="469900" indent="-457834" algn="just">
              <a:lnSpc>
                <a:spcPct val="100000"/>
              </a:lnSpc>
              <a:spcBef>
                <a:spcPts val="840"/>
              </a:spcBef>
              <a:buAutoNum type="arabicPeriod"/>
              <a:tabLst>
                <a:tab pos="470534" algn="l"/>
              </a:tabLst>
            </a:pPr>
            <a:r>
              <a:rPr sz="3500" dirty="0">
                <a:latin typeface="Calibri"/>
                <a:cs typeface="Calibri"/>
              </a:rPr>
              <a:t>AIR-BORNE</a:t>
            </a:r>
            <a:r>
              <a:rPr sz="3500" spc="-25" dirty="0">
                <a:latin typeface="Calibri"/>
                <a:cs typeface="Calibri"/>
              </a:rPr>
              <a:t> </a:t>
            </a:r>
            <a:r>
              <a:rPr sz="3500" dirty="0">
                <a:latin typeface="Calibri"/>
                <a:cs typeface="Calibri"/>
              </a:rPr>
              <a:t>NOISE,</a:t>
            </a:r>
          </a:p>
          <a:p>
            <a:pPr marL="469900" indent="-457834" algn="just">
              <a:lnSpc>
                <a:spcPct val="100000"/>
              </a:lnSpc>
              <a:spcBef>
                <a:spcPts val="840"/>
              </a:spcBef>
              <a:buAutoNum type="arabicPeriod"/>
              <a:tabLst>
                <a:tab pos="470534" algn="l"/>
              </a:tabLst>
            </a:pPr>
            <a:r>
              <a:rPr sz="3500" spc="-5" dirty="0">
                <a:latin typeface="Calibri"/>
                <a:cs typeface="Calibri"/>
              </a:rPr>
              <a:t>STRUCTURE-BORNE</a:t>
            </a:r>
            <a:r>
              <a:rPr sz="3500" spc="-25" dirty="0">
                <a:latin typeface="Calibri"/>
                <a:cs typeface="Calibri"/>
              </a:rPr>
              <a:t> </a:t>
            </a:r>
            <a:r>
              <a:rPr sz="3500" dirty="0">
                <a:latin typeface="Calibri"/>
                <a:cs typeface="Calibri"/>
              </a:rPr>
              <a:t>NOISE,</a:t>
            </a:r>
          </a:p>
          <a:p>
            <a:pPr marL="469900" indent="-457834" algn="just">
              <a:lnSpc>
                <a:spcPct val="100000"/>
              </a:lnSpc>
              <a:spcBef>
                <a:spcPts val="840"/>
              </a:spcBef>
              <a:buAutoNum type="arabicPeriod"/>
              <a:tabLst>
                <a:tab pos="470534" algn="l"/>
              </a:tabLst>
            </a:pPr>
            <a:r>
              <a:rPr sz="3500" dirty="0">
                <a:latin typeface="Calibri"/>
                <a:cs typeface="Calibri"/>
              </a:rPr>
              <a:t>INSIDE</a:t>
            </a:r>
            <a:r>
              <a:rPr sz="3500" spc="-5" dirty="0">
                <a:latin typeface="Calibri"/>
                <a:cs typeface="Calibri"/>
              </a:rPr>
              <a:t> NOISE.</a:t>
            </a:r>
            <a:endParaRPr sz="3500" dirty="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705434"/>
            <a:ext cx="2992120" cy="514350"/>
          </a:xfrm>
          <a:prstGeom prst="rect">
            <a:avLst/>
          </a:prstGeom>
        </p:spPr>
        <p:txBody>
          <a:bodyPr vert="horz" wrap="square" lIns="0" tIns="13335" rIns="0" bIns="0" rtlCol="0">
            <a:spAutoFit/>
          </a:bodyPr>
          <a:lstStyle/>
          <a:p>
            <a:pPr marL="12700">
              <a:lnSpc>
                <a:spcPct val="100000"/>
              </a:lnSpc>
              <a:spcBef>
                <a:spcPts val="105"/>
              </a:spcBef>
            </a:pPr>
            <a:r>
              <a:rPr spc="-5" dirty="0"/>
              <a:t>AIR-BORNE</a:t>
            </a:r>
            <a:r>
              <a:rPr spc="-50" dirty="0"/>
              <a:t> </a:t>
            </a:r>
            <a:r>
              <a:rPr spc="-5" dirty="0"/>
              <a:t>NOISE</a:t>
            </a:r>
          </a:p>
        </p:txBody>
      </p:sp>
      <p:sp>
        <p:nvSpPr>
          <p:cNvPr id="3" name="object 3"/>
          <p:cNvSpPr txBox="1"/>
          <p:nvPr/>
        </p:nvSpPr>
        <p:spPr>
          <a:xfrm>
            <a:off x="916939" y="1629537"/>
            <a:ext cx="10358755" cy="941069"/>
          </a:xfrm>
          <a:prstGeom prst="rect">
            <a:avLst/>
          </a:prstGeom>
        </p:spPr>
        <p:txBody>
          <a:bodyPr vert="horz" wrap="square" lIns="0" tIns="13335" rIns="0" bIns="0" rtlCol="0">
            <a:spAutoFit/>
          </a:bodyPr>
          <a:lstStyle/>
          <a:p>
            <a:pPr marL="12700" marR="5080">
              <a:lnSpc>
                <a:spcPct val="100000"/>
              </a:lnSpc>
              <a:spcBef>
                <a:spcPts val="105"/>
              </a:spcBef>
            </a:pPr>
            <a:r>
              <a:rPr sz="2000" dirty="0">
                <a:latin typeface="Calibri"/>
                <a:cs typeface="Calibri"/>
              </a:rPr>
              <a:t>EXTRANEOUS NOISE </a:t>
            </a:r>
            <a:r>
              <a:rPr sz="2000" spc="-5" dirty="0">
                <a:latin typeface="Calibri"/>
                <a:cs typeface="Calibri"/>
              </a:rPr>
              <a:t>WHICH </a:t>
            </a:r>
            <a:r>
              <a:rPr sz="2000" dirty="0">
                <a:latin typeface="Calibri"/>
                <a:cs typeface="Calibri"/>
              </a:rPr>
              <a:t>ARE COMING </a:t>
            </a:r>
            <a:r>
              <a:rPr sz="2000" spc="-5" dirty="0">
                <a:latin typeface="Calibri"/>
                <a:cs typeface="Calibri"/>
              </a:rPr>
              <a:t>FROM OUTSIDE THROUGH </a:t>
            </a:r>
            <a:r>
              <a:rPr sz="2000" dirty="0">
                <a:latin typeface="Calibri"/>
                <a:cs typeface="Calibri"/>
              </a:rPr>
              <a:t>OPEN </a:t>
            </a:r>
            <a:r>
              <a:rPr sz="2000" spc="-5" dirty="0">
                <a:latin typeface="Calibri"/>
                <a:cs typeface="Calibri"/>
              </a:rPr>
              <a:t>WINDOWS, </a:t>
            </a:r>
            <a:r>
              <a:rPr sz="2000" dirty="0">
                <a:latin typeface="Calibri"/>
                <a:cs typeface="Calibri"/>
              </a:rPr>
              <a:t>DOORS AND  </a:t>
            </a:r>
            <a:r>
              <a:rPr sz="2000" spc="-20" dirty="0">
                <a:latin typeface="Calibri"/>
                <a:cs typeface="Calibri"/>
              </a:rPr>
              <a:t>VENTILATORS </a:t>
            </a:r>
            <a:r>
              <a:rPr sz="2000" dirty="0">
                <a:latin typeface="Calibri"/>
                <a:cs typeface="Calibri"/>
              </a:rPr>
              <a:t>ARE </a:t>
            </a:r>
            <a:r>
              <a:rPr sz="2000" spc="-5" dirty="0">
                <a:latin typeface="Calibri"/>
                <a:cs typeface="Calibri"/>
              </a:rPr>
              <a:t>KNOWN </a:t>
            </a:r>
            <a:r>
              <a:rPr sz="2000" dirty="0">
                <a:latin typeface="Calibri"/>
                <a:cs typeface="Calibri"/>
              </a:rPr>
              <a:t>AS </a:t>
            </a:r>
            <a:r>
              <a:rPr sz="2000" spc="-5" dirty="0">
                <a:latin typeface="Calibri"/>
                <a:cs typeface="Calibri"/>
              </a:rPr>
              <a:t>AIR-BORNE </a:t>
            </a:r>
            <a:r>
              <a:rPr sz="2000" dirty="0">
                <a:latin typeface="Calibri"/>
                <a:cs typeface="Calibri"/>
              </a:rPr>
              <a:t>NOISE. </a:t>
            </a:r>
            <a:r>
              <a:rPr sz="2000" spc="-5" dirty="0">
                <a:latin typeface="Calibri"/>
                <a:cs typeface="Calibri"/>
              </a:rPr>
              <a:t>THE </a:t>
            </a:r>
            <a:r>
              <a:rPr sz="2000" dirty="0">
                <a:latin typeface="Calibri"/>
                <a:cs typeface="Calibri"/>
              </a:rPr>
              <a:t>AIR-BORNE NOISE </a:t>
            </a:r>
            <a:r>
              <a:rPr sz="2000" spc="-5" dirty="0">
                <a:latin typeface="Calibri"/>
                <a:cs typeface="Calibri"/>
              </a:rPr>
              <a:t>CAN </a:t>
            </a:r>
            <a:r>
              <a:rPr sz="2000" dirty="0">
                <a:latin typeface="Calibri"/>
                <a:cs typeface="Calibri"/>
              </a:rPr>
              <a:t>BE </a:t>
            </a:r>
            <a:r>
              <a:rPr sz="2000" spc="-15" dirty="0">
                <a:latin typeface="Calibri"/>
                <a:cs typeface="Calibri"/>
              </a:rPr>
              <a:t>AVOIDED </a:t>
            </a:r>
            <a:r>
              <a:rPr sz="2000" spc="-30" dirty="0">
                <a:latin typeface="Calibri"/>
                <a:cs typeface="Calibri"/>
              </a:rPr>
              <a:t>BY  </a:t>
            </a:r>
            <a:r>
              <a:rPr sz="2000" spc="-10" dirty="0">
                <a:latin typeface="Calibri"/>
                <a:cs typeface="Calibri"/>
              </a:rPr>
              <a:t>FOLLOWING </a:t>
            </a:r>
            <a:r>
              <a:rPr sz="2000" dirty="0">
                <a:latin typeface="Calibri"/>
                <a:cs typeface="Calibri"/>
              </a:rPr>
              <a:t>THE REMEDIES</a:t>
            </a:r>
            <a:r>
              <a:rPr sz="2000" spc="-75" dirty="0">
                <a:latin typeface="Calibri"/>
                <a:cs typeface="Calibri"/>
              </a:rPr>
              <a:t> </a:t>
            </a:r>
            <a:r>
              <a:rPr sz="2000" spc="-5" dirty="0">
                <a:latin typeface="Calibri"/>
                <a:cs typeface="Calibri"/>
              </a:rPr>
              <a:t>MENTIONED.</a:t>
            </a:r>
            <a:endParaRPr sz="2000">
              <a:latin typeface="Calibri"/>
              <a:cs typeface="Calibri"/>
            </a:endParaRPr>
          </a:p>
        </p:txBody>
      </p:sp>
      <p:sp>
        <p:nvSpPr>
          <p:cNvPr id="4" name="object 4"/>
          <p:cNvSpPr txBox="1"/>
          <p:nvPr/>
        </p:nvSpPr>
        <p:spPr>
          <a:xfrm>
            <a:off x="916939" y="3363925"/>
            <a:ext cx="1725930" cy="514350"/>
          </a:xfrm>
          <a:prstGeom prst="rect">
            <a:avLst/>
          </a:prstGeom>
        </p:spPr>
        <p:txBody>
          <a:bodyPr vert="horz" wrap="square" lIns="0" tIns="13335" rIns="0" bIns="0" rtlCol="0">
            <a:spAutoFit/>
          </a:bodyPr>
          <a:lstStyle/>
          <a:p>
            <a:pPr marL="12700">
              <a:lnSpc>
                <a:spcPct val="100000"/>
              </a:lnSpc>
              <a:spcBef>
                <a:spcPts val="105"/>
              </a:spcBef>
            </a:pPr>
            <a:r>
              <a:rPr sz="3200" dirty="0">
                <a:latin typeface="Calibri"/>
                <a:cs typeface="Calibri"/>
              </a:rPr>
              <a:t>REMEDI</a:t>
            </a:r>
            <a:r>
              <a:rPr sz="3200" spc="-50" dirty="0">
                <a:latin typeface="Calibri"/>
                <a:cs typeface="Calibri"/>
              </a:rPr>
              <a:t>E</a:t>
            </a:r>
            <a:r>
              <a:rPr sz="3200" dirty="0">
                <a:latin typeface="Calibri"/>
                <a:cs typeface="Calibri"/>
              </a:rPr>
              <a:t>S</a:t>
            </a:r>
            <a:endParaRPr sz="3200">
              <a:latin typeface="Calibri"/>
              <a:cs typeface="Calibri"/>
            </a:endParaRPr>
          </a:p>
        </p:txBody>
      </p:sp>
      <p:sp>
        <p:nvSpPr>
          <p:cNvPr id="5" name="object 5"/>
          <p:cNvSpPr txBox="1"/>
          <p:nvPr/>
        </p:nvSpPr>
        <p:spPr>
          <a:xfrm>
            <a:off x="916939" y="4447133"/>
            <a:ext cx="10232390" cy="1062355"/>
          </a:xfrm>
          <a:prstGeom prst="rect">
            <a:avLst/>
          </a:prstGeom>
        </p:spPr>
        <p:txBody>
          <a:bodyPr vert="horz" wrap="square" lIns="0" tIns="73660" rIns="0" bIns="0" rtlCol="0">
            <a:spAutoFit/>
          </a:bodyPr>
          <a:lstStyle/>
          <a:p>
            <a:pPr marL="469900" indent="-457834">
              <a:lnSpc>
                <a:spcPct val="100000"/>
              </a:lnSpc>
              <a:spcBef>
                <a:spcPts val="580"/>
              </a:spcBef>
              <a:buAutoNum type="arabicPeriod"/>
              <a:tabLst>
                <a:tab pos="469900" algn="l"/>
                <a:tab pos="470534" algn="l"/>
              </a:tabLst>
            </a:pPr>
            <a:r>
              <a:rPr sz="2000" spc="-5" dirty="0">
                <a:latin typeface="Calibri"/>
                <a:cs typeface="Calibri"/>
              </a:rPr>
              <a:t>THE HALL OR ROOM CAN </a:t>
            </a:r>
            <a:r>
              <a:rPr sz="2000" dirty="0">
                <a:latin typeface="Calibri"/>
                <a:cs typeface="Calibri"/>
              </a:rPr>
              <a:t>BE MADE AIR</a:t>
            </a:r>
            <a:r>
              <a:rPr sz="2000" spc="-70" dirty="0">
                <a:latin typeface="Calibri"/>
                <a:cs typeface="Calibri"/>
              </a:rPr>
              <a:t> </a:t>
            </a:r>
            <a:r>
              <a:rPr sz="2000" spc="-10" dirty="0">
                <a:latin typeface="Calibri"/>
                <a:cs typeface="Calibri"/>
              </a:rPr>
              <a:t>CONDITIONED.</a:t>
            </a:r>
            <a:endParaRPr sz="2000">
              <a:latin typeface="Calibri"/>
              <a:cs typeface="Calibri"/>
            </a:endParaRPr>
          </a:p>
          <a:p>
            <a:pPr marL="469900" indent="-457834">
              <a:lnSpc>
                <a:spcPct val="100000"/>
              </a:lnSpc>
              <a:spcBef>
                <a:spcPts val="480"/>
              </a:spcBef>
              <a:buAutoNum type="arabicPeriod"/>
              <a:tabLst>
                <a:tab pos="469900" algn="l"/>
                <a:tab pos="470534" algn="l"/>
              </a:tabLst>
            </a:pPr>
            <a:r>
              <a:rPr sz="2000" spc="-30" dirty="0">
                <a:latin typeface="Calibri"/>
                <a:cs typeface="Calibri"/>
              </a:rPr>
              <a:t>BY </a:t>
            </a:r>
            <a:r>
              <a:rPr sz="2000" dirty="0">
                <a:latin typeface="Calibri"/>
                <a:cs typeface="Calibri"/>
              </a:rPr>
              <a:t>USING </a:t>
            </a:r>
            <a:r>
              <a:rPr sz="2000" spc="-5" dirty="0">
                <a:latin typeface="Calibri"/>
                <a:cs typeface="Calibri"/>
              </a:rPr>
              <a:t>DOORS </a:t>
            </a:r>
            <a:r>
              <a:rPr sz="2000" dirty="0">
                <a:latin typeface="Calibri"/>
                <a:cs typeface="Calibri"/>
              </a:rPr>
              <a:t>AND </a:t>
            </a:r>
            <a:r>
              <a:rPr sz="2000" spc="-5" dirty="0">
                <a:latin typeface="Calibri"/>
                <a:cs typeface="Calibri"/>
              </a:rPr>
              <a:t>WINDOWS </a:t>
            </a:r>
            <a:r>
              <a:rPr sz="2000" dirty="0">
                <a:latin typeface="Calibri"/>
                <a:cs typeface="Calibri"/>
              </a:rPr>
              <a:t>WITH </a:t>
            </a:r>
            <a:r>
              <a:rPr sz="2000" spc="-40" dirty="0">
                <a:latin typeface="Calibri"/>
                <a:cs typeface="Calibri"/>
              </a:rPr>
              <a:t>SEPARATE </a:t>
            </a:r>
            <a:r>
              <a:rPr sz="2000" spc="-5" dirty="0">
                <a:latin typeface="Calibri"/>
                <a:cs typeface="Calibri"/>
              </a:rPr>
              <a:t>FRAMES </a:t>
            </a:r>
            <a:r>
              <a:rPr sz="2000" dirty="0">
                <a:latin typeface="Calibri"/>
                <a:cs typeface="Calibri"/>
              </a:rPr>
              <a:t>WITH </a:t>
            </a:r>
            <a:r>
              <a:rPr sz="2000" spc="-5" dirty="0">
                <a:latin typeface="Calibri"/>
                <a:cs typeface="Calibri"/>
              </a:rPr>
              <a:t>PROPER SOUND</a:t>
            </a:r>
            <a:r>
              <a:rPr sz="2000" spc="-15" dirty="0">
                <a:latin typeface="Calibri"/>
                <a:cs typeface="Calibri"/>
              </a:rPr>
              <a:t> </a:t>
            </a:r>
            <a:r>
              <a:rPr sz="2000" spc="-20" dirty="0">
                <a:latin typeface="Calibri"/>
                <a:cs typeface="Calibri"/>
              </a:rPr>
              <a:t>INSULATING</a:t>
            </a:r>
            <a:endParaRPr sz="2000">
              <a:latin typeface="Calibri"/>
              <a:cs typeface="Calibri"/>
            </a:endParaRPr>
          </a:p>
          <a:p>
            <a:pPr marL="469900">
              <a:lnSpc>
                <a:spcPct val="100000"/>
              </a:lnSpc>
            </a:pPr>
            <a:r>
              <a:rPr sz="2000" spc="-20" dirty="0">
                <a:latin typeface="Calibri"/>
                <a:cs typeface="Calibri"/>
              </a:rPr>
              <a:t>MATERIAL.</a:t>
            </a:r>
            <a:endParaRPr sz="2000">
              <a:latin typeface="Calibri"/>
              <a:cs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744093"/>
            <a:ext cx="4397375" cy="513715"/>
          </a:xfrm>
          <a:prstGeom prst="rect">
            <a:avLst/>
          </a:prstGeom>
        </p:spPr>
        <p:txBody>
          <a:bodyPr vert="horz" wrap="square" lIns="0" tIns="13335" rIns="0" bIns="0" rtlCol="0">
            <a:spAutoFit/>
          </a:bodyPr>
          <a:lstStyle/>
          <a:p>
            <a:pPr marL="12700">
              <a:lnSpc>
                <a:spcPct val="100000"/>
              </a:lnSpc>
              <a:spcBef>
                <a:spcPts val="105"/>
              </a:spcBef>
            </a:pPr>
            <a:r>
              <a:rPr spc="-5" dirty="0"/>
              <a:t>STRUCTURE-BORNE</a:t>
            </a:r>
            <a:r>
              <a:rPr spc="-35" dirty="0"/>
              <a:t> </a:t>
            </a:r>
            <a:r>
              <a:rPr dirty="0"/>
              <a:t>NOISE</a:t>
            </a:r>
          </a:p>
        </p:txBody>
      </p:sp>
      <p:sp>
        <p:nvSpPr>
          <p:cNvPr id="3" name="object 3"/>
          <p:cNvSpPr txBox="1"/>
          <p:nvPr/>
        </p:nvSpPr>
        <p:spPr>
          <a:xfrm>
            <a:off x="916939" y="1887093"/>
            <a:ext cx="9819005" cy="941069"/>
          </a:xfrm>
          <a:prstGeom prst="rect">
            <a:avLst/>
          </a:prstGeom>
        </p:spPr>
        <p:txBody>
          <a:bodyPr vert="horz" wrap="square" lIns="0" tIns="13335" rIns="0" bIns="0" rtlCol="0">
            <a:spAutoFit/>
          </a:bodyPr>
          <a:lstStyle/>
          <a:p>
            <a:pPr marL="12700" marR="5080">
              <a:lnSpc>
                <a:spcPct val="100000"/>
              </a:lnSpc>
              <a:spcBef>
                <a:spcPts val="105"/>
              </a:spcBef>
            </a:pPr>
            <a:r>
              <a:rPr sz="2000" spc="-5" dirty="0">
                <a:latin typeface="Calibri"/>
                <a:cs typeface="Calibri"/>
              </a:rPr>
              <a:t>THE </a:t>
            </a:r>
            <a:r>
              <a:rPr sz="2000" dirty="0">
                <a:latin typeface="Calibri"/>
                <a:cs typeface="Calibri"/>
              </a:rPr>
              <a:t>NOISE </a:t>
            </a:r>
            <a:r>
              <a:rPr sz="2000" spc="-5" dirty="0">
                <a:latin typeface="Calibri"/>
                <a:cs typeface="Calibri"/>
              </a:rPr>
              <a:t>WHICH </a:t>
            </a:r>
            <a:r>
              <a:rPr sz="2000" dirty="0">
                <a:latin typeface="Calibri"/>
                <a:cs typeface="Calibri"/>
              </a:rPr>
              <a:t>IS </a:t>
            </a:r>
            <a:r>
              <a:rPr sz="2000" spc="-5" dirty="0">
                <a:latin typeface="Calibri"/>
                <a:cs typeface="Calibri"/>
              </a:rPr>
              <a:t>CONVEYED THROUGH THE STRUCTURE </a:t>
            </a:r>
            <a:r>
              <a:rPr sz="2000" dirty="0">
                <a:latin typeface="Calibri"/>
                <a:cs typeface="Calibri"/>
              </a:rPr>
              <a:t>OF </a:t>
            </a:r>
            <a:r>
              <a:rPr sz="2000" spc="-5" dirty="0">
                <a:latin typeface="Calibri"/>
                <a:cs typeface="Calibri"/>
              </a:rPr>
              <a:t>THE </a:t>
            </a:r>
            <a:r>
              <a:rPr sz="2000" dirty="0">
                <a:latin typeface="Calibri"/>
                <a:cs typeface="Calibri"/>
              </a:rPr>
              <a:t>BUILDING IS CALLED  STRUCTURE-BORNE NOISE. </a:t>
            </a:r>
            <a:r>
              <a:rPr sz="2000" spc="-5" dirty="0">
                <a:latin typeface="Calibri"/>
                <a:cs typeface="Calibri"/>
              </a:rPr>
              <a:t>THE STRUCTURAL </a:t>
            </a:r>
            <a:r>
              <a:rPr sz="2000" spc="-20" dirty="0">
                <a:latin typeface="Calibri"/>
                <a:cs typeface="Calibri"/>
              </a:rPr>
              <a:t>VIBRATION </a:t>
            </a:r>
            <a:r>
              <a:rPr sz="2000" spc="-45" dirty="0">
                <a:latin typeface="Calibri"/>
                <a:cs typeface="Calibri"/>
              </a:rPr>
              <a:t>MAY </a:t>
            </a:r>
            <a:r>
              <a:rPr sz="2000" spc="-5" dirty="0">
                <a:latin typeface="Calibri"/>
                <a:cs typeface="Calibri"/>
              </a:rPr>
              <a:t>OCCUR </a:t>
            </a:r>
            <a:r>
              <a:rPr sz="2000" dirty="0">
                <a:latin typeface="Calibri"/>
                <a:cs typeface="Calibri"/>
              </a:rPr>
              <a:t>DUE </a:t>
            </a:r>
            <a:r>
              <a:rPr sz="2000" spc="-30" dirty="0">
                <a:latin typeface="Calibri"/>
                <a:cs typeface="Calibri"/>
              </a:rPr>
              <a:t>TO </a:t>
            </a:r>
            <a:r>
              <a:rPr sz="2000" spc="-5" dirty="0">
                <a:latin typeface="Calibri"/>
                <a:cs typeface="Calibri"/>
              </a:rPr>
              <a:t>STREET TRAFFIC,  </a:t>
            </a:r>
            <a:r>
              <a:rPr sz="2000" spc="-20" dirty="0">
                <a:latin typeface="Calibri"/>
                <a:cs typeface="Calibri"/>
              </a:rPr>
              <a:t>OPERATION </a:t>
            </a:r>
            <a:r>
              <a:rPr sz="2000" dirty="0">
                <a:latin typeface="Calibri"/>
                <a:cs typeface="Calibri"/>
              </a:rPr>
              <a:t>OF </a:t>
            </a:r>
            <a:r>
              <a:rPr sz="2000" spc="-20" dirty="0">
                <a:latin typeface="Calibri"/>
                <a:cs typeface="Calibri"/>
              </a:rPr>
              <a:t>HEAVY </a:t>
            </a:r>
            <a:r>
              <a:rPr sz="2000" spc="-5" dirty="0">
                <a:latin typeface="Calibri"/>
                <a:cs typeface="Calibri"/>
              </a:rPr>
              <a:t>MACHINES,</a:t>
            </a:r>
            <a:r>
              <a:rPr sz="2000" spc="-50" dirty="0">
                <a:latin typeface="Calibri"/>
                <a:cs typeface="Calibri"/>
              </a:rPr>
              <a:t> </a:t>
            </a:r>
            <a:r>
              <a:rPr sz="2000" spc="-10" dirty="0">
                <a:latin typeface="Calibri"/>
                <a:cs typeface="Calibri"/>
              </a:rPr>
              <a:t>ETC.</a:t>
            </a:r>
            <a:endParaRPr sz="2000">
              <a:latin typeface="Calibri"/>
              <a:cs typeface="Calibri"/>
            </a:endParaRPr>
          </a:p>
        </p:txBody>
      </p:sp>
      <p:sp>
        <p:nvSpPr>
          <p:cNvPr id="4" name="object 4"/>
          <p:cNvSpPr txBox="1"/>
          <p:nvPr/>
        </p:nvSpPr>
        <p:spPr>
          <a:xfrm>
            <a:off x="916939" y="3256026"/>
            <a:ext cx="1725930" cy="513715"/>
          </a:xfrm>
          <a:prstGeom prst="rect">
            <a:avLst/>
          </a:prstGeom>
        </p:spPr>
        <p:txBody>
          <a:bodyPr vert="horz" wrap="square" lIns="0" tIns="13335" rIns="0" bIns="0" rtlCol="0">
            <a:spAutoFit/>
          </a:bodyPr>
          <a:lstStyle/>
          <a:p>
            <a:pPr marL="12700">
              <a:lnSpc>
                <a:spcPct val="100000"/>
              </a:lnSpc>
              <a:spcBef>
                <a:spcPts val="105"/>
              </a:spcBef>
            </a:pPr>
            <a:r>
              <a:rPr sz="3200" dirty="0">
                <a:latin typeface="Calibri"/>
                <a:cs typeface="Calibri"/>
              </a:rPr>
              <a:t>REMEDI</a:t>
            </a:r>
            <a:r>
              <a:rPr sz="3200" spc="-40" dirty="0">
                <a:latin typeface="Calibri"/>
                <a:cs typeface="Calibri"/>
              </a:rPr>
              <a:t>E</a:t>
            </a:r>
            <a:r>
              <a:rPr sz="3200" dirty="0">
                <a:latin typeface="Calibri"/>
                <a:cs typeface="Calibri"/>
              </a:rPr>
              <a:t>S</a:t>
            </a:r>
            <a:endParaRPr sz="3200">
              <a:latin typeface="Calibri"/>
              <a:cs typeface="Calibri"/>
            </a:endParaRPr>
          </a:p>
        </p:txBody>
      </p:sp>
      <p:sp>
        <p:nvSpPr>
          <p:cNvPr id="5" name="object 5"/>
          <p:cNvSpPr txBox="1"/>
          <p:nvPr/>
        </p:nvSpPr>
        <p:spPr>
          <a:xfrm>
            <a:off x="916939" y="4338929"/>
            <a:ext cx="10231755" cy="1489075"/>
          </a:xfrm>
          <a:prstGeom prst="rect">
            <a:avLst/>
          </a:prstGeom>
        </p:spPr>
        <p:txBody>
          <a:bodyPr vert="horz" wrap="square" lIns="0" tIns="73660" rIns="0" bIns="0" rtlCol="0">
            <a:spAutoFit/>
          </a:bodyPr>
          <a:lstStyle/>
          <a:p>
            <a:pPr marL="469900" indent="-457834">
              <a:lnSpc>
                <a:spcPct val="100000"/>
              </a:lnSpc>
              <a:spcBef>
                <a:spcPts val="580"/>
              </a:spcBef>
              <a:buAutoNum type="arabicPeriod"/>
              <a:tabLst>
                <a:tab pos="469900" algn="l"/>
                <a:tab pos="470534" algn="l"/>
              </a:tabLst>
            </a:pPr>
            <a:r>
              <a:rPr sz="2000" spc="-5" dirty="0">
                <a:latin typeface="Calibri"/>
                <a:cs typeface="Calibri"/>
              </a:rPr>
              <a:t>THIS </a:t>
            </a:r>
            <a:r>
              <a:rPr sz="2000" dirty="0">
                <a:latin typeface="Calibri"/>
                <a:cs typeface="Calibri"/>
              </a:rPr>
              <a:t>NOISE </a:t>
            </a:r>
            <a:r>
              <a:rPr sz="2000" spc="-5" dirty="0">
                <a:latin typeface="Calibri"/>
                <a:cs typeface="Calibri"/>
              </a:rPr>
              <a:t>CAN </a:t>
            </a:r>
            <a:r>
              <a:rPr sz="2000" dirty="0">
                <a:latin typeface="Calibri"/>
                <a:cs typeface="Calibri"/>
              </a:rPr>
              <a:t>BE </a:t>
            </a:r>
            <a:r>
              <a:rPr sz="2000" spc="-20" dirty="0">
                <a:latin typeface="Calibri"/>
                <a:cs typeface="Calibri"/>
              </a:rPr>
              <a:t>ELIMINATE DBY </a:t>
            </a:r>
            <a:r>
              <a:rPr sz="2000" dirty="0">
                <a:latin typeface="Calibri"/>
                <a:cs typeface="Calibri"/>
              </a:rPr>
              <a:t>USING DOUBLE </a:t>
            </a:r>
            <a:r>
              <a:rPr sz="2000" spc="-20" dirty="0">
                <a:latin typeface="Calibri"/>
                <a:cs typeface="Calibri"/>
              </a:rPr>
              <a:t>WALLS </a:t>
            </a:r>
            <a:r>
              <a:rPr sz="2000" dirty="0">
                <a:latin typeface="Calibri"/>
                <a:cs typeface="Calibri"/>
              </a:rPr>
              <a:t>WITH AIR </a:t>
            </a:r>
            <a:r>
              <a:rPr sz="2000" spc="-35" dirty="0">
                <a:latin typeface="Calibri"/>
                <a:cs typeface="Calibri"/>
              </a:rPr>
              <a:t>SPACE </a:t>
            </a:r>
            <a:r>
              <a:rPr sz="2000" dirty="0">
                <a:latin typeface="Calibri"/>
                <a:cs typeface="Calibri"/>
              </a:rPr>
              <a:t>BETWEEN</a:t>
            </a:r>
            <a:r>
              <a:rPr sz="2000" spc="-125" dirty="0">
                <a:latin typeface="Calibri"/>
                <a:cs typeface="Calibri"/>
              </a:rPr>
              <a:t> </a:t>
            </a:r>
            <a:r>
              <a:rPr sz="2000" spc="-5" dirty="0">
                <a:latin typeface="Calibri"/>
                <a:cs typeface="Calibri"/>
              </a:rPr>
              <a:t>THEM.</a:t>
            </a:r>
            <a:endParaRPr sz="2000">
              <a:latin typeface="Calibri"/>
              <a:cs typeface="Calibri"/>
            </a:endParaRPr>
          </a:p>
          <a:p>
            <a:pPr marL="469900" indent="-457834">
              <a:lnSpc>
                <a:spcPct val="100000"/>
              </a:lnSpc>
              <a:spcBef>
                <a:spcPts val="480"/>
              </a:spcBef>
              <a:buAutoNum type="arabicPeriod"/>
              <a:tabLst>
                <a:tab pos="469900" algn="l"/>
                <a:tab pos="470534" algn="l"/>
              </a:tabLst>
            </a:pPr>
            <a:r>
              <a:rPr sz="2000" spc="-30" dirty="0">
                <a:latin typeface="Calibri"/>
                <a:cs typeface="Calibri"/>
              </a:rPr>
              <a:t>BY </a:t>
            </a:r>
            <a:r>
              <a:rPr sz="2000" dirty="0">
                <a:latin typeface="Calibri"/>
                <a:cs typeface="Calibri"/>
              </a:rPr>
              <a:t>USING </a:t>
            </a:r>
            <a:r>
              <a:rPr sz="2000" spc="-15" dirty="0">
                <a:latin typeface="Calibri"/>
                <a:cs typeface="Calibri"/>
              </a:rPr>
              <a:t>ANTI-VIBRATION </a:t>
            </a:r>
            <a:r>
              <a:rPr sz="2000" dirty="0">
                <a:latin typeface="Calibri"/>
                <a:cs typeface="Calibri"/>
              </a:rPr>
              <a:t>MOUNTS </a:t>
            </a:r>
            <a:r>
              <a:rPr sz="2000" spc="-5" dirty="0">
                <a:latin typeface="Calibri"/>
                <a:cs typeface="Calibri"/>
              </a:rPr>
              <a:t>THIS TYPE </a:t>
            </a:r>
            <a:r>
              <a:rPr sz="2000" dirty="0">
                <a:latin typeface="Calibri"/>
                <a:cs typeface="Calibri"/>
              </a:rPr>
              <a:t>OF NOISE </a:t>
            </a:r>
            <a:r>
              <a:rPr sz="2000" spc="-5" dirty="0">
                <a:latin typeface="Calibri"/>
                <a:cs typeface="Calibri"/>
              </a:rPr>
              <a:t>CAN </a:t>
            </a:r>
            <a:r>
              <a:rPr sz="2000" dirty="0">
                <a:latin typeface="Calibri"/>
                <a:cs typeface="Calibri"/>
              </a:rPr>
              <a:t>BE</a:t>
            </a:r>
            <a:r>
              <a:rPr sz="2000" spc="-90" dirty="0">
                <a:latin typeface="Calibri"/>
                <a:cs typeface="Calibri"/>
              </a:rPr>
              <a:t> </a:t>
            </a:r>
            <a:r>
              <a:rPr sz="2000" spc="-5" dirty="0">
                <a:latin typeface="Calibri"/>
                <a:cs typeface="Calibri"/>
              </a:rPr>
              <a:t>REDUCED.</a:t>
            </a:r>
            <a:endParaRPr sz="2000">
              <a:latin typeface="Calibri"/>
              <a:cs typeface="Calibri"/>
            </a:endParaRPr>
          </a:p>
          <a:p>
            <a:pPr marL="469900" indent="-457834">
              <a:lnSpc>
                <a:spcPct val="100000"/>
              </a:lnSpc>
              <a:spcBef>
                <a:spcPts val="480"/>
              </a:spcBef>
              <a:buAutoNum type="arabicPeriod"/>
              <a:tabLst>
                <a:tab pos="469900" algn="l"/>
                <a:tab pos="470534" algn="l"/>
              </a:tabLst>
            </a:pPr>
            <a:r>
              <a:rPr sz="2000" spc="-30" dirty="0">
                <a:latin typeface="Calibri"/>
                <a:cs typeface="Calibri"/>
              </a:rPr>
              <a:t>BY </a:t>
            </a:r>
            <a:r>
              <a:rPr sz="2000" spc="-5" dirty="0">
                <a:latin typeface="Calibri"/>
                <a:cs typeface="Calibri"/>
              </a:rPr>
              <a:t>COVERING THE </a:t>
            </a:r>
            <a:r>
              <a:rPr sz="2000" spc="-10" dirty="0">
                <a:latin typeface="Calibri"/>
                <a:cs typeface="Calibri"/>
              </a:rPr>
              <a:t>FLOOR </a:t>
            </a:r>
            <a:r>
              <a:rPr sz="2000" dirty="0">
                <a:latin typeface="Calibri"/>
                <a:cs typeface="Calibri"/>
              </a:rPr>
              <a:t>AND </a:t>
            </a:r>
            <a:r>
              <a:rPr sz="2000" spc="-25" dirty="0">
                <a:latin typeface="Calibri"/>
                <a:cs typeface="Calibri"/>
              </a:rPr>
              <a:t>WALL </a:t>
            </a:r>
            <a:r>
              <a:rPr sz="2000" dirty="0">
                <a:latin typeface="Calibri"/>
                <a:cs typeface="Calibri"/>
              </a:rPr>
              <a:t>WITH </a:t>
            </a:r>
            <a:r>
              <a:rPr sz="2000" spc="-5" dirty="0">
                <a:latin typeface="Calibri"/>
                <a:cs typeface="Calibri"/>
              </a:rPr>
              <a:t>PROPER </a:t>
            </a:r>
            <a:r>
              <a:rPr sz="2000" dirty="0">
                <a:latin typeface="Calibri"/>
                <a:cs typeface="Calibri"/>
              </a:rPr>
              <a:t>SOUND-ABSORBING </a:t>
            </a:r>
            <a:r>
              <a:rPr sz="2000" spc="-20" dirty="0">
                <a:latin typeface="Calibri"/>
                <a:cs typeface="Calibri"/>
              </a:rPr>
              <a:t>MATERIAL </a:t>
            </a:r>
            <a:r>
              <a:rPr sz="2000" spc="-5" dirty="0">
                <a:latin typeface="Calibri"/>
                <a:cs typeface="Calibri"/>
              </a:rPr>
              <a:t>THIS</a:t>
            </a:r>
            <a:r>
              <a:rPr sz="2000" spc="-80" dirty="0">
                <a:latin typeface="Calibri"/>
                <a:cs typeface="Calibri"/>
              </a:rPr>
              <a:t> </a:t>
            </a:r>
            <a:r>
              <a:rPr sz="2000" dirty="0">
                <a:latin typeface="Calibri"/>
                <a:cs typeface="Calibri"/>
              </a:rPr>
              <a:t>NOISE</a:t>
            </a:r>
            <a:endParaRPr sz="2000">
              <a:latin typeface="Calibri"/>
              <a:cs typeface="Calibri"/>
            </a:endParaRPr>
          </a:p>
          <a:p>
            <a:pPr marL="469900">
              <a:lnSpc>
                <a:spcPct val="100000"/>
              </a:lnSpc>
              <a:spcBef>
                <a:spcPts val="480"/>
              </a:spcBef>
            </a:pPr>
            <a:r>
              <a:rPr sz="2000" spc="-5" dirty="0">
                <a:latin typeface="Calibri"/>
                <a:cs typeface="Calibri"/>
              </a:rPr>
              <a:t>CAN </a:t>
            </a:r>
            <a:r>
              <a:rPr sz="2000" dirty="0">
                <a:latin typeface="Calibri"/>
                <a:cs typeface="Calibri"/>
              </a:rPr>
              <a:t>BE</a:t>
            </a:r>
            <a:r>
              <a:rPr sz="2000" spc="-25" dirty="0">
                <a:latin typeface="Calibri"/>
                <a:cs typeface="Calibri"/>
              </a:rPr>
              <a:t> ELIMINATED.</a:t>
            </a:r>
            <a:endParaRPr sz="200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807465"/>
            <a:ext cx="2245360" cy="513715"/>
          </a:xfrm>
          <a:prstGeom prst="rect">
            <a:avLst/>
          </a:prstGeom>
        </p:spPr>
        <p:txBody>
          <a:bodyPr vert="horz" wrap="square" lIns="0" tIns="13335" rIns="0" bIns="0" rtlCol="0">
            <a:spAutoFit/>
          </a:bodyPr>
          <a:lstStyle/>
          <a:p>
            <a:pPr marL="12700">
              <a:lnSpc>
                <a:spcPct val="100000"/>
              </a:lnSpc>
              <a:spcBef>
                <a:spcPts val="105"/>
              </a:spcBef>
            </a:pPr>
            <a:r>
              <a:rPr dirty="0"/>
              <a:t>INSIDE</a:t>
            </a:r>
            <a:r>
              <a:rPr spc="-50" dirty="0"/>
              <a:t> </a:t>
            </a:r>
            <a:r>
              <a:rPr dirty="0"/>
              <a:t>NOISE</a:t>
            </a:r>
          </a:p>
        </p:txBody>
      </p:sp>
      <p:sp>
        <p:nvSpPr>
          <p:cNvPr id="3" name="object 3"/>
          <p:cNvSpPr txBox="1"/>
          <p:nvPr/>
        </p:nvSpPr>
        <p:spPr>
          <a:xfrm>
            <a:off x="916939" y="1950847"/>
            <a:ext cx="10244455" cy="940435"/>
          </a:xfrm>
          <a:prstGeom prst="rect">
            <a:avLst/>
          </a:prstGeom>
        </p:spPr>
        <p:txBody>
          <a:bodyPr vert="horz" wrap="square" lIns="0" tIns="13335" rIns="0" bIns="0" rtlCol="0">
            <a:spAutoFit/>
          </a:bodyPr>
          <a:lstStyle/>
          <a:p>
            <a:pPr marL="12700" marR="5080">
              <a:lnSpc>
                <a:spcPct val="100000"/>
              </a:lnSpc>
              <a:spcBef>
                <a:spcPts val="105"/>
              </a:spcBef>
            </a:pPr>
            <a:r>
              <a:rPr sz="2000" spc="-5" dirty="0">
                <a:latin typeface="Calibri"/>
                <a:cs typeface="Calibri"/>
              </a:rPr>
              <a:t>THE </a:t>
            </a:r>
            <a:r>
              <a:rPr sz="2000" spc="-10" dirty="0">
                <a:latin typeface="Calibri"/>
                <a:cs typeface="Calibri"/>
              </a:rPr>
              <a:t>LOISE </a:t>
            </a:r>
            <a:r>
              <a:rPr sz="2000" spc="-5" dirty="0">
                <a:latin typeface="Calibri"/>
                <a:cs typeface="Calibri"/>
              </a:rPr>
              <a:t>WHICH </a:t>
            </a:r>
            <a:r>
              <a:rPr sz="2000" dirty="0">
                <a:latin typeface="Calibri"/>
                <a:cs typeface="Calibri"/>
              </a:rPr>
              <a:t>ARE PRODUCED INSIDE </a:t>
            </a:r>
            <a:r>
              <a:rPr sz="2000" spc="-5" dirty="0">
                <a:latin typeface="Calibri"/>
                <a:cs typeface="Calibri"/>
              </a:rPr>
              <a:t>THE </a:t>
            </a:r>
            <a:r>
              <a:rPr sz="2000" dirty="0">
                <a:latin typeface="Calibri"/>
                <a:cs typeface="Calibri"/>
              </a:rPr>
              <a:t>HALL OR ROOM IS CALLED INSIDE </a:t>
            </a:r>
            <a:r>
              <a:rPr sz="2000" spc="5" dirty="0">
                <a:latin typeface="Calibri"/>
                <a:cs typeface="Calibri"/>
              </a:rPr>
              <a:t>NOISE. </a:t>
            </a:r>
            <a:r>
              <a:rPr sz="2000" spc="-5" dirty="0">
                <a:latin typeface="Calibri"/>
                <a:cs typeface="Calibri"/>
              </a:rPr>
              <a:t>THE</a:t>
            </a:r>
            <a:r>
              <a:rPr sz="2000" spc="-190" dirty="0">
                <a:latin typeface="Calibri"/>
                <a:cs typeface="Calibri"/>
              </a:rPr>
              <a:t> </a:t>
            </a:r>
            <a:r>
              <a:rPr sz="2000" dirty="0">
                <a:latin typeface="Calibri"/>
                <a:cs typeface="Calibri"/>
              </a:rPr>
              <a:t>INSIDE  NOISE </a:t>
            </a:r>
            <a:r>
              <a:rPr sz="2000" spc="-45" dirty="0">
                <a:latin typeface="Calibri"/>
                <a:cs typeface="Calibri"/>
              </a:rPr>
              <a:t>MAY </a:t>
            </a:r>
            <a:r>
              <a:rPr sz="2000" dirty="0">
                <a:latin typeface="Calibri"/>
                <a:cs typeface="Calibri"/>
              </a:rPr>
              <a:t>BE PRODUCED </a:t>
            </a:r>
            <a:r>
              <a:rPr sz="2000" spc="-5" dirty="0">
                <a:latin typeface="Calibri"/>
                <a:cs typeface="Calibri"/>
              </a:rPr>
              <a:t>DUE </a:t>
            </a:r>
            <a:r>
              <a:rPr sz="2000" spc="-35" dirty="0">
                <a:latin typeface="Calibri"/>
                <a:cs typeface="Calibri"/>
              </a:rPr>
              <a:t>TO </a:t>
            </a:r>
            <a:r>
              <a:rPr sz="2000" dirty="0">
                <a:latin typeface="Calibri"/>
                <a:cs typeface="Calibri"/>
              </a:rPr>
              <a:t>MACHINARIES </a:t>
            </a:r>
            <a:r>
              <a:rPr sz="2000" spc="-5" dirty="0">
                <a:latin typeface="Calibri"/>
                <a:cs typeface="Calibri"/>
              </a:rPr>
              <a:t>LIKE </a:t>
            </a:r>
            <a:r>
              <a:rPr sz="2000" dirty="0">
                <a:latin typeface="Calibri"/>
                <a:cs typeface="Calibri"/>
              </a:rPr>
              <a:t>AIR </a:t>
            </a:r>
            <a:r>
              <a:rPr sz="2000" spc="-5" dirty="0">
                <a:latin typeface="Calibri"/>
                <a:cs typeface="Calibri"/>
              </a:rPr>
              <a:t>CONDITIONERS, </a:t>
            </a:r>
            <a:r>
              <a:rPr sz="2000" spc="-20" dirty="0">
                <a:latin typeface="Calibri"/>
                <a:cs typeface="Calibri"/>
              </a:rPr>
              <a:t>GENERATORS, FANS,  </a:t>
            </a:r>
            <a:r>
              <a:rPr sz="2000" spc="-5" dirty="0">
                <a:latin typeface="Calibri"/>
                <a:cs typeface="Calibri"/>
              </a:rPr>
              <a:t>TYPEWRITERS,</a:t>
            </a:r>
            <a:r>
              <a:rPr sz="2000" spc="-35" dirty="0">
                <a:latin typeface="Calibri"/>
                <a:cs typeface="Calibri"/>
              </a:rPr>
              <a:t> </a:t>
            </a:r>
            <a:r>
              <a:rPr sz="2000" spc="-10" dirty="0">
                <a:latin typeface="Calibri"/>
                <a:cs typeface="Calibri"/>
              </a:rPr>
              <a:t>ETC.</a:t>
            </a:r>
            <a:endParaRPr sz="2000">
              <a:latin typeface="Calibri"/>
              <a:cs typeface="Calibri"/>
            </a:endParaRPr>
          </a:p>
        </p:txBody>
      </p:sp>
      <p:sp>
        <p:nvSpPr>
          <p:cNvPr id="4" name="object 4"/>
          <p:cNvSpPr txBox="1"/>
          <p:nvPr/>
        </p:nvSpPr>
        <p:spPr>
          <a:xfrm>
            <a:off x="916939" y="3319652"/>
            <a:ext cx="1725930" cy="513715"/>
          </a:xfrm>
          <a:prstGeom prst="rect">
            <a:avLst/>
          </a:prstGeom>
        </p:spPr>
        <p:txBody>
          <a:bodyPr vert="horz" wrap="square" lIns="0" tIns="13335" rIns="0" bIns="0" rtlCol="0">
            <a:spAutoFit/>
          </a:bodyPr>
          <a:lstStyle/>
          <a:p>
            <a:pPr marL="12700">
              <a:lnSpc>
                <a:spcPct val="100000"/>
              </a:lnSpc>
              <a:spcBef>
                <a:spcPts val="105"/>
              </a:spcBef>
            </a:pPr>
            <a:r>
              <a:rPr sz="3200" dirty="0">
                <a:latin typeface="Calibri"/>
                <a:cs typeface="Calibri"/>
              </a:rPr>
              <a:t>REMEDI</a:t>
            </a:r>
            <a:r>
              <a:rPr sz="3200" spc="-40" dirty="0">
                <a:latin typeface="Calibri"/>
                <a:cs typeface="Calibri"/>
              </a:rPr>
              <a:t>E</a:t>
            </a:r>
            <a:r>
              <a:rPr sz="3200" dirty="0">
                <a:latin typeface="Calibri"/>
                <a:cs typeface="Calibri"/>
              </a:rPr>
              <a:t>S</a:t>
            </a:r>
            <a:endParaRPr sz="3200">
              <a:latin typeface="Calibri"/>
              <a:cs typeface="Calibri"/>
            </a:endParaRPr>
          </a:p>
        </p:txBody>
      </p:sp>
      <p:sp>
        <p:nvSpPr>
          <p:cNvPr id="5" name="object 5"/>
          <p:cNvSpPr txBox="1"/>
          <p:nvPr/>
        </p:nvSpPr>
        <p:spPr>
          <a:xfrm>
            <a:off x="916939" y="4462652"/>
            <a:ext cx="10226675" cy="1367790"/>
          </a:xfrm>
          <a:prstGeom prst="rect">
            <a:avLst/>
          </a:prstGeom>
        </p:spPr>
        <p:txBody>
          <a:bodyPr vert="horz" wrap="square" lIns="0" tIns="12700" rIns="0" bIns="0" rtlCol="0">
            <a:spAutoFit/>
          </a:bodyPr>
          <a:lstStyle/>
          <a:p>
            <a:pPr marL="469900" indent="-457834">
              <a:lnSpc>
                <a:spcPct val="100000"/>
              </a:lnSpc>
              <a:spcBef>
                <a:spcPts val="100"/>
              </a:spcBef>
              <a:buAutoNum type="arabicPeriod"/>
              <a:tabLst>
                <a:tab pos="469900" algn="l"/>
                <a:tab pos="470534" algn="l"/>
              </a:tabLst>
            </a:pPr>
            <a:r>
              <a:rPr sz="2000" spc="-5" dirty="0">
                <a:latin typeface="Calibri"/>
                <a:cs typeface="Calibri"/>
              </a:rPr>
              <a:t>THE </a:t>
            </a:r>
            <a:r>
              <a:rPr sz="2000" dirty="0">
                <a:latin typeface="Calibri"/>
                <a:cs typeface="Calibri"/>
              </a:rPr>
              <a:t>SOUND </a:t>
            </a:r>
            <a:r>
              <a:rPr sz="2000" spc="-5" dirty="0">
                <a:latin typeface="Calibri"/>
                <a:cs typeface="Calibri"/>
              </a:rPr>
              <a:t>PRODUCING MACHINARIES CAN </a:t>
            </a:r>
            <a:r>
              <a:rPr sz="2000" dirty="0">
                <a:latin typeface="Calibri"/>
                <a:cs typeface="Calibri"/>
              </a:rPr>
              <a:t>BE </a:t>
            </a:r>
            <a:r>
              <a:rPr sz="2000" spc="-5" dirty="0">
                <a:latin typeface="Calibri"/>
                <a:cs typeface="Calibri"/>
              </a:rPr>
              <a:t>PLACED OVER </a:t>
            </a:r>
            <a:r>
              <a:rPr sz="2000" dirty="0">
                <a:latin typeface="Calibri"/>
                <a:cs typeface="Calibri"/>
              </a:rPr>
              <a:t>SOUND ABSORBING</a:t>
            </a:r>
            <a:r>
              <a:rPr sz="2000" spc="-105" dirty="0">
                <a:latin typeface="Calibri"/>
                <a:cs typeface="Calibri"/>
              </a:rPr>
              <a:t> </a:t>
            </a:r>
            <a:r>
              <a:rPr sz="2000" spc="-20" dirty="0">
                <a:latin typeface="Calibri"/>
                <a:cs typeface="Calibri"/>
              </a:rPr>
              <a:t>MATERIALS</a:t>
            </a:r>
            <a:endParaRPr sz="2000">
              <a:latin typeface="Calibri"/>
              <a:cs typeface="Calibri"/>
            </a:endParaRPr>
          </a:p>
          <a:p>
            <a:pPr marL="469900">
              <a:lnSpc>
                <a:spcPct val="100000"/>
              </a:lnSpc>
            </a:pPr>
            <a:r>
              <a:rPr sz="2000" spc="-5" dirty="0">
                <a:latin typeface="Calibri"/>
                <a:cs typeface="Calibri"/>
              </a:rPr>
              <a:t>LIKE </a:t>
            </a:r>
            <a:r>
              <a:rPr sz="2000" spc="-35" dirty="0">
                <a:latin typeface="Calibri"/>
                <a:cs typeface="Calibri"/>
              </a:rPr>
              <a:t>CARPET, </a:t>
            </a:r>
            <a:r>
              <a:rPr sz="2000" spc="-30" dirty="0">
                <a:latin typeface="Calibri"/>
                <a:cs typeface="Calibri"/>
              </a:rPr>
              <a:t>PADS, </a:t>
            </a:r>
            <a:r>
              <a:rPr sz="2000" spc="-15" dirty="0">
                <a:latin typeface="Calibri"/>
                <a:cs typeface="Calibri"/>
              </a:rPr>
              <a:t>WOOD, </a:t>
            </a:r>
            <a:r>
              <a:rPr sz="2000" spc="-70" dirty="0">
                <a:latin typeface="Calibri"/>
                <a:cs typeface="Calibri"/>
              </a:rPr>
              <a:t>FELT,</a:t>
            </a:r>
            <a:r>
              <a:rPr sz="2000" spc="-30" dirty="0">
                <a:latin typeface="Calibri"/>
                <a:cs typeface="Calibri"/>
              </a:rPr>
              <a:t> </a:t>
            </a:r>
            <a:r>
              <a:rPr sz="2000" spc="-15" dirty="0">
                <a:latin typeface="Calibri"/>
                <a:cs typeface="Calibri"/>
              </a:rPr>
              <a:t>ETC.</a:t>
            </a:r>
            <a:endParaRPr sz="2000">
              <a:latin typeface="Calibri"/>
              <a:cs typeface="Calibri"/>
            </a:endParaRPr>
          </a:p>
          <a:p>
            <a:pPr marL="469900" indent="-457834">
              <a:lnSpc>
                <a:spcPct val="100000"/>
              </a:lnSpc>
              <a:spcBef>
                <a:spcPts val="484"/>
              </a:spcBef>
              <a:buAutoNum type="arabicPeriod" startAt="2"/>
              <a:tabLst>
                <a:tab pos="469900" algn="l"/>
                <a:tab pos="470534" algn="l"/>
              </a:tabLst>
            </a:pPr>
            <a:r>
              <a:rPr sz="2000" spc="-30" dirty="0">
                <a:latin typeface="Calibri"/>
                <a:cs typeface="Calibri"/>
              </a:rPr>
              <a:t>BY </a:t>
            </a:r>
            <a:r>
              <a:rPr sz="2000" dirty="0">
                <a:latin typeface="Calibri"/>
                <a:cs typeface="Calibri"/>
              </a:rPr>
              <a:t>USING </a:t>
            </a:r>
            <a:r>
              <a:rPr sz="2000" spc="-25" dirty="0">
                <a:latin typeface="Calibri"/>
                <a:cs typeface="Calibri"/>
              </a:rPr>
              <a:t>CURTAINS </a:t>
            </a:r>
            <a:r>
              <a:rPr sz="2000" spc="-5" dirty="0">
                <a:latin typeface="Calibri"/>
                <a:cs typeface="Calibri"/>
              </a:rPr>
              <a:t>OF </a:t>
            </a:r>
            <a:r>
              <a:rPr sz="2000" dirty="0">
                <a:latin typeface="Calibri"/>
                <a:cs typeface="Calibri"/>
              </a:rPr>
              <a:t>SOUND ABSORBING</a:t>
            </a:r>
            <a:r>
              <a:rPr sz="2000" spc="-30" dirty="0">
                <a:latin typeface="Calibri"/>
                <a:cs typeface="Calibri"/>
              </a:rPr>
              <a:t> </a:t>
            </a:r>
            <a:r>
              <a:rPr sz="2000" spc="-20" dirty="0">
                <a:latin typeface="Calibri"/>
                <a:cs typeface="Calibri"/>
              </a:rPr>
              <a:t>MATERIALS.</a:t>
            </a:r>
            <a:endParaRPr sz="2000">
              <a:latin typeface="Calibri"/>
              <a:cs typeface="Calibri"/>
            </a:endParaRPr>
          </a:p>
          <a:p>
            <a:pPr marL="469900" indent="-457834">
              <a:lnSpc>
                <a:spcPct val="100000"/>
              </a:lnSpc>
              <a:spcBef>
                <a:spcPts val="480"/>
              </a:spcBef>
              <a:buAutoNum type="arabicPeriod" startAt="2"/>
              <a:tabLst>
                <a:tab pos="469900" algn="l"/>
                <a:tab pos="470534" algn="l"/>
              </a:tabLst>
            </a:pPr>
            <a:r>
              <a:rPr sz="2000" spc="-30" dirty="0">
                <a:latin typeface="Calibri"/>
                <a:cs typeface="Calibri"/>
              </a:rPr>
              <a:t>BY </a:t>
            </a:r>
            <a:r>
              <a:rPr sz="2000" spc="-5" dirty="0">
                <a:latin typeface="Calibri"/>
                <a:cs typeface="Calibri"/>
              </a:rPr>
              <a:t>COVERING TH </a:t>
            </a:r>
            <a:r>
              <a:rPr sz="2000" spc="-10" dirty="0">
                <a:latin typeface="Calibri"/>
                <a:cs typeface="Calibri"/>
              </a:rPr>
              <a:t>EFLOOR, </a:t>
            </a:r>
            <a:r>
              <a:rPr sz="2000" spc="-25" dirty="0">
                <a:latin typeface="Calibri"/>
                <a:cs typeface="Calibri"/>
              </a:rPr>
              <a:t>WALL </a:t>
            </a:r>
            <a:r>
              <a:rPr sz="2000" dirty="0">
                <a:latin typeface="Calibri"/>
                <a:cs typeface="Calibri"/>
              </a:rPr>
              <a:t>AND </a:t>
            </a:r>
            <a:r>
              <a:rPr sz="2000" spc="-5" dirty="0">
                <a:latin typeface="Calibri"/>
                <a:cs typeface="Calibri"/>
              </a:rPr>
              <a:t>CEILING </a:t>
            </a:r>
            <a:r>
              <a:rPr sz="2000" dirty="0">
                <a:latin typeface="Calibri"/>
                <a:cs typeface="Calibri"/>
              </a:rPr>
              <a:t>WITH SOUND ABSORBING</a:t>
            </a:r>
            <a:r>
              <a:rPr sz="2000" spc="-125" dirty="0">
                <a:latin typeface="Calibri"/>
                <a:cs typeface="Calibri"/>
              </a:rPr>
              <a:t> </a:t>
            </a:r>
            <a:r>
              <a:rPr sz="2000" spc="-20" dirty="0">
                <a:latin typeface="Calibri"/>
                <a:cs typeface="Calibri"/>
              </a:rPr>
              <a:t>MATERIALS.</a:t>
            </a:r>
            <a:endParaRPr sz="200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6939" y="614552"/>
            <a:ext cx="10131425" cy="6245941"/>
          </a:xfrm>
          <a:prstGeom prst="rect">
            <a:avLst/>
          </a:prstGeom>
        </p:spPr>
        <p:txBody>
          <a:bodyPr vert="horz" wrap="square" lIns="0" tIns="13335" rIns="0" bIns="0" rtlCol="0">
            <a:spAutoFit/>
          </a:bodyPr>
          <a:lstStyle/>
          <a:p>
            <a:pPr marL="12700" marR="5080">
              <a:lnSpc>
                <a:spcPct val="100000"/>
              </a:lnSpc>
              <a:spcBef>
                <a:spcPts val="105"/>
              </a:spcBef>
              <a:tabLst>
                <a:tab pos="3633470" algn="l"/>
              </a:tabLst>
            </a:pPr>
            <a:r>
              <a:rPr lang="en-US" sz="5000" spc="-5" dirty="0" smtClean="0">
                <a:latin typeface="Calibri"/>
                <a:cs typeface="Calibri"/>
              </a:rPr>
              <a:t>The </a:t>
            </a:r>
            <a:r>
              <a:rPr lang="en-US" sz="5000" spc="-35" dirty="0" smtClean="0">
                <a:latin typeface="Calibri"/>
                <a:cs typeface="Calibri"/>
              </a:rPr>
              <a:t>Various </a:t>
            </a:r>
            <a:r>
              <a:rPr lang="en-US" sz="5000" spc="-75" dirty="0" smtClean="0">
                <a:latin typeface="Calibri"/>
                <a:cs typeface="Calibri"/>
              </a:rPr>
              <a:t>Factors </a:t>
            </a:r>
            <a:r>
              <a:rPr lang="en-US" sz="5000" spc="-10" dirty="0" smtClean="0">
                <a:latin typeface="Calibri"/>
                <a:cs typeface="Calibri"/>
              </a:rPr>
              <a:t>Affecting </a:t>
            </a:r>
            <a:r>
              <a:rPr lang="en-US" sz="5000" spc="-5" dirty="0" smtClean="0">
                <a:latin typeface="Calibri"/>
                <a:cs typeface="Calibri"/>
              </a:rPr>
              <a:t>The  </a:t>
            </a:r>
            <a:r>
              <a:rPr lang="en-US" sz="5000" spc="-15" dirty="0" smtClean="0">
                <a:latin typeface="Calibri"/>
                <a:cs typeface="Calibri"/>
              </a:rPr>
              <a:t>Acoustic</a:t>
            </a:r>
            <a:r>
              <a:rPr lang="en-US" sz="5000" spc="-5" dirty="0" smtClean="0">
                <a:latin typeface="Calibri"/>
                <a:cs typeface="Calibri"/>
              </a:rPr>
              <a:t> </a:t>
            </a:r>
            <a:r>
              <a:rPr lang="en-US" sz="5000" dirty="0" smtClean="0">
                <a:latin typeface="Calibri"/>
                <a:cs typeface="Calibri"/>
              </a:rPr>
              <a:t>of</a:t>
            </a:r>
            <a:r>
              <a:rPr lang="en-US" sz="5000" dirty="0">
                <a:latin typeface="Calibri"/>
                <a:cs typeface="Calibri"/>
              </a:rPr>
              <a:t> </a:t>
            </a:r>
            <a:r>
              <a:rPr lang="en-US" sz="5000" dirty="0" smtClean="0">
                <a:latin typeface="Calibri"/>
                <a:cs typeface="Calibri"/>
              </a:rPr>
              <a:t>Building :</a:t>
            </a:r>
          </a:p>
          <a:p>
            <a:pPr marL="12700" marR="5080">
              <a:lnSpc>
                <a:spcPct val="100000"/>
              </a:lnSpc>
              <a:spcBef>
                <a:spcPts val="105"/>
              </a:spcBef>
              <a:tabLst>
                <a:tab pos="3633470" algn="l"/>
              </a:tabLst>
            </a:pPr>
            <a:r>
              <a:rPr lang="en-US" sz="5000" spc="-5" dirty="0" smtClean="0">
                <a:latin typeface="Calibri"/>
                <a:cs typeface="Calibri"/>
              </a:rPr>
              <a:t>1.</a:t>
            </a:r>
            <a:r>
              <a:rPr lang="en-US" sz="5000" spc="-30" dirty="0" smtClean="0">
                <a:latin typeface="Calibri"/>
                <a:cs typeface="Calibri"/>
              </a:rPr>
              <a:t>Reverberation </a:t>
            </a:r>
            <a:r>
              <a:rPr lang="en-US" sz="5000" dirty="0" smtClean="0">
                <a:latin typeface="Calibri"/>
                <a:cs typeface="Calibri"/>
              </a:rPr>
              <a:t>Time</a:t>
            </a:r>
          </a:p>
          <a:p>
            <a:pPr marL="12700" marR="5080">
              <a:lnSpc>
                <a:spcPct val="100000"/>
              </a:lnSpc>
              <a:spcBef>
                <a:spcPts val="105"/>
              </a:spcBef>
              <a:tabLst>
                <a:tab pos="3633470" algn="l"/>
              </a:tabLst>
            </a:pPr>
            <a:r>
              <a:rPr lang="en-US" sz="5000" spc="-20" dirty="0" smtClean="0">
                <a:latin typeface="Calibri"/>
                <a:cs typeface="Calibri"/>
              </a:rPr>
              <a:t>2.Loudness</a:t>
            </a:r>
          </a:p>
          <a:p>
            <a:pPr marL="12700" marR="5080">
              <a:lnSpc>
                <a:spcPct val="100000"/>
              </a:lnSpc>
              <a:spcBef>
                <a:spcPts val="105"/>
              </a:spcBef>
              <a:tabLst>
                <a:tab pos="3633470" algn="l"/>
              </a:tabLst>
            </a:pPr>
            <a:r>
              <a:rPr lang="en-US" sz="5000" spc="-20" dirty="0" smtClean="0">
                <a:latin typeface="Calibri"/>
                <a:cs typeface="Calibri"/>
              </a:rPr>
              <a:t>3.</a:t>
            </a:r>
            <a:r>
              <a:rPr lang="en-US" sz="5000" spc="-5" dirty="0" smtClean="0">
                <a:latin typeface="Calibri"/>
                <a:cs typeface="Calibri"/>
              </a:rPr>
              <a:t>Focussing</a:t>
            </a:r>
          </a:p>
          <a:p>
            <a:pPr marL="12700" marR="5080">
              <a:lnSpc>
                <a:spcPct val="100000"/>
              </a:lnSpc>
              <a:spcBef>
                <a:spcPts val="105"/>
              </a:spcBef>
              <a:tabLst>
                <a:tab pos="3633470" algn="l"/>
              </a:tabLst>
            </a:pPr>
            <a:r>
              <a:rPr lang="en-US" sz="5000" spc="-5" dirty="0" smtClean="0">
                <a:latin typeface="Calibri"/>
                <a:cs typeface="Calibri"/>
              </a:rPr>
              <a:t>4.</a:t>
            </a:r>
            <a:r>
              <a:rPr lang="en-US" sz="5000" spc="-40" dirty="0" smtClean="0">
                <a:latin typeface="Calibri"/>
                <a:cs typeface="Calibri"/>
              </a:rPr>
              <a:t>Echo </a:t>
            </a:r>
          </a:p>
          <a:p>
            <a:pPr marL="12700" marR="5080">
              <a:lnSpc>
                <a:spcPct val="100000"/>
              </a:lnSpc>
              <a:spcBef>
                <a:spcPts val="105"/>
              </a:spcBef>
              <a:tabLst>
                <a:tab pos="3633470" algn="l"/>
              </a:tabLst>
            </a:pPr>
            <a:r>
              <a:rPr lang="en-US" sz="5000" spc="-40" dirty="0" smtClean="0">
                <a:latin typeface="Calibri"/>
                <a:cs typeface="Calibri"/>
              </a:rPr>
              <a:t>5.</a:t>
            </a:r>
            <a:r>
              <a:rPr lang="en-US" sz="5000" spc="-25" dirty="0" smtClean="0">
                <a:latin typeface="Calibri"/>
                <a:cs typeface="Calibri"/>
              </a:rPr>
              <a:t>Echelon </a:t>
            </a:r>
            <a:r>
              <a:rPr lang="en-US" sz="5000" spc="-80" dirty="0" smtClean="0">
                <a:latin typeface="Calibri"/>
                <a:cs typeface="Calibri"/>
              </a:rPr>
              <a:t>Effect  </a:t>
            </a:r>
          </a:p>
          <a:p>
            <a:pPr marL="12700" marR="5080">
              <a:lnSpc>
                <a:spcPct val="100000"/>
              </a:lnSpc>
              <a:spcBef>
                <a:spcPts val="105"/>
              </a:spcBef>
              <a:tabLst>
                <a:tab pos="3633470" algn="l"/>
              </a:tabLst>
            </a:pPr>
            <a:r>
              <a:rPr lang="en-US" sz="5000" spc="-80" dirty="0" smtClean="0">
                <a:latin typeface="Calibri"/>
                <a:cs typeface="Calibri"/>
              </a:rPr>
              <a:t>6.</a:t>
            </a:r>
            <a:r>
              <a:rPr lang="en-US" sz="5000" spc="-10" dirty="0" smtClean="0">
                <a:latin typeface="Calibri"/>
                <a:cs typeface="Calibri"/>
              </a:rPr>
              <a:t>Resonance </a:t>
            </a:r>
            <a:r>
              <a:rPr lang="en-US" sz="5000" dirty="0" smtClean="0">
                <a:latin typeface="Calibri"/>
                <a:cs typeface="Calibri"/>
              </a:rPr>
              <a:t>And Noise. </a:t>
            </a:r>
            <a:endParaRPr lang="en-US" sz="5000" dirty="0">
              <a:latin typeface="Calibri"/>
              <a:cs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67334"/>
            <a:ext cx="4222750" cy="514350"/>
          </a:xfrm>
          <a:prstGeom prst="rect">
            <a:avLst/>
          </a:prstGeom>
        </p:spPr>
        <p:txBody>
          <a:bodyPr vert="horz" wrap="square" lIns="0" tIns="13335" rIns="0" bIns="0" rtlCol="0">
            <a:spAutoFit/>
          </a:bodyPr>
          <a:lstStyle/>
          <a:p>
            <a:pPr marL="12700">
              <a:lnSpc>
                <a:spcPct val="100000"/>
              </a:lnSpc>
              <a:spcBef>
                <a:spcPts val="105"/>
              </a:spcBef>
              <a:tabLst>
                <a:tab pos="527685" algn="l"/>
              </a:tabLst>
            </a:pPr>
            <a:r>
              <a:rPr spc="-5" dirty="0"/>
              <a:t>1.	</a:t>
            </a:r>
            <a:r>
              <a:rPr spc="-25" dirty="0"/>
              <a:t>REVERBERATION</a:t>
            </a:r>
            <a:r>
              <a:rPr spc="-60" dirty="0"/>
              <a:t> </a:t>
            </a:r>
            <a:r>
              <a:rPr spc="-5" dirty="0"/>
              <a:t>TIME</a:t>
            </a:r>
          </a:p>
        </p:txBody>
      </p:sp>
      <p:sp>
        <p:nvSpPr>
          <p:cNvPr id="3" name="object 3"/>
          <p:cNvSpPr txBox="1"/>
          <p:nvPr/>
        </p:nvSpPr>
        <p:spPr>
          <a:xfrm>
            <a:off x="1488694" y="1305534"/>
            <a:ext cx="9582785" cy="3417602"/>
          </a:xfrm>
          <a:prstGeom prst="rect">
            <a:avLst/>
          </a:prstGeom>
        </p:spPr>
        <p:txBody>
          <a:bodyPr vert="horz" wrap="square" lIns="0" tIns="12700" rIns="0" bIns="0" rtlCol="0">
            <a:spAutoFit/>
          </a:bodyPr>
          <a:lstStyle/>
          <a:p>
            <a:pPr marL="12700" marR="5080" indent="73025" algn="just">
              <a:lnSpc>
                <a:spcPct val="133000"/>
              </a:lnSpc>
              <a:spcBef>
                <a:spcPts val="100"/>
              </a:spcBef>
            </a:pPr>
            <a:r>
              <a:rPr lang="en-US" spc="-15" dirty="0" smtClean="0">
                <a:solidFill>
                  <a:srgbClr val="002060"/>
                </a:solidFill>
                <a:latin typeface="Times New Roman" panose="02020603050405020304" pitchFamily="18" charset="0"/>
                <a:cs typeface="Times New Roman" panose="02020603050405020304" pitchFamily="18" charset="0"/>
              </a:rPr>
              <a:t>REVERBERATION </a:t>
            </a:r>
            <a:r>
              <a:rPr lang="en-US" dirty="0" smtClean="0">
                <a:solidFill>
                  <a:srgbClr val="002060"/>
                </a:solidFill>
                <a:latin typeface="Times New Roman" panose="02020603050405020304" pitchFamily="18" charset="0"/>
                <a:cs typeface="Times New Roman" panose="02020603050405020304" pitchFamily="18" charset="0"/>
              </a:rPr>
              <a:t>IS </a:t>
            </a:r>
            <a:r>
              <a:rPr lang="en-US" spc="-5" dirty="0" smtClean="0">
                <a:solidFill>
                  <a:srgbClr val="002060"/>
                </a:solidFill>
                <a:latin typeface="Times New Roman" panose="02020603050405020304" pitchFamily="18" charset="0"/>
                <a:cs typeface="Times New Roman" panose="02020603050405020304" pitchFamily="18" charset="0"/>
              </a:rPr>
              <a:t>THE </a:t>
            </a:r>
            <a:r>
              <a:rPr lang="en-US" spc="-20" dirty="0" smtClean="0">
                <a:solidFill>
                  <a:srgbClr val="002060"/>
                </a:solidFill>
                <a:latin typeface="Times New Roman" panose="02020603050405020304" pitchFamily="18" charset="0"/>
                <a:cs typeface="Times New Roman" panose="02020603050405020304" pitchFamily="18" charset="0"/>
              </a:rPr>
              <a:t>PERSISTENCE </a:t>
            </a:r>
            <a:r>
              <a:rPr lang="en-US" spc="-5" dirty="0" smtClean="0">
                <a:solidFill>
                  <a:srgbClr val="002060"/>
                </a:solidFill>
                <a:latin typeface="Times New Roman" panose="02020603050405020304" pitchFamily="18" charset="0"/>
                <a:cs typeface="Times New Roman" panose="02020603050405020304" pitchFamily="18" charset="0"/>
              </a:rPr>
              <a:t>OR </a:t>
            </a:r>
            <a:r>
              <a:rPr lang="en-US" spc="-20" dirty="0" smtClean="0">
                <a:solidFill>
                  <a:srgbClr val="002060"/>
                </a:solidFill>
                <a:latin typeface="Times New Roman" panose="02020603050405020304" pitchFamily="18" charset="0"/>
                <a:cs typeface="Times New Roman" panose="02020603050405020304" pitchFamily="18" charset="0"/>
              </a:rPr>
              <a:t>PROLONGATION </a:t>
            </a:r>
            <a:r>
              <a:rPr lang="en-US" spc="-5" dirty="0" smtClean="0">
                <a:solidFill>
                  <a:srgbClr val="002060"/>
                </a:solidFill>
                <a:latin typeface="Times New Roman" panose="02020603050405020304" pitchFamily="18" charset="0"/>
                <a:cs typeface="Times New Roman" panose="02020603050405020304" pitchFamily="18" charset="0"/>
              </a:rPr>
              <a:t>OF </a:t>
            </a:r>
            <a:r>
              <a:rPr lang="en-US" dirty="0" smtClean="0">
                <a:solidFill>
                  <a:srgbClr val="002060"/>
                </a:solidFill>
                <a:latin typeface="Times New Roman" panose="02020603050405020304" pitchFamily="18" charset="0"/>
                <a:cs typeface="Times New Roman" panose="02020603050405020304" pitchFamily="18" charset="0"/>
              </a:rPr>
              <a:t>SOUND IN A </a:t>
            </a:r>
            <a:r>
              <a:rPr lang="en-US" spc="-5" dirty="0" smtClean="0">
                <a:solidFill>
                  <a:srgbClr val="002060"/>
                </a:solidFill>
                <a:latin typeface="Times New Roman" panose="02020603050405020304" pitchFamily="18" charset="0"/>
                <a:cs typeface="Times New Roman" panose="02020603050405020304" pitchFamily="18" charset="0"/>
              </a:rPr>
              <a:t>HALL </a:t>
            </a:r>
            <a:r>
              <a:rPr lang="en-US" dirty="0" smtClean="0">
                <a:solidFill>
                  <a:srgbClr val="002060"/>
                </a:solidFill>
                <a:latin typeface="Times New Roman" panose="02020603050405020304" pitchFamily="18" charset="0"/>
                <a:cs typeface="Times New Roman" panose="02020603050405020304" pitchFamily="18" charset="0"/>
              </a:rPr>
              <a:t>EVEN AFTER  </a:t>
            </a:r>
            <a:r>
              <a:rPr lang="en-US" spc="-5" dirty="0" smtClean="0">
                <a:solidFill>
                  <a:srgbClr val="002060"/>
                </a:solidFill>
                <a:latin typeface="Times New Roman" panose="02020603050405020304" pitchFamily="18" charset="0"/>
                <a:cs typeface="Times New Roman" panose="02020603050405020304" pitchFamily="18" charset="0"/>
              </a:rPr>
              <a:t>THE SOURCE </a:t>
            </a:r>
            <a:r>
              <a:rPr lang="en-US" spc="-15" dirty="0" smtClean="0">
                <a:solidFill>
                  <a:srgbClr val="002060"/>
                </a:solidFill>
                <a:latin typeface="Times New Roman" panose="02020603050405020304" pitchFamily="18" charset="0"/>
                <a:cs typeface="Times New Roman" panose="02020603050405020304" pitchFamily="18" charset="0"/>
              </a:rPr>
              <a:t>STOPPED </a:t>
            </a:r>
            <a:r>
              <a:rPr lang="en-US" dirty="0" smtClean="0">
                <a:solidFill>
                  <a:srgbClr val="002060"/>
                </a:solidFill>
                <a:latin typeface="Times New Roman" panose="02020603050405020304" pitchFamily="18" charset="0"/>
                <a:cs typeface="Times New Roman" panose="02020603050405020304" pitchFamily="18" charset="0"/>
              </a:rPr>
              <a:t>EMITTING</a:t>
            </a:r>
            <a:r>
              <a:rPr lang="en-US" spc="-50" dirty="0" smtClean="0">
                <a:solidFill>
                  <a:srgbClr val="002060"/>
                </a:solidFill>
                <a:latin typeface="Times New Roman" panose="02020603050405020304" pitchFamily="18" charset="0"/>
                <a:cs typeface="Times New Roman" panose="02020603050405020304" pitchFamily="18" charset="0"/>
              </a:rPr>
              <a:t> </a:t>
            </a:r>
            <a:r>
              <a:rPr lang="en-US" spc="-10" dirty="0" smtClean="0">
                <a:solidFill>
                  <a:srgbClr val="002060"/>
                </a:solidFill>
                <a:latin typeface="Times New Roman" panose="02020603050405020304" pitchFamily="18" charset="0"/>
                <a:cs typeface="Times New Roman" panose="02020603050405020304" pitchFamily="18" charset="0"/>
              </a:rPr>
              <a:t>SOUND.</a:t>
            </a:r>
            <a:endParaRPr lang="en-US" dirty="0" smtClean="0">
              <a:solidFill>
                <a:srgbClr val="002060"/>
              </a:solidFill>
              <a:latin typeface="Times New Roman" panose="02020603050405020304" pitchFamily="18" charset="0"/>
              <a:cs typeface="Times New Roman" panose="02020603050405020304" pitchFamily="18" charset="0"/>
            </a:endParaRPr>
          </a:p>
          <a:p>
            <a:pPr marL="12700" marR="208279" algn="just">
              <a:lnSpc>
                <a:spcPct val="120000"/>
              </a:lnSpc>
            </a:pPr>
            <a:r>
              <a:rPr lang="en-US" dirty="0" smtClean="0">
                <a:solidFill>
                  <a:srgbClr val="002060"/>
                </a:solidFill>
                <a:latin typeface="Times New Roman" panose="02020603050405020304" pitchFamily="18" charset="0"/>
                <a:cs typeface="Times New Roman" panose="02020603050405020304" pitchFamily="18" charset="0"/>
              </a:rPr>
              <a:t>IN ORDER </a:t>
            </a:r>
            <a:r>
              <a:rPr lang="en-US" spc="-35" dirty="0" smtClean="0">
                <a:solidFill>
                  <a:srgbClr val="002060"/>
                </a:solidFill>
                <a:latin typeface="Times New Roman" panose="02020603050405020304" pitchFamily="18" charset="0"/>
                <a:cs typeface="Times New Roman" panose="02020603050405020304" pitchFamily="18" charset="0"/>
              </a:rPr>
              <a:t>TO </a:t>
            </a:r>
            <a:r>
              <a:rPr lang="en-US" spc="-25" dirty="0" smtClean="0">
                <a:solidFill>
                  <a:srgbClr val="002060"/>
                </a:solidFill>
                <a:latin typeface="Times New Roman" panose="02020603050405020304" pitchFamily="18" charset="0"/>
                <a:cs typeface="Times New Roman" panose="02020603050405020304" pitchFamily="18" charset="0"/>
              </a:rPr>
              <a:t>HAVE </a:t>
            </a:r>
            <a:r>
              <a:rPr lang="en-US" dirty="0" smtClean="0">
                <a:solidFill>
                  <a:srgbClr val="002060"/>
                </a:solidFill>
                <a:latin typeface="Times New Roman" panose="02020603050405020304" pitchFamily="18" charset="0"/>
                <a:cs typeface="Times New Roman" panose="02020603050405020304" pitchFamily="18" charset="0"/>
              </a:rPr>
              <a:t>GOOD </a:t>
            </a:r>
            <a:r>
              <a:rPr lang="en-US" spc="-5" dirty="0" smtClean="0">
                <a:solidFill>
                  <a:srgbClr val="002060"/>
                </a:solidFill>
                <a:latin typeface="Times New Roman" panose="02020603050405020304" pitchFamily="18" charset="0"/>
                <a:cs typeface="Times New Roman" panose="02020603050405020304" pitchFamily="18" charset="0"/>
              </a:rPr>
              <a:t>ACOUSTIC </a:t>
            </a:r>
            <a:r>
              <a:rPr lang="en-US" spc="-35" dirty="0" smtClean="0">
                <a:solidFill>
                  <a:srgbClr val="002060"/>
                </a:solidFill>
                <a:latin typeface="Times New Roman" panose="02020603050405020304" pitchFamily="18" charset="0"/>
                <a:cs typeface="Times New Roman" panose="02020603050405020304" pitchFamily="18" charset="0"/>
              </a:rPr>
              <a:t>EFFECT, </a:t>
            </a:r>
            <a:r>
              <a:rPr lang="en-US" spc="-5" dirty="0" smtClean="0">
                <a:solidFill>
                  <a:srgbClr val="002060"/>
                </a:solidFill>
                <a:latin typeface="Times New Roman" panose="02020603050405020304" pitchFamily="18" charset="0"/>
                <a:cs typeface="Times New Roman" panose="02020603050405020304" pitchFamily="18" charset="0"/>
              </a:rPr>
              <a:t>THE </a:t>
            </a:r>
            <a:r>
              <a:rPr lang="en-US" spc="-15" dirty="0" smtClean="0">
                <a:solidFill>
                  <a:srgbClr val="002060"/>
                </a:solidFill>
                <a:latin typeface="Times New Roman" panose="02020603050405020304" pitchFamily="18" charset="0"/>
                <a:cs typeface="Times New Roman" panose="02020603050405020304" pitchFamily="18" charset="0"/>
              </a:rPr>
              <a:t>REVERBERATION </a:t>
            </a:r>
            <a:r>
              <a:rPr lang="en-US" spc="-5" dirty="0" smtClean="0">
                <a:solidFill>
                  <a:srgbClr val="002060"/>
                </a:solidFill>
                <a:latin typeface="Times New Roman" panose="02020603050405020304" pitchFamily="18" charset="0"/>
                <a:cs typeface="Times New Roman" panose="02020603050405020304" pitchFamily="18" charset="0"/>
              </a:rPr>
              <a:t>TIME HAS </a:t>
            </a:r>
            <a:r>
              <a:rPr lang="en-US" spc="-35" dirty="0" smtClean="0">
                <a:solidFill>
                  <a:srgbClr val="002060"/>
                </a:solidFill>
                <a:latin typeface="Times New Roman" panose="02020603050405020304" pitchFamily="18" charset="0"/>
                <a:cs typeface="Times New Roman" panose="02020603050405020304" pitchFamily="18" charset="0"/>
              </a:rPr>
              <a:t>TO </a:t>
            </a:r>
            <a:r>
              <a:rPr lang="en-US" dirty="0" smtClean="0">
                <a:solidFill>
                  <a:srgbClr val="002060"/>
                </a:solidFill>
                <a:latin typeface="Times New Roman" panose="02020603050405020304" pitchFamily="18" charset="0"/>
                <a:cs typeface="Times New Roman" panose="02020603050405020304" pitchFamily="18" charset="0"/>
              </a:rPr>
              <a:t>BE  </a:t>
            </a:r>
            <a:r>
              <a:rPr lang="en-US" spc="-15" dirty="0" smtClean="0">
                <a:solidFill>
                  <a:srgbClr val="002060"/>
                </a:solidFill>
                <a:latin typeface="Times New Roman" panose="02020603050405020304" pitchFamily="18" charset="0"/>
                <a:cs typeface="Times New Roman" panose="02020603050405020304" pitchFamily="18" charset="0"/>
              </a:rPr>
              <a:t>MAINTAINED </a:t>
            </a:r>
            <a:r>
              <a:rPr lang="en-US" spc="-80" dirty="0" smtClean="0">
                <a:solidFill>
                  <a:srgbClr val="002060"/>
                </a:solidFill>
                <a:latin typeface="Times New Roman" panose="02020603050405020304" pitchFamily="18" charset="0"/>
                <a:cs typeface="Times New Roman" panose="02020603050405020304" pitchFamily="18" charset="0"/>
              </a:rPr>
              <a:t>AT </a:t>
            </a:r>
            <a:r>
              <a:rPr lang="en-US" spc="-5" dirty="0" smtClean="0">
                <a:solidFill>
                  <a:srgbClr val="FF0000"/>
                </a:solidFill>
                <a:latin typeface="Times New Roman" panose="02020603050405020304" pitchFamily="18" charset="0"/>
                <a:cs typeface="Times New Roman" panose="02020603050405020304" pitchFamily="18" charset="0"/>
              </a:rPr>
              <a:t>OPTIMUM </a:t>
            </a:r>
            <a:r>
              <a:rPr lang="en-US" spc="-25" dirty="0" smtClean="0">
                <a:solidFill>
                  <a:srgbClr val="002060"/>
                </a:solidFill>
                <a:latin typeface="Times New Roman" panose="02020603050405020304" pitchFamily="18" charset="0"/>
                <a:cs typeface="Times New Roman" panose="02020603050405020304" pitchFamily="18" charset="0"/>
              </a:rPr>
              <a:t>VALUE. </a:t>
            </a:r>
            <a:r>
              <a:rPr lang="en-US" spc="-5" dirty="0" smtClean="0">
                <a:solidFill>
                  <a:srgbClr val="002060"/>
                </a:solidFill>
                <a:latin typeface="Times New Roman" panose="02020603050405020304" pitchFamily="18" charset="0"/>
                <a:cs typeface="Times New Roman" panose="02020603050405020304" pitchFamily="18" charset="0"/>
              </a:rPr>
              <a:t>THE REASON </a:t>
            </a:r>
            <a:r>
              <a:rPr lang="en-US" dirty="0" smtClean="0">
                <a:solidFill>
                  <a:srgbClr val="002060"/>
                </a:solidFill>
                <a:latin typeface="Times New Roman" panose="02020603050405020304" pitchFamily="18" charset="0"/>
                <a:cs typeface="Times New Roman" panose="02020603050405020304" pitchFamily="18" charset="0"/>
              </a:rPr>
              <a:t>IS, IF </a:t>
            </a:r>
            <a:r>
              <a:rPr lang="en-US" spc="-5" dirty="0" smtClean="0">
                <a:solidFill>
                  <a:srgbClr val="002060"/>
                </a:solidFill>
                <a:latin typeface="Times New Roman" panose="02020603050405020304" pitchFamily="18" charset="0"/>
                <a:cs typeface="Times New Roman" panose="02020603050405020304" pitchFamily="18" charset="0"/>
              </a:rPr>
              <a:t>THE </a:t>
            </a:r>
            <a:r>
              <a:rPr lang="en-US" spc="-15" dirty="0" smtClean="0">
                <a:solidFill>
                  <a:srgbClr val="002060"/>
                </a:solidFill>
                <a:latin typeface="Times New Roman" panose="02020603050405020304" pitchFamily="18" charset="0"/>
                <a:cs typeface="Times New Roman" panose="02020603050405020304" pitchFamily="18" charset="0"/>
              </a:rPr>
              <a:t>REVERBERATION </a:t>
            </a:r>
            <a:r>
              <a:rPr lang="en-US" spc="-5" dirty="0" smtClean="0">
                <a:solidFill>
                  <a:srgbClr val="002060"/>
                </a:solidFill>
                <a:latin typeface="Times New Roman" panose="02020603050405020304" pitchFamily="18" charset="0"/>
                <a:cs typeface="Times New Roman" panose="02020603050405020304" pitchFamily="18" charset="0"/>
              </a:rPr>
              <a:t>TIME </a:t>
            </a:r>
            <a:r>
              <a:rPr lang="en-US" dirty="0" smtClean="0">
                <a:solidFill>
                  <a:srgbClr val="002060"/>
                </a:solidFill>
                <a:latin typeface="Times New Roman" panose="02020603050405020304" pitchFamily="18" charset="0"/>
                <a:cs typeface="Times New Roman" panose="02020603050405020304" pitchFamily="18" charset="0"/>
              </a:rPr>
              <a:t>IS </a:t>
            </a:r>
            <a:r>
              <a:rPr lang="en-US" spc="-30" dirty="0" smtClean="0">
                <a:solidFill>
                  <a:srgbClr val="002060"/>
                </a:solidFill>
                <a:latin typeface="Times New Roman" panose="02020603050405020304" pitchFamily="18" charset="0"/>
                <a:cs typeface="Times New Roman" panose="02020603050405020304" pitchFamily="18" charset="0"/>
              </a:rPr>
              <a:t>TOO  </a:t>
            </a:r>
            <a:r>
              <a:rPr lang="en-US" dirty="0" smtClean="0">
                <a:solidFill>
                  <a:srgbClr val="FF0000"/>
                </a:solidFill>
                <a:latin typeface="Times New Roman" panose="02020603050405020304" pitchFamily="18" charset="0"/>
                <a:cs typeface="Times New Roman" panose="02020603050405020304" pitchFamily="18" charset="0"/>
              </a:rPr>
              <a:t>SMALL,</a:t>
            </a:r>
            <a:r>
              <a:rPr lang="en-US" dirty="0" smtClean="0">
                <a:solidFill>
                  <a:srgbClr val="002060"/>
                </a:solidFill>
                <a:latin typeface="Times New Roman" panose="02020603050405020304" pitchFamily="18" charset="0"/>
                <a:cs typeface="Times New Roman" panose="02020603050405020304" pitchFamily="18" charset="0"/>
              </a:rPr>
              <a:t> </a:t>
            </a:r>
            <a:r>
              <a:rPr lang="en-US" spc="-5" dirty="0" smtClean="0">
                <a:solidFill>
                  <a:srgbClr val="002060"/>
                </a:solidFill>
                <a:latin typeface="Times New Roman" panose="02020603050405020304" pitchFamily="18" charset="0"/>
                <a:cs typeface="Times New Roman" panose="02020603050405020304" pitchFamily="18" charset="0"/>
              </a:rPr>
              <a:t>THE </a:t>
            </a:r>
            <a:r>
              <a:rPr lang="en-US" spc="-10" dirty="0" smtClean="0">
                <a:solidFill>
                  <a:srgbClr val="002060"/>
                </a:solidFill>
                <a:latin typeface="Times New Roman" panose="02020603050405020304" pitchFamily="18" charset="0"/>
                <a:cs typeface="Times New Roman" panose="02020603050405020304" pitchFamily="18" charset="0"/>
              </a:rPr>
              <a:t>LOUDNESS </a:t>
            </a:r>
            <a:r>
              <a:rPr lang="en-US" spc="-5" dirty="0" smtClean="0">
                <a:solidFill>
                  <a:srgbClr val="002060"/>
                </a:solidFill>
                <a:latin typeface="Times New Roman" panose="02020603050405020304" pitchFamily="18" charset="0"/>
                <a:cs typeface="Times New Roman" panose="02020603050405020304" pitchFamily="18" charset="0"/>
              </a:rPr>
              <a:t>BECOMES </a:t>
            </a:r>
            <a:r>
              <a:rPr lang="en-US" spc="-25" dirty="0" smtClean="0">
                <a:solidFill>
                  <a:srgbClr val="002060"/>
                </a:solidFill>
                <a:latin typeface="Times New Roman" panose="02020603050405020304" pitchFamily="18" charset="0"/>
                <a:cs typeface="Times New Roman" panose="02020603050405020304" pitchFamily="18" charset="0"/>
              </a:rPr>
              <a:t>INADEQUATE. </a:t>
            </a:r>
            <a:r>
              <a:rPr lang="en-US" dirty="0" smtClean="0">
                <a:solidFill>
                  <a:srgbClr val="002060"/>
                </a:solidFill>
                <a:latin typeface="Times New Roman" panose="02020603050405020304" pitchFamily="18" charset="0"/>
                <a:cs typeface="Times New Roman" panose="02020603050405020304" pitchFamily="18" charset="0"/>
              </a:rPr>
              <a:t>AS A </a:t>
            </a:r>
            <a:r>
              <a:rPr lang="en-US" spc="-30" dirty="0" smtClean="0">
                <a:solidFill>
                  <a:srgbClr val="002060"/>
                </a:solidFill>
                <a:latin typeface="Times New Roman" panose="02020603050405020304" pitchFamily="18" charset="0"/>
                <a:cs typeface="Times New Roman" panose="02020603050405020304" pitchFamily="18" charset="0"/>
              </a:rPr>
              <a:t>RESULT </a:t>
            </a:r>
            <a:r>
              <a:rPr lang="en-US" spc="-5" dirty="0" smtClean="0">
                <a:solidFill>
                  <a:srgbClr val="002060"/>
                </a:solidFill>
                <a:latin typeface="Times New Roman" panose="02020603050405020304" pitchFamily="18" charset="0"/>
                <a:cs typeface="Times New Roman" panose="02020603050405020304" pitchFamily="18" charset="0"/>
              </a:rPr>
              <a:t>THE SOUND </a:t>
            </a:r>
            <a:r>
              <a:rPr lang="en-US" spc="-45" dirty="0" smtClean="0">
                <a:solidFill>
                  <a:srgbClr val="002060"/>
                </a:solidFill>
                <a:latin typeface="Times New Roman" panose="02020603050405020304" pitchFamily="18" charset="0"/>
                <a:cs typeface="Times New Roman" panose="02020603050405020304" pitchFamily="18" charset="0"/>
              </a:rPr>
              <a:t>MAY </a:t>
            </a:r>
            <a:r>
              <a:rPr lang="en-US" spc="-15" dirty="0" smtClean="0">
                <a:solidFill>
                  <a:srgbClr val="002060"/>
                </a:solidFill>
                <a:latin typeface="Times New Roman" panose="02020603050405020304" pitchFamily="18" charset="0"/>
                <a:cs typeface="Times New Roman" panose="02020603050405020304" pitchFamily="18" charset="0"/>
              </a:rPr>
              <a:t>NOT </a:t>
            </a:r>
            <a:r>
              <a:rPr lang="en-US" spc="-5" dirty="0" smtClean="0">
                <a:solidFill>
                  <a:srgbClr val="002060"/>
                </a:solidFill>
                <a:latin typeface="Times New Roman" panose="02020603050405020304" pitchFamily="18" charset="0"/>
                <a:cs typeface="Times New Roman" panose="02020603050405020304" pitchFamily="18" charset="0"/>
              </a:rPr>
              <a:t>REACH  </a:t>
            </a:r>
            <a:r>
              <a:rPr lang="en-US" spc="-35" dirty="0" smtClean="0">
                <a:solidFill>
                  <a:srgbClr val="002060"/>
                </a:solidFill>
                <a:latin typeface="Times New Roman" panose="02020603050405020304" pitchFamily="18" charset="0"/>
                <a:cs typeface="Times New Roman" panose="02020603050405020304" pitchFamily="18" charset="0"/>
              </a:rPr>
              <a:t>TO </a:t>
            </a:r>
            <a:r>
              <a:rPr lang="en-US" spc="-5" dirty="0" smtClean="0">
                <a:solidFill>
                  <a:srgbClr val="002060"/>
                </a:solidFill>
                <a:latin typeface="Times New Roman" panose="02020603050405020304" pitchFamily="18" charset="0"/>
                <a:cs typeface="Times New Roman" panose="02020603050405020304" pitchFamily="18" charset="0"/>
              </a:rPr>
              <a:t>THE</a:t>
            </a:r>
            <a:r>
              <a:rPr lang="en-US" spc="35" dirty="0" smtClean="0">
                <a:solidFill>
                  <a:srgbClr val="002060"/>
                </a:solidFill>
                <a:latin typeface="Times New Roman" panose="02020603050405020304" pitchFamily="18" charset="0"/>
                <a:cs typeface="Times New Roman" panose="02020603050405020304" pitchFamily="18" charset="0"/>
              </a:rPr>
              <a:t> </a:t>
            </a:r>
            <a:r>
              <a:rPr lang="en-US" spc="-5" dirty="0" smtClean="0">
                <a:solidFill>
                  <a:srgbClr val="002060"/>
                </a:solidFill>
                <a:latin typeface="Times New Roman" panose="02020603050405020304" pitchFamily="18" charset="0"/>
                <a:cs typeface="Times New Roman" panose="02020603050405020304" pitchFamily="18" charset="0"/>
              </a:rPr>
              <a:t>LISTENER.</a:t>
            </a:r>
            <a:endParaRPr lang="en-US" dirty="0" smtClean="0">
              <a:solidFill>
                <a:srgbClr val="002060"/>
              </a:solidFill>
              <a:latin typeface="Times New Roman" panose="02020603050405020304" pitchFamily="18" charset="0"/>
              <a:cs typeface="Times New Roman" panose="02020603050405020304" pitchFamily="18" charset="0"/>
            </a:endParaRPr>
          </a:p>
          <a:p>
            <a:pPr marL="12700" marR="317500" algn="just">
              <a:lnSpc>
                <a:spcPct val="120000"/>
              </a:lnSpc>
            </a:pPr>
            <a:r>
              <a:rPr lang="en-US" spc="-5" dirty="0" smtClean="0">
                <a:solidFill>
                  <a:srgbClr val="002060"/>
                </a:solidFill>
                <a:latin typeface="Times New Roman" panose="02020603050405020304" pitchFamily="18" charset="0"/>
                <a:cs typeface="Times New Roman" panose="02020603050405020304" pitchFamily="18" charset="0"/>
              </a:rPr>
              <a:t>THUS, THIS </a:t>
            </a:r>
            <a:r>
              <a:rPr lang="en-US" dirty="0" smtClean="0">
                <a:solidFill>
                  <a:srgbClr val="002060"/>
                </a:solidFill>
                <a:latin typeface="Times New Roman" panose="02020603050405020304" pitchFamily="18" charset="0"/>
                <a:cs typeface="Times New Roman" panose="02020603050405020304" pitchFamily="18" charset="0"/>
              </a:rPr>
              <a:t>GIVE </a:t>
            </a:r>
            <a:r>
              <a:rPr lang="en-US" spc="-5" dirty="0" smtClean="0">
                <a:solidFill>
                  <a:srgbClr val="002060"/>
                </a:solidFill>
                <a:latin typeface="Times New Roman" panose="02020603050405020304" pitchFamily="18" charset="0"/>
                <a:cs typeface="Times New Roman" panose="02020603050405020304" pitchFamily="18" charset="0"/>
              </a:rPr>
              <a:t>TH</a:t>
            </a:r>
            <a:r>
              <a:rPr lang="en-US" dirty="0" smtClean="0">
                <a:solidFill>
                  <a:srgbClr val="002060"/>
                </a:solidFill>
                <a:latin typeface="Times New Roman" panose="02020603050405020304" pitchFamily="18" charset="0"/>
                <a:cs typeface="Times New Roman" panose="02020603050405020304" pitchFamily="18" charset="0"/>
              </a:rPr>
              <a:t>E HALL A </a:t>
            </a:r>
            <a:r>
              <a:rPr lang="en-US" spc="-5" dirty="0" smtClean="0">
                <a:solidFill>
                  <a:srgbClr val="FF0000"/>
                </a:solidFill>
                <a:latin typeface="Times New Roman" panose="02020603050405020304" pitchFamily="18" charset="0"/>
                <a:cs typeface="Times New Roman" panose="02020603050405020304" pitchFamily="18" charset="0"/>
              </a:rPr>
              <a:t>DEAD </a:t>
            </a:r>
            <a:r>
              <a:rPr lang="en-US" spc="-30" dirty="0" smtClean="0">
                <a:solidFill>
                  <a:srgbClr val="FF0000"/>
                </a:solidFill>
                <a:latin typeface="Times New Roman" panose="02020603050405020304" pitchFamily="18" charset="0"/>
                <a:cs typeface="Times New Roman" panose="02020603050405020304" pitchFamily="18" charset="0"/>
              </a:rPr>
              <a:t>EFFECT</a:t>
            </a:r>
            <a:r>
              <a:rPr lang="en-US" spc="-30" dirty="0" smtClean="0">
                <a:solidFill>
                  <a:srgbClr val="002060"/>
                </a:solidFill>
                <a:latin typeface="Times New Roman" panose="02020603050405020304" pitchFamily="18" charset="0"/>
                <a:cs typeface="Times New Roman" panose="02020603050405020304" pitchFamily="18" charset="0"/>
              </a:rPr>
              <a:t>. </a:t>
            </a:r>
            <a:r>
              <a:rPr lang="en-US" dirty="0" smtClean="0">
                <a:solidFill>
                  <a:srgbClr val="002060"/>
                </a:solidFill>
                <a:latin typeface="Times New Roman" panose="02020603050405020304" pitchFamily="18" charset="0"/>
                <a:cs typeface="Times New Roman" panose="02020603050405020304" pitchFamily="18" charset="0"/>
              </a:rPr>
              <a:t>ON </a:t>
            </a:r>
            <a:r>
              <a:rPr lang="en-US" spc="-5" dirty="0" smtClean="0">
                <a:solidFill>
                  <a:srgbClr val="002060"/>
                </a:solidFill>
                <a:latin typeface="Times New Roman" panose="02020603050405020304" pitchFamily="18" charset="0"/>
                <a:cs typeface="Times New Roman" panose="02020603050405020304" pitchFamily="18" charset="0"/>
              </a:rPr>
              <a:t>THE </a:t>
            </a:r>
            <a:r>
              <a:rPr lang="en-US" spc="-10" dirty="0" smtClean="0">
                <a:solidFill>
                  <a:srgbClr val="002060"/>
                </a:solidFill>
                <a:latin typeface="Times New Roman" panose="02020603050405020304" pitchFamily="18" charset="0"/>
                <a:cs typeface="Times New Roman" panose="02020603050405020304" pitchFamily="18" charset="0"/>
              </a:rPr>
              <a:t>OTHER HAND, </a:t>
            </a:r>
            <a:r>
              <a:rPr lang="en-US" dirty="0" smtClean="0">
                <a:solidFill>
                  <a:srgbClr val="002060"/>
                </a:solidFill>
                <a:latin typeface="Times New Roman" panose="02020603050405020304" pitchFamily="18" charset="0"/>
                <a:cs typeface="Times New Roman" panose="02020603050405020304" pitchFamily="18" charset="0"/>
              </a:rPr>
              <a:t>IF </a:t>
            </a:r>
            <a:r>
              <a:rPr lang="en-US" spc="-5" dirty="0" smtClean="0">
                <a:solidFill>
                  <a:srgbClr val="002060"/>
                </a:solidFill>
                <a:latin typeface="Times New Roman" panose="02020603050405020304" pitchFamily="18" charset="0"/>
                <a:cs typeface="Times New Roman" panose="02020603050405020304" pitchFamily="18" charset="0"/>
              </a:rPr>
              <a:t>THE </a:t>
            </a:r>
            <a:r>
              <a:rPr lang="en-US" spc="-15" dirty="0" smtClean="0">
                <a:solidFill>
                  <a:srgbClr val="002060"/>
                </a:solidFill>
                <a:latin typeface="Times New Roman" panose="02020603050405020304" pitchFamily="18" charset="0"/>
                <a:cs typeface="Times New Roman" panose="02020603050405020304" pitchFamily="18" charset="0"/>
              </a:rPr>
              <a:t>REVERBERATION  </a:t>
            </a:r>
            <a:r>
              <a:rPr lang="en-US" spc="-5" dirty="0" smtClean="0">
                <a:solidFill>
                  <a:srgbClr val="002060"/>
                </a:solidFill>
                <a:latin typeface="Times New Roman" panose="02020603050405020304" pitchFamily="18" charset="0"/>
                <a:cs typeface="Times New Roman" panose="02020603050405020304" pitchFamily="18" charset="0"/>
              </a:rPr>
              <a:t>TIME </a:t>
            </a:r>
            <a:r>
              <a:rPr lang="en-US" dirty="0" smtClean="0">
                <a:solidFill>
                  <a:srgbClr val="002060"/>
                </a:solidFill>
                <a:latin typeface="Times New Roman" panose="02020603050405020304" pitchFamily="18" charset="0"/>
                <a:cs typeface="Times New Roman" panose="02020603050405020304" pitchFamily="18" charset="0"/>
              </a:rPr>
              <a:t>IS </a:t>
            </a:r>
            <a:r>
              <a:rPr lang="en-US" spc="-25" dirty="0" smtClean="0">
                <a:solidFill>
                  <a:srgbClr val="FF0000"/>
                </a:solidFill>
                <a:latin typeface="Times New Roman" panose="02020603050405020304" pitchFamily="18" charset="0"/>
                <a:cs typeface="Times New Roman" panose="02020603050405020304" pitchFamily="18" charset="0"/>
              </a:rPr>
              <a:t>TOO </a:t>
            </a:r>
            <a:r>
              <a:rPr lang="en-US" spc="-10" dirty="0" smtClean="0">
                <a:solidFill>
                  <a:srgbClr val="FF0000"/>
                </a:solidFill>
                <a:latin typeface="Times New Roman" panose="02020603050405020304" pitchFamily="18" charset="0"/>
                <a:cs typeface="Times New Roman" panose="02020603050405020304" pitchFamily="18" charset="0"/>
              </a:rPr>
              <a:t>LONG, </a:t>
            </a:r>
            <a:r>
              <a:rPr lang="en-US" dirty="0" smtClean="0">
                <a:solidFill>
                  <a:srgbClr val="002060"/>
                </a:solidFill>
                <a:latin typeface="Times New Roman" panose="02020603050405020304" pitchFamily="18" charset="0"/>
                <a:cs typeface="Times New Roman" panose="02020603050405020304" pitchFamily="18" charset="0"/>
              </a:rPr>
              <a:t>IT WILL </a:t>
            </a:r>
            <a:r>
              <a:rPr lang="en-US" spc="-10" dirty="0" smtClean="0">
                <a:solidFill>
                  <a:srgbClr val="002060"/>
                </a:solidFill>
                <a:latin typeface="Times New Roman" panose="02020603050405020304" pitchFamily="18" charset="0"/>
                <a:cs typeface="Times New Roman" panose="02020603050405020304" pitchFamily="18" charset="0"/>
              </a:rPr>
              <a:t>LEAD </a:t>
            </a:r>
            <a:r>
              <a:rPr lang="en-US" spc="-35" dirty="0" smtClean="0">
                <a:solidFill>
                  <a:srgbClr val="002060"/>
                </a:solidFill>
                <a:latin typeface="Times New Roman" panose="02020603050405020304" pitchFamily="18" charset="0"/>
                <a:cs typeface="Times New Roman" panose="02020603050405020304" pitchFamily="18" charset="0"/>
              </a:rPr>
              <a:t>TO </a:t>
            </a:r>
            <a:r>
              <a:rPr lang="en-US" dirty="0" smtClean="0">
                <a:solidFill>
                  <a:srgbClr val="002060"/>
                </a:solidFill>
                <a:latin typeface="Times New Roman" panose="02020603050405020304" pitchFamily="18" charset="0"/>
                <a:cs typeface="Times New Roman" panose="02020603050405020304" pitchFamily="18" charset="0"/>
              </a:rPr>
              <a:t>MORE </a:t>
            </a:r>
            <a:r>
              <a:rPr lang="en-US" spc="-5" dirty="0" smtClean="0">
                <a:solidFill>
                  <a:srgbClr val="002060"/>
                </a:solidFill>
                <a:latin typeface="Times New Roman" panose="02020603050405020304" pitchFamily="18" charset="0"/>
                <a:cs typeface="Times New Roman" panose="02020603050405020304" pitchFamily="18" charset="0"/>
              </a:rPr>
              <a:t>CONFUSION DUE </a:t>
            </a:r>
            <a:r>
              <a:rPr lang="en-US" spc="-35" dirty="0" smtClean="0">
                <a:solidFill>
                  <a:srgbClr val="002060"/>
                </a:solidFill>
                <a:latin typeface="Times New Roman" panose="02020603050405020304" pitchFamily="18" charset="0"/>
                <a:cs typeface="Times New Roman" panose="02020603050405020304" pitchFamily="18" charset="0"/>
              </a:rPr>
              <a:t>TO </a:t>
            </a:r>
            <a:r>
              <a:rPr lang="en-US" dirty="0" smtClean="0">
                <a:solidFill>
                  <a:srgbClr val="002060"/>
                </a:solidFill>
                <a:latin typeface="Times New Roman" panose="02020603050405020304" pitchFamily="18" charset="0"/>
                <a:cs typeface="Times New Roman" panose="02020603050405020304" pitchFamily="18" charset="0"/>
              </a:rPr>
              <a:t>MIXING OF DIFFERENT  </a:t>
            </a:r>
            <a:r>
              <a:rPr lang="en-US" spc="-5" dirty="0" smtClean="0">
                <a:solidFill>
                  <a:srgbClr val="002060"/>
                </a:solidFill>
                <a:latin typeface="Times New Roman" panose="02020603050405020304" pitchFamily="18" charset="0"/>
                <a:cs typeface="Times New Roman" panose="02020603050405020304" pitchFamily="18" charset="0"/>
              </a:rPr>
              <a:t>STYLE.</a:t>
            </a:r>
            <a:endParaRPr lang="en-US" dirty="0" smtClean="0">
              <a:solidFill>
                <a:srgbClr val="002060"/>
              </a:solidFill>
              <a:latin typeface="Times New Roman" panose="02020603050405020304" pitchFamily="18" charset="0"/>
              <a:cs typeface="Times New Roman" panose="02020603050405020304" pitchFamily="18" charset="0"/>
            </a:endParaRPr>
          </a:p>
          <a:p>
            <a:pPr marL="12700" algn="just">
              <a:lnSpc>
                <a:spcPct val="100000"/>
              </a:lnSpc>
              <a:spcBef>
                <a:spcPts val="484"/>
              </a:spcBef>
            </a:pPr>
            <a:r>
              <a:rPr lang="en-US" spc="-5" dirty="0" smtClean="0">
                <a:solidFill>
                  <a:srgbClr val="002060"/>
                </a:solidFill>
                <a:latin typeface="Times New Roman" panose="02020603050405020304" pitchFamily="18" charset="0"/>
                <a:cs typeface="Times New Roman" panose="02020603050405020304" pitchFamily="18" charset="0"/>
              </a:rPr>
              <a:t>HENCE </a:t>
            </a:r>
            <a:r>
              <a:rPr lang="en-US" spc="-35" dirty="0" smtClean="0">
                <a:solidFill>
                  <a:srgbClr val="002060"/>
                </a:solidFill>
                <a:latin typeface="Times New Roman" panose="02020603050405020304" pitchFamily="18" charset="0"/>
                <a:cs typeface="Times New Roman" panose="02020603050405020304" pitchFamily="18" charset="0"/>
              </a:rPr>
              <a:t>TO </a:t>
            </a:r>
            <a:r>
              <a:rPr lang="en-US" spc="-20" dirty="0" smtClean="0">
                <a:solidFill>
                  <a:srgbClr val="002060"/>
                </a:solidFill>
                <a:latin typeface="Times New Roman" panose="02020603050405020304" pitchFamily="18" charset="0"/>
                <a:cs typeface="Times New Roman" panose="02020603050405020304" pitchFamily="18" charset="0"/>
              </a:rPr>
              <a:t>MAINTAIN </a:t>
            </a:r>
            <a:r>
              <a:rPr lang="en-US" dirty="0" smtClean="0">
                <a:solidFill>
                  <a:srgbClr val="002060"/>
                </a:solidFill>
                <a:latin typeface="Times New Roman" panose="02020603050405020304" pitchFamily="18" charset="0"/>
                <a:cs typeface="Times New Roman" panose="02020603050405020304" pitchFamily="18" charset="0"/>
              </a:rPr>
              <a:t>GOOD </a:t>
            </a:r>
            <a:r>
              <a:rPr lang="en-US" spc="-5" dirty="0" smtClean="0">
                <a:solidFill>
                  <a:srgbClr val="002060"/>
                </a:solidFill>
                <a:latin typeface="Times New Roman" panose="02020603050405020304" pitchFamily="18" charset="0"/>
                <a:cs typeface="Times New Roman" panose="02020603050405020304" pitchFamily="18" charset="0"/>
              </a:rPr>
              <a:t>EFFECT </a:t>
            </a:r>
            <a:r>
              <a:rPr lang="en-US" spc="-15" dirty="0" smtClean="0">
                <a:solidFill>
                  <a:srgbClr val="002060"/>
                </a:solidFill>
                <a:latin typeface="Times New Roman" panose="02020603050405020304" pitchFamily="18" charset="0"/>
                <a:cs typeface="Times New Roman" panose="02020603050405020304" pitchFamily="18" charset="0"/>
              </a:rPr>
              <a:t>REVERBERATION </a:t>
            </a:r>
            <a:r>
              <a:rPr lang="en-US" spc="-5" dirty="0" smtClean="0">
                <a:solidFill>
                  <a:srgbClr val="002060"/>
                </a:solidFill>
                <a:latin typeface="Times New Roman" panose="02020603050405020304" pitchFamily="18" charset="0"/>
                <a:cs typeface="Times New Roman" panose="02020603050405020304" pitchFamily="18" charset="0"/>
              </a:rPr>
              <a:t>TIME </a:t>
            </a:r>
            <a:r>
              <a:rPr lang="en-US" dirty="0" smtClean="0">
                <a:solidFill>
                  <a:srgbClr val="002060"/>
                </a:solidFill>
                <a:latin typeface="Times New Roman" panose="02020603050405020304" pitchFamily="18" charset="0"/>
                <a:cs typeface="Times New Roman" panose="02020603050405020304" pitchFamily="18" charset="0"/>
              </a:rPr>
              <a:t>SHOULD BE</a:t>
            </a:r>
            <a:r>
              <a:rPr lang="en-US" spc="-80" dirty="0" smtClean="0">
                <a:solidFill>
                  <a:srgbClr val="002060"/>
                </a:solidFill>
                <a:latin typeface="Times New Roman" panose="02020603050405020304" pitchFamily="18" charset="0"/>
                <a:cs typeface="Times New Roman" panose="02020603050405020304" pitchFamily="18" charset="0"/>
              </a:rPr>
              <a:t> </a:t>
            </a:r>
            <a:r>
              <a:rPr lang="en-US" spc="-20" dirty="0" smtClean="0">
                <a:solidFill>
                  <a:srgbClr val="002060"/>
                </a:solidFill>
                <a:latin typeface="Times New Roman" panose="02020603050405020304" pitchFamily="18" charset="0"/>
                <a:cs typeface="Times New Roman" panose="02020603050405020304" pitchFamily="18" charset="0"/>
              </a:rPr>
              <a:t>MAINTAINED.</a:t>
            </a:r>
            <a:endParaRPr lang="en-US"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335" rIns="0" bIns="0" rtlCol="0">
            <a:spAutoFit/>
          </a:bodyPr>
          <a:lstStyle/>
          <a:p>
            <a:pPr marL="12700">
              <a:lnSpc>
                <a:spcPct val="100000"/>
              </a:lnSpc>
              <a:spcBef>
                <a:spcPts val="105"/>
              </a:spcBef>
            </a:pPr>
            <a:r>
              <a:rPr dirty="0"/>
              <a:t>REMEDI</a:t>
            </a:r>
            <a:r>
              <a:rPr spc="-50" dirty="0"/>
              <a:t>E</a:t>
            </a:r>
            <a:r>
              <a:rPr dirty="0"/>
              <a:t>S</a:t>
            </a:r>
          </a:p>
        </p:txBody>
      </p:sp>
      <p:sp>
        <p:nvSpPr>
          <p:cNvPr id="3" name="object 3"/>
          <p:cNvSpPr txBox="1"/>
          <p:nvPr/>
        </p:nvSpPr>
        <p:spPr>
          <a:xfrm>
            <a:off x="916939" y="1127226"/>
            <a:ext cx="9930765" cy="4635500"/>
          </a:xfrm>
          <a:prstGeom prst="rect">
            <a:avLst/>
          </a:prstGeom>
        </p:spPr>
        <p:txBody>
          <a:bodyPr vert="horz" wrap="square" lIns="0" tIns="12700" rIns="0" bIns="0" rtlCol="0">
            <a:spAutoFit/>
          </a:bodyPr>
          <a:lstStyle/>
          <a:p>
            <a:pPr marL="68580" marR="414020" algn="just">
              <a:lnSpc>
                <a:spcPct val="120000"/>
              </a:lnSpc>
              <a:spcBef>
                <a:spcPts val="100"/>
              </a:spcBef>
            </a:pPr>
            <a:r>
              <a:rPr sz="2000" spc="-5" dirty="0">
                <a:solidFill>
                  <a:srgbClr val="7030A0"/>
                </a:solidFill>
                <a:latin typeface="Calibri"/>
                <a:cs typeface="Calibri"/>
              </a:rPr>
              <a:t>THE </a:t>
            </a:r>
            <a:r>
              <a:rPr sz="2000" spc="-10" dirty="0">
                <a:solidFill>
                  <a:srgbClr val="7030A0"/>
                </a:solidFill>
                <a:latin typeface="Calibri"/>
                <a:cs typeface="Calibri"/>
              </a:rPr>
              <a:t>REVERBERATION </a:t>
            </a:r>
            <a:r>
              <a:rPr sz="2000" spc="-5" dirty="0">
                <a:solidFill>
                  <a:srgbClr val="7030A0"/>
                </a:solidFill>
                <a:latin typeface="Calibri"/>
                <a:cs typeface="Calibri"/>
              </a:rPr>
              <a:t>TIME </a:t>
            </a:r>
            <a:r>
              <a:rPr sz="2000" dirty="0">
                <a:solidFill>
                  <a:srgbClr val="7030A0"/>
                </a:solidFill>
                <a:latin typeface="Calibri"/>
                <a:cs typeface="Calibri"/>
              </a:rPr>
              <a:t>CAN BE </a:t>
            </a:r>
            <a:r>
              <a:rPr sz="2000" spc="-15" dirty="0">
                <a:solidFill>
                  <a:srgbClr val="7030A0"/>
                </a:solidFill>
                <a:latin typeface="Calibri"/>
                <a:cs typeface="Calibri"/>
              </a:rPr>
              <a:t>MAINTAINED </a:t>
            </a:r>
            <a:r>
              <a:rPr sz="2000" spc="-75" dirty="0">
                <a:solidFill>
                  <a:srgbClr val="7030A0"/>
                </a:solidFill>
                <a:latin typeface="Calibri"/>
                <a:cs typeface="Calibri"/>
              </a:rPr>
              <a:t>AT </a:t>
            </a:r>
            <a:r>
              <a:rPr sz="2000" dirty="0" smtClean="0">
                <a:solidFill>
                  <a:srgbClr val="7030A0"/>
                </a:solidFill>
                <a:latin typeface="Calibri"/>
                <a:cs typeface="Calibri"/>
              </a:rPr>
              <a:t>AN</a:t>
            </a:r>
            <a:r>
              <a:rPr lang="en-US" sz="2000" dirty="0" smtClean="0">
                <a:solidFill>
                  <a:srgbClr val="7030A0"/>
                </a:solidFill>
                <a:latin typeface="Calibri"/>
                <a:cs typeface="Calibri"/>
              </a:rPr>
              <a:t> </a:t>
            </a:r>
            <a:r>
              <a:rPr sz="2000" dirty="0" smtClean="0">
                <a:solidFill>
                  <a:srgbClr val="7030A0"/>
                </a:solidFill>
                <a:latin typeface="Calibri"/>
                <a:cs typeface="Calibri"/>
              </a:rPr>
              <a:t>OPTIMUM </a:t>
            </a:r>
            <a:r>
              <a:rPr sz="2000" spc="-30" dirty="0">
                <a:solidFill>
                  <a:srgbClr val="7030A0"/>
                </a:solidFill>
                <a:latin typeface="Calibri"/>
                <a:cs typeface="Calibri"/>
              </a:rPr>
              <a:t>VALUE BY </a:t>
            </a:r>
            <a:r>
              <a:rPr sz="2000" spc="-5" dirty="0">
                <a:solidFill>
                  <a:srgbClr val="7030A0"/>
                </a:solidFill>
                <a:latin typeface="Calibri"/>
                <a:cs typeface="Calibri"/>
              </a:rPr>
              <a:t>ADOPTING THE  </a:t>
            </a:r>
            <a:r>
              <a:rPr sz="2000" spc="-10" dirty="0">
                <a:solidFill>
                  <a:srgbClr val="7030A0"/>
                </a:solidFill>
                <a:latin typeface="Calibri"/>
                <a:cs typeface="Calibri"/>
              </a:rPr>
              <a:t>FOLLOWING</a:t>
            </a:r>
            <a:r>
              <a:rPr sz="2000" spc="-40" dirty="0">
                <a:solidFill>
                  <a:srgbClr val="7030A0"/>
                </a:solidFill>
                <a:latin typeface="Calibri"/>
                <a:cs typeface="Calibri"/>
              </a:rPr>
              <a:t> </a:t>
            </a:r>
            <a:r>
              <a:rPr sz="2000" spc="-50" dirty="0">
                <a:solidFill>
                  <a:srgbClr val="7030A0"/>
                </a:solidFill>
                <a:latin typeface="Calibri"/>
                <a:cs typeface="Calibri"/>
              </a:rPr>
              <a:t>WAYS:</a:t>
            </a:r>
            <a:endParaRPr sz="2000" dirty="0">
              <a:solidFill>
                <a:srgbClr val="7030A0"/>
              </a:solidFill>
              <a:latin typeface="Calibri"/>
              <a:cs typeface="Calibri"/>
            </a:endParaRPr>
          </a:p>
          <a:p>
            <a:pPr marL="469900" indent="-457834" algn="just">
              <a:lnSpc>
                <a:spcPct val="100000"/>
              </a:lnSpc>
              <a:spcBef>
                <a:spcPts val="480"/>
              </a:spcBef>
              <a:buAutoNum type="arabicPeriod"/>
              <a:tabLst>
                <a:tab pos="469900" algn="l"/>
                <a:tab pos="470534" algn="l"/>
              </a:tabLst>
            </a:pPr>
            <a:r>
              <a:rPr sz="2000" spc="-30" dirty="0">
                <a:solidFill>
                  <a:srgbClr val="7030A0"/>
                </a:solidFill>
                <a:latin typeface="Calibri"/>
                <a:cs typeface="Calibri"/>
              </a:rPr>
              <a:t>BY </a:t>
            </a:r>
            <a:r>
              <a:rPr sz="2000" spc="-5" dirty="0">
                <a:solidFill>
                  <a:srgbClr val="7030A0"/>
                </a:solidFill>
                <a:latin typeface="Calibri"/>
                <a:cs typeface="Calibri"/>
              </a:rPr>
              <a:t>PROVIDING WINDOWS </a:t>
            </a:r>
            <a:r>
              <a:rPr sz="2000" dirty="0">
                <a:solidFill>
                  <a:srgbClr val="7030A0"/>
                </a:solidFill>
                <a:latin typeface="Calibri"/>
                <a:cs typeface="Calibri"/>
              </a:rPr>
              <a:t>AND</a:t>
            </a:r>
            <a:r>
              <a:rPr sz="2000" spc="-55" dirty="0">
                <a:solidFill>
                  <a:srgbClr val="7030A0"/>
                </a:solidFill>
                <a:latin typeface="Calibri"/>
                <a:cs typeface="Calibri"/>
              </a:rPr>
              <a:t> </a:t>
            </a:r>
            <a:r>
              <a:rPr sz="2000" dirty="0">
                <a:solidFill>
                  <a:srgbClr val="7030A0"/>
                </a:solidFill>
                <a:latin typeface="Calibri"/>
                <a:cs typeface="Calibri"/>
              </a:rPr>
              <a:t>OPENINGS.</a:t>
            </a:r>
          </a:p>
          <a:p>
            <a:pPr marL="469900" indent="-457834" algn="just">
              <a:lnSpc>
                <a:spcPct val="100000"/>
              </a:lnSpc>
              <a:spcBef>
                <a:spcPts val="480"/>
              </a:spcBef>
              <a:buAutoNum type="arabicPeriod"/>
              <a:tabLst>
                <a:tab pos="469900" algn="l"/>
                <a:tab pos="470534" algn="l"/>
              </a:tabLst>
            </a:pPr>
            <a:r>
              <a:rPr sz="2000" spc="-30" dirty="0">
                <a:solidFill>
                  <a:srgbClr val="7030A0"/>
                </a:solidFill>
                <a:latin typeface="Calibri"/>
                <a:cs typeface="Calibri"/>
              </a:rPr>
              <a:t>BY </a:t>
            </a:r>
            <a:r>
              <a:rPr sz="2000" spc="-15" dirty="0">
                <a:solidFill>
                  <a:srgbClr val="7030A0"/>
                </a:solidFill>
                <a:latin typeface="Calibri"/>
                <a:cs typeface="Calibri"/>
              </a:rPr>
              <a:t>HAVING </a:t>
            </a:r>
            <a:r>
              <a:rPr sz="2000" spc="-5" dirty="0">
                <a:solidFill>
                  <a:srgbClr val="7030A0"/>
                </a:solidFill>
                <a:latin typeface="Calibri"/>
                <a:cs typeface="Calibri"/>
              </a:rPr>
              <a:t>FULL </a:t>
            </a:r>
            <a:r>
              <a:rPr sz="2000" spc="-25" dirty="0">
                <a:solidFill>
                  <a:srgbClr val="7030A0"/>
                </a:solidFill>
                <a:latin typeface="Calibri"/>
                <a:cs typeface="Calibri"/>
              </a:rPr>
              <a:t>CAPACITY </a:t>
            </a:r>
            <a:r>
              <a:rPr sz="2000" dirty="0">
                <a:solidFill>
                  <a:srgbClr val="7030A0"/>
                </a:solidFill>
                <a:latin typeface="Calibri"/>
                <a:cs typeface="Calibri"/>
              </a:rPr>
              <a:t>OF </a:t>
            </a:r>
            <a:r>
              <a:rPr sz="2000" spc="-5" dirty="0">
                <a:solidFill>
                  <a:srgbClr val="7030A0"/>
                </a:solidFill>
                <a:latin typeface="Calibri"/>
                <a:cs typeface="Calibri"/>
              </a:rPr>
              <a:t>AUDIENCE </a:t>
            </a:r>
            <a:r>
              <a:rPr sz="2000" dirty="0">
                <a:solidFill>
                  <a:srgbClr val="7030A0"/>
                </a:solidFill>
                <a:latin typeface="Calibri"/>
                <a:cs typeface="Calibri"/>
              </a:rPr>
              <a:t>IN </a:t>
            </a:r>
            <a:r>
              <a:rPr sz="2000" spc="-5" dirty="0">
                <a:solidFill>
                  <a:srgbClr val="7030A0"/>
                </a:solidFill>
                <a:latin typeface="Calibri"/>
                <a:cs typeface="Calibri"/>
              </a:rPr>
              <a:t>THE </a:t>
            </a:r>
            <a:r>
              <a:rPr sz="2000" dirty="0">
                <a:solidFill>
                  <a:srgbClr val="7030A0"/>
                </a:solidFill>
                <a:latin typeface="Calibri"/>
                <a:cs typeface="Calibri"/>
              </a:rPr>
              <a:t>HALL OR</a:t>
            </a:r>
            <a:r>
              <a:rPr sz="2000" spc="-65" dirty="0">
                <a:solidFill>
                  <a:srgbClr val="7030A0"/>
                </a:solidFill>
                <a:latin typeface="Calibri"/>
                <a:cs typeface="Calibri"/>
              </a:rPr>
              <a:t> </a:t>
            </a:r>
            <a:r>
              <a:rPr sz="2000" spc="-5" dirty="0">
                <a:solidFill>
                  <a:srgbClr val="7030A0"/>
                </a:solidFill>
                <a:latin typeface="Calibri"/>
                <a:cs typeface="Calibri"/>
              </a:rPr>
              <a:t>ROOM.</a:t>
            </a:r>
            <a:endParaRPr sz="2000" dirty="0">
              <a:solidFill>
                <a:srgbClr val="7030A0"/>
              </a:solidFill>
              <a:latin typeface="Calibri"/>
              <a:cs typeface="Calibri"/>
            </a:endParaRPr>
          </a:p>
          <a:p>
            <a:pPr marL="469900" indent="-457834" algn="just">
              <a:lnSpc>
                <a:spcPct val="100000"/>
              </a:lnSpc>
              <a:spcBef>
                <a:spcPts val="480"/>
              </a:spcBef>
              <a:buAutoNum type="arabicPeriod"/>
              <a:tabLst>
                <a:tab pos="469900" algn="l"/>
                <a:tab pos="470534" algn="l"/>
              </a:tabLst>
            </a:pPr>
            <a:r>
              <a:rPr sz="2000" spc="-30" dirty="0">
                <a:solidFill>
                  <a:srgbClr val="7030A0"/>
                </a:solidFill>
                <a:latin typeface="Calibri"/>
                <a:cs typeface="Calibri"/>
              </a:rPr>
              <a:t>BY </a:t>
            </a:r>
            <a:r>
              <a:rPr sz="2000" dirty="0">
                <a:solidFill>
                  <a:srgbClr val="7030A0"/>
                </a:solidFill>
                <a:latin typeface="Calibri"/>
                <a:cs typeface="Calibri"/>
              </a:rPr>
              <a:t>USING </a:t>
            </a:r>
            <a:r>
              <a:rPr sz="2000" spc="-20" dirty="0">
                <a:solidFill>
                  <a:srgbClr val="7030A0"/>
                </a:solidFill>
                <a:latin typeface="Calibri"/>
                <a:cs typeface="Calibri"/>
              </a:rPr>
              <a:t>HEAVY </a:t>
            </a:r>
            <a:r>
              <a:rPr sz="2000" spc="-25" dirty="0">
                <a:solidFill>
                  <a:srgbClr val="7030A0"/>
                </a:solidFill>
                <a:latin typeface="Calibri"/>
                <a:cs typeface="Calibri"/>
              </a:rPr>
              <a:t>CURTAINS </a:t>
            </a:r>
            <a:r>
              <a:rPr sz="2000" dirty="0">
                <a:solidFill>
                  <a:srgbClr val="7030A0"/>
                </a:solidFill>
                <a:latin typeface="Calibri"/>
                <a:cs typeface="Calibri"/>
              </a:rPr>
              <a:t>WITH</a:t>
            </a:r>
            <a:r>
              <a:rPr sz="2000" spc="15" dirty="0">
                <a:solidFill>
                  <a:srgbClr val="7030A0"/>
                </a:solidFill>
                <a:latin typeface="Calibri"/>
                <a:cs typeface="Calibri"/>
              </a:rPr>
              <a:t> </a:t>
            </a:r>
            <a:r>
              <a:rPr sz="2000" spc="-5" dirty="0">
                <a:solidFill>
                  <a:srgbClr val="7030A0"/>
                </a:solidFill>
                <a:latin typeface="Calibri"/>
                <a:cs typeface="Calibri"/>
              </a:rPr>
              <a:t>FOLDS.</a:t>
            </a:r>
            <a:endParaRPr sz="2000" dirty="0">
              <a:solidFill>
                <a:srgbClr val="7030A0"/>
              </a:solidFill>
              <a:latin typeface="Calibri"/>
              <a:cs typeface="Calibri"/>
            </a:endParaRPr>
          </a:p>
          <a:p>
            <a:pPr marL="469900" indent="-457834" algn="just">
              <a:lnSpc>
                <a:spcPct val="100000"/>
              </a:lnSpc>
              <a:spcBef>
                <a:spcPts val="480"/>
              </a:spcBef>
              <a:buAutoNum type="arabicPeriod"/>
              <a:tabLst>
                <a:tab pos="469900" algn="l"/>
                <a:tab pos="470534" algn="l"/>
              </a:tabLst>
            </a:pPr>
            <a:r>
              <a:rPr sz="2000" spc="-30" dirty="0">
                <a:solidFill>
                  <a:srgbClr val="7030A0"/>
                </a:solidFill>
                <a:latin typeface="Calibri"/>
                <a:cs typeface="Calibri"/>
              </a:rPr>
              <a:t>BY </a:t>
            </a:r>
            <a:r>
              <a:rPr sz="2000" spc="-25" dirty="0">
                <a:solidFill>
                  <a:srgbClr val="7030A0"/>
                </a:solidFill>
                <a:latin typeface="Calibri"/>
                <a:cs typeface="Calibri"/>
              </a:rPr>
              <a:t>DECORATING </a:t>
            </a:r>
            <a:r>
              <a:rPr sz="2000" spc="-5" dirty="0">
                <a:solidFill>
                  <a:srgbClr val="7030A0"/>
                </a:solidFill>
                <a:latin typeface="Calibri"/>
                <a:cs typeface="Calibri"/>
              </a:rPr>
              <a:t>THE </a:t>
            </a:r>
            <a:r>
              <a:rPr sz="2000" spc="-20" dirty="0">
                <a:solidFill>
                  <a:srgbClr val="7030A0"/>
                </a:solidFill>
                <a:latin typeface="Calibri"/>
                <a:cs typeface="Calibri"/>
              </a:rPr>
              <a:t>WALLS </a:t>
            </a:r>
            <a:r>
              <a:rPr sz="2000" spc="-35" dirty="0">
                <a:solidFill>
                  <a:srgbClr val="7030A0"/>
                </a:solidFill>
                <a:latin typeface="Calibri"/>
                <a:cs typeface="Calibri"/>
              </a:rPr>
              <a:t>BY </a:t>
            </a:r>
            <a:r>
              <a:rPr sz="2000" spc="-10" dirty="0">
                <a:solidFill>
                  <a:srgbClr val="7030A0"/>
                </a:solidFill>
                <a:latin typeface="Calibri"/>
                <a:cs typeface="Calibri"/>
              </a:rPr>
              <a:t>BEAUTIFUL </a:t>
            </a:r>
            <a:r>
              <a:rPr sz="2000" spc="-5" dirty="0">
                <a:solidFill>
                  <a:srgbClr val="7030A0"/>
                </a:solidFill>
                <a:latin typeface="Calibri"/>
                <a:cs typeface="Calibri"/>
              </a:rPr>
              <a:t>PICTURES, </a:t>
            </a:r>
            <a:r>
              <a:rPr sz="2000" dirty="0">
                <a:solidFill>
                  <a:srgbClr val="7030A0"/>
                </a:solidFill>
                <a:latin typeface="Calibri"/>
                <a:cs typeface="Calibri"/>
              </a:rPr>
              <a:t>MAPS,</a:t>
            </a:r>
            <a:r>
              <a:rPr sz="2000" spc="50" dirty="0">
                <a:solidFill>
                  <a:srgbClr val="7030A0"/>
                </a:solidFill>
                <a:latin typeface="Calibri"/>
                <a:cs typeface="Calibri"/>
              </a:rPr>
              <a:t> </a:t>
            </a:r>
            <a:r>
              <a:rPr sz="2000" spc="-15" dirty="0">
                <a:solidFill>
                  <a:srgbClr val="7030A0"/>
                </a:solidFill>
                <a:latin typeface="Calibri"/>
                <a:cs typeface="Calibri"/>
              </a:rPr>
              <a:t>ETC.</a:t>
            </a:r>
            <a:endParaRPr sz="2000" dirty="0">
              <a:solidFill>
                <a:srgbClr val="7030A0"/>
              </a:solidFill>
              <a:latin typeface="Calibri"/>
              <a:cs typeface="Calibri"/>
            </a:endParaRPr>
          </a:p>
          <a:p>
            <a:pPr marL="469900" indent="-457834" algn="just">
              <a:lnSpc>
                <a:spcPct val="100000"/>
              </a:lnSpc>
              <a:spcBef>
                <a:spcPts val="480"/>
              </a:spcBef>
              <a:buAutoNum type="arabicPeriod"/>
              <a:tabLst>
                <a:tab pos="469900" algn="l"/>
                <a:tab pos="470534" algn="l"/>
              </a:tabLst>
            </a:pPr>
            <a:r>
              <a:rPr sz="2000" spc="-30" dirty="0">
                <a:solidFill>
                  <a:srgbClr val="7030A0"/>
                </a:solidFill>
                <a:latin typeface="Calibri"/>
                <a:cs typeface="Calibri"/>
              </a:rPr>
              <a:t>BY </a:t>
            </a:r>
            <a:r>
              <a:rPr sz="2000" spc="-5" dirty="0">
                <a:solidFill>
                  <a:srgbClr val="7030A0"/>
                </a:solidFill>
                <a:latin typeface="Calibri"/>
                <a:cs typeface="Calibri"/>
              </a:rPr>
              <a:t>COVERING </a:t>
            </a:r>
            <a:r>
              <a:rPr sz="2000" spc="-10" dirty="0">
                <a:solidFill>
                  <a:srgbClr val="7030A0"/>
                </a:solidFill>
                <a:latin typeface="Calibri"/>
                <a:cs typeface="Calibri"/>
              </a:rPr>
              <a:t>FLOOR </a:t>
            </a:r>
            <a:r>
              <a:rPr sz="2000" dirty="0">
                <a:solidFill>
                  <a:srgbClr val="7030A0"/>
                </a:solidFill>
                <a:latin typeface="Calibri"/>
                <a:cs typeface="Calibri"/>
              </a:rPr>
              <a:t>WITH</a:t>
            </a:r>
            <a:r>
              <a:rPr sz="2000" spc="-45" dirty="0">
                <a:solidFill>
                  <a:srgbClr val="7030A0"/>
                </a:solidFill>
                <a:latin typeface="Calibri"/>
                <a:cs typeface="Calibri"/>
              </a:rPr>
              <a:t> </a:t>
            </a:r>
            <a:r>
              <a:rPr sz="2000" spc="-5" dirty="0">
                <a:solidFill>
                  <a:srgbClr val="7030A0"/>
                </a:solidFill>
                <a:latin typeface="Calibri"/>
                <a:cs typeface="Calibri"/>
              </a:rPr>
              <a:t>CARPETS.</a:t>
            </a:r>
            <a:endParaRPr sz="2000" dirty="0">
              <a:solidFill>
                <a:srgbClr val="7030A0"/>
              </a:solidFill>
              <a:latin typeface="Calibri"/>
              <a:cs typeface="Calibri"/>
            </a:endParaRPr>
          </a:p>
          <a:p>
            <a:pPr marL="469900" indent="-457834" algn="just">
              <a:lnSpc>
                <a:spcPct val="100000"/>
              </a:lnSpc>
              <a:spcBef>
                <a:spcPts val="480"/>
              </a:spcBef>
              <a:buAutoNum type="arabicPeriod"/>
              <a:tabLst>
                <a:tab pos="469900" algn="l"/>
                <a:tab pos="470534" algn="l"/>
              </a:tabLst>
            </a:pPr>
            <a:r>
              <a:rPr sz="2000" spc="-30" dirty="0">
                <a:solidFill>
                  <a:srgbClr val="7030A0"/>
                </a:solidFill>
                <a:latin typeface="Calibri"/>
                <a:cs typeface="Calibri"/>
              </a:rPr>
              <a:t>BY </a:t>
            </a:r>
            <a:r>
              <a:rPr sz="2000" spc="-5" dirty="0">
                <a:solidFill>
                  <a:srgbClr val="7030A0"/>
                </a:solidFill>
                <a:latin typeface="Calibri"/>
                <a:cs typeface="Calibri"/>
              </a:rPr>
              <a:t>COVERING THE CEILING </a:t>
            </a:r>
            <a:r>
              <a:rPr sz="2000" dirty="0">
                <a:solidFill>
                  <a:srgbClr val="7030A0"/>
                </a:solidFill>
                <a:latin typeface="Calibri"/>
                <a:cs typeface="Calibri"/>
              </a:rPr>
              <a:t>AND </a:t>
            </a:r>
            <a:r>
              <a:rPr sz="2000" spc="-20" dirty="0">
                <a:solidFill>
                  <a:srgbClr val="7030A0"/>
                </a:solidFill>
                <a:latin typeface="Calibri"/>
                <a:cs typeface="Calibri"/>
              </a:rPr>
              <a:t>WALLS </a:t>
            </a:r>
            <a:r>
              <a:rPr sz="2000" dirty="0" smtClean="0">
                <a:solidFill>
                  <a:srgbClr val="7030A0"/>
                </a:solidFill>
                <a:latin typeface="Calibri"/>
                <a:cs typeface="Calibri"/>
              </a:rPr>
              <a:t>WITH </a:t>
            </a:r>
            <a:r>
              <a:rPr sz="2000" dirty="0">
                <a:solidFill>
                  <a:srgbClr val="7030A0"/>
                </a:solidFill>
                <a:latin typeface="Calibri"/>
                <a:cs typeface="Calibri"/>
              </a:rPr>
              <a:t>GOOD SOUND- ABSORBING </a:t>
            </a:r>
            <a:r>
              <a:rPr sz="2000" spc="-20" dirty="0">
                <a:solidFill>
                  <a:srgbClr val="7030A0"/>
                </a:solidFill>
                <a:latin typeface="Calibri"/>
                <a:cs typeface="Calibri"/>
              </a:rPr>
              <a:t>MATERIALS</a:t>
            </a:r>
            <a:r>
              <a:rPr sz="2000" spc="-120" dirty="0">
                <a:solidFill>
                  <a:srgbClr val="7030A0"/>
                </a:solidFill>
                <a:latin typeface="Calibri"/>
                <a:cs typeface="Calibri"/>
              </a:rPr>
              <a:t> </a:t>
            </a:r>
            <a:r>
              <a:rPr sz="2000" spc="-5" dirty="0">
                <a:solidFill>
                  <a:srgbClr val="7030A0"/>
                </a:solidFill>
                <a:latin typeface="Calibri"/>
                <a:cs typeface="Calibri"/>
              </a:rPr>
              <a:t>LIKE</a:t>
            </a:r>
            <a:endParaRPr sz="2000" dirty="0">
              <a:solidFill>
                <a:srgbClr val="7030A0"/>
              </a:solidFill>
              <a:latin typeface="Calibri"/>
              <a:cs typeface="Calibri"/>
            </a:endParaRPr>
          </a:p>
          <a:p>
            <a:pPr marL="469900" algn="just">
              <a:lnSpc>
                <a:spcPct val="100000"/>
              </a:lnSpc>
              <a:spcBef>
                <a:spcPts val="484"/>
              </a:spcBef>
            </a:pPr>
            <a:r>
              <a:rPr sz="2000" spc="-75" dirty="0">
                <a:solidFill>
                  <a:srgbClr val="7030A0"/>
                </a:solidFill>
                <a:latin typeface="Calibri"/>
                <a:cs typeface="Calibri"/>
              </a:rPr>
              <a:t>FELT, </a:t>
            </a:r>
            <a:r>
              <a:rPr sz="2000" spc="-5" dirty="0">
                <a:solidFill>
                  <a:srgbClr val="7030A0"/>
                </a:solidFill>
                <a:latin typeface="Calibri"/>
                <a:cs typeface="Calibri"/>
              </a:rPr>
              <a:t>FIBRE </a:t>
            </a:r>
            <a:r>
              <a:rPr sz="2000" spc="-10" dirty="0">
                <a:solidFill>
                  <a:srgbClr val="7030A0"/>
                </a:solidFill>
                <a:latin typeface="Calibri"/>
                <a:cs typeface="Calibri"/>
              </a:rPr>
              <a:t>BOARD, </a:t>
            </a:r>
            <a:r>
              <a:rPr sz="2000" spc="-5" dirty="0">
                <a:solidFill>
                  <a:srgbClr val="7030A0"/>
                </a:solidFill>
                <a:latin typeface="Calibri"/>
                <a:cs typeface="Calibri"/>
              </a:rPr>
              <a:t>FLASE ROOFING,</a:t>
            </a:r>
            <a:r>
              <a:rPr sz="2000" spc="-25" dirty="0">
                <a:solidFill>
                  <a:srgbClr val="7030A0"/>
                </a:solidFill>
                <a:latin typeface="Calibri"/>
                <a:cs typeface="Calibri"/>
              </a:rPr>
              <a:t> </a:t>
            </a:r>
            <a:r>
              <a:rPr sz="2000" spc="-15" dirty="0">
                <a:solidFill>
                  <a:srgbClr val="7030A0"/>
                </a:solidFill>
                <a:latin typeface="Calibri"/>
                <a:cs typeface="Calibri"/>
              </a:rPr>
              <a:t>ETC.</a:t>
            </a:r>
            <a:endParaRPr sz="2000" dirty="0">
              <a:solidFill>
                <a:srgbClr val="7030A0"/>
              </a:solidFill>
              <a:latin typeface="Calibri"/>
              <a:cs typeface="Calibri"/>
            </a:endParaRPr>
          </a:p>
          <a:p>
            <a:pPr marL="12700" marR="5080" algn="just">
              <a:lnSpc>
                <a:spcPct val="117200"/>
              </a:lnSpc>
              <a:spcBef>
                <a:spcPts val="35"/>
              </a:spcBef>
            </a:pPr>
            <a:r>
              <a:rPr sz="2000" spc="-5" dirty="0">
                <a:solidFill>
                  <a:srgbClr val="7030A0"/>
                </a:solidFill>
                <a:latin typeface="Calibri"/>
                <a:cs typeface="Calibri"/>
              </a:rPr>
              <a:t>THE </a:t>
            </a:r>
            <a:r>
              <a:rPr sz="2000" spc="-15" dirty="0">
                <a:solidFill>
                  <a:srgbClr val="7030A0"/>
                </a:solidFill>
                <a:latin typeface="Calibri"/>
                <a:cs typeface="Calibri"/>
              </a:rPr>
              <a:t>REVERBERATION </a:t>
            </a:r>
            <a:r>
              <a:rPr sz="2000" spc="-5" dirty="0">
                <a:solidFill>
                  <a:srgbClr val="7030A0"/>
                </a:solidFill>
                <a:latin typeface="Calibri"/>
                <a:cs typeface="Calibri"/>
              </a:rPr>
              <a:t>TIME </a:t>
            </a:r>
            <a:r>
              <a:rPr sz="2000" dirty="0">
                <a:solidFill>
                  <a:srgbClr val="7030A0"/>
                </a:solidFill>
                <a:latin typeface="Calibri"/>
                <a:cs typeface="Calibri"/>
              </a:rPr>
              <a:t>DEPENDS </a:t>
            </a:r>
            <a:r>
              <a:rPr sz="2000" spc="5" dirty="0">
                <a:solidFill>
                  <a:srgbClr val="7030A0"/>
                </a:solidFill>
                <a:latin typeface="Calibri"/>
                <a:cs typeface="Calibri"/>
              </a:rPr>
              <a:t>ON </a:t>
            </a:r>
            <a:r>
              <a:rPr sz="2000" spc="-5" dirty="0">
                <a:solidFill>
                  <a:srgbClr val="7030A0"/>
                </a:solidFill>
                <a:latin typeface="Calibri"/>
                <a:cs typeface="Calibri"/>
              </a:rPr>
              <a:t>THE </a:t>
            </a:r>
            <a:r>
              <a:rPr sz="2000" dirty="0">
                <a:solidFill>
                  <a:srgbClr val="7030A0"/>
                </a:solidFill>
                <a:latin typeface="Calibri"/>
                <a:cs typeface="Calibri"/>
              </a:rPr>
              <a:t>SIZE OF </a:t>
            </a:r>
            <a:r>
              <a:rPr sz="2000" spc="-5" dirty="0">
                <a:solidFill>
                  <a:srgbClr val="7030A0"/>
                </a:solidFill>
                <a:latin typeface="Calibri"/>
                <a:cs typeface="Calibri"/>
              </a:rPr>
              <a:t>THE </a:t>
            </a:r>
            <a:r>
              <a:rPr sz="2000" dirty="0">
                <a:solidFill>
                  <a:srgbClr val="7030A0"/>
                </a:solidFill>
                <a:latin typeface="Calibri"/>
                <a:cs typeface="Calibri"/>
              </a:rPr>
              <a:t>HALL AND </a:t>
            </a:r>
            <a:r>
              <a:rPr sz="2000" spc="-5" dirty="0">
                <a:solidFill>
                  <a:srgbClr val="7030A0"/>
                </a:solidFill>
                <a:latin typeface="Calibri"/>
                <a:cs typeface="Calibri"/>
              </a:rPr>
              <a:t>THE QUANTITY </a:t>
            </a:r>
            <a:r>
              <a:rPr sz="2000" dirty="0">
                <a:solidFill>
                  <a:srgbClr val="7030A0"/>
                </a:solidFill>
                <a:latin typeface="Calibri"/>
                <a:cs typeface="Calibri"/>
              </a:rPr>
              <a:t>OF </a:t>
            </a:r>
            <a:r>
              <a:rPr sz="2000" spc="-15" dirty="0">
                <a:solidFill>
                  <a:srgbClr val="7030A0"/>
                </a:solidFill>
                <a:latin typeface="Calibri"/>
                <a:cs typeface="Calibri"/>
              </a:rPr>
              <a:t>SOUND</a:t>
            </a:r>
            <a:r>
              <a:rPr sz="3200" spc="-15" dirty="0">
                <a:solidFill>
                  <a:srgbClr val="7030A0"/>
                </a:solidFill>
                <a:latin typeface="Calibri"/>
                <a:cs typeface="Calibri"/>
              </a:rPr>
              <a:t>.  </a:t>
            </a:r>
            <a:r>
              <a:rPr sz="2000" spc="-5" dirty="0">
                <a:solidFill>
                  <a:srgbClr val="7030A0"/>
                </a:solidFill>
                <a:latin typeface="Calibri"/>
                <a:cs typeface="Calibri"/>
              </a:rPr>
              <a:t>THUS, </a:t>
            </a:r>
            <a:r>
              <a:rPr sz="2000" dirty="0">
                <a:solidFill>
                  <a:srgbClr val="7030A0"/>
                </a:solidFill>
                <a:latin typeface="Calibri"/>
                <a:cs typeface="Calibri"/>
              </a:rPr>
              <a:t>THE </a:t>
            </a:r>
            <a:r>
              <a:rPr sz="2000" spc="-10" dirty="0">
                <a:solidFill>
                  <a:srgbClr val="7030A0"/>
                </a:solidFill>
                <a:latin typeface="Calibri"/>
                <a:cs typeface="Calibri"/>
              </a:rPr>
              <a:t>REVERBERATION </a:t>
            </a:r>
            <a:r>
              <a:rPr sz="2000" spc="-5" dirty="0">
                <a:solidFill>
                  <a:srgbClr val="7030A0"/>
                </a:solidFill>
                <a:latin typeface="Calibri"/>
                <a:cs typeface="Calibri"/>
              </a:rPr>
              <a:t>TIME </a:t>
            </a:r>
            <a:r>
              <a:rPr sz="2000" dirty="0">
                <a:solidFill>
                  <a:srgbClr val="7030A0"/>
                </a:solidFill>
                <a:latin typeface="Calibri"/>
                <a:cs typeface="Calibri"/>
              </a:rPr>
              <a:t>CAN BE </a:t>
            </a:r>
            <a:r>
              <a:rPr sz="2000" spc="-5" dirty="0">
                <a:solidFill>
                  <a:srgbClr val="7030A0"/>
                </a:solidFill>
                <a:latin typeface="Calibri"/>
                <a:cs typeface="Calibri"/>
              </a:rPr>
              <a:t>CONTROLLED </a:t>
            </a:r>
            <a:r>
              <a:rPr sz="2000" dirty="0">
                <a:solidFill>
                  <a:srgbClr val="7030A0"/>
                </a:solidFill>
                <a:latin typeface="Calibri"/>
                <a:cs typeface="Calibri"/>
              </a:rPr>
              <a:t>EITHER </a:t>
            </a:r>
            <a:r>
              <a:rPr sz="2000" spc="-30" dirty="0">
                <a:solidFill>
                  <a:srgbClr val="7030A0"/>
                </a:solidFill>
                <a:latin typeface="Calibri"/>
                <a:cs typeface="Calibri"/>
              </a:rPr>
              <a:t>BY </a:t>
            </a:r>
            <a:r>
              <a:rPr sz="2000" spc="-5" dirty="0">
                <a:solidFill>
                  <a:srgbClr val="7030A0"/>
                </a:solidFill>
                <a:latin typeface="Calibri"/>
                <a:cs typeface="Calibri"/>
              </a:rPr>
              <a:t>INSERTING </a:t>
            </a:r>
            <a:r>
              <a:rPr sz="2000" dirty="0">
                <a:solidFill>
                  <a:srgbClr val="7030A0"/>
                </a:solidFill>
                <a:latin typeface="Calibri"/>
                <a:cs typeface="Calibri"/>
              </a:rPr>
              <a:t>OR REMOVING  SOUND-ABSORBING </a:t>
            </a:r>
            <a:r>
              <a:rPr sz="2000" spc="-20" dirty="0">
                <a:solidFill>
                  <a:srgbClr val="7030A0"/>
                </a:solidFill>
                <a:latin typeface="Calibri"/>
                <a:cs typeface="Calibri"/>
              </a:rPr>
              <a:t>MATERIAL </a:t>
            </a:r>
            <a:r>
              <a:rPr sz="2000" dirty="0">
                <a:solidFill>
                  <a:srgbClr val="7030A0"/>
                </a:solidFill>
                <a:latin typeface="Calibri"/>
                <a:cs typeface="Calibri"/>
              </a:rPr>
              <a:t>IN A </a:t>
            </a:r>
            <a:r>
              <a:rPr sz="2000" spc="-5" dirty="0">
                <a:solidFill>
                  <a:srgbClr val="7030A0"/>
                </a:solidFill>
                <a:latin typeface="Calibri"/>
                <a:cs typeface="Calibri"/>
              </a:rPr>
              <a:t>HALL OR</a:t>
            </a:r>
            <a:r>
              <a:rPr sz="2000" spc="-85" dirty="0">
                <a:solidFill>
                  <a:srgbClr val="7030A0"/>
                </a:solidFill>
                <a:latin typeface="Calibri"/>
                <a:cs typeface="Calibri"/>
              </a:rPr>
              <a:t> </a:t>
            </a:r>
            <a:r>
              <a:rPr sz="2000" spc="-5" dirty="0">
                <a:solidFill>
                  <a:srgbClr val="7030A0"/>
                </a:solidFill>
                <a:latin typeface="Calibri"/>
                <a:cs typeface="Calibri"/>
              </a:rPr>
              <a:t>ROOM.</a:t>
            </a:r>
            <a:endParaRPr sz="2000" dirty="0">
              <a:solidFill>
                <a:srgbClr val="7030A0"/>
              </a:solidFill>
              <a:latin typeface="Calibri"/>
              <a:cs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46177"/>
            <a:ext cx="10122535" cy="1609090"/>
          </a:xfrm>
          <a:prstGeom prst="rect">
            <a:avLst/>
          </a:prstGeom>
        </p:spPr>
        <p:txBody>
          <a:bodyPr vert="horz" wrap="square" lIns="0" tIns="123189" rIns="0" bIns="0" rtlCol="0">
            <a:spAutoFit/>
          </a:bodyPr>
          <a:lstStyle/>
          <a:p>
            <a:pPr marL="12700">
              <a:lnSpc>
                <a:spcPct val="100000"/>
              </a:lnSpc>
              <a:spcBef>
                <a:spcPts val="969"/>
              </a:spcBef>
            </a:pPr>
            <a:r>
              <a:rPr spc="-20" dirty="0"/>
              <a:t>LOUDNESS</a:t>
            </a:r>
          </a:p>
          <a:p>
            <a:pPr marL="12700" marR="5080" algn="just">
              <a:lnSpc>
                <a:spcPct val="100000"/>
              </a:lnSpc>
              <a:spcBef>
                <a:spcPts val="555"/>
              </a:spcBef>
            </a:pPr>
            <a:r>
              <a:rPr sz="2000" dirty="0">
                <a:solidFill>
                  <a:srgbClr val="7030A0"/>
                </a:solidFill>
              </a:rPr>
              <a:t>THE UNIFIRM DISTRIBUTION OF </a:t>
            </a:r>
            <a:r>
              <a:rPr sz="2000" spc="-10" dirty="0">
                <a:solidFill>
                  <a:srgbClr val="7030A0"/>
                </a:solidFill>
              </a:rPr>
              <a:t>LOUDNESS </a:t>
            </a:r>
            <a:r>
              <a:rPr sz="2000" dirty="0">
                <a:solidFill>
                  <a:srgbClr val="7030A0"/>
                </a:solidFill>
              </a:rPr>
              <a:t>IN A </a:t>
            </a:r>
            <a:r>
              <a:rPr sz="2000" spc="-5" dirty="0">
                <a:solidFill>
                  <a:srgbClr val="7030A0"/>
                </a:solidFill>
              </a:rPr>
              <a:t>HALL </a:t>
            </a:r>
            <a:r>
              <a:rPr sz="2000" dirty="0">
                <a:solidFill>
                  <a:srgbClr val="7030A0"/>
                </a:solidFill>
              </a:rPr>
              <a:t>OR A </a:t>
            </a:r>
            <a:r>
              <a:rPr sz="2000" spc="-5" dirty="0">
                <a:solidFill>
                  <a:srgbClr val="7030A0"/>
                </a:solidFill>
              </a:rPr>
              <a:t>ROOM </a:t>
            </a:r>
            <a:r>
              <a:rPr sz="2000" dirty="0">
                <a:solidFill>
                  <a:srgbClr val="7030A0"/>
                </a:solidFill>
              </a:rPr>
              <a:t>IS AN </a:t>
            </a:r>
            <a:r>
              <a:rPr sz="2000" spc="-20" dirty="0">
                <a:solidFill>
                  <a:srgbClr val="7030A0"/>
                </a:solidFill>
              </a:rPr>
              <a:t>IMPORTANT </a:t>
            </a:r>
            <a:r>
              <a:rPr sz="2000" spc="-30" dirty="0">
                <a:solidFill>
                  <a:srgbClr val="7030A0"/>
                </a:solidFill>
              </a:rPr>
              <a:t>FACTOR </a:t>
            </a:r>
            <a:r>
              <a:rPr sz="2000" dirty="0">
                <a:solidFill>
                  <a:srgbClr val="7030A0"/>
                </a:solidFill>
              </a:rPr>
              <a:t>FOR  </a:t>
            </a:r>
            <a:r>
              <a:rPr sz="2000" spc="-30" dirty="0">
                <a:solidFill>
                  <a:srgbClr val="7030A0"/>
                </a:solidFill>
              </a:rPr>
              <a:t>SATISFACTORY </a:t>
            </a:r>
            <a:r>
              <a:rPr sz="2000" spc="-5" dirty="0">
                <a:solidFill>
                  <a:srgbClr val="7030A0"/>
                </a:solidFill>
              </a:rPr>
              <a:t>HEARING. </a:t>
            </a:r>
            <a:r>
              <a:rPr sz="2000" dirty="0">
                <a:solidFill>
                  <a:srgbClr val="7030A0"/>
                </a:solidFill>
              </a:rPr>
              <a:t>SOMETIMES, </a:t>
            </a:r>
            <a:r>
              <a:rPr sz="2000" spc="-5" dirty="0">
                <a:solidFill>
                  <a:srgbClr val="7030A0"/>
                </a:solidFill>
              </a:rPr>
              <a:t>THE </a:t>
            </a:r>
            <a:r>
              <a:rPr sz="2000" spc="-10" dirty="0">
                <a:solidFill>
                  <a:srgbClr val="7030A0"/>
                </a:solidFill>
              </a:rPr>
              <a:t>LOUDNESS </a:t>
            </a:r>
            <a:r>
              <a:rPr sz="2000" spc="-45" dirty="0">
                <a:solidFill>
                  <a:srgbClr val="7030A0"/>
                </a:solidFill>
              </a:rPr>
              <a:t>MAY </a:t>
            </a:r>
            <a:r>
              <a:rPr sz="2000" dirty="0">
                <a:solidFill>
                  <a:srgbClr val="7030A0"/>
                </a:solidFill>
              </a:rPr>
              <a:t>GET REDUCED </a:t>
            </a:r>
            <a:r>
              <a:rPr sz="2000" spc="-5" dirty="0">
                <a:solidFill>
                  <a:srgbClr val="7030A0"/>
                </a:solidFill>
              </a:rPr>
              <a:t>DUE </a:t>
            </a:r>
            <a:r>
              <a:rPr sz="2000" spc="-35" dirty="0">
                <a:solidFill>
                  <a:srgbClr val="7030A0"/>
                </a:solidFill>
              </a:rPr>
              <a:t>TO </a:t>
            </a:r>
            <a:r>
              <a:rPr sz="2000" spc="-10" dirty="0">
                <a:solidFill>
                  <a:srgbClr val="7030A0"/>
                </a:solidFill>
              </a:rPr>
              <a:t>EXCESS </a:t>
            </a:r>
            <a:r>
              <a:rPr sz="2000" dirty="0">
                <a:solidFill>
                  <a:srgbClr val="7030A0"/>
                </a:solidFill>
              </a:rPr>
              <a:t>OF  SOUND- ABSORBING </a:t>
            </a:r>
            <a:r>
              <a:rPr sz="2000" spc="-20" dirty="0">
                <a:solidFill>
                  <a:srgbClr val="7030A0"/>
                </a:solidFill>
              </a:rPr>
              <a:t>MATERIALS </a:t>
            </a:r>
            <a:r>
              <a:rPr sz="2000" dirty="0">
                <a:solidFill>
                  <a:srgbClr val="7030A0"/>
                </a:solidFill>
              </a:rPr>
              <a:t>IN A </a:t>
            </a:r>
            <a:r>
              <a:rPr sz="2000" spc="-5" dirty="0">
                <a:solidFill>
                  <a:srgbClr val="7030A0"/>
                </a:solidFill>
              </a:rPr>
              <a:t>HALL OR </a:t>
            </a:r>
            <a:r>
              <a:rPr sz="2000" dirty="0">
                <a:solidFill>
                  <a:srgbClr val="7030A0"/>
                </a:solidFill>
              </a:rPr>
              <a:t>A</a:t>
            </a:r>
            <a:r>
              <a:rPr sz="2000" spc="-95" dirty="0">
                <a:solidFill>
                  <a:srgbClr val="7030A0"/>
                </a:solidFill>
              </a:rPr>
              <a:t> </a:t>
            </a:r>
            <a:r>
              <a:rPr sz="2000" spc="-5" dirty="0">
                <a:solidFill>
                  <a:srgbClr val="7030A0"/>
                </a:solidFill>
              </a:rPr>
              <a:t>ROOM.</a:t>
            </a:r>
            <a:endParaRPr sz="2000" dirty="0">
              <a:solidFill>
                <a:srgbClr val="7030A0"/>
              </a:solidFill>
            </a:endParaRPr>
          </a:p>
        </p:txBody>
      </p:sp>
      <p:sp>
        <p:nvSpPr>
          <p:cNvPr id="3" name="object 3"/>
          <p:cNvSpPr txBox="1"/>
          <p:nvPr/>
        </p:nvSpPr>
        <p:spPr>
          <a:xfrm>
            <a:off x="916939" y="2572401"/>
            <a:ext cx="10166985" cy="3169457"/>
          </a:xfrm>
          <a:prstGeom prst="rect">
            <a:avLst/>
          </a:prstGeom>
        </p:spPr>
        <p:txBody>
          <a:bodyPr vert="horz" wrap="square" lIns="0" tIns="123825" rIns="0" bIns="0" rtlCol="0">
            <a:spAutoFit/>
          </a:bodyPr>
          <a:lstStyle/>
          <a:p>
            <a:pPr marL="12700">
              <a:lnSpc>
                <a:spcPct val="100000"/>
              </a:lnSpc>
              <a:spcBef>
                <a:spcPts val="975"/>
              </a:spcBef>
            </a:pPr>
            <a:r>
              <a:rPr sz="3200" spc="-5" dirty="0">
                <a:latin typeface="Calibri"/>
                <a:cs typeface="Calibri"/>
              </a:rPr>
              <a:t>REMEDIES</a:t>
            </a:r>
            <a:endParaRPr sz="3200" dirty="0">
              <a:latin typeface="Calibri"/>
              <a:cs typeface="Calibri"/>
            </a:endParaRPr>
          </a:p>
          <a:p>
            <a:pPr marL="12700" marR="5080" algn="just">
              <a:lnSpc>
                <a:spcPct val="100000"/>
              </a:lnSpc>
              <a:spcBef>
                <a:spcPts val="555"/>
              </a:spcBef>
            </a:pPr>
            <a:r>
              <a:rPr sz="2000" dirty="0">
                <a:solidFill>
                  <a:srgbClr val="0070C0"/>
                </a:solidFill>
                <a:latin typeface="Calibri"/>
                <a:cs typeface="Calibri"/>
              </a:rPr>
              <a:t>IF </a:t>
            </a:r>
            <a:r>
              <a:rPr sz="2000" spc="-5" dirty="0">
                <a:solidFill>
                  <a:srgbClr val="0070C0"/>
                </a:solidFill>
                <a:latin typeface="Calibri"/>
                <a:cs typeface="Calibri"/>
              </a:rPr>
              <a:t>THE </a:t>
            </a:r>
            <a:r>
              <a:rPr sz="2000" spc="-10" dirty="0">
                <a:solidFill>
                  <a:srgbClr val="0070C0"/>
                </a:solidFill>
                <a:latin typeface="Calibri"/>
                <a:cs typeface="Calibri"/>
              </a:rPr>
              <a:t>LOUDNESS </a:t>
            </a:r>
            <a:r>
              <a:rPr sz="2000" dirty="0">
                <a:solidFill>
                  <a:srgbClr val="0070C0"/>
                </a:solidFill>
                <a:latin typeface="Calibri"/>
                <a:cs typeface="Calibri"/>
              </a:rPr>
              <a:t>OF SOUND IS </a:t>
            </a:r>
            <a:r>
              <a:rPr sz="2000" spc="-15" dirty="0">
                <a:solidFill>
                  <a:srgbClr val="0070C0"/>
                </a:solidFill>
                <a:latin typeface="Calibri"/>
                <a:cs typeface="Calibri"/>
              </a:rPr>
              <a:t>NOT </a:t>
            </a:r>
            <a:r>
              <a:rPr sz="2000" spc="-25" dirty="0">
                <a:solidFill>
                  <a:srgbClr val="0070C0"/>
                </a:solidFill>
                <a:latin typeface="Calibri"/>
                <a:cs typeface="Calibri"/>
              </a:rPr>
              <a:t>ADEQUATE, </a:t>
            </a:r>
            <a:r>
              <a:rPr sz="2000" spc="-5" dirty="0">
                <a:solidFill>
                  <a:srgbClr val="0070C0"/>
                </a:solidFill>
                <a:latin typeface="Calibri"/>
                <a:cs typeface="Calibri"/>
              </a:rPr>
              <a:t>THE </a:t>
            </a:r>
            <a:r>
              <a:rPr sz="2000" spc="-10" dirty="0">
                <a:solidFill>
                  <a:srgbClr val="0070C0"/>
                </a:solidFill>
                <a:latin typeface="Calibri"/>
                <a:cs typeface="Calibri"/>
              </a:rPr>
              <a:t>LOUDNESS </a:t>
            </a:r>
            <a:r>
              <a:rPr sz="2000" dirty="0">
                <a:solidFill>
                  <a:srgbClr val="0070C0"/>
                </a:solidFill>
                <a:latin typeface="Calibri"/>
                <a:cs typeface="Calibri"/>
              </a:rPr>
              <a:t>CAN BE INCREASED </a:t>
            </a:r>
            <a:r>
              <a:rPr sz="2000" spc="-30" dirty="0">
                <a:solidFill>
                  <a:srgbClr val="0070C0"/>
                </a:solidFill>
                <a:latin typeface="Calibri"/>
                <a:cs typeface="Calibri"/>
              </a:rPr>
              <a:t>BY </a:t>
            </a:r>
            <a:r>
              <a:rPr sz="2000" spc="-5" dirty="0">
                <a:solidFill>
                  <a:srgbClr val="0070C0"/>
                </a:solidFill>
                <a:latin typeface="Calibri"/>
                <a:cs typeface="Calibri"/>
              </a:rPr>
              <a:t>ADOPTING  THE </a:t>
            </a:r>
            <a:r>
              <a:rPr sz="2000" spc="-10" dirty="0">
                <a:solidFill>
                  <a:srgbClr val="0070C0"/>
                </a:solidFill>
                <a:latin typeface="Calibri"/>
                <a:cs typeface="Calibri"/>
              </a:rPr>
              <a:t>FOLLOWING</a:t>
            </a:r>
            <a:r>
              <a:rPr sz="2000" spc="-50" dirty="0">
                <a:solidFill>
                  <a:srgbClr val="0070C0"/>
                </a:solidFill>
                <a:latin typeface="Calibri"/>
                <a:cs typeface="Calibri"/>
              </a:rPr>
              <a:t> </a:t>
            </a:r>
            <a:r>
              <a:rPr sz="2000" dirty="0">
                <a:solidFill>
                  <a:srgbClr val="0070C0"/>
                </a:solidFill>
                <a:latin typeface="Calibri"/>
                <a:cs typeface="Calibri"/>
              </a:rPr>
              <a:t>METHODS.</a:t>
            </a:r>
          </a:p>
          <a:p>
            <a:pPr marL="469900" indent="-457834" algn="just">
              <a:lnSpc>
                <a:spcPct val="100000"/>
              </a:lnSpc>
              <a:spcBef>
                <a:spcPts val="480"/>
              </a:spcBef>
              <a:buAutoNum type="arabicPeriod"/>
              <a:tabLst>
                <a:tab pos="469900" algn="l"/>
                <a:tab pos="470534" algn="l"/>
              </a:tabLst>
            </a:pPr>
            <a:r>
              <a:rPr sz="2000" spc="-30" dirty="0">
                <a:solidFill>
                  <a:srgbClr val="0070C0"/>
                </a:solidFill>
                <a:latin typeface="Calibri"/>
                <a:cs typeface="Calibri"/>
              </a:rPr>
              <a:t>BY </a:t>
            </a:r>
            <a:r>
              <a:rPr sz="2000" dirty="0">
                <a:solidFill>
                  <a:srgbClr val="0070C0"/>
                </a:solidFill>
                <a:latin typeface="Calibri"/>
                <a:cs typeface="Calibri"/>
              </a:rPr>
              <a:t>USING </a:t>
            </a:r>
            <a:r>
              <a:rPr sz="2000" spc="-25" dirty="0">
                <a:solidFill>
                  <a:srgbClr val="0070C0"/>
                </a:solidFill>
                <a:latin typeface="Calibri"/>
                <a:cs typeface="Calibri"/>
              </a:rPr>
              <a:t>SUITABLE </a:t>
            </a:r>
            <a:r>
              <a:rPr sz="2000" spc="-5" dirty="0">
                <a:solidFill>
                  <a:srgbClr val="0070C0"/>
                </a:solidFill>
                <a:latin typeface="Calibri"/>
                <a:cs typeface="Calibri"/>
              </a:rPr>
              <a:t>ABSORBANTS </a:t>
            </a:r>
            <a:r>
              <a:rPr sz="2000" spc="-80" dirty="0">
                <a:solidFill>
                  <a:srgbClr val="0070C0"/>
                </a:solidFill>
                <a:latin typeface="Calibri"/>
                <a:cs typeface="Calibri"/>
              </a:rPr>
              <a:t>AT </a:t>
            </a:r>
            <a:r>
              <a:rPr sz="2000" spc="-5" dirty="0">
                <a:solidFill>
                  <a:srgbClr val="0070C0"/>
                </a:solidFill>
                <a:latin typeface="Calibri"/>
                <a:cs typeface="Calibri"/>
              </a:rPr>
              <a:t>PLACE </a:t>
            </a:r>
            <a:r>
              <a:rPr sz="2000" dirty="0">
                <a:solidFill>
                  <a:srgbClr val="0070C0"/>
                </a:solidFill>
                <a:latin typeface="Calibri"/>
                <a:cs typeface="Calibri"/>
              </a:rPr>
              <a:t>WHERE NOISE IS </a:t>
            </a:r>
            <a:r>
              <a:rPr sz="2000" spc="-5" dirty="0">
                <a:solidFill>
                  <a:srgbClr val="0070C0"/>
                </a:solidFill>
                <a:latin typeface="Calibri"/>
                <a:cs typeface="Calibri"/>
              </a:rPr>
              <a:t>HIGH. </a:t>
            </a:r>
            <a:r>
              <a:rPr sz="2000" dirty="0">
                <a:solidFill>
                  <a:srgbClr val="0070C0"/>
                </a:solidFill>
                <a:latin typeface="Calibri"/>
                <a:cs typeface="Calibri"/>
              </a:rPr>
              <a:t>AS A </a:t>
            </a:r>
            <a:r>
              <a:rPr sz="2000" spc="-55" dirty="0">
                <a:solidFill>
                  <a:srgbClr val="0070C0"/>
                </a:solidFill>
                <a:latin typeface="Calibri"/>
                <a:cs typeface="Calibri"/>
              </a:rPr>
              <a:t>RESULT,</a:t>
            </a:r>
            <a:r>
              <a:rPr sz="2000" spc="45" dirty="0">
                <a:solidFill>
                  <a:srgbClr val="0070C0"/>
                </a:solidFill>
                <a:latin typeface="Calibri"/>
                <a:cs typeface="Calibri"/>
              </a:rPr>
              <a:t> </a:t>
            </a:r>
            <a:r>
              <a:rPr sz="2000" spc="-10" dirty="0">
                <a:solidFill>
                  <a:srgbClr val="0070C0"/>
                </a:solidFill>
                <a:latin typeface="Calibri"/>
                <a:cs typeface="Calibri"/>
              </a:rPr>
              <a:t>THE</a:t>
            </a:r>
            <a:endParaRPr sz="2000" dirty="0">
              <a:solidFill>
                <a:srgbClr val="0070C0"/>
              </a:solidFill>
              <a:latin typeface="Calibri"/>
              <a:cs typeface="Calibri"/>
            </a:endParaRPr>
          </a:p>
          <a:p>
            <a:pPr marL="469900" algn="just">
              <a:lnSpc>
                <a:spcPct val="100000"/>
              </a:lnSpc>
              <a:spcBef>
                <a:spcPts val="480"/>
              </a:spcBef>
            </a:pPr>
            <a:r>
              <a:rPr sz="2000" spc="-5" dirty="0">
                <a:solidFill>
                  <a:srgbClr val="0070C0"/>
                </a:solidFill>
                <a:latin typeface="Calibri"/>
                <a:cs typeface="Calibri"/>
              </a:rPr>
              <a:t>DISTRIBUTION </a:t>
            </a:r>
            <a:r>
              <a:rPr sz="2000" dirty="0">
                <a:solidFill>
                  <a:srgbClr val="0070C0"/>
                </a:solidFill>
                <a:latin typeface="Calibri"/>
                <a:cs typeface="Calibri"/>
              </a:rPr>
              <a:t>OF </a:t>
            </a:r>
            <a:r>
              <a:rPr sz="2000" spc="-10" dirty="0">
                <a:solidFill>
                  <a:srgbClr val="0070C0"/>
                </a:solidFill>
                <a:latin typeface="Calibri"/>
                <a:cs typeface="Calibri"/>
              </a:rPr>
              <a:t>LOUDNESS </a:t>
            </a:r>
            <a:r>
              <a:rPr sz="2000" spc="-45" dirty="0">
                <a:solidFill>
                  <a:srgbClr val="0070C0"/>
                </a:solidFill>
                <a:latin typeface="Calibri"/>
                <a:cs typeface="Calibri"/>
              </a:rPr>
              <a:t>MAY </a:t>
            </a:r>
            <a:r>
              <a:rPr sz="2000" spc="-5" dirty="0">
                <a:solidFill>
                  <a:srgbClr val="0070C0"/>
                </a:solidFill>
                <a:latin typeface="Calibri"/>
                <a:cs typeface="Calibri"/>
              </a:rPr>
              <a:t>BECOME</a:t>
            </a:r>
            <a:r>
              <a:rPr sz="2000" spc="-70" dirty="0">
                <a:solidFill>
                  <a:srgbClr val="0070C0"/>
                </a:solidFill>
                <a:latin typeface="Calibri"/>
                <a:cs typeface="Calibri"/>
              </a:rPr>
              <a:t> </a:t>
            </a:r>
            <a:r>
              <a:rPr sz="2000" dirty="0">
                <a:solidFill>
                  <a:srgbClr val="0070C0"/>
                </a:solidFill>
                <a:latin typeface="Calibri"/>
                <a:cs typeface="Calibri"/>
              </a:rPr>
              <a:t>UNIFORM.</a:t>
            </a:r>
          </a:p>
          <a:p>
            <a:pPr marL="434975" indent="-422909" algn="just">
              <a:lnSpc>
                <a:spcPct val="100000"/>
              </a:lnSpc>
              <a:spcBef>
                <a:spcPts val="480"/>
              </a:spcBef>
              <a:buAutoNum type="arabicPeriod" startAt="2"/>
              <a:tabLst>
                <a:tab pos="434975" algn="l"/>
                <a:tab pos="435609" algn="l"/>
              </a:tabLst>
            </a:pPr>
            <a:r>
              <a:rPr sz="2000" spc="-30" dirty="0">
                <a:solidFill>
                  <a:srgbClr val="0070C0"/>
                </a:solidFill>
                <a:latin typeface="Calibri"/>
                <a:cs typeface="Calibri"/>
              </a:rPr>
              <a:t>BY </a:t>
            </a:r>
            <a:r>
              <a:rPr sz="2000" dirty="0">
                <a:solidFill>
                  <a:srgbClr val="0070C0"/>
                </a:solidFill>
                <a:latin typeface="Calibri"/>
                <a:cs typeface="Calibri"/>
              </a:rPr>
              <a:t>CONSTRUCTING </a:t>
            </a:r>
            <a:r>
              <a:rPr sz="2000" spc="-25" dirty="0">
                <a:solidFill>
                  <a:srgbClr val="0070C0"/>
                </a:solidFill>
                <a:latin typeface="Calibri"/>
                <a:cs typeface="Calibri"/>
              </a:rPr>
              <a:t>LOW </a:t>
            </a:r>
            <a:r>
              <a:rPr sz="2000" dirty="0">
                <a:solidFill>
                  <a:srgbClr val="0070C0"/>
                </a:solidFill>
                <a:latin typeface="Calibri"/>
                <a:cs typeface="Calibri"/>
              </a:rPr>
              <a:t>CEILING </a:t>
            </a:r>
            <a:r>
              <a:rPr sz="2000" spc="-5" dirty="0">
                <a:solidFill>
                  <a:srgbClr val="0070C0"/>
                </a:solidFill>
                <a:latin typeface="Calibri"/>
                <a:cs typeface="Calibri"/>
              </a:rPr>
              <a:t>FOR THE </a:t>
            </a:r>
            <a:r>
              <a:rPr sz="2000" dirty="0">
                <a:solidFill>
                  <a:srgbClr val="0070C0"/>
                </a:solidFill>
                <a:latin typeface="Calibri"/>
                <a:cs typeface="Calibri"/>
              </a:rPr>
              <a:t>REFLECTION OF SOUND </a:t>
            </a:r>
            <a:r>
              <a:rPr sz="2000" spc="-25" dirty="0">
                <a:solidFill>
                  <a:srgbClr val="0070C0"/>
                </a:solidFill>
                <a:latin typeface="Calibri"/>
                <a:cs typeface="Calibri"/>
              </a:rPr>
              <a:t>TOWARDS </a:t>
            </a:r>
            <a:r>
              <a:rPr sz="2000" spc="-5" dirty="0">
                <a:solidFill>
                  <a:srgbClr val="0070C0"/>
                </a:solidFill>
                <a:latin typeface="Calibri"/>
                <a:cs typeface="Calibri"/>
              </a:rPr>
              <a:t>THE</a:t>
            </a:r>
            <a:r>
              <a:rPr sz="2000" spc="-100" dirty="0">
                <a:solidFill>
                  <a:srgbClr val="0070C0"/>
                </a:solidFill>
                <a:latin typeface="Calibri"/>
                <a:cs typeface="Calibri"/>
              </a:rPr>
              <a:t> </a:t>
            </a:r>
            <a:r>
              <a:rPr sz="2000" dirty="0">
                <a:solidFill>
                  <a:srgbClr val="0070C0"/>
                </a:solidFill>
                <a:latin typeface="Calibri"/>
                <a:cs typeface="Calibri"/>
              </a:rPr>
              <a:t>LISTENER.</a:t>
            </a:r>
          </a:p>
          <a:p>
            <a:pPr marL="434975" indent="-422909" algn="just">
              <a:lnSpc>
                <a:spcPct val="100000"/>
              </a:lnSpc>
              <a:spcBef>
                <a:spcPts val="480"/>
              </a:spcBef>
              <a:buAutoNum type="arabicPeriod" startAt="2"/>
              <a:tabLst>
                <a:tab pos="434975" algn="l"/>
                <a:tab pos="435609" algn="l"/>
              </a:tabLst>
            </a:pPr>
            <a:r>
              <a:rPr sz="2000" spc="-30" dirty="0">
                <a:solidFill>
                  <a:srgbClr val="0070C0"/>
                </a:solidFill>
                <a:latin typeface="Calibri"/>
                <a:cs typeface="Calibri"/>
              </a:rPr>
              <a:t>BY </a:t>
            </a:r>
            <a:r>
              <a:rPr sz="2000" dirty="0">
                <a:solidFill>
                  <a:srgbClr val="0070C0"/>
                </a:solidFill>
                <a:latin typeface="Calibri"/>
                <a:cs typeface="Calibri"/>
              </a:rPr>
              <a:t>USING </a:t>
            </a:r>
            <a:r>
              <a:rPr sz="2000" spc="-5" dirty="0">
                <a:solidFill>
                  <a:srgbClr val="0070C0"/>
                </a:solidFill>
                <a:latin typeface="Calibri"/>
                <a:cs typeface="Calibri"/>
              </a:rPr>
              <a:t>LARGE </a:t>
            </a:r>
            <a:r>
              <a:rPr sz="2000" dirty="0">
                <a:solidFill>
                  <a:srgbClr val="0070C0"/>
                </a:solidFill>
                <a:latin typeface="Calibri"/>
                <a:cs typeface="Calibri"/>
              </a:rPr>
              <a:t>SOUNDING </a:t>
            </a:r>
            <a:r>
              <a:rPr sz="2000" spc="-5" dirty="0">
                <a:solidFill>
                  <a:srgbClr val="0070C0"/>
                </a:solidFill>
                <a:latin typeface="Calibri"/>
                <a:cs typeface="Calibri"/>
              </a:rPr>
              <a:t>BOARDS </a:t>
            </a:r>
            <a:r>
              <a:rPr sz="2000" dirty="0">
                <a:solidFill>
                  <a:srgbClr val="0070C0"/>
                </a:solidFill>
                <a:latin typeface="Calibri"/>
                <a:cs typeface="Calibri"/>
              </a:rPr>
              <a:t>BEHIND </a:t>
            </a:r>
            <a:r>
              <a:rPr sz="2000" spc="-5" dirty="0">
                <a:solidFill>
                  <a:srgbClr val="0070C0"/>
                </a:solidFill>
                <a:latin typeface="Calibri"/>
                <a:cs typeface="Calibri"/>
              </a:rPr>
              <a:t>THE </a:t>
            </a:r>
            <a:r>
              <a:rPr sz="2000" dirty="0" smtClean="0">
                <a:solidFill>
                  <a:srgbClr val="0070C0"/>
                </a:solidFill>
                <a:latin typeface="Calibri"/>
                <a:cs typeface="Calibri"/>
              </a:rPr>
              <a:t>SPEAKER</a:t>
            </a:r>
            <a:r>
              <a:rPr lang="en-US" sz="2000" dirty="0" smtClean="0">
                <a:solidFill>
                  <a:srgbClr val="0070C0"/>
                </a:solidFill>
                <a:latin typeface="Calibri"/>
                <a:cs typeface="Calibri"/>
              </a:rPr>
              <a:t>.</a:t>
            </a:r>
            <a:endParaRPr sz="2000" dirty="0">
              <a:solidFill>
                <a:srgbClr val="0070C0"/>
              </a:solidFill>
              <a:latin typeface="Calibri"/>
              <a:cs typeface="Calibri"/>
            </a:endParaRPr>
          </a:p>
          <a:p>
            <a:pPr marL="434975" indent="-422909" algn="just">
              <a:lnSpc>
                <a:spcPct val="100000"/>
              </a:lnSpc>
              <a:spcBef>
                <a:spcPts val="480"/>
              </a:spcBef>
              <a:buAutoNum type="arabicPeriod" startAt="2"/>
              <a:tabLst>
                <a:tab pos="434975" algn="l"/>
                <a:tab pos="435609" algn="l"/>
              </a:tabLst>
            </a:pPr>
            <a:r>
              <a:rPr sz="2000" spc="-30" dirty="0">
                <a:solidFill>
                  <a:srgbClr val="0070C0"/>
                </a:solidFill>
                <a:latin typeface="Calibri"/>
                <a:cs typeface="Calibri"/>
              </a:rPr>
              <a:t>BY </a:t>
            </a:r>
            <a:r>
              <a:rPr sz="2000" dirty="0">
                <a:solidFill>
                  <a:srgbClr val="0070C0"/>
                </a:solidFill>
                <a:latin typeface="Calibri"/>
                <a:cs typeface="Calibri"/>
              </a:rPr>
              <a:t>USING PUBLIC </a:t>
            </a:r>
            <a:r>
              <a:rPr sz="2000" spc="-5" dirty="0">
                <a:solidFill>
                  <a:srgbClr val="0070C0"/>
                </a:solidFill>
                <a:latin typeface="Calibri"/>
                <a:cs typeface="Calibri"/>
              </a:rPr>
              <a:t>ADRESS </a:t>
            </a:r>
            <a:r>
              <a:rPr sz="2000" spc="-10" dirty="0">
                <a:solidFill>
                  <a:srgbClr val="0070C0"/>
                </a:solidFill>
                <a:latin typeface="Calibri"/>
                <a:cs typeface="Calibri"/>
              </a:rPr>
              <a:t>SYSTEM </a:t>
            </a:r>
            <a:r>
              <a:rPr sz="2000" spc="-5" dirty="0">
                <a:solidFill>
                  <a:srgbClr val="FF0000"/>
                </a:solidFill>
                <a:latin typeface="Calibri"/>
                <a:cs typeface="Calibri"/>
              </a:rPr>
              <a:t>LIKE</a:t>
            </a:r>
            <a:r>
              <a:rPr sz="2000" spc="-30" dirty="0">
                <a:solidFill>
                  <a:srgbClr val="FF0000"/>
                </a:solidFill>
                <a:latin typeface="Calibri"/>
                <a:cs typeface="Calibri"/>
              </a:rPr>
              <a:t> </a:t>
            </a:r>
            <a:r>
              <a:rPr sz="2000" spc="-5" dirty="0">
                <a:solidFill>
                  <a:srgbClr val="FF0000"/>
                </a:solidFill>
                <a:latin typeface="Calibri"/>
                <a:cs typeface="Calibri"/>
              </a:rPr>
              <a:t>LOUDSPEAKERS</a:t>
            </a:r>
            <a:r>
              <a:rPr sz="2000" spc="-5" dirty="0">
                <a:solidFill>
                  <a:srgbClr val="0070C0"/>
                </a:solidFill>
                <a:latin typeface="Calibri"/>
                <a:cs typeface="Calibri"/>
              </a:rPr>
              <a:t>.</a:t>
            </a:r>
            <a:endParaRPr sz="2000" dirty="0">
              <a:solidFill>
                <a:srgbClr val="0070C0"/>
              </a:solidFill>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566165"/>
            <a:ext cx="6630670" cy="513715"/>
          </a:xfrm>
          <a:prstGeom prst="rect">
            <a:avLst/>
          </a:prstGeom>
        </p:spPr>
        <p:txBody>
          <a:bodyPr vert="horz" wrap="square" lIns="0" tIns="13335" rIns="0" bIns="0" rtlCol="0">
            <a:spAutoFit/>
          </a:bodyPr>
          <a:lstStyle/>
          <a:p>
            <a:pPr marL="12700">
              <a:lnSpc>
                <a:spcPct val="100000"/>
              </a:lnSpc>
              <a:spcBef>
                <a:spcPts val="105"/>
              </a:spcBef>
            </a:pPr>
            <a:r>
              <a:rPr spc="-5" dirty="0"/>
              <a:t>FOCUSING </a:t>
            </a:r>
            <a:r>
              <a:rPr dirty="0"/>
              <a:t>AND INTERFERENCE</a:t>
            </a:r>
            <a:r>
              <a:rPr spc="-10" dirty="0"/>
              <a:t> EFFECTS</a:t>
            </a:r>
          </a:p>
        </p:txBody>
      </p:sp>
      <p:sp>
        <p:nvSpPr>
          <p:cNvPr id="3" name="object 3"/>
          <p:cNvSpPr txBox="1">
            <a:spLocks noGrp="1"/>
          </p:cNvSpPr>
          <p:nvPr>
            <p:ph type="body" idx="1"/>
          </p:nvPr>
        </p:nvSpPr>
        <p:spPr>
          <a:prstGeom prst="rect">
            <a:avLst/>
          </a:prstGeom>
        </p:spPr>
        <p:txBody>
          <a:bodyPr vert="horz" wrap="square" lIns="0" tIns="13335" rIns="0" bIns="0" rtlCol="0">
            <a:spAutoFit/>
          </a:bodyPr>
          <a:lstStyle/>
          <a:p>
            <a:pPr marL="15875" marR="5080" algn="just">
              <a:lnSpc>
                <a:spcPct val="100000"/>
              </a:lnSpc>
              <a:spcBef>
                <a:spcPts val="105"/>
              </a:spcBef>
            </a:pPr>
            <a:r>
              <a:rPr dirty="0"/>
              <a:t>T</a:t>
            </a:r>
            <a:r>
              <a:rPr dirty="0">
                <a:solidFill>
                  <a:schemeClr val="tx2">
                    <a:lumMod val="60000"/>
                    <a:lumOff val="40000"/>
                  </a:schemeClr>
                </a:solidFill>
              </a:rPr>
              <a:t>HE PRESENCE OF ANY </a:t>
            </a:r>
            <a:r>
              <a:rPr spc="-15" dirty="0">
                <a:solidFill>
                  <a:srgbClr val="FF0000"/>
                </a:solidFill>
              </a:rPr>
              <a:t>CONCAVE</a:t>
            </a:r>
            <a:r>
              <a:rPr spc="-15" dirty="0">
                <a:solidFill>
                  <a:schemeClr val="tx2">
                    <a:lumMod val="60000"/>
                    <a:lumOff val="40000"/>
                  </a:schemeClr>
                </a:solidFill>
              </a:rPr>
              <a:t> SURFACE </a:t>
            </a:r>
            <a:r>
              <a:rPr dirty="0">
                <a:solidFill>
                  <a:schemeClr val="tx2">
                    <a:lumMod val="60000"/>
                    <a:lumOff val="40000"/>
                  </a:schemeClr>
                </a:solidFill>
              </a:rPr>
              <a:t>OR ANY </a:t>
            </a:r>
            <a:r>
              <a:rPr spc="-10" dirty="0">
                <a:solidFill>
                  <a:schemeClr val="tx2">
                    <a:lumMod val="60000"/>
                    <a:lumOff val="40000"/>
                  </a:schemeClr>
                </a:solidFill>
              </a:rPr>
              <a:t>OTHER </a:t>
            </a:r>
            <a:r>
              <a:rPr spc="-5" dirty="0">
                <a:solidFill>
                  <a:srgbClr val="FF0000"/>
                </a:solidFill>
              </a:rPr>
              <a:t>CURVED</a:t>
            </a:r>
            <a:r>
              <a:rPr spc="-5" dirty="0">
                <a:solidFill>
                  <a:schemeClr val="tx2">
                    <a:lumMod val="60000"/>
                    <a:lumOff val="40000"/>
                  </a:schemeClr>
                </a:solidFill>
              </a:rPr>
              <a:t> </a:t>
            </a:r>
            <a:r>
              <a:rPr spc="-15" dirty="0">
                <a:solidFill>
                  <a:schemeClr val="tx2">
                    <a:lumMod val="60000"/>
                    <a:lumOff val="40000"/>
                  </a:schemeClr>
                </a:solidFill>
              </a:rPr>
              <a:t>SURFACE </a:t>
            </a:r>
            <a:r>
              <a:rPr dirty="0">
                <a:solidFill>
                  <a:schemeClr val="tx2">
                    <a:lumMod val="60000"/>
                    <a:lumOff val="40000"/>
                  </a:schemeClr>
                </a:solidFill>
              </a:rPr>
              <a:t>IN THE </a:t>
            </a:r>
            <a:r>
              <a:rPr spc="-5" dirty="0">
                <a:solidFill>
                  <a:schemeClr val="tx2">
                    <a:lumMod val="60000"/>
                    <a:lumOff val="40000"/>
                  </a:schemeClr>
                </a:solidFill>
              </a:rPr>
              <a:t>HALL </a:t>
            </a:r>
            <a:r>
              <a:rPr dirty="0">
                <a:solidFill>
                  <a:schemeClr val="tx2">
                    <a:lumMod val="60000"/>
                    <a:lumOff val="40000"/>
                  </a:schemeClr>
                </a:solidFill>
              </a:rPr>
              <a:t>OR  ROOM </a:t>
            </a:r>
            <a:r>
              <a:rPr spc="-45" dirty="0">
                <a:solidFill>
                  <a:schemeClr val="tx2">
                    <a:lumMod val="60000"/>
                    <a:lumOff val="40000"/>
                  </a:schemeClr>
                </a:solidFill>
              </a:rPr>
              <a:t>MAY </a:t>
            </a:r>
            <a:r>
              <a:rPr dirty="0">
                <a:solidFill>
                  <a:schemeClr val="tx2">
                    <a:lumMod val="60000"/>
                    <a:lumOff val="40000"/>
                  </a:schemeClr>
                </a:solidFill>
              </a:rPr>
              <a:t>MAKE </a:t>
            </a:r>
            <a:r>
              <a:rPr spc="-5" dirty="0">
                <a:solidFill>
                  <a:schemeClr val="tx2">
                    <a:lumMod val="60000"/>
                    <a:lumOff val="40000"/>
                  </a:schemeClr>
                </a:solidFill>
              </a:rPr>
              <a:t>THE </a:t>
            </a:r>
            <a:r>
              <a:rPr dirty="0">
                <a:solidFill>
                  <a:schemeClr val="tx2">
                    <a:lumMod val="60000"/>
                    <a:lumOff val="40000"/>
                  </a:schemeClr>
                </a:solidFill>
              </a:rPr>
              <a:t>SOUND </a:t>
            </a:r>
            <a:r>
              <a:rPr spc="-35" dirty="0">
                <a:solidFill>
                  <a:schemeClr val="tx2">
                    <a:lumMod val="60000"/>
                    <a:lumOff val="40000"/>
                  </a:schemeClr>
                </a:solidFill>
              </a:rPr>
              <a:t>TO </a:t>
            </a:r>
            <a:r>
              <a:rPr dirty="0">
                <a:solidFill>
                  <a:schemeClr val="tx2">
                    <a:lumMod val="60000"/>
                    <a:lumOff val="40000"/>
                  </a:schemeClr>
                </a:solidFill>
              </a:rPr>
              <a:t>BE </a:t>
            </a:r>
            <a:r>
              <a:rPr spc="-15" dirty="0">
                <a:solidFill>
                  <a:schemeClr val="tx2">
                    <a:lumMod val="60000"/>
                    <a:lumOff val="40000"/>
                  </a:schemeClr>
                </a:solidFill>
              </a:rPr>
              <a:t>CONCENTRATED </a:t>
            </a:r>
            <a:r>
              <a:rPr spc="-75" dirty="0">
                <a:solidFill>
                  <a:schemeClr val="tx2">
                    <a:lumMod val="60000"/>
                    <a:lumOff val="40000"/>
                  </a:schemeClr>
                </a:solidFill>
              </a:rPr>
              <a:t>AT </a:t>
            </a:r>
            <a:r>
              <a:rPr spc="-5" dirty="0">
                <a:solidFill>
                  <a:schemeClr val="tx2">
                    <a:lumMod val="60000"/>
                    <a:lumOff val="40000"/>
                  </a:schemeClr>
                </a:solidFill>
              </a:rPr>
              <a:t>THIS </a:t>
            </a:r>
            <a:r>
              <a:rPr dirty="0">
                <a:solidFill>
                  <a:schemeClr val="tx2">
                    <a:lumMod val="60000"/>
                    <a:lumOff val="40000"/>
                  </a:schemeClr>
                </a:solidFill>
              </a:rPr>
              <a:t>FOCUS </a:t>
            </a:r>
            <a:r>
              <a:rPr spc="-5" dirty="0">
                <a:solidFill>
                  <a:schemeClr val="tx2">
                    <a:lumMod val="60000"/>
                    <a:lumOff val="40000"/>
                  </a:schemeClr>
                </a:solidFill>
              </a:rPr>
              <a:t>REGION. </a:t>
            </a:r>
            <a:r>
              <a:rPr dirty="0">
                <a:solidFill>
                  <a:schemeClr val="tx2">
                    <a:lumMod val="60000"/>
                    <a:lumOff val="40000"/>
                  </a:schemeClr>
                </a:solidFill>
              </a:rPr>
              <a:t>AS A </a:t>
            </a:r>
            <a:r>
              <a:rPr spc="-55" dirty="0">
                <a:solidFill>
                  <a:schemeClr val="tx2">
                    <a:lumMod val="60000"/>
                    <a:lumOff val="40000"/>
                  </a:schemeClr>
                </a:solidFill>
              </a:rPr>
              <a:t>RESULT, </a:t>
            </a:r>
            <a:r>
              <a:rPr spc="-5" dirty="0">
                <a:solidFill>
                  <a:schemeClr val="tx2">
                    <a:lumMod val="60000"/>
                    <a:lumOff val="40000"/>
                  </a:schemeClr>
                </a:solidFill>
              </a:rPr>
              <a:t>THE  </a:t>
            </a:r>
            <a:r>
              <a:rPr dirty="0">
                <a:solidFill>
                  <a:schemeClr val="tx2">
                    <a:lumMod val="60000"/>
                    <a:lumOff val="40000"/>
                  </a:schemeClr>
                </a:solidFill>
              </a:rPr>
              <a:t>SOUND </a:t>
            </a:r>
            <a:r>
              <a:rPr spc="-45" dirty="0">
                <a:solidFill>
                  <a:schemeClr val="tx2">
                    <a:lumMod val="60000"/>
                    <a:lumOff val="40000"/>
                  </a:schemeClr>
                </a:solidFill>
              </a:rPr>
              <a:t>MAY </a:t>
            </a:r>
            <a:r>
              <a:rPr spc="-15" dirty="0">
                <a:solidFill>
                  <a:schemeClr val="tx2">
                    <a:lumMod val="60000"/>
                    <a:lumOff val="40000"/>
                  </a:schemeClr>
                </a:solidFill>
              </a:rPr>
              <a:t>NOT </a:t>
            </a:r>
            <a:r>
              <a:rPr dirty="0">
                <a:solidFill>
                  <a:schemeClr val="tx2">
                    <a:lumMod val="60000"/>
                    <a:lumOff val="40000"/>
                  </a:schemeClr>
                </a:solidFill>
              </a:rPr>
              <a:t>BE </a:t>
            </a:r>
            <a:r>
              <a:rPr spc="-5" dirty="0">
                <a:solidFill>
                  <a:schemeClr val="tx2">
                    <a:lumMod val="60000"/>
                    <a:lumOff val="40000"/>
                  </a:schemeClr>
                </a:solidFill>
              </a:rPr>
              <a:t>HEARD </a:t>
            </a:r>
            <a:r>
              <a:rPr spc="-75" dirty="0">
                <a:solidFill>
                  <a:schemeClr val="tx2">
                    <a:lumMod val="60000"/>
                    <a:lumOff val="40000"/>
                  </a:schemeClr>
                </a:solidFill>
              </a:rPr>
              <a:t>AT </a:t>
            </a:r>
            <a:r>
              <a:rPr dirty="0">
                <a:solidFill>
                  <a:schemeClr val="tx2">
                    <a:lumMod val="60000"/>
                    <a:lumOff val="40000"/>
                  </a:schemeClr>
                </a:solidFill>
              </a:rPr>
              <a:t>ALL </a:t>
            </a:r>
            <a:r>
              <a:rPr spc="-75" dirty="0">
                <a:solidFill>
                  <a:schemeClr val="tx2">
                    <a:lumMod val="60000"/>
                    <a:lumOff val="40000"/>
                  </a:schemeClr>
                </a:solidFill>
              </a:rPr>
              <a:t>AT </a:t>
            </a:r>
            <a:r>
              <a:rPr spc="-10" dirty="0">
                <a:solidFill>
                  <a:schemeClr val="tx2">
                    <a:lumMod val="60000"/>
                    <a:lumOff val="40000"/>
                  </a:schemeClr>
                </a:solidFill>
              </a:rPr>
              <a:t>OTHER </a:t>
            </a:r>
            <a:r>
              <a:rPr dirty="0">
                <a:solidFill>
                  <a:schemeClr val="tx2">
                    <a:lumMod val="60000"/>
                    <a:lumOff val="40000"/>
                  </a:schemeClr>
                </a:solidFill>
              </a:rPr>
              <a:t>REGIONS. </a:t>
            </a:r>
            <a:r>
              <a:rPr spc="-5" dirty="0">
                <a:solidFill>
                  <a:schemeClr val="tx2">
                    <a:lumMod val="60000"/>
                    <a:lumOff val="40000"/>
                  </a:schemeClr>
                </a:solidFill>
              </a:rPr>
              <a:t>THE </a:t>
            </a:r>
            <a:r>
              <a:rPr dirty="0">
                <a:solidFill>
                  <a:schemeClr val="tx2">
                    <a:lumMod val="60000"/>
                    <a:lumOff val="40000"/>
                  </a:schemeClr>
                </a:solidFill>
              </a:rPr>
              <a:t>SOUNDS </a:t>
            </a:r>
            <a:r>
              <a:rPr spc="-45" dirty="0">
                <a:solidFill>
                  <a:schemeClr val="tx2">
                    <a:lumMod val="60000"/>
                    <a:lumOff val="40000"/>
                  </a:schemeClr>
                </a:solidFill>
              </a:rPr>
              <a:t>MAY </a:t>
            </a:r>
            <a:r>
              <a:rPr spc="-10" dirty="0">
                <a:solidFill>
                  <a:schemeClr val="tx2">
                    <a:lumMod val="60000"/>
                    <a:lumOff val="40000"/>
                  </a:schemeClr>
                </a:solidFill>
              </a:rPr>
              <a:t>NOT </a:t>
            </a:r>
            <a:r>
              <a:rPr dirty="0">
                <a:solidFill>
                  <a:schemeClr val="tx2">
                    <a:lumMod val="60000"/>
                    <a:lumOff val="40000"/>
                  </a:schemeClr>
                </a:solidFill>
              </a:rPr>
              <a:t>BE </a:t>
            </a:r>
            <a:r>
              <a:rPr spc="-5" dirty="0">
                <a:solidFill>
                  <a:schemeClr val="tx2">
                    <a:lumMod val="60000"/>
                    <a:lumOff val="40000"/>
                  </a:schemeClr>
                </a:solidFill>
              </a:rPr>
              <a:t>HEARD </a:t>
            </a:r>
            <a:r>
              <a:rPr spc="-75" dirty="0">
                <a:solidFill>
                  <a:schemeClr val="tx2">
                    <a:lumMod val="60000"/>
                    <a:lumOff val="40000"/>
                  </a:schemeClr>
                </a:solidFill>
              </a:rPr>
              <a:t>AT </a:t>
            </a:r>
            <a:r>
              <a:rPr dirty="0">
                <a:solidFill>
                  <a:schemeClr val="tx2">
                    <a:lumMod val="60000"/>
                    <a:lumOff val="40000"/>
                  </a:schemeClr>
                </a:solidFill>
              </a:rPr>
              <a:t>ALL </a:t>
            </a:r>
            <a:r>
              <a:rPr spc="-75" dirty="0">
                <a:solidFill>
                  <a:schemeClr val="tx2">
                    <a:lumMod val="60000"/>
                    <a:lumOff val="40000"/>
                  </a:schemeClr>
                </a:solidFill>
              </a:rPr>
              <a:t>AT  </a:t>
            </a:r>
            <a:r>
              <a:rPr spc="-10" dirty="0">
                <a:solidFill>
                  <a:schemeClr val="tx2">
                    <a:lumMod val="60000"/>
                    <a:lumOff val="40000"/>
                  </a:schemeClr>
                </a:solidFill>
              </a:rPr>
              <a:t>OTHER </a:t>
            </a:r>
            <a:r>
              <a:rPr dirty="0">
                <a:solidFill>
                  <a:schemeClr val="tx2">
                    <a:lumMod val="60000"/>
                    <a:lumOff val="40000"/>
                  </a:schemeClr>
                </a:solidFill>
              </a:rPr>
              <a:t>REGIONS. </a:t>
            </a:r>
            <a:r>
              <a:rPr spc="-5" dirty="0">
                <a:solidFill>
                  <a:schemeClr val="tx2">
                    <a:lumMod val="60000"/>
                    <a:lumOff val="40000"/>
                  </a:schemeClr>
                </a:solidFill>
              </a:rPr>
              <a:t>THESE </a:t>
            </a:r>
            <a:r>
              <a:rPr dirty="0">
                <a:solidFill>
                  <a:schemeClr val="tx2">
                    <a:lumMod val="60000"/>
                    <a:lumOff val="40000"/>
                  </a:schemeClr>
                </a:solidFill>
              </a:rPr>
              <a:t>REGIONS ARE REFERRED AS </a:t>
            </a:r>
            <a:r>
              <a:rPr spc="-5" dirty="0">
                <a:solidFill>
                  <a:schemeClr val="tx2">
                    <a:lumMod val="60000"/>
                    <a:lumOff val="40000"/>
                  </a:schemeClr>
                </a:solidFill>
              </a:rPr>
              <a:t>DEAD </a:t>
            </a:r>
            <a:r>
              <a:rPr spc="-25" dirty="0">
                <a:solidFill>
                  <a:schemeClr val="tx2">
                    <a:lumMod val="60000"/>
                    <a:lumOff val="40000"/>
                  </a:schemeClr>
                </a:solidFill>
              </a:rPr>
              <a:t>SPACE. </a:t>
            </a:r>
            <a:r>
              <a:rPr dirty="0">
                <a:solidFill>
                  <a:schemeClr val="tx2">
                    <a:lumMod val="60000"/>
                    <a:lumOff val="40000"/>
                  </a:schemeClr>
                </a:solidFill>
              </a:rPr>
              <a:t>HENCE, SUCH </a:t>
            </a:r>
            <a:r>
              <a:rPr spc="-15" dirty="0">
                <a:solidFill>
                  <a:schemeClr val="tx2">
                    <a:lumMod val="60000"/>
                    <a:lumOff val="40000"/>
                  </a:schemeClr>
                </a:solidFill>
              </a:rPr>
              <a:t>SURFACES </a:t>
            </a:r>
            <a:r>
              <a:rPr dirty="0">
                <a:solidFill>
                  <a:schemeClr val="tx2">
                    <a:lumMod val="60000"/>
                    <a:lumOff val="40000"/>
                  </a:schemeClr>
                </a:solidFill>
              </a:rPr>
              <a:t>MUST BE  </a:t>
            </a:r>
            <a:r>
              <a:rPr spc="-20" dirty="0">
                <a:solidFill>
                  <a:schemeClr val="tx2">
                    <a:lumMod val="60000"/>
                    <a:lumOff val="40000"/>
                  </a:schemeClr>
                </a:solidFill>
              </a:rPr>
              <a:t>AVOIDED.</a:t>
            </a:r>
          </a:p>
          <a:p>
            <a:pPr marL="15875" marR="41910" algn="just">
              <a:lnSpc>
                <a:spcPct val="100000"/>
              </a:lnSpc>
              <a:spcBef>
                <a:spcPts val="480"/>
              </a:spcBef>
            </a:pPr>
            <a:r>
              <a:rPr dirty="0">
                <a:solidFill>
                  <a:schemeClr val="tx2">
                    <a:lumMod val="60000"/>
                    <a:lumOff val="40000"/>
                  </a:schemeClr>
                </a:solidFill>
              </a:rPr>
              <a:t>IN ADDITION </a:t>
            </a:r>
            <a:r>
              <a:rPr spc="-30" dirty="0">
                <a:solidFill>
                  <a:schemeClr val="tx2">
                    <a:lumMod val="60000"/>
                    <a:lumOff val="40000"/>
                  </a:schemeClr>
                </a:solidFill>
              </a:rPr>
              <a:t>TO </a:t>
            </a:r>
            <a:r>
              <a:rPr dirty="0">
                <a:solidFill>
                  <a:schemeClr val="tx2">
                    <a:lumMod val="60000"/>
                    <a:lumOff val="40000"/>
                  </a:schemeClr>
                </a:solidFill>
              </a:rPr>
              <a:t>FOCUSING THERE SHOULD </a:t>
            </a:r>
            <a:r>
              <a:rPr spc="-10" dirty="0">
                <a:solidFill>
                  <a:schemeClr val="tx2">
                    <a:lumMod val="60000"/>
                    <a:lumOff val="40000"/>
                  </a:schemeClr>
                </a:solidFill>
              </a:rPr>
              <a:t>NOT </a:t>
            </a:r>
            <a:r>
              <a:rPr dirty="0">
                <a:solidFill>
                  <a:schemeClr val="tx2">
                    <a:lumMod val="60000"/>
                    <a:lumOff val="40000"/>
                  </a:schemeClr>
                </a:solidFill>
              </a:rPr>
              <a:t>BE INTERFERENCE OF </a:t>
            </a:r>
            <a:r>
              <a:rPr spc="-5" dirty="0">
                <a:solidFill>
                  <a:schemeClr val="tx2">
                    <a:lumMod val="60000"/>
                    <a:lumOff val="40000"/>
                  </a:schemeClr>
                </a:solidFill>
              </a:rPr>
              <a:t>DIRECT </a:t>
            </a:r>
            <a:r>
              <a:rPr dirty="0">
                <a:solidFill>
                  <a:schemeClr val="tx2">
                    <a:lumMod val="60000"/>
                    <a:lumOff val="40000"/>
                  </a:schemeClr>
                </a:solidFill>
              </a:rPr>
              <a:t>AND REFLECTED  </a:t>
            </a:r>
            <a:r>
              <a:rPr spc="-30" dirty="0">
                <a:solidFill>
                  <a:schemeClr val="tx2">
                    <a:lumMod val="60000"/>
                    <a:lumOff val="40000"/>
                  </a:schemeClr>
                </a:solidFill>
              </a:rPr>
              <a:t>WAVES. </a:t>
            </a:r>
            <a:r>
              <a:rPr spc="-5" dirty="0">
                <a:solidFill>
                  <a:schemeClr val="tx2">
                    <a:lumMod val="60000"/>
                    <a:lumOff val="40000"/>
                  </a:schemeClr>
                </a:solidFill>
              </a:rPr>
              <a:t>THIS </a:t>
            </a:r>
            <a:r>
              <a:rPr dirty="0">
                <a:solidFill>
                  <a:schemeClr val="tx2">
                    <a:lumMod val="60000"/>
                    <a:lumOff val="40000"/>
                  </a:schemeClr>
                </a:solidFill>
              </a:rPr>
              <a:t>IS </a:t>
            </a:r>
            <a:r>
              <a:rPr spc="-5" dirty="0">
                <a:solidFill>
                  <a:schemeClr val="tx2">
                    <a:lumMod val="60000"/>
                    <a:lumOff val="40000"/>
                  </a:schemeClr>
                </a:solidFill>
              </a:rPr>
              <a:t>BECAUSE, </a:t>
            </a:r>
            <a:r>
              <a:rPr dirty="0">
                <a:solidFill>
                  <a:schemeClr val="tx2">
                    <a:lumMod val="60000"/>
                    <a:lumOff val="40000"/>
                  </a:schemeClr>
                </a:solidFill>
              </a:rPr>
              <a:t>A CONSTRUCTIVE INTERFERANCE </a:t>
            </a:r>
            <a:r>
              <a:rPr spc="-45" dirty="0">
                <a:solidFill>
                  <a:schemeClr val="tx2">
                    <a:lumMod val="60000"/>
                    <a:lumOff val="40000"/>
                  </a:schemeClr>
                </a:solidFill>
              </a:rPr>
              <a:t>MAY </a:t>
            </a:r>
            <a:r>
              <a:rPr spc="-5" dirty="0">
                <a:solidFill>
                  <a:schemeClr val="tx2">
                    <a:lumMod val="60000"/>
                    <a:lumOff val="40000"/>
                  </a:schemeClr>
                </a:solidFill>
              </a:rPr>
              <a:t>PRODUCE </a:t>
            </a:r>
            <a:r>
              <a:rPr dirty="0">
                <a:solidFill>
                  <a:schemeClr val="tx2">
                    <a:lumMod val="60000"/>
                    <a:lumOff val="40000"/>
                  </a:schemeClr>
                </a:solidFill>
              </a:rPr>
              <a:t>A SOUND OF MAXIMUM  INTENSITY IN SOME </a:t>
            </a:r>
            <a:r>
              <a:rPr spc="-5" dirty="0">
                <a:solidFill>
                  <a:schemeClr val="tx2">
                    <a:lumMod val="60000"/>
                    <a:lumOff val="40000"/>
                  </a:schemeClr>
                </a:solidFill>
              </a:rPr>
              <a:t>PLACES </a:t>
            </a:r>
            <a:r>
              <a:rPr dirty="0">
                <a:solidFill>
                  <a:schemeClr val="tx2">
                    <a:lumMod val="60000"/>
                    <a:lumOff val="40000"/>
                  </a:schemeClr>
                </a:solidFill>
              </a:rPr>
              <a:t>AND A </a:t>
            </a:r>
            <a:r>
              <a:rPr spc="-5" dirty="0">
                <a:solidFill>
                  <a:schemeClr val="tx2">
                    <a:lumMod val="60000"/>
                    <a:lumOff val="40000"/>
                  </a:schemeClr>
                </a:solidFill>
              </a:rPr>
              <a:t>DESTRUCTIVE </a:t>
            </a:r>
            <a:r>
              <a:rPr dirty="0">
                <a:solidFill>
                  <a:schemeClr val="tx2">
                    <a:lumMod val="60000"/>
                    <a:lumOff val="40000"/>
                  </a:schemeClr>
                </a:solidFill>
              </a:rPr>
              <a:t>INTERFERENCE </a:t>
            </a:r>
            <a:r>
              <a:rPr spc="-45" dirty="0">
                <a:solidFill>
                  <a:schemeClr val="tx2">
                    <a:lumMod val="60000"/>
                    <a:lumOff val="40000"/>
                  </a:schemeClr>
                </a:solidFill>
              </a:rPr>
              <a:t>MAY </a:t>
            </a:r>
            <a:r>
              <a:rPr spc="-5" dirty="0">
                <a:solidFill>
                  <a:schemeClr val="tx2">
                    <a:lumMod val="60000"/>
                    <a:lumOff val="40000"/>
                  </a:schemeClr>
                </a:solidFill>
              </a:rPr>
              <a:t>PRODUCE </a:t>
            </a:r>
            <a:r>
              <a:rPr dirty="0">
                <a:solidFill>
                  <a:schemeClr val="tx2">
                    <a:lumMod val="60000"/>
                    <a:lumOff val="40000"/>
                  </a:schemeClr>
                </a:solidFill>
              </a:rPr>
              <a:t>A SOUND OF  MINIMUM INTENSITY IN </a:t>
            </a:r>
            <a:r>
              <a:rPr spc="-10" dirty="0">
                <a:solidFill>
                  <a:schemeClr val="tx2">
                    <a:lumMod val="60000"/>
                    <a:lumOff val="40000"/>
                  </a:schemeClr>
                </a:solidFill>
              </a:rPr>
              <a:t>OTHER </a:t>
            </a:r>
            <a:r>
              <a:rPr spc="-5" dirty="0">
                <a:solidFill>
                  <a:schemeClr val="tx2">
                    <a:lumMod val="60000"/>
                    <a:lumOff val="40000"/>
                  </a:schemeClr>
                </a:solidFill>
              </a:rPr>
              <a:t>PLACES. THUS, </a:t>
            </a:r>
            <a:r>
              <a:rPr dirty="0">
                <a:solidFill>
                  <a:schemeClr val="tx2">
                    <a:lumMod val="60000"/>
                    <a:lumOff val="40000"/>
                  </a:schemeClr>
                </a:solidFill>
              </a:rPr>
              <a:t>THERE WILL BE AN UNEVEN </a:t>
            </a:r>
            <a:r>
              <a:rPr spc="-5" dirty="0">
                <a:solidFill>
                  <a:schemeClr val="tx2">
                    <a:lumMod val="60000"/>
                    <a:lumOff val="40000"/>
                  </a:schemeClr>
                </a:solidFill>
              </a:rPr>
              <a:t>DISTRIBUTION </a:t>
            </a:r>
            <a:r>
              <a:rPr dirty="0">
                <a:solidFill>
                  <a:schemeClr val="tx2">
                    <a:lumMod val="60000"/>
                    <a:lumOff val="40000"/>
                  </a:schemeClr>
                </a:solidFill>
              </a:rPr>
              <a:t>OF  SOUND</a:t>
            </a:r>
            <a:r>
              <a:rPr spc="-20" dirty="0">
                <a:solidFill>
                  <a:schemeClr val="tx2">
                    <a:lumMod val="60000"/>
                    <a:lumOff val="40000"/>
                  </a:schemeClr>
                </a:solidFill>
              </a:rPr>
              <a:t> </a:t>
            </a:r>
            <a:r>
              <a:rPr spc="-25" dirty="0">
                <a:solidFill>
                  <a:schemeClr val="tx2">
                    <a:lumMod val="60000"/>
                    <a:lumOff val="40000"/>
                  </a:schemeClr>
                </a:solidFill>
              </a:rPr>
              <a:t>INTENSITY.</a:t>
            </a:r>
          </a:p>
          <a:p>
            <a:pPr marL="15875" algn="just">
              <a:lnSpc>
                <a:spcPct val="100000"/>
              </a:lnSpc>
              <a:spcBef>
                <a:spcPts val="705"/>
              </a:spcBef>
            </a:pPr>
            <a:r>
              <a:rPr sz="3200" spc="-10" dirty="0"/>
              <a:t>REMEDY</a:t>
            </a:r>
            <a:endParaRPr sz="3200" dirty="0"/>
          </a:p>
          <a:p>
            <a:pPr marL="3175">
              <a:lnSpc>
                <a:spcPct val="100000"/>
              </a:lnSpc>
              <a:spcBef>
                <a:spcPts val="10"/>
              </a:spcBef>
            </a:pPr>
            <a:endParaRPr sz="2800" dirty="0"/>
          </a:p>
          <a:p>
            <a:pPr marL="15875">
              <a:lnSpc>
                <a:spcPct val="100000"/>
              </a:lnSpc>
            </a:pPr>
            <a:r>
              <a:rPr spc="-5" dirty="0">
                <a:solidFill>
                  <a:srgbClr val="7030A0"/>
                </a:solidFill>
              </a:rPr>
              <a:t>CURVED </a:t>
            </a:r>
            <a:r>
              <a:rPr spc="-15" dirty="0">
                <a:solidFill>
                  <a:srgbClr val="7030A0"/>
                </a:solidFill>
              </a:rPr>
              <a:t>SURFACE </a:t>
            </a:r>
            <a:r>
              <a:rPr dirty="0">
                <a:solidFill>
                  <a:srgbClr val="7030A0"/>
                </a:solidFill>
              </a:rPr>
              <a:t>CAN BE </a:t>
            </a:r>
            <a:r>
              <a:rPr spc="-20" dirty="0">
                <a:solidFill>
                  <a:srgbClr val="7030A0"/>
                </a:solidFill>
              </a:rPr>
              <a:t>AVOIDED. </a:t>
            </a:r>
            <a:r>
              <a:rPr dirty="0">
                <a:solidFill>
                  <a:srgbClr val="7030A0"/>
                </a:solidFill>
              </a:rPr>
              <a:t>IF </a:t>
            </a:r>
            <a:r>
              <a:rPr spc="-5" dirty="0">
                <a:solidFill>
                  <a:srgbClr val="7030A0"/>
                </a:solidFill>
              </a:rPr>
              <a:t>CURVED </a:t>
            </a:r>
            <a:r>
              <a:rPr spc="-15" dirty="0">
                <a:solidFill>
                  <a:srgbClr val="7030A0"/>
                </a:solidFill>
              </a:rPr>
              <a:t>SURFACE </a:t>
            </a:r>
            <a:r>
              <a:rPr dirty="0">
                <a:solidFill>
                  <a:srgbClr val="7030A0"/>
                </a:solidFill>
              </a:rPr>
              <a:t>ARE </a:t>
            </a:r>
            <a:r>
              <a:rPr spc="-25" dirty="0">
                <a:solidFill>
                  <a:srgbClr val="7030A0"/>
                </a:solidFill>
              </a:rPr>
              <a:t>PRESENT, </a:t>
            </a:r>
            <a:r>
              <a:rPr dirty="0">
                <a:solidFill>
                  <a:srgbClr val="7030A0"/>
                </a:solidFill>
              </a:rPr>
              <a:t>THEY SHOULD BE</a:t>
            </a:r>
            <a:r>
              <a:rPr spc="-100" dirty="0">
                <a:solidFill>
                  <a:srgbClr val="7030A0"/>
                </a:solidFill>
              </a:rPr>
              <a:t> </a:t>
            </a:r>
            <a:r>
              <a:rPr spc="-5" dirty="0">
                <a:solidFill>
                  <a:srgbClr val="7030A0"/>
                </a:solidFill>
              </a:rPr>
              <a:t>COVERED</a:t>
            </a:r>
          </a:p>
          <a:p>
            <a:pPr marL="15875">
              <a:lnSpc>
                <a:spcPct val="100000"/>
              </a:lnSpc>
            </a:pPr>
            <a:r>
              <a:rPr dirty="0">
                <a:solidFill>
                  <a:srgbClr val="7030A0"/>
                </a:solidFill>
              </a:rPr>
              <a:t>WITH </a:t>
            </a:r>
            <a:r>
              <a:rPr spc="-20" dirty="0">
                <a:solidFill>
                  <a:srgbClr val="7030A0"/>
                </a:solidFill>
              </a:rPr>
              <a:t>SUITABLE </a:t>
            </a:r>
            <a:r>
              <a:rPr dirty="0">
                <a:solidFill>
                  <a:srgbClr val="7030A0"/>
                </a:solidFill>
              </a:rPr>
              <a:t>SOUND ABSORBING</a:t>
            </a:r>
            <a:r>
              <a:rPr spc="-80" dirty="0">
                <a:solidFill>
                  <a:srgbClr val="7030A0"/>
                </a:solidFill>
              </a:rPr>
              <a:t> </a:t>
            </a:r>
            <a:r>
              <a:rPr spc="-15" dirty="0">
                <a:solidFill>
                  <a:srgbClr val="7030A0"/>
                </a:solidFill>
              </a:rPr>
              <a:t>MATERIAL.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hyperphysics.phy-astr.gsu.edu/hbase/Sound/imgsou/int5.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1909762"/>
            <a:ext cx="4724400" cy="395287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33400" y="304800"/>
            <a:ext cx="11201400" cy="1200329"/>
          </a:xfrm>
          <a:prstGeom prst="rect">
            <a:avLst/>
          </a:prstGeom>
          <a:noFill/>
        </p:spPr>
        <p:txBody>
          <a:bodyPr wrap="square" rtlCol="0">
            <a:spAutoFit/>
          </a:bodyPr>
          <a:lstStyle/>
          <a:p>
            <a:pPr algn="just"/>
            <a:r>
              <a:rPr lang="en-US" dirty="0" smtClean="0"/>
              <a:t>TWO TRAVELING WAVES WHICH EXIST IN THE SAME MEDIUM WILL INTERFERE WITH EACH OTHER. IF THEIR AMPLITUDES ADD, THE INTERFERENCE IS SAID TO BE </a:t>
            </a:r>
            <a:r>
              <a:rPr lang="en-US" dirty="0" smtClean="0">
                <a:hlinkClick r:id="rId3"/>
              </a:rPr>
              <a:t>CONSTRUCTIVE INTERFERENCE</a:t>
            </a:r>
            <a:r>
              <a:rPr lang="en-US" dirty="0" smtClean="0"/>
              <a:t>, AND </a:t>
            </a:r>
            <a:r>
              <a:rPr lang="en-US" dirty="0" smtClean="0">
                <a:hlinkClick r:id="rId3"/>
              </a:rPr>
              <a:t>DESTRUCTIVE INTERFERENCE</a:t>
            </a:r>
            <a:r>
              <a:rPr lang="en-US" dirty="0" smtClean="0"/>
              <a:t> IF THEY ARE "OUT OF PHASE" AND SUBTRACT. PATTERNS OF DESTRUCTIVE AND CONSTRUCTIVE INTERFERENCE MAY LEAD TO "</a:t>
            </a:r>
            <a:r>
              <a:rPr lang="en-US" dirty="0" smtClean="0">
                <a:solidFill>
                  <a:srgbClr val="FF0000"/>
                </a:solidFill>
              </a:rPr>
              <a:t>DEAD SPOTS</a:t>
            </a:r>
            <a:r>
              <a:rPr lang="en-US" dirty="0" smtClean="0"/>
              <a:t>" AND "</a:t>
            </a:r>
            <a:r>
              <a:rPr lang="en-US" dirty="0" smtClean="0">
                <a:solidFill>
                  <a:srgbClr val="FF0000"/>
                </a:solidFill>
              </a:rPr>
              <a:t>LIVE SPOTS</a:t>
            </a:r>
            <a:r>
              <a:rPr lang="en-US" dirty="0" smtClean="0"/>
              <a:t>" IN AUDITORIUM ACOUSTICS.</a:t>
            </a:r>
            <a:endParaRPr lang="en-US" dirty="0"/>
          </a:p>
        </p:txBody>
      </p:sp>
      <p:pic>
        <p:nvPicPr>
          <p:cNvPr id="1028" name="Picture 4" descr="http://hyperphysics.phy-astr.gsu.edu/hbase/Sound/imgsou/int.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4496" y="2209800"/>
            <a:ext cx="3343275" cy="33528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hyperphysics.phy-astr.gsu.edu/hbase/Sound/imgsou/int2.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06329" y="2438400"/>
            <a:ext cx="2992698" cy="2443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4436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531877"/>
            <a:ext cx="10187305" cy="1309332"/>
          </a:xfrm>
          <a:prstGeom prst="rect">
            <a:avLst/>
          </a:prstGeom>
        </p:spPr>
        <p:txBody>
          <a:bodyPr vert="horz" wrap="square" lIns="0" tIns="123189" rIns="0" bIns="0" rtlCol="0">
            <a:spAutoFit/>
          </a:bodyPr>
          <a:lstStyle/>
          <a:p>
            <a:pPr marL="12700">
              <a:lnSpc>
                <a:spcPct val="100000"/>
              </a:lnSpc>
              <a:spcBef>
                <a:spcPts val="969"/>
              </a:spcBef>
            </a:pPr>
            <a:r>
              <a:rPr spc="-15" dirty="0"/>
              <a:t>ECHO</a:t>
            </a:r>
          </a:p>
          <a:p>
            <a:pPr marL="12700">
              <a:lnSpc>
                <a:spcPct val="100000"/>
              </a:lnSpc>
              <a:spcBef>
                <a:spcPts val="555"/>
              </a:spcBef>
            </a:pPr>
            <a:r>
              <a:rPr sz="2000" dirty="0">
                <a:solidFill>
                  <a:srgbClr val="7030A0"/>
                </a:solidFill>
              </a:rPr>
              <a:t>AN </a:t>
            </a:r>
            <a:r>
              <a:rPr sz="2000" spc="-10" dirty="0" smtClean="0">
                <a:solidFill>
                  <a:srgbClr val="7030A0"/>
                </a:solidFill>
              </a:rPr>
              <a:t>EC</a:t>
            </a:r>
            <a:r>
              <a:rPr lang="en-US" sz="2000" spc="-10" dirty="0" smtClean="0">
                <a:solidFill>
                  <a:srgbClr val="7030A0"/>
                </a:solidFill>
              </a:rPr>
              <a:t>H</a:t>
            </a:r>
            <a:r>
              <a:rPr sz="2000" spc="-10" dirty="0" smtClean="0">
                <a:solidFill>
                  <a:srgbClr val="7030A0"/>
                </a:solidFill>
              </a:rPr>
              <a:t>O </a:t>
            </a:r>
            <a:r>
              <a:rPr sz="2000" dirty="0">
                <a:solidFill>
                  <a:srgbClr val="7030A0"/>
                </a:solidFill>
              </a:rPr>
              <a:t>IS </a:t>
            </a:r>
            <a:r>
              <a:rPr sz="2000" spc="-5" dirty="0">
                <a:solidFill>
                  <a:srgbClr val="7030A0"/>
                </a:solidFill>
              </a:rPr>
              <a:t>HEARD </a:t>
            </a:r>
            <a:r>
              <a:rPr sz="2000" dirty="0">
                <a:solidFill>
                  <a:srgbClr val="7030A0"/>
                </a:solidFill>
              </a:rPr>
              <a:t>DUE </a:t>
            </a:r>
            <a:r>
              <a:rPr sz="2000" spc="-30" dirty="0">
                <a:solidFill>
                  <a:srgbClr val="7030A0"/>
                </a:solidFill>
              </a:rPr>
              <a:t>TO </a:t>
            </a:r>
            <a:r>
              <a:rPr sz="2000" spc="-5" dirty="0">
                <a:solidFill>
                  <a:srgbClr val="7030A0"/>
                </a:solidFill>
              </a:rPr>
              <a:t>REFLECTION </a:t>
            </a:r>
            <a:r>
              <a:rPr sz="2000" dirty="0">
                <a:solidFill>
                  <a:srgbClr val="7030A0"/>
                </a:solidFill>
              </a:rPr>
              <a:t>OF SOUND </a:t>
            </a:r>
            <a:r>
              <a:rPr sz="2000" spc="-5" dirty="0">
                <a:solidFill>
                  <a:srgbClr val="7030A0"/>
                </a:solidFill>
              </a:rPr>
              <a:t>FROM </a:t>
            </a:r>
            <a:r>
              <a:rPr sz="2000" dirty="0">
                <a:solidFill>
                  <a:srgbClr val="7030A0"/>
                </a:solidFill>
              </a:rPr>
              <a:t>A </a:t>
            </a:r>
            <a:r>
              <a:rPr sz="2000" spc="-5" dirty="0">
                <a:solidFill>
                  <a:srgbClr val="7030A0"/>
                </a:solidFill>
              </a:rPr>
              <a:t>DISASTER </a:t>
            </a:r>
            <a:r>
              <a:rPr sz="2000" spc="-10" dirty="0">
                <a:solidFill>
                  <a:srgbClr val="7030A0"/>
                </a:solidFill>
              </a:rPr>
              <a:t>SOUND- </a:t>
            </a:r>
            <a:r>
              <a:rPr sz="2000" spc="-5" dirty="0">
                <a:solidFill>
                  <a:srgbClr val="7030A0"/>
                </a:solidFill>
              </a:rPr>
              <a:t>REFLECTING</a:t>
            </a:r>
            <a:r>
              <a:rPr sz="2000" spc="-75" dirty="0">
                <a:solidFill>
                  <a:srgbClr val="7030A0"/>
                </a:solidFill>
              </a:rPr>
              <a:t> </a:t>
            </a:r>
            <a:r>
              <a:rPr sz="2000" spc="-30" dirty="0">
                <a:solidFill>
                  <a:srgbClr val="7030A0"/>
                </a:solidFill>
              </a:rPr>
              <a:t>OBJECT.</a:t>
            </a:r>
            <a:endParaRPr sz="2000" dirty="0">
              <a:solidFill>
                <a:srgbClr val="7030A0"/>
              </a:solidFill>
            </a:endParaRPr>
          </a:p>
        </p:txBody>
      </p:sp>
      <p:sp>
        <p:nvSpPr>
          <p:cNvPr id="3" name="object 3"/>
          <p:cNvSpPr txBox="1"/>
          <p:nvPr/>
        </p:nvSpPr>
        <p:spPr>
          <a:xfrm>
            <a:off x="916939" y="1871573"/>
            <a:ext cx="9984105" cy="3049905"/>
          </a:xfrm>
          <a:prstGeom prst="rect">
            <a:avLst/>
          </a:prstGeom>
        </p:spPr>
        <p:txBody>
          <a:bodyPr vert="horz" wrap="square" lIns="0" tIns="73660" rIns="0" bIns="0" rtlCol="0">
            <a:spAutoFit/>
          </a:bodyPr>
          <a:lstStyle/>
          <a:p>
            <a:pPr marL="12700">
              <a:lnSpc>
                <a:spcPct val="100000"/>
              </a:lnSpc>
              <a:spcBef>
                <a:spcPts val="580"/>
              </a:spcBef>
            </a:pPr>
            <a:r>
              <a:rPr sz="2000" dirty="0">
                <a:solidFill>
                  <a:srgbClr val="00B0F0"/>
                </a:solidFill>
                <a:latin typeface="Calibri"/>
                <a:cs typeface="Calibri"/>
              </a:rPr>
              <a:t>IF </a:t>
            </a:r>
            <a:r>
              <a:rPr sz="2000" spc="-5" dirty="0">
                <a:solidFill>
                  <a:srgbClr val="00B0F0"/>
                </a:solidFill>
                <a:latin typeface="Calibri"/>
                <a:cs typeface="Calibri"/>
              </a:rPr>
              <a:t>THE TIME </a:t>
            </a:r>
            <a:r>
              <a:rPr sz="2000" dirty="0">
                <a:solidFill>
                  <a:srgbClr val="00B0F0"/>
                </a:solidFill>
                <a:latin typeface="Calibri"/>
                <a:cs typeface="Calibri"/>
              </a:rPr>
              <a:t>INTERVEL BETWEEN </a:t>
            </a:r>
            <a:r>
              <a:rPr sz="2000" spc="-5" dirty="0">
                <a:solidFill>
                  <a:srgbClr val="00B0F0"/>
                </a:solidFill>
                <a:latin typeface="Calibri"/>
                <a:cs typeface="Calibri"/>
              </a:rPr>
              <a:t>THE DIRECT </a:t>
            </a:r>
            <a:r>
              <a:rPr sz="2000" dirty="0">
                <a:solidFill>
                  <a:srgbClr val="00B0F0"/>
                </a:solidFill>
                <a:latin typeface="Calibri"/>
                <a:cs typeface="Calibri"/>
              </a:rPr>
              <a:t>SOUND AND REFLECTED SOUND IS </a:t>
            </a:r>
            <a:r>
              <a:rPr sz="2000" spc="-5" dirty="0">
                <a:solidFill>
                  <a:srgbClr val="00B0F0"/>
                </a:solidFill>
                <a:latin typeface="Calibri"/>
                <a:cs typeface="Calibri"/>
              </a:rPr>
              <a:t>LESS</a:t>
            </a:r>
            <a:r>
              <a:rPr sz="2000" spc="-185" dirty="0">
                <a:solidFill>
                  <a:srgbClr val="00B0F0"/>
                </a:solidFill>
                <a:latin typeface="Calibri"/>
                <a:cs typeface="Calibri"/>
              </a:rPr>
              <a:t> </a:t>
            </a:r>
            <a:r>
              <a:rPr sz="2000" spc="-5" dirty="0">
                <a:solidFill>
                  <a:srgbClr val="00B0F0"/>
                </a:solidFill>
                <a:latin typeface="Calibri"/>
                <a:cs typeface="Calibri"/>
              </a:rPr>
              <a:t>THAN</a:t>
            </a:r>
            <a:endParaRPr sz="2000" dirty="0">
              <a:solidFill>
                <a:srgbClr val="00B0F0"/>
              </a:solidFill>
              <a:latin typeface="Calibri"/>
              <a:cs typeface="Calibri"/>
            </a:endParaRPr>
          </a:p>
          <a:p>
            <a:pPr marL="12700">
              <a:lnSpc>
                <a:spcPct val="100000"/>
              </a:lnSpc>
              <a:spcBef>
                <a:spcPts val="480"/>
              </a:spcBef>
            </a:pPr>
            <a:r>
              <a:rPr sz="2000" dirty="0">
                <a:solidFill>
                  <a:srgbClr val="00B0F0"/>
                </a:solidFill>
                <a:latin typeface="Calibri"/>
                <a:cs typeface="Calibri"/>
              </a:rPr>
              <a:t>0.066 </a:t>
            </a:r>
            <a:r>
              <a:rPr sz="2000" spc="-5" dirty="0">
                <a:solidFill>
                  <a:srgbClr val="00B0F0"/>
                </a:solidFill>
                <a:latin typeface="Calibri"/>
                <a:cs typeface="Calibri"/>
              </a:rPr>
              <a:t>SECONDS, THE </a:t>
            </a:r>
            <a:r>
              <a:rPr sz="2000" dirty="0">
                <a:solidFill>
                  <a:srgbClr val="00B0F0"/>
                </a:solidFill>
                <a:latin typeface="Calibri"/>
                <a:cs typeface="Calibri"/>
              </a:rPr>
              <a:t>REFLECTED SOUND IS </a:t>
            </a:r>
            <a:r>
              <a:rPr sz="2000" spc="-5" dirty="0">
                <a:solidFill>
                  <a:srgbClr val="00B0F0"/>
                </a:solidFill>
                <a:latin typeface="Calibri"/>
                <a:cs typeface="Calibri"/>
              </a:rPr>
              <a:t>HELPFUL </a:t>
            </a:r>
            <a:r>
              <a:rPr sz="2000" dirty="0">
                <a:solidFill>
                  <a:srgbClr val="00B0F0"/>
                </a:solidFill>
                <a:latin typeface="Calibri"/>
                <a:cs typeface="Calibri"/>
              </a:rPr>
              <a:t>IN INCREASING </a:t>
            </a:r>
            <a:r>
              <a:rPr sz="2000" spc="-5" dirty="0">
                <a:solidFill>
                  <a:srgbClr val="00B0F0"/>
                </a:solidFill>
                <a:latin typeface="Calibri"/>
                <a:cs typeface="Calibri"/>
              </a:rPr>
              <a:t>THE LOUDNESS. </a:t>
            </a:r>
            <a:r>
              <a:rPr sz="2000" spc="-50" dirty="0">
                <a:solidFill>
                  <a:srgbClr val="00B0F0"/>
                </a:solidFill>
                <a:latin typeface="Calibri"/>
                <a:cs typeface="Calibri"/>
              </a:rPr>
              <a:t>BUT,</a:t>
            </a:r>
            <a:r>
              <a:rPr sz="2000" spc="-185" dirty="0">
                <a:solidFill>
                  <a:srgbClr val="00B0F0"/>
                </a:solidFill>
                <a:latin typeface="Calibri"/>
                <a:cs typeface="Calibri"/>
              </a:rPr>
              <a:t> </a:t>
            </a:r>
            <a:r>
              <a:rPr sz="2000" dirty="0">
                <a:solidFill>
                  <a:srgbClr val="00B0F0"/>
                </a:solidFill>
                <a:latin typeface="Calibri"/>
                <a:cs typeface="Calibri"/>
              </a:rPr>
              <a:t>THOSE</a:t>
            </a:r>
          </a:p>
          <a:p>
            <a:pPr marL="12700">
              <a:lnSpc>
                <a:spcPct val="100000"/>
              </a:lnSpc>
            </a:pPr>
            <a:r>
              <a:rPr sz="2000" dirty="0">
                <a:solidFill>
                  <a:srgbClr val="00B0F0"/>
                </a:solidFill>
                <a:latin typeface="Calibri"/>
                <a:cs typeface="Calibri"/>
              </a:rPr>
              <a:t>SOUNDS ARRIVING </a:t>
            </a:r>
            <a:r>
              <a:rPr sz="2000" spc="-35" dirty="0">
                <a:solidFill>
                  <a:srgbClr val="00B0F0"/>
                </a:solidFill>
                <a:latin typeface="Calibri"/>
                <a:cs typeface="Calibri"/>
              </a:rPr>
              <a:t>LATER </a:t>
            </a:r>
            <a:r>
              <a:rPr sz="2000" spc="-5" dirty="0">
                <a:solidFill>
                  <a:srgbClr val="00B0F0"/>
                </a:solidFill>
                <a:latin typeface="Calibri"/>
                <a:cs typeface="Calibri"/>
              </a:rPr>
              <a:t>THEN THIS CAUSE</a:t>
            </a:r>
            <a:r>
              <a:rPr sz="2000" spc="-35" dirty="0">
                <a:solidFill>
                  <a:srgbClr val="00B0F0"/>
                </a:solidFill>
                <a:latin typeface="Calibri"/>
                <a:cs typeface="Calibri"/>
              </a:rPr>
              <a:t> </a:t>
            </a:r>
            <a:r>
              <a:rPr sz="2000" dirty="0">
                <a:solidFill>
                  <a:srgbClr val="00B0F0"/>
                </a:solidFill>
                <a:latin typeface="Calibri"/>
                <a:cs typeface="Calibri"/>
              </a:rPr>
              <a:t>CONFUSION.</a:t>
            </a:r>
          </a:p>
          <a:p>
            <a:pPr>
              <a:lnSpc>
                <a:spcPct val="100000"/>
              </a:lnSpc>
              <a:spcBef>
                <a:spcPts val="35"/>
              </a:spcBef>
            </a:pPr>
            <a:endParaRPr sz="2900" dirty="0">
              <a:latin typeface="Calibri"/>
              <a:cs typeface="Calibri"/>
            </a:endParaRPr>
          </a:p>
          <a:p>
            <a:pPr marL="12700">
              <a:lnSpc>
                <a:spcPct val="100000"/>
              </a:lnSpc>
            </a:pPr>
            <a:r>
              <a:rPr sz="3200" spc="-10" dirty="0">
                <a:latin typeface="Calibri"/>
                <a:cs typeface="Calibri"/>
              </a:rPr>
              <a:t>REMEDY</a:t>
            </a:r>
            <a:endParaRPr sz="3200" dirty="0">
              <a:latin typeface="Calibri"/>
              <a:cs typeface="Calibri"/>
            </a:endParaRPr>
          </a:p>
          <a:p>
            <a:pPr marL="12700">
              <a:lnSpc>
                <a:spcPct val="100000"/>
              </a:lnSpc>
              <a:spcBef>
                <a:spcPts val="555"/>
              </a:spcBef>
            </a:pPr>
            <a:r>
              <a:rPr sz="2000" dirty="0">
                <a:solidFill>
                  <a:srgbClr val="00B0F0"/>
                </a:solidFill>
                <a:latin typeface="Calibri"/>
                <a:cs typeface="Calibri"/>
              </a:rPr>
              <a:t>AN </a:t>
            </a:r>
            <a:r>
              <a:rPr sz="2000" spc="-10" dirty="0">
                <a:solidFill>
                  <a:srgbClr val="00B0F0"/>
                </a:solidFill>
                <a:latin typeface="Calibri"/>
                <a:cs typeface="Calibri"/>
              </a:rPr>
              <a:t>ECHO </a:t>
            </a:r>
            <a:r>
              <a:rPr sz="2000" dirty="0">
                <a:solidFill>
                  <a:srgbClr val="00B0F0"/>
                </a:solidFill>
                <a:latin typeface="Calibri"/>
                <a:cs typeface="Calibri"/>
              </a:rPr>
              <a:t>CAN BE </a:t>
            </a:r>
            <a:r>
              <a:rPr sz="2000" spc="-10" dirty="0">
                <a:solidFill>
                  <a:srgbClr val="00B0F0"/>
                </a:solidFill>
                <a:latin typeface="Calibri"/>
                <a:cs typeface="Calibri"/>
              </a:rPr>
              <a:t>AVOIDED </a:t>
            </a:r>
            <a:r>
              <a:rPr sz="2000" spc="-30" dirty="0">
                <a:solidFill>
                  <a:srgbClr val="00B0F0"/>
                </a:solidFill>
                <a:latin typeface="Calibri"/>
                <a:cs typeface="Calibri"/>
              </a:rPr>
              <a:t>BY </a:t>
            </a:r>
            <a:r>
              <a:rPr sz="2000" spc="-5" dirty="0">
                <a:solidFill>
                  <a:srgbClr val="00B0F0"/>
                </a:solidFill>
                <a:latin typeface="Calibri"/>
                <a:cs typeface="Calibri"/>
              </a:rPr>
              <a:t>COVERING </a:t>
            </a:r>
            <a:r>
              <a:rPr sz="2000" dirty="0">
                <a:solidFill>
                  <a:srgbClr val="00B0F0"/>
                </a:solidFill>
                <a:latin typeface="Calibri"/>
                <a:cs typeface="Calibri"/>
              </a:rPr>
              <a:t>A </a:t>
            </a:r>
            <a:r>
              <a:rPr sz="2000" spc="-10" dirty="0">
                <a:solidFill>
                  <a:srgbClr val="00B0F0"/>
                </a:solidFill>
                <a:latin typeface="Calibri"/>
                <a:cs typeface="Calibri"/>
              </a:rPr>
              <a:t>LONG </a:t>
            </a:r>
            <a:r>
              <a:rPr sz="2000" dirty="0">
                <a:solidFill>
                  <a:srgbClr val="00B0F0"/>
                </a:solidFill>
                <a:latin typeface="Calibri"/>
                <a:cs typeface="Calibri"/>
              </a:rPr>
              <a:t>DISTENCE </a:t>
            </a:r>
            <a:r>
              <a:rPr sz="2000" spc="-20" dirty="0">
                <a:solidFill>
                  <a:srgbClr val="00B0F0"/>
                </a:solidFill>
                <a:latin typeface="Calibri"/>
                <a:cs typeface="Calibri"/>
              </a:rPr>
              <a:t>WALLS </a:t>
            </a:r>
            <a:r>
              <a:rPr sz="2000" dirty="0">
                <a:solidFill>
                  <a:srgbClr val="00B0F0"/>
                </a:solidFill>
                <a:latin typeface="Calibri"/>
                <a:cs typeface="Calibri"/>
              </a:rPr>
              <a:t>AND </a:t>
            </a:r>
            <a:r>
              <a:rPr sz="2000" spc="-5" dirty="0">
                <a:solidFill>
                  <a:srgbClr val="00B0F0"/>
                </a:solidFill>
                <a:latin typeface="Calibri"/>
                <a:cs typeface="Calibri"/>
              </a:rPr>
              <a:t>HIGH </a:t>
            </a:r>
            <a:r>
              <a:rPr sz="2000" dirty="0">
                <a:solidFill>
                  <a:srgbClr val="00B0F0"/>
                </a:solidFill>
                <a:latin typeface="Calibri"/>
                <a:cs typeface="Calibri"/>
              </a:rPr>
              <a:t>CEILING</a:t>
            </a:r>
            <a:r>
              <a:rPr sz="2000" spc="-160" dirty="0">
                <a:solidFill>
                  <a:srgbClr val="00B0F0"/>
                </a:solidFill>
                <a:latin typeface="Calibri"/>
                <a:cs typeface="Calibri"/>
              </a:rPr>
              <a:t> </a:t>
            </a:r>
            <a:r>
              <a:rPr sz="2000" dirty="0">
                <a:solidFill>
                  <a:srgbClr val="00B0F0"/>
                </a:solidFill>
                <a:latin typeface="Calibri"/>
                <a:cs typeface="Calibri"/>
              </a:rPr>
              <a:t>WITH</a:t>
            </a:r>
          </a:p>
          <a:p>
            <a:pPr marL="12700">
              <a:lnSpc>
                <a:spcPct val="100000"/>
              </a:lnSpc>
            </a:pPr>
            <a:r>
              <a:rPr sz="2000" spc="-20" dirty="0">
                <a:solidFill>
                  <a:srgbClr val="00B0F0"/>
                </a:solidFill>
                <a:latin typeface="Calibri"/>
                <a:cs typeface="Calibri"/>
              </a:rPr>
              <a:t>SUITABLE </a:t>
            </a:r>
            <a:r>
              <a:rPr sz="2000" dirty="0">
                <a:solidFill>
                  <a:srgbClr val="00B0F0"/>
                </a:solidFill>
                <a:latin typeface="Calibri"/>
                <a:cs typeface="Calibri"/>
              </a:rPr>
              <a:t>SOUND ABSORBING</a:t>
            </a:r>
            <a:r>
              <a:rPr sz="2000" spc="-55" dirty="0">
                <a:solidFill>
                  <a:srgbClr val="00B0F0"/>
                </a:solidFill>
                <a:latin typeface="Calibri"/>
                <a:cs typeface="Calibri"/>
              </a:rPr>
              <a:t> </a:t>
            </a:r>
            <a:r>
              <a:rPr sz="2000" spc="-15" dirty="0">
                <a:solidFill>
                  <a:srgbClr val="00B0F0"/>
                </a:solidFill>
                <a:latin typeface="Calibri"/>
                <a:cs typeface="Calibri"/>
              </a:rPr>
              <a:t>MATERIAL.</a:t>
            </a:r>
            <a:endParaRPr sz="2000" dirty="0">
              <a:solidFill>
                <a:srgbClr val="00B0F0"/>
              </a:solidFill>
              <a:latin typeface="Calibri"/>
              <a:cs typeface="Calibri"/>
            </a:endParaRPr>
          </a:p>
          <a:p>
            <a:pPr marL="12700">
              <a:lnSpc>
                <a:spcPct val="100000"/>
              </a:lnSpc>
              <a:spcBef>
                <a:spcPts val="480"/>
              </a:spcBef>
            </a:pPr>
            <a:r>
              <a:rPr sz="2000" spc="-5" dirty="0">
                <a:solidFill>
                  <a:srgbClr val="00B0F0"/>
                </a:solidFill>
                <a:latin typeface="Calibri"/>
                <a:cs typeface="Calibri"/>
              </a:rPr>
              <a:t>THIS </a:t>
            </a:r>
            <a:r>
              <a:rPr sz="2000" dirty="0">
                <a:solidFill>
                  <a:srgbClr val="00B0F0"/>
                </a:solidFill>
                <a:latin typeface="Calibri"/>
                <a:cs typeface="Calibri"/>
              </a:rPr>
              <a:t>PREVENTS REFLECTION OF</a:t>
            </a:r>
            <a:r>
              <a:rPr sz="2000" spc="-70" dirty="0">
                <a:solidFill>
                  <a:srgbClr val="00B0F0"/>
                </a:solidFill>
                <a:latin typeface="Calibri"/>
                <a:cs typeface="Calibri"/>
              </a:rPr>
              <a:t> </a:t>
            </a:r>
            <a:r>
              <a:rPr sz="2000" spc="-5" dirty="0">
                <a:solidFill>
                  <a:srgbClr val="00B0F0"/>
                </a:solidFill>
                <a:latin typeface="Calibri"/>
                <a:cs typeface="Calibri"/>
              </a:rPr>
              <a:t>SOUND.</a:t>
            </a:r>
            <a:endParaRPr sz="2000" dirty="0">
              <a:solidFill>
                <a:srgbClr val="00B0F0"/>
              </a:solidFill>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55065"/>
            <a:ext cx="2661285" cy="513715"/>
          </a:xfrm>
          <a:prstGeom prst="rect">
            <a:avLst/>
          </a:prstGeom>
        </p:spPr>
        <p:txBody>
          <a:bodyPr vert="horz" wrap="square" lIns="0" tIns="13335" rIns="0" bIns="0" rtlCol="0">
            <a:spAutoFit/>
          </a:bodyPr>
          <a:lstStyle/>
          <a:p>
            <a:pPr marL="12700">
              <a:lnSpc>
                <a:spcPct val="100000"/>
              </a:lnSpc>
              <a:spcBef>
                <a:spcPts val="105"/>
              </a:spcBef>
            </a:pPr>
            <a:r>
              <a:rPr spc="-20" dirty="0"/>
              <a:t>ECHLON</a:t>
            </a:r>
            <a:r>
              <a:rPr spc="-65" dirty="0"/>
              <a:t> </a:t>
            </a:r>
            <a:r>
              <a:rPr spc="-5" dirty="0"/>
              <a:t>EFFECT</a:t>
            </a:r>
          </a:p>
        </p:txBody>
      </p:sp>
      <p:sp>
        <p:nvSpPr>
          <p:cNvPr id="3" name="object 3"/>
          <p:cNvSpPr txBox="1"/>
          <p:nvPr/>
        </p:nvSpPr>
        <p:spPr>
          <a:xfrm>
            <a:off x="916939" y="1578609"/>
            <a:ext cx="10093325" cy="941069"/>
          </a:xfrm>
          <a:prstGeom prst="rect">
            <a:avLst/>
          </a:prstGeom>
        </p:spPr>
        <p:txBody>
          <a:bodyPr vert="horz" wrap="square" lIns="0" tIns="13335" rIns="0" bIns="0" rtlCol="0">
            <a:spAutoFit/>
          </a:bodyPr>
          <a:lstStyle/>
          <a:p>
            <a:pPr marL="12700" marR="5080">
              <a:lnSpc>
                <a:spcPct val="100000"/>
              </a:lnSpc>
              <a:spcBef>
                <a:spcPts val="105"/>
              </a:spcBef>
            </a:pPr>
            <a:r>
              <a:rPr sz="2000" dirty="0">
                <a:solidFill>
                  <a:srgbClr val="002060"/>
                </a:solidFill>
                <a:latin typeface="Calibri"/>
                <a:cs typeface="Calibri"/>
              </a:rPr>
              <a:t>IT REFERS </a:t>
            </a:r>
            <a:r>
              <a:rPr sz="2000" spc="-35" dirty="0">
                <a:solidFill>
                  <a:srgbClr val="002060"/>
                </a:solidFill>
                <a:latin typeface="Calibri"/>
                <a:cs typeface="Calibri"/>
              </a:rPr>
              <a:t>TO </a:t>
            </a:r>
            <a:r>
              <a:rPr sz="2000" spc="-5" dirty="0">
                <a:solidFill>
                  <a:srgbClr val="002060"/>
                </a:solidFill>
                <a:latin typeface="Calibri"/>
                <a:cs typeface="Calibri"/>
              </a:rPr>
              <a:t>THE </a:t>
            </a:r>
            <a:r>
              <a:rPr sz="2000" spc="-15" dirty="0">
                <a:solidFill>
                  <a:srgbClr val="002060"/>
                </a:solidFill>
                <a:latin typeface="Calibri"/>
                <a:cs typeface="Calibri"/>
              </a:rPr>
              <a:t>GENERATION </a:t>
            </a:r>
            <a:r>
              <a:rPr sz="2000" dirty="0">
                <a:solidFill>
                  <a:srgbClr val="002060"/>
                </a:solidFill>
                <a:latin typeface="Calibri"/>
                <a:cs typeface="Calibri"/>
              </a:rPr>
              <a:t>OF A </a:t>
            </a:r>
            <a:r>
              <a:rPr sz="2000" spc="5" dirty="0">
                <a:solidFill>
                  <a:srgbClr val="002060"/>
                </a:solidFill>
                <a:latin typeface="Calibri"/>
                <a:cs typeface="Calibri"/>
              </a:rPr>
              <a:t>NEW </a:t>
            </a:r>
            <a:r>
              <a:rPr sz="2000" spc="-40" dirty="0">
                <a:solidFill>
                  <a:srgbClr val="002060"/>
                </a:solidFill>
                <a:latin typeface="Calibri"/>
                <a:cs typeface="Calibri"/>
              </a:rPr>
              <a:t>SEPARATE </a:t>
            </a:r>
            <a:r>
              <a:rPr sz="2000" dirty="0">
                <a:solidFill>
                  <a:srgbClr val="002060"/>
                </a:solidFill>
                <a:latin typeface="Calibri"/>
                <a:cs typeface="Calibri"/>
              </a:rPr>
              <a:t>SOUND </a:t>
            </a:r>
            <a:r>
              <a:rPr sz="2000" spc="-5" dirty="0">
                <a:solidFill>
                  <a:srgbClr val="002060"/>
                </a:solidFill>
                <a:latin typeface="Calibri"/>
                <a:cs typeface="Calibri"/>
              </a:rPr>
              <a:t>DUE </a:t>
            </a:r>
            <a:r>
              <a:rPr sz="2000" spc="-35" dirty="0">
                <a:solidFill>
                  <a:srgbClr val="002060"/>
                </a:solidFill>
                <a:latin typeface="Calibri"/>
                <a:cs typeface="Calibri"/>
              </a:rPr>
              <a:t>TO </a:t>
            </a:r>
            <a:r>
              <a:rPr sz="2000" spc="-20" dirty="0">
                <a:solidFill>
                  <a:srgbClr val="002060"/>
                </a:solidFill>
                <a:latin typeface="Calibri"/>
                <a:cs typeface="Calibri"/>
              </a:rPr>
              <a:t>MULTIPLE </a:t>
            </a:r>
            <a:r>
              <a:rPr sz="2000" spc="-5" dirty="0">
                <a:solidFill>
                  <a:srgbClr val="002060"/>
                </a:solidFill>
                <a:latin typeface="Calibri"/>
                <a:cs typeface="Calibri"/>
              </a:rPr>
              <a:t>ECHOS.A </a:t>
            </a:r>
            <a:r>
              <a:rPr sz="2000" dirty="0">
                <a:solidFill>
                  <a:srgbClr val="002060"/>
                </a:solidFill>
                <a:latin typeface="Calibri"/>
                <a:cs typeface="Calibri"/>
              </a:rPr>
              <a:t>SET OF  RAILINGS OR ANY </a:t>
            </a:r>
            <a:r>
              <a:rPr sz="2000" spc="-5" dirty="0">
                <a:solidFill>
                  <a:srgbClr val="002060"/>
                </a:solidFill>
                <a:latin typeface="Calibri"/>
                <a:cs typeface="Calibri"/>
              </a:rPr>
              <a:t>REGULAR </a:t>
            </a:r>
            <a:r>
              <a:rPr sz="2000" dirty="0">
                <a:solidFill>
                  <a:srgbClr val="002060"/>
                </a:solidFill>
                <a:latin typeface="Calibri"/>
                <a:cs typeface="Calibri"/>
              </a:rPr>
              <a:t>REFLECTING </a:t>
            </a:r>
            <a:r>
              <a:rPr sz="2000" spc="-15" dirty="0">
                <a:solidFill>
                  <a:srgbClr val="002060"/>
                </a:solidFill>
                <a:latin typeface="Calibri"/>
                <a:cs typeface="Calibri"/>
              </a:rPr>
              <a:t>SURFACE </a:t>
            </a:r>
            <a:r>
              <a:rPr sz="2000" dirty="0">
                <a:solidFill>
                  <a:srgbClr val="002060"/>
                </a:solidFill>
                <a:latin typeface="Calibri"/>
                <a:cs typeface="Calibri"/>
              </a:rPr>
              <a:t>IS </a:t>
            </a:r>
            <a:r>
              <a:rPr sz="2000" spc="-5" dirty="0">
                <a:solidFill>
                  <a:srgbClr val="002060"/>
                </a:solidFill>
                <a:latin typeface="Calibri"/>
                <a:cs typeface="Calibri"/>
              </a:rPr>
              <a:t>SAID </a:t>
            </a:r>
            <a:r>
              <a:rPr sz="2000" spc="-35" dirty="0">
                <a:solidFill>
                  <a:srgbClr val="002060"/>
                </a:solidFill>
                <a:latin typeface="Calibri"/>
                <a:cs typeface="Calibri"/>
              </a:rPr>
              <a:t>TO </a:t>
            </a:r>
            <a:r>
              <a:rPr sz="2000" spc="-5" dirty="0">
                <a:solidFill>
                  <a:srgbClr val="002060"/>
                </a:solidFill>
                <a:latin typeface="Calibri"/>
                <a:cs typeface="Calibri"/>
              </a:rPr>
              <a:t>PRODUCE THE </a:t>
            </a:r>
            <a:r>
              <a:rPr sz="2000" spc="-10" dirty="0">
                <a:solidFill>
                  <a:srgbClr val="002060"/>
                </a:solidFill>
                <a:latin typeface="Calibri"/>
                <a:cs typeface="Calibri"/>
              </a:rPr>
              <a:t>ECHLON </a:t>
            </a:r>
            <a:r>
              <a:rPr sz="2000" spc="-30" dirty="0">
                <a:solidFill>
                  <a:srgbClr val="002060"/>
                </a:solidFill>
                <a:latin typeface="Calibri"/>
                <a:cs typeface="Calibri"/>
              </a:rPr>
              <a:t>EFFECT. </a:t>
            </a:r>
            <a:r>
              <a:rPr sz="2000" spc="-5" dirty="0">
                <a:solidFill>
                  <a:srgbClr val="002060"/>
                </a:solidFill>
                <a:latin typeface="Calibri"/>
                <a:cs typeface="Calibri"/>
              </a:rPr>
              <a:t>THIS  </a:t>
            </a:r>
            <a:r>
              <a:rPr sz="2000" spc="-10" dirty="0">
                <a:solidFill>
                  <a:srgbClr val="002060"/>
                </a:solidFill>
                <a:latin typeface="Calibri"/>
                <a:cs typeface="Calibri"/>
              </a:rPr>
              <a:t>ECHLON </a:t>
            </a:r>
            <a:r>
              <a:rPr sz="2000" spc="-5" dirty="0">
                <a:solidFill>
                  <a:srgbClr val="002060"/>
                </a:solidFill>
                <a:latin typeface="Calibri"/>
                <a:cs typeface="Calibri"/>
              </a:rPr>
              <a:t>EFFECTS </a:t>
            </a:r>
            <a:r>
              <a:rPr sz="2000" dirty="0" smtClean="0">
                <a:solidFill>
                  <a:srgbClr val="002060"/>
                </a:solidFill>
                <a:latin typeface="Calibri"/>
                <a:cs typeface="Calibri"/>
              </a:rPr>
              <a:t> </a:t>
            </a:r>
            <a:r>
              <a:rPr sz="2000" spc="-5" dirty="0">
                <a:solidFill>
                  <a:srgbClr val="002060"/>
                </a:solidFill>
                <a:latin typeface="Calibri"/>
                <a:cs typeface="Calibri"/>
              </a:rPr>
              <a:t>AFFECTS THE </a:t>
            </a:r>
            <a:r>
              <a:rPr sz="2000" spc="-10" dirty="0">
                <a:solidFill>
                  <a:srgbClr val="002060"/>
                </a:solidFill>
                <a:latin typeface="Calibri"/>
                <a:cs typeface="Calibri"/>
              </a:rPr>
              <a:t>QUALITY </a:t>
            </a:r>
            <a:r>
              <a:rPr sz="2000" dirty="0">
                <a:solidFill>
                  <a:srgbClr val="002060"/>
                </a:solidFill>
                <a:latin typeface="Calibri"/>
                <a:cs typeface="Calibri"/>
              </a:rPr>
              <a:t>OF </a:t>
            </a:r>
            <a:r>
              <a:rPr sz="2000" spc="-5" dirty="0">
                <a:solidFill>
                  <a:srgbClr val="002060"/>
                </a:solidFill>
                <a:latin typeface="Calibri"/>
                <a:cs typeface="Calibri"/>
              </a:rPr>
              <a:t>THE </a:t>
            </a:r>
            <a:r>
              <a:rPr sz="2000" dirty="0">
                <a:solidFill>
                  <a:srgbClr val="002060"/>
                </a:solidFill>
                <a:latin typeface="Calibri"/>
                <a:cs typeface="Calibri"/>
              </a:rPr>
              <a:t>ORIGINAL</a:t>
            </a:r>
            <a:r>
              <a:rPr sz="2000" spc="-75" dirty="0">
                <a:solidFill>
                  <a:srgbClr val="002060"/>
                </a:solidFill>
                <a:latin typeface="Calibri"/>
                <a:cs typeface="Calibri"/>
              </a:rPr>
              <a:t> </a:t>
            </a:r>
            <a:r>
              <a:rPr sz="2000" spc="-5" dirty="0">
                <a:solidFill>
                  <a:srgbClr val="002060"/>
                </a:solidFill>
                <a:latin typeface="Calibri"/>
                <a:cs typeface="Calibri"/>
              </a:rPr>
              <a:t>SOUND.</a:t>
            </a:r>
            <a:endParaRPr sz="2000" dirty="0">
              <a:solidFill>
                <a:srgbClr val="002060"/>
              </a:solidFill>
              <a:latin typeface="Calibri"/>
              <a:cs typeface="Calibri"/>
            </a:endParaRPr>
          </a:p>
        </p:txBody>
      </p:sp>
      <p:sp>
        <p:nvSpPr>
          <p:cNvPr id="4" name="object 4"/>
          <p:cNvSpPr txBox="1"/>
          <p:nvPr/>
        </p:nvSpPr>
        <p:spPr>
          <a:xfrm>
            <a:off x="916939" y="3533013"/>
            <a:ext cx="1433195" cy="513715"/>
          </a:xfrm>
          <a:prstGeom prst="rect">
            <a:avLst/>
          </a:prstGeom>
        </p:spPr>
        <p:txBody>
          <a:bodyPr vert="horz" wrap="square" lIns="0" tIns="13335" rIns="0" bIns="0" rtlCol="0">
            <a:spAutoFit/>
          </a:bodyPr>
          <a:lstStyle/>
          <a:p>
            <a:pPr marL="12700">
              <a:lnSpc>
                <a:spcPct val="100000"/>
              </a:lnSpc>
              <a:spcBef>
                <a:spcPts val="105"/>
              </a:spcBef>
            </a:pPr>
            <a:r>
              <a:rPr sz="3200" dirty="0">
                <a:latin typeface="Calibri"/>
                <a:cs typeface="Calibri"/>
              </a:rPr>
              <a:t>REME</a:t>
            </a:r>
            <a:r>
              <a:rPr sz="3200" spc="-65" dirty="0">
                <a:latin typeface="Calibri"/>
                <a:cs typeface="Calibri"/>
              </a:rPr>
              <a:t>D</a:t>
            </a:r>
            <a:r>
              <a:rPr sz="3200" dirty="0">
                <a:latin typeface="Calibri"/>
                <a:cs typeface="Calibri"/>
              </a:rPr>
              <a:t>Y</a:t>
            </a:r>
            <a:endParaRPr sz="3200">
              <a:latin typeface="Calibri"/>
              <a:cs typeface="Calibri"/>
            </a:endParaRPr>
          </a:p>
        </p:txBody>
      </p:sp>
      <p:sp>
        <p:nvSpPr>
          <p:cNvPr id="5" name="object 5"/>
          <p:cNvSpPr txBox="1"/>
          <p:nvPr/>
        </p:nvSpPr>
        <p:spPr>
          <a:xfrm>
            <a:off x="916939" y="4456557"/>
            <a:ext cx="9853930" cy="636270"/>
          </a:xfrm>
          <a:prstGeom prst="rect">
            <a:avLst/>
          </a:prstGeom>
        </p:spPr>
        <p:txBody>
          <a:bodyPr vert="horz" wrap="square" lIns="0" tIns="12700" rIns="0" bIns="0" rtlCol="0">
            <a:spAutoFit/>
          </a:bodyPr>
          <a:lstStyle/>
          <a:p>
            <a:pPr marL="12700">
              <a:lnSpc>
                <a:spcPct val="100000"/>
              </a:lnSpc>
              <a:spcBef>
                <a:spcPts val="100"/>
              </a:spcBef>
            </a:pPr>
            <a:r>
              <a:rPr sz="2000" spc="-5" dirty="0">
                <a:solidFill>
                  <a:srgbClr val="7030A0"/>
                </a:solidFill>
                <a:latin typeface="Calibri"/>
                <a:cs typeface="Calibri"/>
              </a:rPr>
              <a:t>THE REMEDY </a:t>
            </a:r>
            <a:r>
              <a:rPr sz="2000" spc="-35" dirty="0">
                <a:solidFill>
                  <a:srgbClr val="7030A0"/>
                </a:solidFill>
                <a:latin typeface="Calibri"/>
                <a:cs typeface="Calibri"/>
              </a:rPr>
              <a:t>TO </a:t>
            </a:r>
            <a:r>
              <a:rPr sz="2000" spc="-20" dirty="0">
                <a:solidFill>
                  <a:srgbClr val="7030A0"/>
                </a:solidFill>
                <a:latin typeface="Calibri"/>
                <a:cs typeface="Calibri"/>
              </a:rPr>
              <a:t>AVOID </a:t>
            </a:r>
            <a:r>
              <a:rPr sz="2000" spc="-10" dirty="0">
                <a:solidFill>
                  <a:srgbClr val="7030A0"/>
                </a:solidFill>
                <a:latin typeface="Calibri"/>
                <a:cs typeface="Calibri"/>
              </a:rPr>
              <a:t>ECHLON </a:t>
            </a:r>
            <a:r>
              <a:rPr sz="2000" dirty="0">
                <a:solidFill>
                  <a:srgbClr val="7030A0"/>
                </a:solidFill>
                <a:latin typeface="Calibri"/>
                <a:cs typeface="Calibri"/>
              </a:rPr>
              <a:t>EFFECT IS </a:t>
            </a:r>
            <a:r>
              <a:rPr sz="2000" spc="-35" dirty="0">
                <a:solidFill>
                  <a:srgbClr val="7030A0"/>
                </a:solidFill>
                <a:latin typeface="Calibri"/>
                <a:cs typeface="Calibri"/>
              </a:rPr>
              <a:t>TO </a:t>
            </a:r>
            <a:r>
              <a:rPr sz="2000" spc="-5" dirty="0">
                <a:solidFill>
                  <a:srgbClr val="7030A0"/>
                </a:solidFill>
                <a:latin typeface="Calibri"/>
                <a:cs typeface="Calibri"/>
              </a:rPr>
              <a:t>COVER </a:t>
            </a:r>
            <a:r>
              <a:rPr sz="2000" dirty="0">
                <a:solidFill>
                  <a:srgbClr val="7030A0"/>
                </a:solidFill>
                <a:latin typeface="Calibri"/>
                <a:cs typeface="Calibri"/>
              </a:rPr>
              <a:t>SUCH </a:t>
            </a:r>
            <a:r>
              <a:rPr sz="2000" spc="-15" dirty="0">
                <a:solidFill>
                  <a:srgbClr val="7030A0"/>
                </a:solidFill>
                <a:latin typeface="Calibri"/>
                <a:cs typeface="Calibri"/>
              </a:rPr>
              <a:t>SURFACE </a:t>
            </a:r>
            <a:r>
              <a:rPr sz="2000" dirty="0">
                <a:solidFill>
                  <a:srgbClr val="7030A0"/>
                </a:solidFill>
                <a:latin typeface="Calibri"/>
                <a:cs typeface="Calibri"/>
              </a:rPr>
              <a:t>WITH SOUND</a:t>
            </a:r>
            <a:r>
              <a:rPr sz="2000" spc="-10" dirty="0">
                <a:solidFill>
                  <a:srgbClr val="7030A0"/>
                </a:solidFill>
                <a:latin typeface="Calibri"/>
                <a:cs typeface="Calibri"/>
              </a:rPr>
              <a:t> </a:t>
            </a:r>
            <a:r>
              <a:rPr sz="2000" dirty="0">
                <a:solidFill>
                  <a:srgbClr val="7030A0"/>
                </a:solidFill>
                <a:latin typeface="Calibri"/>
                <a:cs typeface="Calibri"/>
              </a:rPr>
              <a:t>ABSORBING</a:t>
            </a:r>
          </a:p>
          <a:p>
            <a:pPr marL="12700">
              <a:lnSpc>
                <a:spcPct val="100000"/>
              </a:lnSpc>
            </a:pPr>
            <a:r>
              <a:rPr sz="2000" spc="-15" dirty="0">
                <a:solidFill>
                  <a:srgbClr val="7030A0"/>
                </a:solidFill>
                <a:latin typeface="Calibri"/>
                <a:cs typeface="Calibri"/>
              </a:rPr>
              <a:t>MATERIALS.</a:t>
            </a:r>
            <a:endParaRPr sz="2000" dirty="0">
              <a:solidFill>
                <a:srgbClr val="7030A0"/>
              </a:solidFill>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TotalTime>
  <Words>1047</Words>
  <Application>Microsoft Office PowerPoint</Application>
  <PresentationFormat>Widescreen</PresentationFormat>
  <Paragraphs>85</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Calibri</vt:lpstr>
      <vt:lpstr>Times New Roman</vt:lpstr>
      <vt:lpstr>Office Theme</vt:lpstr>
      <vt:lpstr>FACTORS AFFECTING ACOUSTIC OF BUILDING AND THEIR REMEDIES</vt:lpstr>
      <vt:lpstr>PowerPoint Presentation</vt:lpstr>
      <vt:lpstr>1. REVERBERATION TIME</vt:lpstr>
      <vt:lpstr>REMEDIES</vt:lpstr>
      <vt:lpstr>LOUDNESS THE UNIFIRM DISTRIBUTION OF LOUDNESS IN A HALL OR A ROOM IS AN IMPORTANT FACTOR FOR  SATISFACTORY HEARING. SOMETIMES, THE LOUDNESS MAY GET REDUCED DUE TO EXCESS OF  SOUND- ABSORBING MATERIALS IN A HALL OR A ROOM.</vt:lpstr>
      <vt:lpstr>FOCUSING AND INTERFERENCE EFFECTS</vt:lpstr>
      <vt:lpstr>PowerPoint Presentation</vt:lpstr>
      <vt:lpstr>ECHO AN ECHO IS HEARD DUE TO REFLECTION OF SOUND FROM A DISASTER SOUND- REFLECTING OBJECT.</vt:lpstr>
      <vt:lpstr>ECHLON EFFECT</vt:lpstr>
      <vt:lpstr>RESONANCE RESONANCE OCCURS DUE TO THE MATCHING OF FREQUENCY. IF THE WINDOW PANELS AND  SECTIONS OF WOODEN PORTIONS HAVE NOT BEEN TIGHTLY FITTED, THEY MAY START VIBRATING,  THEREBY CREATING AN EXTRA SOUND IN ADDITION TO THE SOUND PRODUCED IN THE HALL OR  ROOM.</vt:lpstr>
      <vt:lpstr>NOISE</vt:lpstr>
      <vt:lpstr>AIR-BORNE NOISE</vt:lpstr>
      <vt:lpstr>STRUCTURE-BORNE NOISE</vt:lpstr>
      <vt:lpstr>INSIDE NOISE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FACTORS AFFECTING ACOUSTIC OF BUILDING AND THEIR REMEDIES</dc:title>
  <cp:lastModifiedBy>PC</cp:lastModifiedBy>
  <cp:revision>17</cp:revision>
  <dcterms:created xsi:type="dcterms:W3CDTF">2020-11-21T13:54:57Z</dcterms:created>
  <dcterms:modified xsi:type="dcterms:W3CDTF">2020-12-13T09:55:24Z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2015-05-13T00:00:00Z</vt:filetime>
  </property>
  <property fmtid="{D5CDD505-2E9C-101B-9397-08002B2CF9AE}" pid="3" name="Creator">
    <vt:lpwstr>Microsoft® PowerPoint® 2013</vt:lpwstr>
  </property>
  <property fmtid="{D5CDD505-2E9C-101B-9397-08002B2CF9AE}" pid="4" name="LastSaved">
    <vt:filetime>2020-11-21T00:00:00Z</vt:filetime>
  </property>
</Properties>
</file>