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83" r:id="rId11"/>
    <p:sldId id="284" r:id="rId12"/>
    <p:sldId id="285" r:id="rId13"/>
    <p:sldId id="28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4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463" y="126619"/>
            <a:ext cx="7723073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509978"/>
            <a:ext cx="8072120" cy="4465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150" y="3165729"/>
            <a:ext cx="790511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u="none" spc="-5" dirty="0"/>
              <a:t>THERMAL</a:t>
            </a:r>
            <a:r>
              <a:rPr sz="6600" u="none" spc="-55" dirty="0"/>
              <a:t> </a:t>
            </a:r>
            <a:r>
              <a:rPr sz="6600" u="none" spc="-60" dirty="0"/>
              <a:t>INSULATION</a:t>
            </a:r>
            <a:endParaRPr sz="6600"/>
          </a:p>
        </p:txBody>
      </p:sp>
      <p:sp>
        <p:nvSpPr>
          <p:cNvPr id="3" name="object 3"/>
          <p:cNvSpPr/>
          <p:nvPr/>
        </p:nvSpPr>
        <p:spPr>
          <a:xfrm>
            <a:off x="631596" y="4137659"/>
            <a:ext cx="7880984" cy="0"/>
          </a:xfrm>
          <a:custGeom>
            <a:avLst/>
            <a:gdLst/>
            <a:ahLst/>
            <a:cxnLst/>
            <a:rect l="l" t="t" r="r" b="b"/>
            <a:pathLst>
              <a:path w="7880984">
                <a:moveTo>
                  <a:pt x="0" y="0"/>
                </a:moveTo>
                <a:lnTo>
                  <a:pt x="7880578" y="0"/>
                </a:lnTo>
              </a:path>
            </a:pathLst>
          </a:custGeom>
          <a:ln w="5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5631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buSzPct val="79545"/>
              <a:tabLst>
                <a:tab pos="469265" algn="l"/>
                <a:tab pos="469900" algn="l"/>
              </a:tabLst>
            </a:pPr>
            <a:r>
              <a:rPr lang="en-US" sz="3200" spc="25" dirty="0" smtClean="0">
                <a:cs typeface="Calibri"/>
              </a:rPr>
              <a:t>1. heat </a:t>
            </a:r>
            <a:r>
              <a:rPr lang="en-US" sz="3200" spc="-5" dirty="0">
                <a:cs typeface="Calibri"/>
              </a:rPr>
              <a:t>insulation </a:t>
            </a:r>
            <a:r>
              <a:rPr lang="en-US" sz="3200" spc="50" dirty="0">
                <a:cs typeface="Calibri"/>
              </a:rPr>
              <a:t>by</a:t>
            </a:r>
            <a:r>
              <a:rPr lang="en-US" sz="3200" spc="229" dirty="0">
                <a:cs typeface="Calibri"/>
              </a:rPr>
              <a:t> </a:t>
            </a:r>
            <a:r>
              <a:rPr lang="en-US" sz="3200" spc="25" dirty="0">
                <a:cs typeface="Calibri"/>
              </a:rPr>
              <a:t>orientation</a:t>
            </a:r>
            <a:endParaRPr lang="en-US" sz="3200" dirty="0">
              <a:cs typeface="Calibri"/>
            </a:endParaRPr>
          </a:p>
        </p:txBody>
      </p:sp>
      <p:sp>
        <p:nvSpPr>
          <p:cNvPr id="4" name="object 9"/>
          <p:cNvSpPr txBox="1"/>
          <p:nvPr/>
        </p:nvSpPr>
        <p:spPr>
          <a:xfrm>
            <a:off x="381000" y="1219200"/>
            <a:ext cx="8565693" cy="248491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5000"/>
              </a:lnSpc>
              <a:spcBef>
                <a:spcPts val="225"/>
              </a:spcBef>
            </a:pPr>
            <a:r>
              <a:rPr sz="2400" spc="210" dirty="0" smtClean="0">
                <a:cs typeface="Calibri"/>
              </a:rPr>
              <a:t>1. </a:t>
            </a:r>
            <a:r>
              <a:rPr sz="2400" spc="-10" dirty="0" smtClean="0">
                <a:cs typeface="Calibri"/>
              </a:rPr>
              <a:t>internal </a:t>
            </a:r>
            <a:r>
              <a:rPr sz="2400" spc="5" dirty="0" smtClean="0">
                <a:cs typeface="Calibri"/>
              </a:rPr>
              <a:t>building  </a:t>
            </a:r>
            <a:r>
              <a:rPr sz="2400" spc="75" dirty="0" smtClean="0">
                <a:cs typeface="Calibri"/>
              </a:rPr>
              <a:t>surfaces </a:t>
            </a:r>
            <a:r>
              <a:rPr sz="2400" spc="-35" dirty="0" smtClean="0">
                <a:cs typeface="Calibri"/>
              </a:rPr>
              <a:t>which </a:t>
            </a:r>
            <a:r>
              <a:rPr sz="2400" spc="25" dirty="0" smtClean="0">
                <a:cs typeface="Calibri"/>
              </a:rPr>
              <a:t>can  </a:t>
            </a:r>
            <a:r>
              <a:rPr sz="2400" spc="70" dirty="0" smtClean="0">
                <a:cs typeface="Calibri"/>
              </a:rPr>
              <a:t>receive </a:t>
            </a:r>
            <a:r>
              <a:rPr sz="2400" spc="90" dirty="0" smtClean="0">
                <a:cs typeface="Calibri"/>
              </a:rPr>
              <a:t>direct </a:t>
            </a:r>
            <a:r>
              <a:rPr sz="2400" spc="30" dirty="0" smtClean="0">
                <a:cs typeface="Calibri"/>
              </a:rPr>
              <a:t>incident  </a:t>
            </a:r>
            <a:r>
              <a:rPr sz="2400" spc="65" dirty="0" smtClean="0">
                <a:cs typeface="Calibri"/>
              </a:rPr>
              <a:t>solar </a:t>
            </a:r>
            <a:r>
              <a:rPr sz="2400" spc="20" dirty="0" smtClean="0">
                <a:cs typeface="Calibri"/>
              </a:rPr>
              <a:t>radiation </a:t>
            </a:r>
            <a:r>
              <a:rPr sz="2400" spc="-35" dirty="0" smtClean="0">
                <a:cs typeface="Calibri"/>
              </a:rPr>
              <a:t>from  </a:t>
            </a:r>
            <a:r>
              <a:rPr sz="2400" spc="-5" dirty="0" smtClean="0">
                <a:cs typeface="Calibri"/>
              </a:rPr>
              <a:t>winter </a:t>
            </a:r>
            <a:r>
              <a:rPr sz="2400" spc="110" dirty="0" smtClean="0">
                <a:cs typeface="Calibri"/>
              </a:rPr>
              <a:t>to</a:t>
            </a:r>
            <a:r>
              <a:rPr sz="2400" spc="-20" dirty="0" smtClean="0">
                <a:cs typeface="Calibri"/>
              </a:rPr>
              <a:t> </a:t>
            </a:r>
            <a:r>
              <a:rPr sz="2400" spc="-35" dirty="0" smtClean="0">
                <a:cs typeface="Calibri"/>
              </a:rPr>
              <a:t>summer</a:t>
            </a:r>
            <a:r>
              <a:rPr lang="en-US" sz="2400" spc="40" dirty="0">
                <a:cs typeface="Calibri"/>
              </a:rPr>
              <a:t> the </a:t>
            </a:r>
            <a:r>
              <a:rPr lang="en-US" sz="2400" spc="25" dirty="0">
                <a:cs typeface="Calibri"/>
              </a:rPr>
              <a:t>orientation </a:t>
            </a:r>
            <a:r>
              <a:rPr lang="en-US" sz="2400" spc="30" dirty="0">
                <a:cs typeface="Calibri"/>
              </a:rPr>
              <a:t>of </a:t>
            </a:r>
            <a:r>
              <a:rPr lang="en-US" sz="2400" spc="40" dirty="0">
                <a:cs typeface="Calibri"/>
              </a:rPr>
              <a:t>the </a:t>
            </a:r>
            <a:r>
              <a:rPr lang="en-US" sz="2400" spc="5" dirty="0">
                <a:cs typeface="Calibri"/>
              </a:rPr>
              <a:t>building </a:t>
            </a:r>
            <a:r>
              <a:rPr lang="en-US" sz="2400" spc="-40" dirty="0">
                <a:cs typeface="Calibri"/>
              </a:rPr>
              <a:t>with </a:t>
            </a:r>
            <a:r>
              <a:rPr lang="en-US" sz="2400" spc="125" dirty="0">
                <a:cs typeface="Calibri"/>
              </a:rPr>
              <a:t>respect </a:t>
            </a:r>
            <a:r>
              <a:rPr lang="en-US" sz="2400" spc="114" dirty="0">
                <a:cs typeface="Calibri"/>
              </a:rPr>
              <a:t>to  </a:t>
            </a:r>
            <a:r>
              <a:rPr lang="en-US" sz="2400" spc="40" dirty="0">
                <a:cs typeface="Calibri"/>
              </a:rPr>
              <a:t>the </a:t>
            </a:r>
            <a:r>
              <a:rPr lang="en-US" sz="2400" spc="-5" dirty="0">
                <a:cs typeface="Calibri"/>
              </a:rPr>
              <a:t>sun </a:t>
            </a:r>
            <a:r>
              <a:rPr lang="en-US" sz="2400" spc="40" dirty="0">
                <a:cs typeface="Calibri"/>
              </a:rPr>
              <a:t>has </a:t>
            </a:r>
            <a:r>
              <a:rPr lang="en-US" sz="2400" spc="-20" dirty="0">
                <a:cs typeface="Calibri"/>
              </a:rPr>
              <a:t>a </a:t>
            </a:r>
            <a:r>
              <a:rPr lang="en-US" sz="2400" spc="45" dirty="0">
                <a:cs typeface="Calibri"/>
              </a:rPr>
              <a:t>very </a:t>
            </a:r>
            <a:r>
              <a:rPr lang="en-US" sz="2400" spc="5" dirty="0">
                <a:cs typeface="Calibri"/>
              </a:rPr>
              <a:t>important </a:t>
            </a:r>
            <a:r>
              <a:rPr lang="en-US" sz="2400" spc="40" dirty="0">
                <a:cs typeface="Calibri"/>
              </a:rPr>
              <a:t>bearing </a:t>
            </a:r>
            <a:r>
              <a:rPr lang="en-US" sz="2400" dirty="0">
                <a:cs typeface="Calibri"/>
              </a:rPr>
              <a:t>on </a:t>
            </a:r>
            <a:r>
              <a:rPr lang="en-US" sz="2400" spc="100" dirty="0">
                <a:cs typeface="Calibri"/>
              </a:rPr>
              <a:t>its  </a:t>
            </a:r>
            <a:r>
              <a:rPr lang="en-US" sz="2400" spc="-15" dirty="0">
                <a:cs typeface="Calibri"/>
              </a:rPr>
              <a:t>thermal </a:t>
            </a:r>
            <a:r>
              <a:rPr lang="en-US" sz="2400" spc="15" dirty="0" err="1">
                <a:cs typeface="Calibri"/>
              </a:rPr>
              <a:t>behaviour</a:t>
            </a:r>
            <a:r>
              <a:rPr lang="en-US" sz="2400" spc="15" dirty="0">
                <a:cs typeface="Calibri"/>
              </a:rPr>
              <a:t>. </a:t>
            </a:r>
            <a:r>
              <a:rPr lang="en-US" sz="2400" spc="90" dirty="0">
                <a:cs typeface="Calibri"/>
              </a:rPr>
              <a:t>For </a:t>
            </a:r>
            <a:r>
              <a:rPr lang="en-US" sz="2400" spc="-45" dirty="0">
                <a:cs typeface="Calibri"/>
              </a:rPr>
              <a:t>optimum </a:t>
            </a:r>
            <a:r>
              <a:rPr lang="en-US" sz="2400" spc="40" dirty="0">
                <a:cs typeface="Calibri"/>
              </a:rPr>
              <a:t>orientation,  </a:t>
            </a:r>
            <a:r>
              <a:rPr lang="en-US" sz="2400" spc="50" dirty="0">
                <a:cs typeface="Calibri"/>
              </a:rPr>
              <a:t>there </a:t>
            </a:r>
            <a:r>
              <a:rPr lang="en-US" sz="2400" spc="40" dirty="0">
                <a:cs typeface="Calibri"/>
              </a:rPr>
              <a:t>are </a:t>
            </a:r>
            <a:r>
              <a:rPr lang="en-US" sz="2400" spc="-15" dirty="0">
                <a:cs typeface="Calibri"/>
              </a:rPr>
              <a:t>usually </a:t>
            </a:r>
            <a:r>
              <a:rPr lang="en-US" sz="2400" spc="45" dirty="0">
                <a:cs typeface="Calibri"/>
              </a:rPr>
              <a:t>conflicting </a:t>
            </a:r>
            <a:r>
              <a:rPr lang="en-US" sz="2400" spc="40" dirty="0">
                <a:cs typeface="Calibri"/>
              </a:rPr>
              <a:t>requirements.  </a:t>
            </a:r>
            <a:r>
              <a:rPr lang="en-US" sz="2400" spc="-114" dirty="0">
                <a:cs typeface="Calibri"/>
              </a:rPr>
              <a:t>Minimum </a:t>
            </a:r>
            <a:r>
              <a:rPr lang="en-US" sz="2400" spc="45" dirty="0">
                <a:cs typeface="Calibri"/>
              </a:rPr>
              <a:t>transfer </a:t>
            </a:r>
            <a:r>
              <a:rPr lang="en-US" sz="2400" spc="30" dirty="0">
                <a:cs typeface="Calibri"/>
              </a:rPr>
              <a:t>of </a:t>
            </a:r>
            <a:r>
              <a:rPr lang="en-US" sz="2400" spc="60" dirty="0">
                <a:cs typeface="Calibri"/>
              </a:rPr>
              <a:t>solar </a:t>
            </a:r>
            <a:r>
              <a:rPr lang="en-US" sz="2400" spc="25" dirty="0">
                <a:cs typeface="Calibri"/>
              </a:rPr>
              <a:t>heat </a:t>
            </a:r>
            <a:r>
              <a:rPr lang="en-US" sz="2400" spc="105" dirty="0">
                <a:cs typeface="Calibri"/>
              </a:rPr>
              <a:t>desired </a:t>
            </a:r>
            <a:r>
              <a:rPr lang="en-US" sz="2400" spc="20" dirty="0">
                <a:cs typeface="Calibri"/>
              </a:rPr>
              <a:t>during  </a:t>
            </a:r>
            <a:r>
              <a:rPr lang="en-US" sz="2400" spc="40" dirty="0">
                <a:cs typeface="Calibri"/>
              </a:rPr>
              <a:t>the </a:t>
            </a:r>
            <a:r>
              <a:rPr lang="en-US" sz="2400" spc="60" dirty="0">
                <a:cs typeface="Calibri"/>
              </a:rPr>
              <a:t>day </a:t>
            </a:r>
            <a:r>
              <a:rPr lang="en-US" sz="2400" spc="-75" dirty="0">
                <a:cs typeface="Calibri"/>
              </a:rPr>
              <a:t>in </a:t>
            </a:r>
            <a:r>
              <a:rPr lang="en-US" sz="2400" dirty="0">
                <a:cs typeface="Calibri"/>
              </a:rPr>
              <a:t>summer, </a:t>
            </a:r>
            <a:r>
              <a:rPr lang="en-US" sz="2400" spc="-45" dirty="0">
                <a:cs typeface="Calibri"/>
              </a:rPr>
              <a:t>while </a:t>
            </a:r>
            <a:r>
              <a:rPr lang="en-US" sz="2400" spc="-135" dirty="0">
                <a:cs typeface="Calibri"/>
              </a:rPr>
              <a:t>maximum </a:t>
            </a:r>
            <a:r>
              <a:rPr lang="en-US" sz="2400" spc="30" dirty="0">
                <a:cs typeface="Calibri"/>
              </a:rPr>
              <a:t>heating </a:t>
            </a:r>
            <a:r>
              <a:rPr lang="en-US" sz="2400" spc="35" dirty="0">
                <a:cs typeface="Calibri"/>
              </a:rPr>
              <a:t>of  </a:t>
            </a:r>
            <a:r>
              <a:rPr lang="en-US" sz="2400" spc="55" dirty="0">
                <a:cs typeface="Calibri"/>
              </a:rPr>
              <a:t>rooms </a:t>
            </a:r>
            <a:r>
              <a:rPr lang="en-US" sz="2400" spc="50" dirty="0">
                <a:cs typeface="Calibri"/>
              </a:rPr>
              <a:t>by </a:t>
            </a:r>
            <a:r>
              <a:rPr lang="en-US" sz="2400" spc="65" dirty="0">
                <a:cs typeface="Calibri"/>
              </a:rPr>
              <a:t>solar </a:t>
            </a:r>
            <a:r>
              <a:rPr lang="en-US" sz="2400" spc="25" dirty="0">
                <a:cs typeface="Calibri"/>
              </a:rPr>
              <a:t>heat </a:t>
            </a:r>
            <a:r>
              <a:rPr lang="en-US" sz="2400" spc="95" dirty="0">
                <a:cs typeface="Calibri"/>
              </a:rPr>
              <a:t>is </a:t>
            </a:r>
            <a:r>
              <a:rPr lang="en-US" sz="2400" spc="40" dirty="0">
                <a:cs typeface="Calibri"/>
              </a:rPr>
              <a:t>required </a:t>
            </a:r>
            <a:r>
              <a:rPr lang="en-US" sz="2400" spc="30" dirty="0">
                <a:cs typeface="Calibri"/>
              </a:rPr>
              <a:t>during</a:t>
            </a:r>
            <a:r>
              <a:rPr lang="en-US" sz="2400" spc="315" dirty="0">
                <a:cs typeface="Calibri"/>
              </a:rPr>
              <a:t> </a:t>
            </a:r>
            <a:r>
              <a:rPr lang="en-US" sz="2400" spc="30" dirty="0">
                <a:cs typeface="Calibri"/>
              </a:rPr>
              <a:t>winter</a:t>
            </a:r>
            <a:endParaRPr sz="2400" dirty="0">
              <a:cs typeface="Calibri"/>
            </a:endParaRPr>
          </a:p>
        </p:txBody>
      </p:sp>
      <p:sp>
        <p:nvSpPr>
          <p:cNvPr id="5" name="object 10"/>
          <p:cNvSpPr txBox="1"/>
          <p:nvPr/>
        </p:nvSpPr>
        <p:spPr>
          <a:xfrm>
            <a:off x="381000" y="1891306"/>
            <a:ext cx="8762999" cy="15544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5000"/>
              </a:lnSpc>
              <a:spcBef>
                <a:spcPts val="225"/>
              </a:spcBef>
            </a:pPr>
            <a:r>
              <a:rPr sz="2200" spc="30" dirty="0" smtClean="0">
                <a:latin typeface="Calibri"/>
                <a:cs typeface="Calibri"/>
              </a:rPr>
              <a:t>.</a:t>
            </a:r>
            <a:endParaRPr lang="en-US" sz="2200" spc="3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95000"/>
              </a:lnSpc>
              <a:spcBef>
                <a:spcPts val="225"/>
              </a:spcBef>
            </a:pPr>
            <a:endParaRPr lang="en-US" sz="2200" spc="30" dirty="0">
              <a:latin typeface="Calibri"/>
              <a:cs typeface="Calibri"/>
            </a:endParaRPr>
          </a:p>
          <a:p>
            <a:pPr marL="12700" marR="5080" algn="just">
              <a:lnSpc>
                <a:spcPct val="95000"/>
              </a:lnSpc>
              <a:spcBef>
                <a:spcPts val="225"/>
              </a:spcBef>
            </a:pPr>
            <a:endParaRPr lang="en-US" sz="2200" spc="30" dirty="0" smtClean="0">
              <a:latin typeface="Calibri"/>
              <a:cs typeface="Calibri"/>
            </a:endParaRPr>
          </a:p>
          <a:p>
            <a:pPr marL="2923540" marR="7620" algn="just">
              <a:lnSpc>
                <a:spcPct val="95000"/>
              </a:lnSpc>
            </a:pPr>
            <a:endParaRPr lang="en-US" sz="2200" dirty="0">
              <a:latin typeface="Calibri"/>
              <a:cs typeface="Calibri"/>
            </a:endParaRPr>
          </a:p>
          <a:p>
            <a:pPr marL="2923540" marR="7620" algn="just">
              <a:lnSpc>
                <a:spcPct val="95000"/>
              </a:lnSpc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67000" y="4091734"/>
            <a:ext cx="111252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3540" marR="7620" algn="just">
              <a:lnSpc>
                <a:spcPct val="95000"/>
              </a:lnSpc>
            </a:pPr>
            <a:r>
              <a:rPr lang="en-US" sz="2400" spc="210" dirty="0">
                <a:cs typeface="Calibri"/>
              </a:rPr>
              <a:t>2.</a:t>
            </a:r>
            <a:r>
              <a:rPr lang="en-US" sz="2400" spc="915" dirty="0">
                <a:cs typeface="Calibri"/>
              </a:rPr>
              <a:t> </a:t>
            </a:r>
            <a:r>
              <a:rPr lang="en-US" sz="2400" spc="-30" dirty="0">
                <a:cs typeface="Calibri"/>
              </a:rPr>
              <a:t>Optimum </a:t>
            </a:r>
            <a:r>
              <a:rPr lang="en-US" sz="2400" spc="-10" dirty="0">
                <a:cs typeface="Calibri"/>
              </a:rPr>
              <a:t>inclination  </a:t>
            </a:r>
            <a:r>
              <a:rPr lang="en-US" sz="2400" spc="30" dirty="0">
                <a:cs typeface="Calibri"/>
              </a:rPr>
              <a:t>of </a:t>
            </a:r>
            <a:r>
              <a:rPr lang="en-US" sz="2400" spc="60" dirty="0">
                <a:cs typeface="Calibri"/>
              </a:rPr>
              <a:t>solar </a:t>
            </a:r>
            <a:r>
              <a:rPr lang="en-US" sz="2400" spc="85" dirty="0">
                <a:cs typeface="Calibri"/>
              </a:rPr>
              <a:t>cells </a:t>
            </a:r>
            <a:r>
              <a:rPr lang="en-US" sz="2400" spc="30" dirty="0">
                <a:cs typeface="Calibri"/>
              </a:rPr>
              <a:t>for </a:t>
            </a:r>
            <a:r>
              <a:rPr lang="en-US" sz="2400" spc="45" dirty="0">
                <a:cs typeface="Calibri"/>
              </a:rPr>
              <a:t>global  </a:t>
            </a:r>
            <a:r>
              <a:rPr lang="en-US" sz="2400" spc="20" dirty="0">
                <a:cs typeface="Calibri"/>
              </a:rPr>
              <a:t>radiation </a:t>
            </a:r>
            <a:r>
              <a:rPr lang="en-US" sz="2400" spc="25" dirty="0">
                <a:cs typeface="Calibri"/>
              </a:rPr>
              <a:t>throughout </a:t>
            </a:r>
            <a:r>
              <a:rPr lang="en-US" sz="2400" spc="40" dirty="0">
                <a:cs typeface="Calibri"/>
              </a:rPr>
              <a:t>the  </a:t>
            </a:r>
            <a:r>
              <a:rPr lang="en-US" sz="2400" spc="45" dirty="0">
                <a:cs typeface="Calibri"/>
              </a:rPr>
              <a:t>year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9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/>
          <p:nvPr/>
        </p:nvSpPr>
        <p:spPr>
          <a:xfrm>
            <a:off x="228600" y="304800"/>
            <a:ext cx="8686800" cy="413703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buSzPct val="79545"/>
              <a:tabLst>
                <a:tab pos="469265" algn="l"/>
                <a:tab pos="469900" algn="l"/>
              </a:tabLst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  <a:buSzPct val="79545"/>
              <a:tabLst>
                <a:tab pos="469265" algn="l"/>
                <a:tab pos="469900" algn="l"/>
              </a:tabLst>
            </a:pPr>
            <a:r>
              <a:rPr lang="en-US" sz="2800" spc="65" dirty="0" smtClean="0">
                <a:latin typeface="Calibri"/>
                <a:cs typeface="Calibri"/>
              </a:rPr>
              <a:t>2. </a:t>
            </a:r>
            <a:r>
              <a:rPr sz="2800" spc="65" dirty="0" smtClean="0">
                <a:latin typeface="Calibri"/>
                <a:cs typeface="Calibri"/>
              </a:rPr>
              <a:t>Heat </a:t>
            </a:r>
            <a:r>
              <a:rPr sz="2800" spc="-5" dirty="0">
                <a:latin typeface="Calibri"/>
                <a:cs typeface="Calibri"/>
              </a:rPr>
              <a:t>insulation </a:t>
            </a:r>
            <a:r>
              <a:rPr sz="2800" spc="45" dirty="0">
                <a:latin typeface="Calibri"/>
                <a:cs typeface="Calibri"/>
              </a:rPr>
              <a:t>by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spc="55" dirty="0" smtClean="0">
                <a:latin typeface="Calibri"/>
                <a:cs typeface="Calibri"/>
              </a:rPr>
              <a:t>shading</a:t>
            </a:r>
            <a:endParaRPr sz="2800" dirty="0">
              <a:latin typeface="Calibri"/>
              <a:cs typeface="Calibri"/>
            </a:endParaRPr>
          </a:p>
          <a:p>
            <a:pPr marL="1818639" marR="5080" algn="just">
              <a:lnSpc>
                <a:spcPct val="95000"/>
              </a:lnSpc>
              <a:spcBef>
                <a:spcPts val="1380"/>
              </a:spcBef>
            </a:pPr>
            <a:r>
              <a:rPr sz="2400" spc="100" dirty="0">
                <a:latin typeface="Calibri"/>
                <a:cs typeface="Calibri"/>
              </a:rPr>
              <a:t>Shading </a:t>
            </a:r>
            <a:r>
              <a:rPr sz="2400" spc="40" dirty="0">
                <a:latin typeface="Calibri"/>
                <a:cs typeface="Calibri"/>
              </a:rPr>
              <a:t>of </a:t>
            </a:r>
            <a:r>
              <a:rPr sz="2400" spc="70" dirty="0">
                <a:latin typeface="Calibri"/>
                <a:cs typeface="Calibri"/>
              </a:rPr>
              <a:t>roof </a:t>
            </a:r>
            <a:r>
              <a:rPr sz="2400" spc="85" dirty="0">
                <a:latin typeface="Calibri"/>
                <a:cs typeface="Calibri"/>
              </a:rPr>
              <a:t>brings </a:t>
            </a:r>
            <a:r>
              <a:rPr sz="2400" dirty="0">
                <a:latin typeface="Calibri"/>
                <a:cs typeface="Calibri"/>
              </a:rPr>
              <a:t>down </a:t>
            </a:r>
            <a:r>
              <a:rPr sz="2400" spc="50" dirty="0">
                <a:latin typeface="Calibri"/>
                <a:cs typeface="Calibri"/>
              </a:rPr>
              <a:t>the </a:t>
            </a:r>
            <a:r>
              <a:rPr sz="2400" spc="70" dirty="0">
                <a:latin typeface="Calibri"/>
                <a:cs typeface="Calibri"/>
              </a:rPr>
              <a:t>surface </a:t>
            </a:r>
            <a:r>
              <a:rPr sz="2400" spc="55" dirty="0">
                <a:latin typeface="Calibri"/>
                <a:cs typeface="Calibri"/>
              </a:rPr>
              <a:t>temperature,  </a:t>
            </a:r>
            <a:r>
              <a:rPr sz="2400" dirty="0">
                <a:latin typeface="Calibri"/>
                <a:cs typeface="Calibri"/>
              </a:rPr>
              <a:t>but </a:t>
            </a:r>
            <a:r>
              <a:rPr sz="2400" spc="40" dirty="0">
                <a:latin typeface="Calibri"/>
                <a:cs typeface="Calibri"/>
              </a:rPr>
              <a:t>it </a:t>
            </a:r>
            <a:r>
              <a:rPr sz="2400" spc="114" dirty="0">
                <a:latin typeface="Calibri"/>
                <a:cs typeface="Calibri"/>
              </a:rPr>
              <a:t>is </a:t>
            </a:r>
            <a:r>
              <a:rPr sz="2400" spc="55" dirty="0">
                <a:latin typeface="Calibri"/>
                <a:cs typeface="Calibri"/>
              </a:rPr>
              <a:t>very </a:t>
            </a:r>
            <a:r>
              <a:rPr sz="2400" spc="15" dirty="0">
                <a:latin typeface="Calibri"/>
                <a:cs typeface="Calibri"/>
              </a:rPr>
              <a:t>difficult </a:t>
            </a:r>
            <a:r>
              <a:rPr sz="2400" spc="140" dirty="0">
                <a:latin typeface="Calibri"/>
                <a:cs typeface="Calibri"/>
              </a:rPr>
              <a:t>to </a:t>
            </a:r>
            <a:r>
              <a:rPr sz="2400" spc="45" dirty="0">
                <a:latin typeface="Calibri"/>
                <a:cs typeface="Calibri"/>
              </a:rPr>
              <a:t>achieve </a:t>
            </a:r>
            <a:r>
              <a:rPr sz="2400" spc="60" dirty="0">
                <a:latin typeface="Calibri"/>
                <a:cs typeface="Calibri"/>
              </a:rPr>
              <a:t>this </a:t>
            </a:r>
            <a:r>
              <a:rPr sz="2400" spc="95" dirty="0">
                <a:latin typeface="Calibri"/>
                <a:cs typeface="Calibri"/>
              </a:rPr>
              <a:t>effect </a:t>
            </a:r>
            <a:r>
              <a:rPr sz="2400" spc="-100" dirty="0">
                <a:latin typeface="Calibri"/>
                <a:cs typeface="Calibri"/>
              </a:rPr>
              <a:t>in </a:t>
            </a:r>
            <a:r>
              <a:rPr sz="2400" spc="120" dirty="0">
                <a:latin typeface="Calibri"/>
                <a:cs typeface="Calibri"/>
              </a:rPr>
              <a:t>practice,  </a:t>
            </a:r>
            <a:r>
              <a:rPr sz="2400" spc="80" dirty="0">
                <a:latin typeface="Calibri"/>
                <a:cs typeface="Calibri"/>
              </a:rPr>
              <a:t>especially </a:t>
            </a:r>
            <a:r>
              <a:rPr sz="2400" spc="-70" dirty="0">
                <a:latin typeface="Calibri"/>
                <a:cs typeface="Calibri"/>
              </a:rPr>
              <a:t>when </a:t>
            </a:r>
            <a:r>
              <a:rPr sz="2400" spc="55" dirty="0">
                <a:latin typeface="Calibri"/>
                <a:cs typeface="Calibri"/>
              </a:rPr>
              <a:t>the </a:t>
            </a:r>
            <a:r>
              <a:rPr sz="2400" spc="35" dirty="0">
                <a:latin typeface="Calibri"/>
                <a:cs typeface="Calibri"/>
              </a:rPr>
              <a:t>altitude</a:t>
            </a:r>
            <a:r>
              <a:rPr sz="2400" spc="70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angle </a:t>
            </a:r>
            <a:r>
              <a:rPr sz="2400" spc="45" dirty="0">
                <a:latin typeface="Calibri"/>
                <a:cs typeface="Calibri"/>
              </a:rPr>
              <a:t>of </a:t>
            </a:r>
            <a:r>
              <a:rPr sz="2400" spc="5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sun  </a:t>
            </a:r>
            <a:r>
              <a:rPr sz="2400" spc="120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high  </a:t>
            </a:r>
            <a:r>
              <a:rPr sz="2400" spc="30" dirty="0">
                <a:latin typeface="Calibri"/>
                <a:cs typeface="Calibri"/>
              </a:rPr>
              <a:t>during </a:t>
            </a:r>
            <a:r>
              <a:rPr sz="2400" spc="50" dirty="0">
                <a:latin typeface="Calibri"/>
                <a:cs typeface="Calibri"/>
              </a:rPr>
              <a:t>the </a:t>
            </a:r>
            <a:r>
              <a:rPr sz="2400" spc="30" dirty="0">
                <a:latin typeface="Calibri"/>
                <a:cs typeface="Calibri"/>
              </a:rPr>
              <a:t>peak </a:t>
            </a:r>
            <a:r>
              <a:rPr sz="2400" spc="35" dirty="0">
                <a:latin typeface="Calibri"/>
                <a:cs typeface="Calibri"/>
              </a:rPr>
              <a:t>heat </a:t>
            </a:r>
            <a:r>
              <a:rPr sz="2400" spc="80" dirty="0">
                <a:latin typeface="Calibri"/>
                <a:cs typeface="Calibri"/>
              </a:rPr>
              <a:t>gains </a:t>
            </a:r>
            <a:r>
              <a:rPr sz="2400" spc="-100" dirty="0">
                <a:latin typeface="Calibri"/>
                <a:cs typeface="Calibri"/>
              </a:rPr>
              <a:t>in </a:t>
            </a:r>
            <a:r>
              <a:rPr sz="2400" spc="50" dirty="0">
                <a:latin typeface="Calibri"/>
                <a:cs typeface="Calibri"/>
              </a:rPr>
              <a:t>the </a:t>
            </a:r>
            <a:r>
              <a:rPr sz="2400" spc="50" dirty="0" smtClean="0">
                <a:latin typeface="Calibri"/>
                <a:cs typeface="Calibri"/>
              </a:rPr>
              <a:t>afternoon</a:t>
            </a:r>
            <a:r>
              <a:rPr lang="en-US" sz="2400" spc="5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818639" marR="6985" algn="just">
              <a:lnSpc>
                <a:spcPts val="3190"/>
              </a:lnSpc>
              <a:spcBef>
                <a:spcPts val="1675"/>
              </a:spcBef>
            </a:pPr>
            <a:r>
              <a:rPr sz="2400" spc="75" dirty="0">
                <a:latin typeface="Calibri"/>
                <a:cs typeface="Calibri"/>
              </a:rPr>
              <a:t>Raising </a:t>
            </a:r>
            <a:r>
              <a:rPr sz="2400" spc="50" dirty="0">
                <a:latin typeface="Calibri"/>
                <a:cs typeface="Calibri"/>
              </a:rPr>
              <a:t>the </a:t>
            </a:r>
            <a:r>
              <a:rPr sz="2400" spc="70" dirty="0">
                <a:latin typeface="Calibri"/>
                <a:cs typeface="Calibri"/>
              </a:rPr>
              <a:t>parapet </a:t>
            </a:r>
            <a:r>
              <a:rPr sz="2400" dirty="0">
                <a:latin typeface="Calibri"/>
                <a:cs typeface="Calibri"/>
              </a:rPr>
              <a:t>walls </a:t>
            </a:r>
            <a:r>
              <a:rPr sz="2400" spc="35" dirty="0">
                <a:latin typeface="Calibri"/>
                <a:cs typeface="Calibri"/>
              </a:rPr>
              <a:t>can </a:t>
            </a:r>
            <a:r>
              <a:rPr sz="2400" spc="10" dirty="0">
                <a:latin typeface="Calibri"/>
                <a:cs typeface="Calibri"/>
              </a:rPr>
              <a:t>help </a:t>
            </a:r>
            <a:r>
              <a:rPr sz="2400" dirty="0">
                <a:latin typeface="Calibri"/>
                <a:cs typeface="Calibri"/>
              </a:rPr>
              <a:t>only </a:t>
            </a:r>
            <a:r>
              <a:rPr sz="2400" spc="-70" dirty="0">
                <a:latin typeface="Calibri"/>
                <a:cs typeface="Calibri"/>
              </a:rPr>
              <a:t>when </a:t>
            </a:r>
            <a:r>
              <a:rPr sz="2400" spc="50" dirty="0">
                <a:latin typeface="Calibri"/>
                <a:cs typeface="Calibri"/>
              </a:rPr>
              <a:t>the </a:t>
            </a:r>
            <a:r>
              <a:rPr sz="2400" spc="35" dirty="0">
                <a:latin typeface="Calibri"/>
                <a:cs typeface="Calibri"/>
              </a:rPr>
              <a:t>altitude  </a:t>
            </a:r>
            <a:r>
              <a:rPr sz="2400" spc="45" dirty="0">
                <a:latin typeface="Calibri"/>
                <a:cs typeface="Calibri"/>
              </a:rPr>
              <a:t>angle </a:t>
            </a:r>
            <a:r>
              <a:rPr sz="2400" spc="40" dirty="0">
                <a:latin typeface="Calibri"/>
                <a:cs typeface="Calibri"/>
              </a:rPr>
              <a:t>of </a:t>
            </a:r>
            <a:r>
              <a:rPr sz="2400" spc="5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sun </a:t>
            </a:r>
            <a:r>
              <a:rPr sz="2400" spc="114" dirty="0">
                <a:latin typeface="Calibri"/>
                <a:cs typeface="Calibri"/>
              </a:rPr>
              <a:t>is</a:t>
            </a:r>
            <a:r>
              <a:rPr sz="2400" spc="830" dirty="0">
                <a:latin typeface="Calibri"/>
                <a:cs typeface="Calibri"/>
              </a:rPr>
              <a:t> </a:t>
            </a:r>
            <a:r>
              <a:rPr sz="2400" spc="35" dirty="0">
                <a:latin typeface="Calibri"/>
                <a:cs typeface="Calibri"/>
              </a:rPr>
              <a:t>low.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99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/>
          <p:nvPr/>
        </p:nvSpPr>
        <p:spPr>
          <a:xfrm>
            <a:off x="152400" y="228600"/>
            <a:ext cx="8836661" cy="4020588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  <a:buSzPct val="79545"/>
              <a:tabLst>
                <a:tab pos="469265" algn="l"/>
                <a:tab pos="469900" algn="l"/>
              </a:tabLst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  <a:buSzPct val="79545"/>
              <a:tabLst>
                <a:tab pos="469265" algn="l"/>
                <a:tab pos="469900" algn="l"/>
              </a:tabLst>
            </a:pPr>
            <a:r>
              <a:rPr lang="en-US" sz="2800" spc="65" dirty="0" smtClean="0">
                <a:latin typeface="Calibri"/>
                <a:cs typeface="Calibri"/>
              </a:rPr>
              <a:t>3. </a:t>
            </a:r>
            <a:r>
              <a:rPr sz="2800" spc="65" dirty="0" smtClean="0">
                <a:latin typeface="Calibri"/>
                <a:cs typeface="Calibri"/>
              </a:rPr>
              <a:t>Heat </a:t>
            </a:r>
            <a:r>
              <a:rPr sz="2800" spc="-5" dirty="0">
                <a:latin typeface="Calibri"/>
                <a:cs typeface="Calibri"/>
              </a:rPr>
              <a:t>insulation </a:t>
            </a:r>
            <a:r>
              <a:rPr sz="2800" spc="45" dirty="0">
                <a:latin typeface="Calibri"/>
                <a:cs typeface="Calibri"/>
              </a:rPr>
              <a:t>by </a:t>
            </a:r>
            <a:r>
              <a:rPr sz="2800" spc="70" dirty="0">
                <a:latin typeface="Calibri"/>
                <a:cs typeface="Calibri"/>
              </a:rPr>
              <a:t>proper </a:t>
            </a:r>
            <a:r>
              <a:rPr sz="2800" spc="35" dirty="0" smtClean="0">
                <a:latin typeface="Calibri"/>
                <a:cs typeface="Calibri"/>
              </a:rPr>
              <a:t>height </a:t>
            </a:r>
            <a:r>
              <a:rPr sz="2800" spc="30" dirty="0">
                <a:latin typeface="Calibri"/>
                <a:cs typeface="Calibri"/>
              </a:rPr>
              <a:t>of</a:t>
            </a:r>
            <a:r>
              <a:rPr sz="2800" spc="-229" dirty="0">
                <a:latin typeface="Calibri"/>
                <a:cs typeface="Calibri"/>
              </a:rPr>
              <a:t> </a:t>
            </a:r>
            <a:r>
              <a:rPr sz="2800" spc="45" dirty="0">
                <a:latin typeface="Calibri"/>
                <a:cs typeface="Calibri"/>
              </a:rPr>
              <a:t>ceiling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818639" marR="5080" algn="just">
              <a:lnSpc>
                <a:spcPct val="95000"/>
              </a:lnSpc>
              <a:spcBef>
                <a:spcPts val="5"/>
              </a:spcBef>
            </a:pPr>
            <a:r>
              <a:rPr sz="2400" spc="-70" dirty="0">
                <a:latin typeface="Calibri"/>
                <a:cs typeface="Calibri"/>
              </a:rPr>
              <a:t>While </a:t>
            </a:r>
            <a:r>
              <a:rPr sz="2400" spc="50" dirty="0">
                <a:latin typeface="Calibri"/>
                <a:cs typeface="Calibri"/>
              </a:rPr>
              <a:t>the </a:t>
            </a:r>
            <a:r>
              <a:rPr sz="2400" spc="70" dirty="0">
                <a:latin typeface="Calibri"/>
                <a:cs typeface="Calibri"/>
              </a:rPr>
              <a:t>surface </a:t>
            </a:r>
            <a:r>
              <a:rPr sz="2400" spc="40" dirty="0">
                <a:latin typeface="Calibri"/>
                <a:cs typeface="Calibri"/>
              </a:rPr>
              <a:t>temperature of </a:t>
            </a:r>
            <a:r>
              <a:rPr sz="2400" spc="55" dirty="0">
                <a:latin typeface="Calibri"/>
                <a:cs typeface="Calibri"/>
              </a:rPr>
              <a:t>the ceiling </a:t>
            </a:r>
            <a:r>
              <a:rPr sz="2400" spc="185" dirty="0">
                <a:latin typeface="Calibri"/>
                <a:cs typeface="Calibri"/>
              </a:rPr>
              <a:t>does </a:t>
            </a:r>
            <a:r>
              <a:rPr sz="2400" spc="55" dirty="0">
                <a:latin typeface="Calibri"/>
                <a:cs typeface="Calibri"/>
              </a:rPr>
              <a:t>not  </a:t>
            </a:r>
            <a:r>
              <a:rPr sz="2400" spc="20" dirty="0">
                <a:latin typeface="Calibri"/>
                <a:cs typeface="Calibri"/>
              </a:rPr>
              <a:t>vary </a:t>
            </a:r>
            <a:r>
              <a:rPr sz="2400" spc="-50" dirty="0">
                <a:latin typeface="Calibri"/>
                <a:cs typeface="Calibri"/>
              </a:rPr>
              <a:t>with </a:t>
            </a:r>
            <a:r>
              <a:rPr sz="2400" spc="125" dirty="0">
                <a:latin typeface="Calibri"/>
                <a:cs typeface="Calibri"/>
              </a:rPr>
              <a:t>its </a:t>
            </a:r>
            <a:r>
              <a:rPr sz="2400" spc="70" dirty="0">
                <a:latin typeface="Calibri"/>
                <a:cs typeface="Calibri"/>
              </a:rPr>
              <a:t>height, </a:t>
            </a:r>
            <a:r>
              <a:rPr sz="2400" spc="50" dirty="0">
                <a:latin typeface="Calibri"/>
                <a:cs typeface="Calibri"/>
              </a:rPr>
              <a:t>the </a:t>
            </a:r>
            <a:r>
              <a:rPr sz="2400" spc="45" dirty="0">
                <a:latin typeface="Calibri"/>
                <a:cs typeface="Calibri"/>
              </a:rPr>
              <a:t>intensity </a:t>
            </a:r>
            <a:r>
              <a:rPr sz="2400" spc="40" dirty="0">
                <a:latin typeface="Calibri"/>
                <a:cs typeface="Calibri"/>
              </a:rPr>
              <a:t>of </a:t>
            </a:r>
            <a:r>
              <a:rPr sz="2400" spc="50" dirty="0">
                <a:latin typeface="Calibri"/>
                <a:cs typeface="Calibri"/>
              </a:rPr>
              <a:t>the </a:t>
            </a:r>
            <a:r>
              <a:rPr sz="2400" spc="65" dirty="0">
                <a:latin typeface="Calibri"/>
                <a:cs typeface="Calibri"/>
              </a:rPr>
              <a:t>long </a:t>
            </a:r>
            <a:r>
              <a:rPr sz="2400" spc="-20" dirty="0">
                <a:latin typeface="Calibri"/>
                <a:cs typeface="Calibri"/>
              </a:rPr>
              <a:t>wave  </a:t>
            </a:r>
            <a:r>
              <a:rPr sz="2400" spc="45" dirty="0">
                <a:latin typeface="Calibri"/>
                <a:cs typeface="Calibri"/>
              </a:rPr>
              <a:t>radiation, </a:t>
            </a:r>
            <a:r>
              <a:rPr sz="2400" spc="55" dirty="0">
                <a:latin typeface="Calibri"/>
                <a:cs typeface="Calibri"/>
              </a:rPr>
              <a:t>emitted </a:t>
            </a:r>
            <a:r>
              <a:rPr sz="2400" spc="60" dirty="0">
                <a:latin typeface="Calibri"/>
                <a:cs typeface="Calibri"/>
              </a:rPr>
              <a:t>by</a:t>
            </a:r>
            <a:r>
              <a:rPr sz="2400" spc="75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the </a:t>
            </a:r>
            <a:r>
              <a:rPr sz="2400" spc="55" dirty="0">
                <a:latin typeface="Calibri"/>
                <a:cs typeface="Calibri"/>
              </a:rPr>
              <a:t>ceiling </a:t>
            </a:r>
            <a:r>
              <a:rPr sz="2400" spc="165" dirty="0">
                <a:latin typeface="Calibri"/>
                <a:cs typeface="Calibri"/>
              </a:rPr>
              <a:t>decreases </a:t>
            </a:r>
            <a:r>
              <a:rPr sz="2400" spc="140" dirty="0">
                <a:latin typeface="Calibri"/>
                <a:cs typeface="Calibri"/>
              </a:rPr>
              <a:t>as </a:t>
            </a:r>
            <a:r>
              <a:rPr sz="2400" spc="45" dirty="0">
                <a:latin typeface="Calibri"/>
                <a:cs typeface="Calibri"/>
              </a:rPr>
              <a:t>it  </a:t>
            </a:r>
            <a:r>
              <a:rPr sz="2400" spc="75" dirty="0">
                <a:latin typeface="Calibri"/>
                <a:cs typeface="Calibri"/>
              </a:rPr>
              <a:t>travels </a:t>
            </a:r>
            <a:r>
              <a:rPr sz="2400" spc="60" dirty="0">
                <a:latin typeface="Calibri"/>
                <a:cs typeface="Calibri"/>
              </a:rPr>
              <a:t>downwards. </a:t>
            </a:r>
            <a:r>
              <a:rPr sz="2400" spc="15" dirty="0">
                <a:latin typeface="Calibri"/>
                <a:cs typeface="Calibri"/>
              </a:rPr>
              <a:t>The </a:t>
            </a:r>
            <a:r>
              <a:rPr sz="2400" spc="90" dirty="0">
                <a:latin typeface="Calibri"/>
                <a:cs typeface="Calibri"/>
              </a:rPr>
              <a:t>effect </a:t>
            </a:r>
            <a:r>
              <a:rPr sz="2400" spc="40" dirty="0">
                <a:latin typeface="Calibri"/>
                <a:cs typeface="Calibri"/>
              </a:rPr>
              <a:t>of </a:t>
            </a:r>
            <a:r>
              <a:rPr sz="2400" spc="55" dirty="0">
                <a:latin typeface="Calibri"/>
                <a:cs typeface="Calibri"/>
              </a:rPr>
              <a:t>vertical </a:t>
            </a:r>
            <a:r>
              <a:rPr sz="2400" spc="80" dirty="0">
                <a:latin typeface="Calibri"/>
                <a:cs typeface="Calibri"/>
              </a:rPr>
              <a:t>gradient </a:t>
            </a:r>
            <a:r>
              <a:rPr sz="2400" spc="40" dirty="0">
                <a:latin typeface="Calibri"/>
                <a:cs typeface="Calibri"/>
              </a:rPr>
              <a:t>of  </a:t>
            </a:r>
            <a:r>
              <a:rPr sz="2400" spc="25" dirty="0">
                <a:latin typeface="Calibri"/>
                <a:cs typeface="Calibri"/>
              </a:rPr>
              <a:t>radiation </a:t>
            </a:r>
            <a:r>
              <a:rPr sz="2400" spc="45" dirty="0">
                <a:latin typeface="Calibri"/>
                <a:cs typeface="Calibri"/>
              </a:rPr>
              <a:t>intensity </a:t>
            </a:r>
            <a:r>
              <a:rPr sz="2400" spc="110" dirty="0">
                <a:latin typeface="Calibri"/>
                <a:cs typeface="Calibri"/>
              </a:rPr>
              <a:t>is </a:t>
            </a:r>
            <a:r>
              <a:rPr sz="2400" spc="50" dirty="0">
                <a:latin typeface="Calibri"/>
                <a:cs typeface="Calibri"/>
              </a:rPr>
              <a:t>not </a:t>
            </a:r>
            <a:r>
              <a:rPr sz="2400" spc="45" dirty="0">
                <a:latin typeface="Calibri"/>
                <a:cs typeface="Calibri"/>
              </a:rPr>
              <a:t>significant </a:t>
            </a:r>
            <a:r>
              <a:rPr sz="2400" spc="75" dirty="0">
                <a:latin typeface="Calibri"/>
                <a:cs typeface="Calibri"/>
              </a:rPr>
              <a:t>beyond </a:t>
            </a:r>
            <a:r>
              <a:rPr sz="2400" spc="430" dirty="0">
                <a:latin typeface="Calibri"/>
                <a:cs typeface="Calibri"/>
              </a:rPr>
              <a:t>1 </a:t>
            </a:r>
            <a:r>
              <a:rPr sz="2400" spc="140" dirty="0">
                <a:latin typeface="Calibri"/>
                <a:cs typeface="Calibri"/>
              </a:rPr>
              <a:t>to </a:t>
            </a:r>
            <a:r>
              <a:rPr sz="2400" spc="125" dirty="0">
                <a:latin typeface="Calibri"/>
                <a:cs typeface="Calibri"/>
              </a:rPr>
              <a:t>3m.  </a:t>
            </a:r>
            <a:r>
              <a:rPr sz="2400" spc="95" dirty="0">
                <a:latin typeface="Calibri"/>
                <a:cs typeface="Calibri"/>
              </a:rPr>
              <a:t>Hence </a:t>
            </a:r>
            <a:r>
              <a:rPr sz="2400" spc="40" dirty="0">
                <a:latin typeface="Calibri"/>
                <a:cs typeface="Calibri"/>
              </a:rPr>
              <a:t>it should </a:t>
            </a:r>
            <a:r>
              <a:rPr sz="2400" spc="85" dirty="0">
                <a:latin typeface="Calibri"/>
                <a:cs typeface="Calibri"/>
              </a:rPr>
              <a:t>be </a:t>
            </a:r>
            <a:r>
              <a:rPr sz="2400" spc="65" dirty="0">
                <a:latin typeface="Calibri"/>
                <a:cs typeface="Calibri"/>
              </a:rPr>
              <a:t>adequate </a:t>
            </a:r>
            <a:r>
              <a:rPr sz="2400" spc="140" dirty="0">
                <a:latin typeface="Calibri"/>
                <a:cs typeface="Calibri"/>
              </a:rPr>
              <a:t>to </a:t>
            </a:r>
            <a:r>
              <a:rPr sz="2400" spc="70" dirty="0">
                <a:latin typeface="Calibri"/>
                <a:cs typeface="Calibri"/>
              </a:rPr>
              <a:t>provide </a:t>
            </a:r>
            <a:r>
              <a:rPr sz="2400" spc="55" dirty="0">
                <a:latin typeface="Calibri"/>
                <a:cs typeface="Calibri"/>
              </a:rPr>
              <a:t>ceiling </a:t>
            </a:r>
            <a:r>
              <a:rPr sz="2400" spc="65" dirty="0">
                <a:latin typeface="Calibri"/>
                <a:cs typeface="Calibri"/>
              </a:rPr>
              <a:t>at </a:t>
            </a:r>
            <a:r>
              <a:rPr sz="2400" spc="-25" dirty="0">
                <a:latin typeface="Calibri"/>
                <a:cs typeface="Calibri"/>
              </a:rPr>
              <a:t>a  </a:t>
            </a:r>
            <a:r>
              <a:rPr sz="2400" spc="50" dirty="0">
                <a:latin typeface="Calibri"/>
                <a:cs typeface="Calibri"/>
              </a:rPr>
              <a:t>height </a:t>
            </a:r>
            <a:r>
              <a:rPr sz="2400" spc="40" dirty="0">
                <a:latin typeface="Calibri"/>
                <a:cs typeface="Calibri"/>
              </a:rPr>
              <a:t>of </a:t>
            </a:r>
            <a:r>
              <a:rPr sz="2400" spc="25" dirty="0">
                <a:latin typeface="Calibri"/>
                <a:cs typeface="Calibri"/>
              </a:rPr>
              <a:t>about </a:t>
            </a:r>
            <a:r>
              <a:rPr sz="2400" spc="430" dirty="0">
                <a:latin typeface="Calibri"/>
                <a:cs typeface="Calibri"/>
              </a:rPr>
              <a:t>1 </a:t>
            </a:r>
            <a:r>
              <a:rPr sz="2400" spc="140" dirty="0">
                <a:latin typeface="Calibri"/>
                <a:cs typeface="Calibri"/>
              </a:rPr>
              <a:t>to </a:t>
            </a:r>
            <a:r>
              <a:rPr sz="2400" spc="204" dirty="0">
                <a:latin typeface="Calibri"/>
                <a:cs typeface="Calibri"/>
              </a:rPr>
              <a:t>1.3m </a:t>
            </a:r>
            <a:r>
              <a:rPr sz="2400" spc="55" dirty="0">
                <a:latin typeface="Calibri"/>
                <a:cs typeface="Calibri"/>
              </a:rPr>
              <a:t>above </a:t>
            </a:r>
            <a:r>
              <a:rPr sz="2400" spc="50" dirty="0">
                <a:latin typeface="Calibri"/>
                <a:cs typeface="Calibri"/>
              </a:rPr>
              <a:t>the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occupant.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95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5860" marR="5080" indent="-1730375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ADVANTAGES </a:t>
            </a:r>
            <a:r>
              <a:rPr spc="-5" dirty="0"/>
              <a:t>OF </a:t>
            </a:r>
            <a:r>
              <a:rPr dirty="0"/>
              <a:t>THERMAL </a:t>
            </a:r>
            <a:r>
              <a:rPr u="none" dirty="0"/>
              <a:t> </a:t>
            </a:r>
            <a:r>
              <a:rPr spc="-40" dirty="0"/>
              <a:t>INSULATION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7942"/>
            <a:ext cx="8072755" cy="40798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Thermal </a:t>
            </a:r>
            <a:r>
              <a:rPr sz="2800" spc="-5" dirty="0">
                <a:latin typeface="Calibri"/>
                <a:cs typeface="Calibri"/>
              </a:rPr>
              <a:t>insulation </a:t>
            </a:r>
            <a:r>
              <a:rPr sz="2800" spc="-25" dirty="0">
                <a:latin typeface="Calibri"/>
                <a:cs typeface="Calibri"/>
              </a:rPr>
              <a:t>keeps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rooms </a:t>
            </a:r>
            <a:r>
              <a:rPr sz="2800" spc="-10" dirty="0">
                <a:latin typeface="Calibri"/>
                <a:cs typeface="Calibri"/>
              </a:rPr>
              <a:t>cool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summer  and </a:t>
            </a:r>
            <a:r>
              <a:rPr sz="2800" spc="-15" dirty="0">
                <a:latin typeface="Calibri"/>
                <a:cs typeface="Calibri"/>
              </a:rPr>
              <a:t>warm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45" dirty="0">
                <a:latin typeface="Calibri"/>
                <a:cs typeface="Calibri"/>
              </a:rPr>
              <a:t>winter, </a:t>
            </a:r>
            <a:r>
              <a:rPr sz="2800" spc="-5" dirty="0">
                <a:latin typeface="Calibri"/>
                <a:cs typeface="Calibri"/>
              </a:rPr>
              <a:t>So </a:t>
            </a:r>
            <a:r>
              <a:rPr sz="2800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result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comfortable </a:t>
            </a:r>
            <a:r>
              <a:rPr sz="2800" spc="-5" dirty="0">
                <a:latin typeface="Calibri"/>
                <a:cs typeface="Calibri"/>
              </a:rPr>
              <a:t>living  and </a:t>
            </a:r>
            <a:r>
              <a:rPr sz="2800" spc="-10" dirty="0">
                <a:latin typeface="Calibri"/>
                <a:cs typeface="Calibri"/>
              </a:rPr>
              <a:t>working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condition.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Due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thermal </a:t>
            </a:r>
            <a:r>
              <a:rPr sz="2800" spc="-10" dirty="0">
                <a:latin typeface="Calibri"/>
                <a:cs typeface="Calibri"/>
              </a:rPr>
              <a:t>insulation demand 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heating </a:t>
            </a:r>
            <a:r>
              <a:rPr sz="2800" dirty="0">
                <a:latin typeface="Calibri"/>
                <a:cs typeface="Calibri"/>
              </a:rPr>
              <a:t>in  </a:t>
            </a:r>
            <a:r>
              <a:rPr sz="2800" spc="-15" dirty="0">
                <a:latin typeface="Calibri"/>
                <a:cs typeface="Calibri"/>
              </a:rPr>
              <a:t>winter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refrigeration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summer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considerably 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reduce. This result in </a:t>
            </a:r>
            <a:r>
              <a:rPr sz="2800" spc="-5" dirty="0">
                <a:latin typeface="Calibri"/>
                <a:cs typeface="Calibri"/>
              </a:rPr>
              <a:t>lot </a:t>
            </a:r>
            <a:r>
              <a:rPr sz="2800" spc="-10" dirty="0">
                <a:latin typeface="Calibri"/>
                <a:cs typeface="Calibri"/>
              </a:rPr>
              <a:t>fuel </a:t>
            </a:r>
            <a:r>
              <a:rPr sz="2800" spc="-15" dirty="0">
                <a:latin typeface="Calibri"/>
                <a:cs typeface="Calibri"/>
              </a:rPr>
              <a:t>saving </a:t>
            </a:r>
            <a:r>
              <a:rPr sz="2800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maintenance</a:t>
            </a:r>
            <a:r>
              <a:rPr sz="2800" spc="-15" dirty="0">
                <a:latin typeface="Calibri"/>
                <a:cs typeface="Calibri"/>
              </a:rPr>
              <a:t> cost.</a:t>
            </a:r>
            <a:endParaRPr sz="28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9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thermal </a:t>
            </a:r>
            <a:r>
              <a:rPr sz="2800" spc="-5" dirty="0">
                <a:latin typeface="Calibri"/>
                <a:cs typeface="Calibri"/>
              </a:rPr>
              <a:t>insulation </a:t>
            </a:r>
            <a:r>
              <a:rPr sz="2800" spc="-10" dirty="0">
                <a:latin typeface="Calibri"/>
                <a:cs typeface="Calibri"/>
              </a:rPr>
              <a:t>material </a:t>
            </a:r>
            <a:r>
              <a:rPr sz="2800" spc="-5" dirty="0">
                <a:latin typeface="Calibri"/>
                <a:cs typeface="Calibri"/>
              </a:rPr>
              <a:t>inside a </a:t>
            </a:r>
            <a:r>
              <a:rPr sz="2800" spc="-20" dirty="0">
                <a:latin typeface="Calibri"/>
                <a:cs typeface="Calibri"/>
              </a:rPr>
              <a:t>room  </a:t>
            </a:r>
            <a:r>
              <a:rPr sz="2800" spc="-15" dirty="0">
                <a:latin typeface="Calibri"/>
                <a:cs typeface="Calibri"/>
              </a:rPr>
              <a:t>prevents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moisture </a:t>
            </a:r>
            <a:r>
              <a:rPr sz="2800" spc="-5" dirty="0">
                <a:latin typeface="Calibri"/>
                <a:cs typeface="Calibri"/>
              </a:rPr>
              <a:t>deposition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interior </a:t>
            </a:r>
            <a:r>
              <a:rPr sz="2800" spc="-15" dirty="0">
                <a:latin typeface="Calibri"/>
                <a:cs typeface="Calibri"/>
              </a:rPr>
              <a:t>walls  </a:t>
            </a:r>
            <a:r>
              <a:rPr sz="2800" dirty="0">
                <a:latin typeface="Calibri"/>
                <a:cs typeface="Calibri"/>
              </a:rPr>
              <a:t>ceiling,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etc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26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0785" y="461899"/>
            <a:ext cx="26625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MATERIALS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4142740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FIBERGLASS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MINERAL </a:t>
            </a:r>
            <a:r>
              <a:rPr sz="3200" spc="-5" dirty="0">
                <a:latin typeface="Calibri"/>
                <a:cs typeface="Calibri"/>
              </a:rPr>
              <a:t>WOOL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CELLULOSE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POLYURETHANE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FOAM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POLYSTRENE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8301" y="461899"/>
            <a:ext cx="27882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FIBE</a:t>
            </a:r>
            <a:r>
              <a:rPr spc="-40" dirty="0"/>
              <a:t>R</a:t>
            </a:r>
            <a:r>
              <a:rPr spc="-5" dirty="0"/>
              <a:t>GLASS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72755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879475" algn="l"/>
                <a:tab pos="1417955" algn="l"/>
                <a:tab pos="1900555" algn="l"/>
                <a:tab pos="3014980" algn="l"/>
                <a:tab pos="4763770" algn="l"/>
                <a:tab pos="6675120" algn="l"/>
                <a:tab pos="7749540" algn="l"/>
              </a:tabLst>
            </a:pP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	a	mo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ommo</a:t>
            </a:r>
            <a:r>
              <a:rPr sz="3200" dirty="0">
                <a:latin typeface="Calibri"/>
                <a:cs typeface="Calibri"/>
              </a:rPr>
              <a:t>n	insul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tion	</a:t>
            </a:r>
            <a:r>
              <a:rPr sz="3200" spc="-5" dirty="0">
                <a:latin typeface="Calibri"/>
                <a:cs typeface="Calibri"/>
              </a:rPr>
              <a:t>us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	</a:t>
            </a:r>
            <a:r>
              <a:rPr sz="3200" spc="5" dirty="0">
                <a:latin typeface="Calibri"/>
                <a:cs typeface="Calibri"/>
              </a:rPr>
              <a:t>in  </a:t>
            </a:r>
            <a:r>
              <a:rPr sz="3200" dirty="0">
                <a:latin typeface="Calibri"/>
                <a:cs typeface="Calibri"/>
              </a:rPr>
              <a:t>modern</a:t>
            </a:r>
            <a:r>
              <a:rPr sz="3200" spc="-5" dirty="0">
                <a:latin typeface="Calibri"/>
                <a:cs typeface="Calibri"/>
              </a:rPr>
              <a:t> time.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It is </a:t>
            </a:r>
            <a:r>
              <a:rPr sz="3200" dirty="0">
                <a:latin typeface="Calibri"/>
                <a:cs typeface="Calibri"/>
              </a:rPr>
              <a:t>able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minimize </a:t>
            </a:r>
            <a:r>
              <a:rPr sz="3200" spc="-10" dirty="0">
                <a:latin typeface="Calibri"/>
                <a:cs typeface="Calibri"/>
              </a:rPr>
              <a:t>heat</a:t>
            </a:r>
            <a:r>
              <a:rPr sz="3200" spc="10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transfer.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772795" algn="l"/>
                <a:tab pos="1204595" algn="l"/>
                <a:tab pos="2319655" algn="l"/>
                <a:tab pos="3062605" algn="l"/>
                <a:tab pos="3580765" algn="l"/>
                <a:tab pos="4670425" algn="l"/>
                <a:tab pos="5944870" algn="l"/>
                <a:tab pos="7259955" algn="l"/>
              </a:tabLst>
            </a:pP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	made	</a:t>
            </a:r>
            <a:r>
              <a:rPr sz="3200" spc="-5" dirty="0">
                <a:latin typeface="Calibri"/>
                <a:cs typeface="Calibri"/>
              </a:rPr>
              <a:t>ou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	</a:t>
            </a:r>
            <a:r>
              <a:rPr sz="3200" spc="-5" dirty="0">
                <a:latin typeface="Calibri"/>
                <a:cs typeface="Calibri"/>
              </a:rPr>
              <a:t>finel</a:t>
            </a:r>
            <a:r>
              <a:rPr sz="3200" dirty="0">
                <a:latin typeface="Calibri"/>
                <a:cs typeface="Calibri"/>
              </a:rPr>
              <a:t>y	</a:t>
            </a:r>
            <a:r>
              <a:rPr sz="3200" spc="-30" dirty="0">
                <a:latin typeface="Calibri"/>
                <a:cs typeface="Calibri"/>
              </a:rPr>
              <a:t>w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en	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,	glass  </a:t>
            </a:r>
            <a:r>
              <a:rPr sz="3200" spc="-10" dirty="0">
                <a:latin typeface="Calibri"/>
                <a:cs typeface="Calibri"/>
              </a:rPr>
              <a:t>powder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0" dirty="0">
                <a:latin typeface="Calibri"/>
                <a:cs typeface="Calibri"/>
              </a:rPr>
              <a:t>tiny </a:t>
            </a:r>
            <a:r>
              <a:rPr sz="3200" spc="-15" dirty="0">
                <a:latin typeface="Calibri"/>
                <a:cs typeface="Calibri"/>
              </a:rPr>
              <a:t>shards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glass.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644" y="6347458"/>
            <a:ext cx="4425696" cy="51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884" y="1286255"/>
            <a:ext cx="4395470" cy="5072380"/>
          </a:xfrm>
          <a:custGeom>
            <a:avLst/>
            <a:gdLst/>
            <a:ahLst/>
            <a:cxnLst/>
            <a:rect l="l" t="t" r="r" b="b"/>
            <a:pathLst>
              <a:path w="4395470" h="5072380">
                <a:moveTo>
                  <a:pt x="4017517" y="0"/>
                </a:moveTo>
                <a:lnTo>
                  <a:pt x="377723" y="0"/>
                </a:lnTo>
                <a:lnTo>
                  <a:pt x="330342" y="2943"/>
                </a:lnTo>
                <a:lnTo>
                  <a:pt x="284718" y="11539"/>
                </a:lnTo>
                <a:lnTo>
                  <a:pt x="241204" y="25431"/>
                </a:lnTo>
                <a:lnTo>
                  <a:pt x="200154" y="44265"/>
                </a:lnTo>
                <a:lnTo>
                  <a:pt x="161922" y="67688"/>
                </a:lnTo>
                <a:lnTo>
                  <a:pt x="126862" y="95343"/>
                </a:lnTo>
                <a:lnTo>
                  <a:pt x="95329" y="126878"/>
                </a:lnTo>
                <a:lnTo>
                  <a:pt x="67675" y="161938"/>
                </a:lnTo>
                <a:lnTo>
                  <a:pt x="44256" y="200168"/>
                </a:lnTo>
                <a:lnTo>
                  <a:pt x="25425" y="241213"/>
                </a:lnTo>
                <a:lnTo>
                  <a:pt x="11536" y="284719"/>
                </a:lnTo>
                <a:lnTo>
                  <a:pt x="2943" y="330332"/>
                </a:lnTo>
                <a:lnTo>
                  <a:pt x="0" y="377698"/>
                </a:lnTo>
                <a:lnTo>
                  <a:pt x="0" y="4694148"/>
                </a:lnTo>
                <a:lnTo>
                  <a:pt x="2943" y="4741529"/>
                </a:lnTo>
                <a:lnTo>
                  <a:pt x="11536" y="4787153"/>
                </a:lnTo>
                <a:lnTo>
                  <a:pt x="25425" y="4830667"/>
                </a:lnTo>
                <a:lnTo>
                  <a:pt x="44256" y="4871717"/>
                </a:lnTo>
                <a:lnTo>
                  <a:pt x="67675" y="4909949"/>
                </a:lnTo>
                <a:lnTo>
                  <a:pt x="95329" y="4945009"/>
                </a:lnTo>
                <a:lnTo>
                  <a:pt x="126862" y="4976542"/>
                </a:lnTo>
                <a:lnTo>
                  <a:pt x="161922" y="5004196"/>
                </a:lnTo>
                <a:lnTo>
                  <a:pt x="200154" y="5027615"/>
                </a:lnTo>
                <a:lnTo>
                  <a:pt x="241204" y="5046446"/>
                </a:lnTo>
                <a:lnTo>
                  <a:pt x="284718" y="5060335"/>
                </a:lnTo>
                <a:lnTo>
                  <a:pt x="330342" y="5068928"/>
                </a:lnTo>
                <a:lnTo>
                  <a:pt x="377723" y="5071872"/>
                </a:lnTo>
                <a:lnTo>
                  <a:pt x="4017517" y="5071872"/>
                </a:lnTo>
                <a:lnTo>
                  <a:pt x="4064883" y="5068928"/>
                </a:lnTo>
                <a:lnTo>
                  <a:pt x="4110496" y="5060335"/>
                </a:lnTo>
                <a:lnTo>
                  <a:pt x="4154002" y="5046446"/>
                </a:lnTo>
                <a:lnTo>
                  <a:pt x="4195047" y="5027615"/>
                </a:lnTo>
                <a:lnTo>
                  <a:pt x="4233277" y="5004196"/>
                </a:lnTo>
                <a:lnTo>
                  <a:pt x="4268337" y="4976542"/>
                </a:lnTo>
                <a:lnTo>
                  <a:pt x="4299872" y="4945009"/>
                </a:lnTo>
                <a:lnTo>
                  <a:pt x="4327527" y="4909949"/>
                </a:lnTo>
                <a:lnTo>
                  <a:pt x="4350950" y="4871717"/>
                </a:lnTo>
                <a:lnTo>
                  <a:pt x="4369784" y="4830667"/>
                </a:lnTo>
                <a:lnTo>
                  <a:pt x="4383676" y="4787153"/>
                </a:lnTo>
                <a:lnTo>
                  <a:pt x="4392272" y="4741529"/>
                </a:lnTo>
                <a:lnTo>
                  <a:pt x="4395216" y="4694148"/>
                </a:lnTo>
                <a:lnTo>
                  <a:pt x="4395216" y="377698"/>
                </a:lnTo>
                <a:lnTo>
                  <a:pt x="4392272" y="330332"/>
                </a:lnTo>
                <a:lnTo>
                  <a:pt x="4383676" y="284719"/>
                </a:lnTo>
                <a:lnTo>
                  <a:pt x="4369784" y="241213"/>
                </a:lnTo>
                <a:lnTo>
                  <a:pt x="4350950" y="200168"/>
                </a:lnTo>
                <a:lnTo>
                  <a:pt x="4327527" y="161938"/>
                </a:lnTo>
                <a:lnTo>
                  <a:pt x="4299872" y="126878"/>
                </a:lnTo>
                <a:lnTo>
                  <a:pt x="4268337" y="95343"/>
                </a:lnTo>
                <a:lnTo>
                  <a:pt x="4233277" y="67688"/>
                </a:lnTo>
                <a:lnTo>
                  <a:pt x="4195047" y="44265"/>
                </a:lnTo>
                <a:lnTo>
                  <a:pt x="4154002" y="25431"/>
                </a:lnTo>
                <a:lnTo>
                  <a:pt x="4110496" y="11539"/>
                </a:lnTo>
                <a:lnTo>
                  <a:pt x="4064883" y="2943"/>
                </a:lnTo>
                <a:lnTo>
                  <a:pt x="401751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84" y="1286255"/>
            <a:ext cx="4395216" cy="5071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3271" y="6347458"/>
            <a:ext cx="4172712" cy="510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8511" y="1286255"/>
            <a:ext cx="4142740" cy="5072380"/>
          </a:xfrm>
          <a:custGeom>
            <a:avLst/>
            <a:gdLst/>
            <a:ahLst/>
            <a:cxnLst/>
            <a:rect l="l" t="t" r="r" b="b"/>
            <a:pathLst>
              <a:path w="4142740" h="5072380">
                <a:moveTo>
                  <a:pt x="3786251" y="0"/>
                </a:moveTo>
                <a:lnTo>
                  <a:pt x="355980" y="0"/>
                </a:lnTo>
                <a:lnTo>
                  <a:pt x="307677" y="3249"/>
                </a:lnTo>
                <a:lnTo>
                  <a:pt x="261349" y="12716"/>
                </a:lnTo>
                <a:lnTo>
                  <a:pt x="217420" y="27975"/>
                </a:lnTo>
                <a:lnTo>
                  <a:pt x="176313" y="48603"/>
                </a:lnTo>
                <a:lnTo>
                  <a:pt x="138454" y="74175"/>
                </a:lnTo>
                <a:lnTo>
                  <a:pt x="104266" y="104266"/>
                </a:lnTo>
                <a:lnTo>
                  <a:pt x="74175" y="138454"/>
                </a:lnTo>
                <a:lnTo>
                  <a:pt x="48603" y="176313"/>
                </a:lnTo>
                <a:lnTo>
                  <a:pt x="27975" y="217420"/>
                </a:lnTo>
                <a:lnTo>
                  <a:pt x="12716" y="261349"/>
                </a:lnTo>
                <a:lnTo>
                  <a:pt x="3249" y="307677"/>
                </a:lnTo>
                <a:lnTo>
                  <a:pt x="0" y="355981"/>
                </a:lnTo>
                <a:lnTo>
                  <a:pt x="0" y="4715891"/>
                </a:lnTo>
                <a:lnTo>
                  <a:pt x="3249" y="4764194"/>
                </a:lnTo>
                <a:lnTo>
                  <a:pt x="12716" y="4810522"/>
                </a:lnTo>
                <a:lnTo>
                  <a:pt x="27975" y="4854451"/>
                </a:lnTo>
                <a:lnTo>
                  <a:pt x="48603" y="4895558"/>
                </a:lnTo>
                <a:lnTo>
                  <a:pt x="74175" y="4933417"/>
                </a:lnTo>
                <a:lnTo>
                  <a:pt x="104266" y="4967605"/>
                </a:lnTo>
                <a:lnTo>
                  <a:pt x="138454" y="4997696"/>
                </a:lnTo>
                <a:lnTo>
                  <a:pt x="176313" y="5023268"/>
                </a:lnTo>
                <a:lnTo>
                  <a:pt x="217420" y="5043896"/>
                </a:lnTo>
                <a:lnTo>
                  <a:pt x="261349" y="5059155"/>
                </a:lnTo>
                <a:lnTo>
                  <a:pt x="307677" y="5068622"/>
                </a:lnTo>
                <a:lnTo>
                  <a:pt x="355980" y="5071872"/>
                </a:lnTo>
                <a:lnTo>
                  <a:pt x="3786251" y="5071872"/>
                </a:lnTo>
                <a:lnTo>
                  <a:pt x="3834554" y="5068622"/>
                </a:lnTo>
                <a:lnTo>
                  <a:pt x="3880882" y="5059155"/>
                </a:lnTo>
                <a:lnTo>
                  <a:pt x="3924811" y="5043896"/>
                </a:lnTo>
                <a:lnTo>
                  <a:pt x="3965918" y="5023268"/>
                </a:lnTo>
                <a:lnTo>
                  <a:pt x="4003777" y="4997696"/>
                </a:lnTo>
                <a:lnTo>
                  <a:pt x="4037964" y="4967605"/>
                </a:lnTo>
                <a:lnTo>
                  <a:pt x="4068056" y="4933417"/>
                </a:lnTo>
                <a:lnTo>
                  <a:pt x="4093628" y="4895558"/>
                </a:lnTo>
                <a:lnTo>
                  <a:pt x="4114256" y="4854451"/>
                </a:lnTo>
                <a:lnTo>
                  <a:pt x="4129515" y="4810522"/>
                </a:lnTo>
                <a:lnTo>
                  <a:pt x="4138982" y="4764194"/>
                </a:lnTo>
                <a:lnTo>
                  <a:pt x="4142232" y="4715891"/>
                </a:lnTo>
                <a:lnTo>
                  <a:pt x="4142232" y="355981"/>
                </a:lnTo>
                <a:lnTo>
                  <a:pt x="4138982" y="307677"/>
                </a:lnTo>
                <a:lnTo>
                  <a:pt x="4129515" y="261349"/>
                </a:lnTo>
                <a:lnTo>
                  <a:pt x="4114256" y="217420"/>
                </a:lnTo>
                <a:lnTo>
                  <a:pt x="4093628" y="176313"/>
                </a:lnTo>
                <a:lnTo>
                  <a:pt x="4068056" y="138454"/>
                </a:lnTo>
                <a:lnTo>
                  <a:pt x="4037965" y="104266"/>
                </a:lnTo>
                <a:lnTo>
                  <a:pt x="4003777" y="74175"/>
                </a:lnTo>
                <a:lnTo>
                  <a:pt x="3965918" y="48603"/>
                </a:lnTo>
                <a:lnTo>
                  <a:pt x="3924811" y="27975"/>
                </a:lnTo>
                <a:lnTo>
                  <a:pt x="3880882" y="12716"/>
                </a:lnTo>
                <a:lnTo>
                  <a:pt x="3834554" y="3249"/>
                </a:lnTo>
                <a:lnTo>
                  <a:pt x="378625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8511" y="1286255"/>
            <a:ext cx="4142232" cy="5071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183" y="99060"/>
            <a:ext cx="7412735" cy="659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6255" y="294131"/>
            <a:ext cx="6824472" cy="6006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4794" y="461899"/>
            <a:ext cx="25355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"/>
                <a:cs typeface="Calibri"/>
              </a:rPr>
              <a:t>CEL</a:t>
            </a:r>
            <a:r>
              <a:rPr b="0" spc="-100" dirty="0">
                <a:latin typeface="Calibri"/>
                <a:cs typeface="Calibri"/>
              </a:rPr>
              <a:t>L</a:t>
            </a:r>
            <a:r>
              <a:rPr b="0" dirty="0">
                <a:latin typeface="Calibri"/>
                <a:cs typeface="Calibri"/>
              </a:rPr>
              <a:t>U</a:t>
            </a:r>
            <a:r>
              <a:rPr b="0" spc="-105" dirty="0">
                <a:latin typeface="Calibri"/>
                <a:cs typeface="Calibri"/>
              </a:rPr>
              <a:t>L</a:t>
            </a:r>
            <a:r>
              <a:rPr b="0" spc="-5" dirty="0">
                <a:latin typeface="Calibri"/>
                <a:cs typeface="Calibri"/>
              </a:rPr>
              <a:t>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8073390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89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792605" algn="l"/>
                <a:tab pos="3350260" algn="l"/>
                <a:tab pos="3711575" algn="l"/>
                <a:tab pos="4403725" algn="l"/>
                <a:tab pos="4839970" algn="l"/>
                <a:tab pos="5462905" algn="l"/>
                <a:tab pos="6330315" algn="l"/>
              </a:tabLst>
            </a:pPr>
            <a:r>
              <a:rPr sz="2800" spc="-10" dirty="0">
                <a:latin typeface="Calibri"/>
                <a:cs typeface="Calibri"/>
              </a:rPr>
              <a:t>Cel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sul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	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	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-fr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ndly  </a:t>
            </a:r>
            <a:r>
              <a:rPr sz="2800" spc="-25" dirty="0">
                <a:latin typeface="Calibri"/>
                <a:cs typeface="Calibri"/>
              </a:rPr>
              <a:t>form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insulation.</a:t>
            </a:r>
            <a:endParaRPr sz="28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819910" algn="l"/>
                <a:tab pos="2208530" algn="l"/>
                <a:tab pos="3193415" algn="l"/>
                <a:tab pos="4058920" algn="l"/>
                <a:tab pos="5423535" algn="l"/>
                <a:tab pos="7155180" algn="l"/>
              </a:tabLst>
            </a:pPr>
            <a:r>
              <a:rPr sz="2800" spc="-10" dirty="0">
                <a:latin typeface="Calibri"/>
                <a:cs typeface="Calibri"/>
              </a:rPr>
              <a:t>Cel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made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ec</a:t>
            </a:r>
            <a:r>
              <a:rPr sz="2800" spc="-4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cled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db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pe</a:t>
            </a:r>
            <a:r>
              <a:rPr sz="2800" spc="-2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,  and </a:t>
            </a:r>
            <a:r>
              <a:rPr sz="2800" spc="-10" dirty="0">
                <a:latin typeface="Calibri"/>
                <a:cs typeface="Calibri"/>
              </a:rPr>
              <a:t>other similar material comes in </a:t>
            </a:r>
            <a:r>
              <a:rPr sz="2800" spc="-5" dirty="0">
                <a:latin typeface="Calibri"/>
                <a:cs typeface="Calibri"/>
              </a:rPr>
              <a:t>loose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foam.</a:t>
            </a:r>
            <a:endParaRPr sz="28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913255" algn="l"/>
                <a:tab pos="2391410" algn="l"/>
                <a:tab pos="3230245" algn="l"/>
                <a:tab pos="4214495" algn="l"/>
                <a:tab pos="4958715" algn="l"/>
                <a:tab pos="6668770" algn="l"/>
                <a:tab pos="7762875" algn="l"/>
              </a:tabLst>
            </a:pPr>
            <a:r>
              <a:rPr sz="2800" spc="-10" dirty="0">
                <a:latin typeface="Calibri"/>
                <a:cs typeface="Calibri"/>
              </a:rPr>
              <a:t>Cel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also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mo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fi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esi</a:t>
            </a:r>
            <a:r>
              <a:rPr sz="2800" spc="-40" dirty="0">
                <a:latin typeface="Calibri"/>
                <a:cs typeface="Calibri"/>
              </a:rPr>
              <a:t>s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orm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0" dirty="0">
                <a:latin typeface="Calibri"/>
                <a:cs typeface="Calibri"/>
              </a:rPr>
              <a:t>insulation.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is use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reduce building </a:t>
            </a:r>
            <a:r>
              <a:rPr sz="2800" spc="-15" dirty="0">
                <a:latin typeface="Calibri"/>
                <a:cs typeface="Calibri"/>
              </a:rPr>
              <a:t>heat </a:t>
            </a:r>
            <a:r>
              <a:rPr sz="2800" spc="-5" dirty="0">
                <a:latin typeface="Calibri"/>
                <a:cs typeface="Calibri"/>
              </a:rPr>
              <a:t>loss and </a:t>
            </a:r>
            <a:r>
              <a:rPr sz="2800" spc="-15" dirty="0">
                <a:latin typeface="Calibri"/>
                <a:cs typeface="Calibri"/>
              </a:rPr>
              <a:t>gain </a:t>
            </a:r>
            <a:r>
              <a:rPr sz="2800" spc="-5" dirty="0">
                <a:latin typeface="Calibri"/>
                <a:cs typeface="Calibri"/>
              </a:rPr>
              <a:t>, noise  </a:t>
            </a:r>
            <a:r>
              <a:rPr sz="2800" spc="-15" dirty="0">
                <a:latin typeface="Calibri"/>
                <a:cs typeface="Calibri"/>
              </a:rPr>
              <a:t>trance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mission.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972" y="461899"/>
            <a:ext cx="65284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APPLICATION </a:t>
            </a:r>
            <a:r>
              <a:rPr spc="-5" dirty="0"/>
              <a:t>OF</a:t>
            </a:r>
            <a:r>
              <a:rPr spc="-25" dirty="0"/>
              <a:t> CELLULOSE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74025" cy="33432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It is </a:t>
            </a:r>
            <a:r>
              <a:rPr sz="3200" spc="-15" dirty="0">
                <a:latin typeface="Calibri"/>
                <a:cs typeface="Calibri"/>
              </a:rPr>
              <a:t>install 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10" dirty="0">
                <a:latin typeface="Calibri"/>
                <a:cs typeface="Calibri"/>
              </a:rPr>
              <a:t>walls, </a:t>
            </a:r>
            <a:r>
              <a:rPr sz="3200" dirty="0">
                <a:latin typeface="Calibri"/>
                <a:cs typeface="Calibri"/>
              </a:rPr>
              <a:t>ceiling and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flooring.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1384300" algn="l"/>
                <a:tab pos="3700779" algn="l"/>
                <a:tab pos="5502910" algn="l"/>
                <a:tab pos="7806055" algn="l"/>
              </a:tabLst>
            </a:pP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	in</a:t>
            </a:r>
            <a:r>
              <a:rPr sz="3200" spc="-35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5" dirty="0">
                <a:latin typeface="Calibri"/>
                <a:cs typeface="Calibri"/>
              </a:rPr>
              <a:t>bl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wing	equi</a:t>
            </a:r>
            <a:r>
              <a:rPr sz="3200" spc="1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5" dirty="0">
                <a:latin typeface="Calibri"/>
                <a:cs typeface="Calibri"/>
              </a:rPr>
              <a:t>is  </a:t>
            </a:r>
            <a:r>
              <a:rPr sz="3200" spc="-10" dirty="0">
                <a:latin typeface="Calibri"/>
                <a:cs typeface="Calibri"/>
              </a:rPr>
              <a:t>required.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dirty="0">
                <a:latin typeface="Calibri"/>
                <a:cs typeface="Calibri"/>
              </a:rPr>
              <a:t>3 inch </a:t>
            </a:r>
            <a:r>
              <a:rPr sz="3200" spc="-10" dirty="0">
                <a:latin typeface="Calibri"/>
                <a:cs typeface="Calibri"/>
              </a:rPr>
              <a:t>diameter </a:t>
            </a:r>
            <a:r>
              <a:rPr sz="3200" spc="-5" dirty="0">
                <a:latin typeface="Calibri"/>
                <a:cs typeface="Calibri"/>
              </a:rPr>
              <a:t>hose pipe is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use.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030095" algn="l"/>
                <a:tab pos="3340100" algn="l"/>
                <a:tab pos="3833495" algn="l"/>
                <a:tab pos="4977130" algn="l"/>
                <a:tab pos="6101715" algn="l"/>
                <a:tab pos="6685915" algn="l"/>
                <a:tab pos="7750809" algn="l"/>
              </a:tabLst>
            </a:pPr>
            <a:r>
              <a:rPr sz="3200" spc="-5" dirty="0">
                <a:latin typeface="Calibri"/>
                <a:cs typeface="Calibri"/>
              </a:rPr>
              <a:t>Cellulos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" dirty="0">
                <a:latin typeface="Calibri"/>
                <a:cs typeface="Calibri"/>
              </a:rPr>
              <a:t>sp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ead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vity	made	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	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5" dirty="0">
                <a:latin typeface="Calibri"/>
                <a:cs typeface="Calibri"/>
              </a:rPr>
              <a:t>in  </a:t>
            </a:r>
            <a:r>
              <a:rPr sz="3200" spc="-10" dirty="0">
                <a:latin typeface="Calibri"/>
                <a:cs typeface="Calibri"/>
              </a:rPr>
              <a:t>walls.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254" y="126619"/>
            <a:ext cx="77660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200" algn="l"/>
              </a:tabLst>
            </a:pPr>
            <a:r>
              <a:rPr spc="-90" dirty="0"/>
              <a:t>WHAT</a:t>
            </a:r>
            <a:r>
              <a:rPr spc="-15" dirty="0"/>
              <a:t> </a:t>
            </a:r>
            <a:r>
              <a:rPr dirty="0"/>
              <a:t>IS	THERMAL</a:t>
            </a:r>
            <a:r>
              <a:rPr spc="-70" dirty="0"/>
              <a:t> </a:t>
            </a:r>
            <a:r>
              <a:rPr spc="-35" dirty="0"/>
              <a:t>INSULATION?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97965"/>
            <a:ext cx="80727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Insulation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defined </a:t>
            </a:r>
            <a:r>
              <a:rPr sz="3200" dirty="0">
                <a:latin typeface="Calibri"/>
                <a:cs typeface="Calibri"/>
              </a:rPr>
              <a:t>as a </a:t>
            </a:r>
            <a:r>
              <a:rPr sz="3200" spc="-10" dirty="0">
                <a:latin typeface="Calibri"/>
                <a:cs typeface="Calibri"/>
              </a:rPr>
              <a:t>material </a:t>
            </a:r>
            <a:r>
              <a:rPr sz="3200" dirty="0">
                <a:latin typeface="Calibri"/>
                <a:cs typeface="Calibri"/>
              </a:rPr>
              <a:t>or  </a:t>
            </a:r>
            <a:r>
              <a:rPr sz="3200" spc="-5" dirty="0">
                <a:latin typeface="Calibri"/>
                <a:cs typeface="Calibri"/>
              </a:rPr>
              <a:t>combination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materials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30" dirty="0">
                <a:latin typeface="Calibri"/>
                <a:cs typeface="Calibri"/>
              </a:rPr>
              <a:t>retard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flow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heat.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7356" y="2558923"/>
            <a:ext cx="1561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0105" algn="l"/>
              </a:tabLst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y	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6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e,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558923"/>
            <a:ext cx="8074659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9133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material can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adopted </a:t>
            </a:r>
            <a:r>
              <a:rPr sz="3200" spc="-45" dirty="0">
                <a:latin typeface="Calibri"/>
                <a:cs typeface="Calibri"/>
              </a:rPr>
              <a:t>to  </a:t>
            </a:r>
            <a:r>
              <a:rPr sz="3200" spc="-5" dirty="0">
                <a:latin typeface="Calibri"/>
                <a:cs typeface="Calibri"/>
              </a:rPr>
              <a:t>shape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surface.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variety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finishes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protect </a:t>
            </a:r>
            <a:r>
              <a:rPr sz="3200" dirty="0">
                <a:latin typeface="Calibri"/>
                <a:cs typeface="Calibri"/>
              </a:rPr>
              <a:t>the  insulation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mechanical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environmental  </a:t>
            </a:r>
            <a:r>
              <a:rPr sz="3200" spc="-5" dirty="0">
                <a:latin typeface="Calibri"/>
                <a:cs typeface="Calibri"/>
              </a:rPr>
              <a:t>damage,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enhance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appearance.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7627" y="143255"/>
            <a:ext cx="4428744" cy="2951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0628"/>
            <a:ext cx="4105655" cy="2929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7115" y="3500628"/>
            <a:ext cx="4571999" cy="2955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644" y="6347458"/>
            <a:ext cx="4387596" cy="51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884" y="1143000"/>
            <a:ext cx="4357370" cy="5215255"/>
          </a:xfrm>
          <a:custGeom>
            <a:avLst/>
            <a:gdLst/>
            <a:ahLst/>
            <a:cxnLst/>
            <a:rect l="l" t="t" r="r" b="b"/>
            <a:pathLst>
              <a:path w="4357370" h="5215255">
                <a:moveTo>
                  <a:pt x="3982719" y="0"/>
                </a:moveTo>
                <a:lnTo>
                  <a:pt x="374446" y="0"/>
                </a:lnTo>
                <a:lnTo>
                  <a:pt x="327478" y="2917"/>
                </a:lnTo>
                <a:lnTo>
                  <a:pt x="282250" y="11435"/>
                </a:lnTo>
                <a:lnTo>
                  <a:pt x="239114" y="25203"/>
                </a:lnTo>
                <a:lnTo>
                  <a:pt x="198420" y="43869"/>
                </a:lnTo>
                <a:lnTo>
                  <a:pt x="160520" y="67083"/>
                </a:lnTo>
                <a:lnTo>
                  <a:pt x="125764" y="94494"/>
                </a:lnTo>
                <a:lnTo>
                  <a:pt x="94504" y="125751"/>
                </a:lnTo>
                <a:lnTo>
                  <a:pt x="67090" y="160503"/>
                </a:lnTo>
                <a:lnTo>
                  <a:pt x="43873" y="198398"/>
                </a:lnTo>
                <a:lnTo>
                  <a:pt x="25205" y="239086"/>
                </a:lnTo>
                <a:lnTo>
                  <a:pt x="11436" y="282215"/>
                </a:lnTo>
                <a:lnTo>
                  <a:pt x="2917" y="327435"/>
                </a:lnTo>
                <a:lnTo>
                  <a:pt x="0" y="374396"/>
                </a:lnTo>
                <a:lnTo>
                  <a:pt x="0" y="4840681"/>
                </a:lnTo>
                <a:lnTo>
                  <a:pt x="2917" y="4887649"/>
                </a:lnTo>
                <a:lnTo>
                  <a:pt x="11436" y="4932877"/>
                </a:lnTo>
                <a:lnTo>
                  <a:pt x="25205" y="4976013"/>
                </a:lnTo>
                <a:lnTo>
                  <a:pt x="43873" y="5016707"/>
                </a:lnTo>
                <a:lnTo>
                  <a:pt x="67090" y="5054607"/>
                </a:lnTo>
                <a:lnTo>
                  <a:pt x="94504" y="5089363"/>
                </a:lnTo>
                <a:lnTo>
                  <a:pt x="125764" y="5120623"/>
                </a:lnTo>
                <a:lnTo>
                  <a:pt x="160520" y="5148037"/>
                </a:lnTo>
                <a:lnTo>
                  <a:pt x="198420" y="5171254"/>
                </a:lnTo>
                <a:lnTo>
                  <a:pt x="239114" y="5189922"/>
                </a:lnTo>
                <a:lnTo>
                  <a:pt x="282250" y="5203691"/>
                </a:lnTo>
                <a:lnTo>
                  <a:pt x="327478" y="5212210"/>
                </a:lnTo>
                <a:lnTo>
                  <a:pt x="374446" y="5215128"/>
                </a:lnTo>
                <a:lnTo>
                  <a:pt x="3982719" y="5215128"/>
                </a:lnTo>
                <a:lnTo>
                  <a:pt x="4029680" y="5212210"/>
                </a:lnTo>
                <a:lnTo>
                  <a:pt x="4074900" y="5203691"/>
                </a:lnTo>
                <a:lnTo>
                  <a:pt x="4118029" y="5189922"/>
                </a:lnTo>
                <a:lnTo>
                  <a:pt x="4158717" y="5171254"/>
                </a:lnTo>
                <a:lnTo>
                  <a:pt x="4196612" y="5148037"/>
                </a:lnTo>
                <a:lnTo>
                  <a:pt x="4231364" y="5120623"/>
                </a:lnTo>
                <a:lnTo>
                  <a:pt x="4262621" y="5089363"/>
                </a:lnTo>
                <a:lnTo>
                  <a:pt x="4290032" y="5054607"/>
                </a:lnTo>
                <a:lnTo>
                  <a:pt x="4313246" y="5016707"/>
                </a:lnTo>
                <a:lnTo>
                  <a:pt x="4331912" y="4976013"/>
                </a:lnTo>
                <a:lnTo>
                  <a:pt x="4345680" y="4932877"/>
                </a:lnTo>
                <a:lnTo>
                  <a:pt x="4354198" y="4887649"/>
                </a:lnTo>
                <a:lnTo>
                  <a:pt x="4357116" y="4840681"/>
                </a:lnTo>
                <a:lnTo>
                  <a:pt x="4357116" y="374396"/>
                </a:lnTo>
                <a:lnTo>
                  <a:pt x="4354198" y="327435"/>
                </a:lnTo>
                <a:lnTo>
                  <a:pt x="4345680" y="282215"/>
                </a:lnTo>
                <a:lnTo>
                  <a:pt x="4331912" y="239086"/>
                </a:lnTo>
                <a:lnTo>
                  <a:pt x="4313246" y="198398"/>
                </a:lnTo>
                <a:lnTo>
                  <a:pt x="4290032" y="160503"/>
                </a:lnTo>
                <a:lnTo>
                  <a:pt x="4262621" y="125751"/>
                </a:lnTo>
                <a:lnTo>
                  <a:pt x="4231364" y="94494"/>
                </a:lnTo>
                <a:lnTo>
                  <a:pt x="4196612" y="67083"/>
                </a:lnTo>
                <a:lnTo>
                  <a:pt x="4158717" y="43869"/>
                </a:lnTo>
                <a:lnTo>
                  <a:pt x="4118029" y="25203"/>
                </a:lnTo>
                <a:lnTo>
                  <a:pt x="4074900" y="11435"/>
                </a:lnTo>
                <a:lnTo>
                  <a:pt x="4029680" y="2917"/>
                </a:lnTo>
                <a:lnTo>
                  <a:pt x="398271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84" y="1143000"/>
            <a:ext cx="4357116" cy="5215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3271" y="6275830"/>
            <a:ext cx="4172712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8511" y="1143000"/>
            <a:ext cx="4142740" cy="5143500"/>
          </a:xfrm>
          <a:custGeom>
            <a:avLst/>
            <a:gdLst/>
            <a:ahLst/>
            <a:cxnLst/>
            <a:rect l="l" t="t" r="r" b="b"/>
            <a:pathLst>
              <a:path w="4142740" h="5143500">
                <a:moveTo>
                  <a:pt x="3786251" y="0"/>
                </a:moveTo>
                <a:lnTo>
                  <a:pt x="355980" y="0"/>
                </a:lnTo>
                <a:lnTo>
                  <a:pt x="307677" y="3249"/>
                </a:lnTo>
                <a:lnTo>
                  <a:pt x="261349" y="12716"/>
                </a:lnTo>
                <a:lnTo>
                  <a:pt x="217420" y="27975"/>
                </a:lnTo>
                <a:lnTo>
                  <a:pt x="176313" y="48603"/>
                </a:lnTo>
                <a:lnTo>
                  <a:pt x="138454" y="74175"/>
                </a:lnTo>
                <a:lnTo>
                  <a:pt x="104266" y="104267"/>
                </a:lnTo>
                <a:lnTo>
                  <a:pt x="74175" y="138454"/>
                </a:lnTo>
                <a:lnTo>
                  <a:pt x="48603" y="176313"/>
                </a:lnTo>
                <a:lnTo>
                  <a:pt x="27975" y="217420"/>
                </a:lnTo>
                <a:lnTo>
                  <a:pt x="12716" y="261349"/>
                </a:lnTo>
                <a:lnTo>
                  <a:pt x="3249" y="307677"/>
                </a:lnTo>
                <a:lnTo>
                  <a:pt x="0" y="355980"/>
                </a:lnTo>
                <a:lnTo>
                  <a:pt x="0" y="4787519"/>
                </a:lnTo>
                <a:lnTo>
                  <a:pt x="3249" y="4835822"/>
                </a:lnTo>
                <a:lnTo>
                  <a:pt x="12716" y="4882150"/>
                </a:lnTo>
                <a:lnTo>
                  <a:pt x="27975" y="4926079"/>
                </a:lnTo>
                <a:lnTo>
                  <a:pt x="48603" y="4967186"/>
                </a:lnTo>
                <a:lnTo>
                  <a:pt x="74175" y="5005045"/>
                </a:lnTo>
                <a:lnTo>
                  <a:pt x="104266" y="5039233"/>
                </a:lnTo>
                <a:lnTo>
                  <a:pt x="138454" y="5069324"/>
                </a:lnTo>
                <a:lnTo>
                  <a:pt x="176313" y="5094896"/>
                </a:lnTo>
                <a:lnTo>
                  <a:pt x="217420" y="5115524"/>
                </a:lnTo>
                <a:lnTo>
                  <a:pt x="261349" y="5130783"/>
                </a:lnTo>
                <a:lnTo>
                  <a:pt x="307677" y="5140250"/>
                </a:lnTo>
                <a:lnTo>
                  <a:pt x="355980" y="5143500"/>
                </a:lnTo>
                <a:lnTo>
                  <a:pt x="3786251" y="5143500"/>
                </a:lnTo>
                <a:lnTo>
                  <a:pt x="3834554" y="5140250"/>
                </a:lnTo>
                <a:lnTo>
                  <a:pt x="3880882" y="5130783"/>
                </a:lnTo>
                <a:lnTo>
                  <a:pt x="3924811" y="5115524"/>
                </a:lnTo>
                <a:lnTo>
                  <a:pt x="3965918" y="5094896"/>
                </a:lnTo>
                <a:lnTo>
                  <a:pt x="4003777" y="5069324"/>
                </a:lnTo>
                <a:lnTo>
                  <a:pt x="4037964" y="5039233"/>
                </a:lnTo>
                <a:lnTo>
                  <a:pt x="4068056" y="5005045"/>
                </a:lnTo>
                <a:lnTo>
                  <a:pt x="4093628" y="4967186"/>
                </a:lnTo>
                <a:lnTo>
                  <a:pt x="4114256" y="4926079"/>
                </a:lnTo>
                <a:lnTo>
                  <a:pt x="4129515" y="4882150"/>
                </a:lnTo>
                <a:lnTo>
                  <a:pt x="4138982" y="4835822"/>
                </a:lnTo>
                <a:lnTo>
                  <a:pt x="4142232" y="4787519"/>
                </a:lnTo>
                <a:lnTo>
                  <a:pt x="4142232" y="355980"/>
                </a:lnTo>
                <a:lnTo>
                  <a:pt x="4138982" y="307677"/>
                </a:lnTo>
                <a:lnTo>
                  <a:pt x="4129515" y="261349"/>
                </a:lnTo>
                <a:lnTo>
                  <a:pt x="4114256" y="217420"/>
                </a:lnTo>
                <a:lnTo>
                  <a:pt x="4093628" y="176313"/>
                </a:lnTo>
                <a:lnTo>
                  <a:pt x="4068056" y="138454"/>
                </a:lnTo>
                <a:lnTo>
                  <a:pt x="4037965" y="104267"/>
                </a:lnTo>
                <a:lnTo>
                  <a:pt x="4003777" y="74175"/>
                </a:lnTo>
                <a:lnTo>
                  <a:pt x="3965918" y="48603"/>
                </a:lnTo>
                <a:lnTo>
                  <a:pt x="3924811" y="27975"/>
                </a:lnTo>
                <a:lnTo>
                  <a:pt x="3880882" y="12716"/>
                </a:lnTo>
                <a:lnTo>
                  <a:pt x="3834554" y="3249"/>
                </a:lnTo>
                <a:lnTo>
                  <a:pt x="378625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8511" y="1143000"/>
            <a:ext cx="4142232" cy="514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4714" y="461899"/>
            <a:ext cx="3813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MINERAL</a:t>
            </a:r>
            <a:r>
              <a:rPr spc="-70" dirty="0"/>
              <a:t> </a:t>
            </a:r>
            <a:r>
              <a:rPr spc="-15" dirty="0"/>
              <a:t>WOOL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8071484" cy="378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728980" algn="l"/>
                <a:tab pos="1113155" algn="l"/>
                <a:tab pos="1827530" algn="l"/>
                <a:tab pos="2633980" algn="l"/>
                <a:tab pos="3094355" algn="l"/>
                <a:tab pos="3934460" algn="l"/>
                <a:tab pos="4796790" algn="l"/>
                <a:tab pos="5821045" algn="l"/>
                <a:tab pos="6206490" algn="l"/>
              </a:tabLst>
            </a:pPr>
            <a:r>
              <a:rPr sz="2800" spc="-5" dirty="0">
                <a:latin typeface="Calibri"/>
                <a:cs typeface="Calibri"/>
              </a:rPr>
              <a:t>It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fi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glass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whi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tu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5" dirty="0">
                <a:latin typeface="Calibri"/>
                <a:cs typeface="Calibri"/>
              </a:rPr>
              <a:t>recycled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glass.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0" dirty="0">
                <a:latin typeface="Calibri"/>
                <a:cs typeface="Calibri"/>
              </a:rPr>
              <a:t>known </a:t>
            </a:r>
            <a:r>
              <a:rPr sz="2800" spc="-5" dirty="0">
                <a:latin typeface="Calibri"/>
                <a:cs typeface="Calibri"/>
              </a:rPr>
              <a:t>as glass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wool.</a:t>
            </a:r>
            <a:endParaRPr sz="28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35" dirty="0">
                <a:latin typeface="Calibri"/>
                <a:cs typeface="Calibri"/>
              </a:rPr>
              <a:t>refer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rock </a:t>
            </a:r>
            <a:r>
              <a:rPr sz="2800" spc="-10" dirty="0">
                <a:latin typeface="Calibri"/>
                <a:cs typeface="Calibri"/>
              </a:rPr>
              <a:t>wool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type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insulation  </a:t>
            </a:r>
            <a:r>
              <a:rPr sz="2800" spc="-5" dirty="0">
                <a:latin typeface="Calibri"/>
                <a:cs typeface="Calibri"/>
              </a:rPr>
              <a:t>made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basalt.</a:t>
            </a:r>
            <a:endParaRPr sz="28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437640" algn="l"/>
                <a:tab pos="1798955" algn="l"/>
                <a:tab pos="2567305" algn="l"/>
                <a:tab pos="3417570" algn="l"/>
                <a:tab pos="3881120" algn="l"/>
                <a:tab pos="4597400" algn="l"/>
                <a:tab pos="5464810" algn="l"/>
                <a:tab pos="6482715" algn="l"/>
                <a:tab pos="6863715" algn="l"/>
              </a:tabLst>
            </a:pPr>
            <a:r>
              <a:rPr sz="2800" spc="-10" dirty="0">
                <a:latin typeface="Calibri"/>
                <a:cs typeface="Calibri"/>
              </a:rPr>
              <a:t>Final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sla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oo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dirty="0">
                <a:latin typeface="Calibri"/>
                <a:cs typeface="Calibri"/>
              </a:rPr>
              <a:t>	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du</a:t>
            </a:r>
            <a:r>
              <a:rPr sz="2800" spc="-5" dirty="0">
                <a:latin typeface="Calibri"/>
                <a:cs typeface="Calibri"/>
              </a:rPr>
              <a:t>ce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slag </a:t>
            </a:r>
            <a:r>
              <a:rPr sz="2800" spc="-20" dirty="0">
                <a:latin typeface="Calibri"/>
                <a:cs typeface="Calibri"/>
              </a:rPr>
              <a:t>from steel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mills.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can be purchased in bats </a:t>
            </a:r>
            <a:r>
              <a:rPr sz="2800" spc="-5" dirty="0">
                <a:latin typeface="Calibri"/>
                <a:cs typeface="Calibri"/>
              </a:rPr>
              <a:t>or as a loose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material.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876298"/>
            <a:ext cx="4802124" cy="5875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511" y="1071372"/>
            <a:ext cx="4213860" cy="5286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3440" y="947927"/>
            <a:ext cx="4480560" cy="5731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8511" y="1143000"/>
            <a:ext cx="4070603" cy="514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662940"/>
            <a:ext cx="4232148" cy="5963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872" y="858011"/>
            <a:ext cx="3643884" cy="5375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3440" y="733044"/>
            <a:ext cx="4003548" cy="5864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8511" y="928116"/>
            <a:ext cx="3415284" cy="5276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8845" y="461899"/>
            <a:ext cx="3225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POLYSTYRENE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4279"/>
            <a:ext cx="8073390" cy="43795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0" dirty="0">
                <a:latin typeface="Calibri"/>
                <a:cs typeface="Calibri"/>
              </a:rPr>
              <a:t>known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Styrofoam.</a:t>
            </a:r>
            <a:endParaRPr sz="2800">
              <a:latin typeface="Calibri"/>
              <a:cs typeface="Calibri"/>
            </a:endParaRPr>
          </a:p>
          <a:p>
            <a:pPr marL="355600" marR="825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824865" algn="l"/>
                <a:tab pos="1304925" algn="l"/>
                <a:tab pos="2399030" algn="l"/>
                <a:tab pos="3448050" algn="l"/>
                <a:tab pos="5711190" algn="l"/>
                <a:tab pos="6716395" algn="l"/>
                <a:tab pos="7837805" algn="l"/>
              </a:tabLst>
            </a:pPr>
            <a:r>
              <a:rPr sz="2800" spc="-5" dirty="0">
                <a:latin typeface="Calibri"/>
                <a:cs typeface="Calibri"/>
              </a:rPr>
              <a:t>It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p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therm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pla</a:t>
            </a:r>
            <a:r>
              <a:rPr sz="2800" spc="-4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tic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ich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is  </a:t>
            </a:r>
            <a:r>
              <a:rPr sz="2800" spc="-20" dirty="0">
                <a:latin typeface="Calibri"/>
                <a:cs typeface="Calibri"/>
              </a:rPr>
              <a:t>excellent </a:t>
            </a:r>
            <a:r>
              <a:rPr sz="2800" spc="-10" dirty="0">
                <a:latin typeface="Calibri"/>
                <a:cs typeface="Calibri"/>
              </a:rPr>
              <a:t>sound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temperature </a:t>
            </a:r>
            <a:r>
              <a:rPr sz="2800" spc="-10" dirty="0">
                <a:latin typeface="Calibri"/>
                <a:cs typeface="Calibri"/>
              </a:rPr>
              <a:t>insulation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material.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comes in </a:t>
            </a:r>
            <a:r>
              <a:rPr sz="2800" spc="-5" dirty="0">
                <a:latin typeface="Calibri"/>
                <a:cs typeface="Calibri"/>
              </a:rPr>
              <a:t>2 types: </a:t>
            </a:r>
            <a:r>
              <a:rPr sz="2800" spc="-10" dirty="0">
                <a:latin typeface="Calibri"/>
                <a:cs typeface="Calibri"/>
              </a:rPr>
              <a:t>Expanded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Extruded.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This two </a:t>
            </a:r>
            <a:r>
              <a:rPr sz="2800" spc="-5" dirty="0">
                <a:latin typeface="Calibri"/>
                <a:cs typeface="Calibri"/>
              </a:rPr>
              <a:t>types </a:t>
            </a:r>
            <a:r>
              <a:rPr sz="2800" spc="-20" dirty="0">
                <a:latin typeface="Calibri"/>
                <a:cs typeface="Calibri"/>
              </a:rPr>
              <a:t>are differing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performance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cost.</a:t>
            </a:r>
            <a:endParaRPr sz="2800">
              <a:latin typeface="Calibri"/>
              <a:cs typeface="Calibri"/>
            </a:endParaRPr>
          </a:p>
          <a:p>
            <a:pPr marL="355600" marR="762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4874895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insulation </a:t>
            </a:r>
            <a:r>
              <a:rPr sz="2800" spc="-10" dirty="0">
                <a:latin typeface="Calibri"/>
                <a:cs typeface="Calibri"/>
              </a:rPr>
              <a:t>has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unequally	</a:t>
            </a:r>
            <a:r>
              <a:rPr sz="2800" spc="-5" dirty="0">
                <a:latin typeface="Calibri"/>
                <a:cs typeface="Calibri"/>
              </a:rPr>
              <a:t>smooth </a:t>
            </a:r>
            <a:r>
              <a:rPr sz="2800" spc="-15" dirty="0">
                <a:latin typeface="Calibri"/>
                <a:cs typeface="Calibri"/>
              </a:rPr>
              <a:t>surface </a:t>
            </a:r>
            <a:r>
              <a:rPr sz="2800" dirty="0">
                <a:latin typeface="Calibri"/>
                <a:cs typeface="Calibri"/>
              </a:rPr>
              <a:t>which  </a:t>
            </a:r>
            <a:r>
              <a:rPr sz="2800" spc="-5" dirty="0">
                <a:latin typeface="Calibri"/>
                <a:cs typeface="Calibri"/>
              </a:rPr>
              <a:t>no </a:t>
            </a:r>
            <a:r>
              <a:rPr sz="2800" spc="-10" dirty="0">
                <a:latin typeface="Calibri"/>
                <a:cs typeface="Calibri"/>
              </a:rPr>
              <a:t>other type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insulation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possesses.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Usually the </a:t>
            </a:r>
            <a:r>
              <a:rPr sz="2800" spc="-20" dirty="0">
                <a:latin typeface="Calibri"/>
                <a:cs typeface="Calibri"/>
              </a:rPr>
              <a:t>foam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created </a:t>
            </a:r>
            <a:r>
              <a:rPr sz="2800" spc="-5" dirty="0">
                <a:latin typeface="Calibri"/>
                <a:cs typeface="Calibri"/>
              </a:rPr>
              <a:t>or cut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0" dirty="0">
                <a:latin typeface="Calibri"/>
                <a:cs typeface="Calibri"/>
              </a:rPr>
              <a:t>blocks </a:t>
            </a:r>
            <a:r>
              <a:rPr sz="2800" spc="-5" dirty="0">
                <a:latin typeface="Calibri"/>
                <a:cs typeface="Calibri"/>
              </a:rPr>
              <a:t>, ideal  </a:t>
            </a:r>
            <a:r>
              <a:rPr sz="2800" spc="-20" dirty="0">
                <a:latin typeface="Calibri"/>
                <a:cs typeface="Calibri"/>
              </a:rPr>
              <a:t>foam </a:t>
            </a:r>
            <a:r>
              <a:rPr sz="2800" spc="-15" dirty="0">
                <a:latin typeface="Calibri"/>
                <a:cs typeface="Calibri"/>
              </a:rPr>
              <a:t>wall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insulation.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143255"/>
            <a:ext cx="4076700" cy="3285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8511" y="356615"/>
            <a:ext cx="3662172" cy="3000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1244" y="3857244"/>
            <a:ext cx="5643372" cy="261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356615"/>
            <a:ext cx="3820667" cy="3000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7244" y="3572255"/>
            <a:ext cx="4143755" cy="3070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104" y="461899"/>
            <a:ext cx="51758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POLYURETHANEFORM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It is </a:t>
            </a:r>
            <a:r>
              <a:rPr spc="-10" dirty="0"/>
              <a:t>most </a:t>
            </a:r>
            <a:r>
              <a:rPr spc="-20" dirty="0"/>
              <a:t>excellent form </a:t>
            </a:r>
            <a:r>
              <a:rPr dirty="0"/>
              <a:t>of</a:t>
            </a:r>
            <a:r>
              <a:rPr spc="30" dirty="0"/>
              <a:t> </a:t>
            </a:r>
            <a:r>
              <a:rPr spc="-5" dirty="0"/>
              <a:t>insulation.</a:t>
            </a:r>
          </a:p>
          <a:p>
            <a:pPr marL="355600" marR="5715" indent="-342900">
              <a:lnSpc>
                <a:spcPts val="346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  <a:tab pos="2322830" algn="l"/>
                <a:tab pos="2722880" algn="l"/>
                <a:tab pos="3146425" algn="l"/>
                <a:tab pos="4104640" algn="l"/>
              </a:tabLst>
            </a:pPr>
            <a:r>
              <a:rPr spc="-15" dirty="0"/>
              <a:t>Nowadays,	</a:t>
            </a:r>
            <a:r>
              <a:rPr spc="-5" dirty="0"/>
              <a:t>it	</a:t>
            </a:r>
            <a:r>
              <a:rPr dirty="0"/>
              <a:t>is	used	</a:t>
            </a:r>
            <a:r>
              <a:rPr spc="-10" dirty="0"/>
              <a:t>non-chlorofluorocarbon  </a:t>
            </a:r>
            <a:r>
              <a:rPr spc="-20" dirty="0"/>
              <a:t>gas </a:t>
            </a:r>
            <a:r>
              <a:rPr spc="-30" dirty="0"/>
              <a:t>for </a:t>
            </a:r>
            <a:r>
              <a:rPr spc="-5" dirty="0"/>
              <a:t>use </a:t>
            </a:r>
            <a:r>
              <a:rPr dirty="0"/>
              <a:t>as a </a:t>
            </a:r>
            <a:r>
              <a:rPr spc="-5" dirty="0"/>
              <a:t>blowing</a:t>
            </a:r>
            <a:r>
              <a:rPr spc="55" dirty="0"/>
              <a:t> </a:t>
            </a:r>
            <a:r>
              <a:rPr spc="-10" dirty="0"/>
              <a:t>agent.</a:t>
            </a:r>
          </a:p>
          <a:p>
            <a:pPr marL="355600" marR="5715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This helps </a:t>
            </a:r>
            <a:r>
              <a:rPr spc="-20" dirty="0"/>
              <a:t>to </a:t>
            </a:r>
            <a:r>
              <a:rPr spc="-10" dirty="0"/>
              <a:t>decrease </a:t>
            </a:r>
            <a:r>
              <a:rPr dirty="0"/>
              <a:t>the </a:t>
            </a:r>
            <a:r>
              <a:rPr spc="-5" dirty="0"/>
              <a:t>amount </a:t>
            </a:r>
            <a:r>
              <a:rPr dirty="0"/>
              <a:t>of </a:t>
            </a:r>
            <a:r>
              <a:rPr spc="-5" dirty="0"/>
              <a:t>damage  </a:t>
            </a:r>
            <a:r>
              <a:rPr spc="-20" dirty="0"/>
              <a:t>to </a:t>
            </a:r>
            <a:r>
              <a:rPr dirty="0"/>
              <a:t>the </a:t>
            </a:r>
            <a:r>
              <a:rPr spc="-25" dirty="0"/>
              <a:t>ozone</a:t>
            </a:r>
            <a:r>
              <a:rPr spc="10" dirty="0"/>
              <a:t> </a:t>
            </a:r>
            <a:r>
              <a:rPr spc="-75" dirty="0"/>
              <a:t>layer.</a:t>
            </a:r>
          </a:p>
          <a:p>
            <a:pPr marL="355600" marR="6350" indent="-342900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  <a:tab pos="1111250" algn="l"/>
                <a:tab pos="2629535" algn="l"/>
                <a:tab pos="4159885" algn="l"/>
                <a:tab pos="4899025" algn="l"/>
                <a:tab pos="7068184" algn="l"/>
                <a:tab pos="7750809" algn="l"/>
              </a:tabLst>
            </a:pPr>
            <a:r>
              <a:rPr spc="-5" dirty="0"/>
              <a:t>Th</a:t>
            </a:r>
            <a:r>
              <a:rPr dirty="0"/>
              <a:t>e	m</a:t>
            </a:r>
            <a:r>
              <a:rPr spc="-20" dirty="0"/>
              <a:t>a</a:t>
            </a:r>
            <a:r>
              <a:rPr spc="-30" dirty="0"/>
              <a:t>t</a:t>
            </a:r>
            <a:r>
              <a:rPr dirty="0"/>
              <a:t>erial	</a:t>
            </a:r>
            <a:r>
              <a:rPr spc="-25" dirty="0"/>
              <a:t>c</a:t>
            </a:r>
            <a:r>
              <a:rPr spc="-5" dirty="0"/>
              <a:t>o</a:t>
            </a:r>
            <a:r>
              <a:rPr spc="-25" dirty="0"/>
              <a:t>n</a:t>
            </a:r>
            <a:r>
              <a:rPr spc="-45" dirty="0"/>
              <a:t>t</a:t>
            </a:r>
            <a:r>
              <a:rPr dirty="0"/>
              <a:t>ains	l</a:t>
            </a:r>
            <a:r>
              <a:rPr spc="-15" dirty="0"/>
              <a:t>o</a:t>
            </a:r>
            <a:r>
              <a:rPr dirty="0"/>
              <a:t>w	</a:t>
            </a:r>
            <a:r>
              <a:rPr spc="-25" dirty="0"/>
              <a:t>c</a:t>
            </a:r>
            <a:r>
              <a:rPr spc="-5" dirty="0"/>
              <a:t>on</a:t>
            </a:r>
            <a:r>
              <a:rPr spc="5" dirty="0"/>
              <a:t>d</a:t>
            </a:r>
            <a:r>
              <a:rPr spc="-5" dirty="0"/>
              <a:t>uctivit</a:t>
            </a:r>
            <a:r>
              <a:rPr dirty="0"/>
              <a:t>y	</a:t>
            </a:r>
            <a:r>
              <a:rPr spc="-60" dirty="0"/>
              <a:t>g</a:t>
            </a:r>
            <a:r>
              <a:rPr dirty="0"/>
              <a:t>as	</a:t>
            </a:r>
            <a:r>
              <a:rPr spc="-5" dirty="0"/>
              <a:t>in  </a:t>
            </a:r>
            <a:r>
              <a:rPr dirty="0"/>
              <a:t>its </a:t>
            </a:r>
            <a:r>
              <a:rPr spc="-5" dirty="0"/>
              <a:t>sells.</a:t>
            </a:r>
          </a:p>
          <a:p>
            <a:pPr marL="355600" marR="5080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  <a:tab pos="2757805" algn="l"/>
              </a:tabLst>
            </a:pPr>
            <a:r>
              <a:rPr spc="-15" dirty="0"/>
              <a:t>Polyurethane	</a:t>
            </a:r>
            <a:r>
              <a:rPr spc="-5" dirty="0"/>
              <a:t>insulation </a:t>
            </a:r>
            <a:r>
              <a:rPr dirty="0"/>
              <a:t>is </a:t>
            </a:r>
            <a:r>
              <a:rPr spc="-10" dirty="0"/>
              <a:t>available </a:t>
            </a:r>
            <a:r>
              <a:rPr dirty="0"/>
              <a:t>as a liquid  </a:t>
            </a:r>
            <a:r>
              <a:rPr spc="-25" dirty="0"/>
              <a:t>sprayed form </a:t>
            </a:r>
            <a:r>
              <a:rPr dirty="0"/>
              <a:t>and rigid </a:t>
            </a:r>
            <a:r>
              <a:rPr spc="-25" dirty="0"/>
              <a:t>foam</a:t>
            </a:r>
            <a:r>
              <a:rPr spc="60" dirty="0"/>
              <a:t> </a:t>
            </a:r>
            <a:r>
              <a:rPr spc="-10" dirty="0"/>
              <a:t>board.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1" y="1019554"/>
            <a:ext cx="4802124" cy="573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884" y="1214627"/>
            <a:ext cx="421386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0184" y="1091183"/>
            <a:ext cx="4623816" cy="5588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5255" y="1286255"/>
            <a:ext cx="4213859" cy="5000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UNDERSTANDING </a:t>
            </a:r>
            <a:r>
              <a:rPr spc="-100" dirty="0"/>
              <a:t>HEAT</a:t>
            </a:r>
            <a:r>
              <a:rPr spc="-40" dirty="0"/>
              <a:t> </a:t>
            </a:r>
            <a:r>
              <a:rPr spc="-35" dirty="0"/>
              <a:t>FLOW</a:t>
            </a:r>
          </a:p>
          <a:p>
            <a:pPr marL="1905" algn="ctr">
              <a:lnSpc>
                <a:spcPct val="100000"/>
              </a:lnSpc>
            </a:pPr>
            <a:r>
              <a:rPr spc="-80" dirty="0"/>
              <a:t>/HEAT</a:t>
            </a:r>
            <a:r>
              <a:rPr spc="-25" dirty="0"/>
              <a:t> </a:t>
            </a:r>
            <a:r>
              <a:rPr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6384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 </a:t>
            </a:r>
            <a:r>
              <a:rPr sz="3200" spc="-15" dirty="0">
                <a:latin typeface="Calibri"/>
                <a:cs typeface="Calibri"/>
              </a:rPr>
              <a:t>order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understand </a:t>
            </a:r>
            <a:r>
              <a:rPr sz="3200" dirty="0">
                <a:latin typeface="Calibri"/>
                <a:cs typeface="Calibri"/>
              </a:rPr>
              <a:t>how </a:t>
            </a:r>
            <a:r>
              <a:rPr sz="3200" spc="-5" dirty="0">
                <a:latin typeface="Calibri"/>
                <a:cs typeface="Calibri"/>
              </a:rPr>
              <a:t>insulation </a:t>
            </a:r>
            <a:r>
              <a:rPr sz="3200" spc="-10" dirty="0">
                <a:latin typeface="Calibri"/>
                <a:cs typeface="Calibri"/>
              </a:rPr>
              <a:t>works,  </a:t>
            </a:r>
            <a:r>
              <a:rPr sz="3200" dirty="0">
                <a:latin typeface="Calibri"/>
                <a:cs typeface="Calibri"/>
              </a:rPr>
              <a:t>it is </a:t>
            </a:r>
            <a:r>
              <a:rPr sz="3200" spc="-5" dirty="0">
                <a:latin typeface="Calibri"/>
                <a:cs typeface="Calibri"/>
              </a:rPr>
              <a:t>important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understand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concept of  </a:t>
            </a:r>
            <a:r>
              <a:rPr sz="3200" spc="-10" dirty="0">
                <a:latin typeface="Calibri"/>
                <a:cs typeface="Calibri"/>
              </a:rPr>
              <a:t>heat </a:t>
            </a:r>
            <a:r>
              <a:rPr sz="3200" spc="-5" dirty="0">
                <a:latin typeface="Calibri"/>
                <a:cs typeface="Calibri"/>
              </a:rPr>
              <a:t>flow or </a:t>
            </a:r>
            <a:r>
              <a:rPr sz="3200" spc="-10" dirty="0">
                <a:latin typeface="Calibri"/>
                <a:cs typeface="Calibri"/>
              </a:rPr>
              <a:t>heat </a:t>
            </a:r>
            <a:r>
              <a:rPr sz="3200" spc="-60" dirty="0">
                <a:latin typeface="Calibri"/>
                <a:cs typeface="Calibri"/>
              </a:rPr>
              <a:t>transfer.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general </a:t>
            </a:r>
            <a:r>
              <a:rPr sz="3200" dirty="0">
                <a:latin typeface="Calibri"/>
                <a:cs typeface="Calibri"/>
              </a:rPr>
              <a:t>, </a:t>
            </a:r>
            <a:r>
              <a:rPr sz="3200" spc="-10" dirty="0">
                <a:latin typeface="Calibri"/>
                <a:cs typeface="Calibri"/>
              </a:rPr>
              <a:t>heat  </a:t>
            </a:r>
            <a:r>
              <a:rPr sz="3200" spc="-20" dirty="0">
                <a:latin typeface="Calibri"/>
                <a:cs typeface="Calibri"/>
              </a:rPr>
              <a:t>always </a:t>
            </a:r>
            <a:r>
              <a:rPr sz="3200" spc="-10" dirty="0">
                <a:latin typeface="Calibri"/>
                <a:cs typeface="Calibri"/>
              </a:rPr>
              <a:t>flows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warmer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cooler </a:t>
            </a:r>
            <a:r>
              <a:rPr sz="3200" spc="-10" dirty="0">
                <a:latin typeface="Calibri"/>
                <a:cs typeface="Calibri"/>
              </a:rPr>
              <a:t>surfaces.  </a:t>
            </a:r>
            <a:r>
              <a:rPr sz="3200" spc="-5" dirty="0">
                <a:latin typeface="Calibri"/>
                <a:cs typeface="Calibri"/>
              </a:rPr>
              <a:t>This flow does not </a:t>
            </a:r>
            <a:r>
              <a:rPr sz="3200" spc="-20" dirty="0">
                <a:latin typeface="Calibri"/>
                <a:cs typeface="Calibri"/>
              </a:rPr>
              <a:t>stop </a:t>
            </a:r>
            <a:r>
              <a:rPr sz="3200" spc="-5" dirty="0">
                <a:latin typeface="Calibri"/>
                <a:cs typeface="Calibri"/>
              </a:rPr>
              <a:t>until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temperature 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10" dirty="0">
                <a:latin typeface="Calibri"/>
                <a:cs typeface="Calibri"/>
              </a:rPr>
              <a:t>two surfaces </a:t>
            </a:r>
            <a:r>
              <a:rPr sz="3200" dirty="0">
                <a:latin typeface="Calibri"/>
                <a:cs typeface="Calibri"/>
              </a:rPr>
              <a:t>is equal. </a:t>
            </a:r>
            <a:r>
              <a:rPr sz="3200" spc="-10" dirty="0">
                <a:latin typeface="Calibri"/>
                <a:cs typeface="Calibri"/>
              </a:rPr>
              <a:t>Heat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  <a:p>
            <a:pPr marL="355600" marR="28321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/>
                <a:cs typeface="Calibri"/>
              </a:rPr>
              <a:t>‘transferred’ </a:t>
            </a:r>
            <a:r>
              <a:rPr sz="3200" spc="-10" dirty="0">
                <a:latin typeface="Calibri"/>
                <a:cs typeface="Calibri"/>
              </a:rPr>
              <a:t>by three </a:t>
            </a:r>
            <a:r>
              <a:rPr sz="3200" spc="-25" dirty="0">
                <a:latin typeface="Calibri"/>
                <a:cs typeface="Calibri"/>
              </a:rPr>
              <a:t>different </a:t>
            </a:r>
            <a:r>
              <a:rPr sz="3200" dirty="0">
                <a:latin typeface="Calibri"/>
                <a:cs typeface="Calibri"/>
              </a:rPr>
              <a:t>means:  </a:t>
            </a:r>
            <a:r>
              <a:rPr sz="3200" spc="-5" dirty="0">
                <a:latin typeface="Calibri"/>
                <a:cs typeface="Calibri"/>
              </a:rPr>
              <a:t>conduction </a:t>
            </a:r>
            <a:r>
              <a:rPr sz="3200" dirty="0">
                <a:latin typeface="Calibri"/>
                <a:cs typeface="Calibri"/>
              </a:rPr>
              <a:t>, </a:t>
            </a:r>
            <a:r>
              <a:rPr sz="3200" spc="-10" dirty="0">
                <a:latin typeface="Calibri"/>
                <a:cs typeface="Calibri"/>
              </a:rPr>
              <a:t>convection </a:t>
            </a:r>
            <a:r>
              <a:rPr sz="3200" dirty="0">
                <a:latin typeface="Calibri"/>
                <a:cs typeface="Calibri"/>
              </a:rPr>
              <a:t>, and </a:t>
            </a:r>
            <a:r>
              <a:rPr sz="3200" spc="-10" dirty="0">
                <a:latin typeface="Calibri"/>
                <a:cs typeface="Calibri"/>
              </a:rPr>
              <a:t>radiation.  </a:t>
            </a:r>
            <a:r>
              <a:rPr sz="3200" spc="-5" dirty="0">
                <a:latin typeface="Calibri"/>
                <a:cs typeface="Calibri"/>
              </a:rPr>
              <a:t>Insulation reduces the </a:t>
            </a:r>
            <a:r>
              <a:rPr sz="3200" spc="-20" dirty="0">
                <a:latin typeface="Calibri"/>
                <a:cs typeface="Calibri"/>
              </a:rPr>
              <a:t>transference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0" marR="5080" indent="-311912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APPLICATION </a:t>
            </a:r>
            <a:r>
              <a:rPr spc="-5" dirty="0"/>
              <a:t>OF </a:t>
            </a:r>
            <a:r>
              <a:rPr spc="-30" dirty="0"/>
              <a:t>POLYURETHANE </a:t>
            </a:r>
            <a:r>
              <a:rPr u="none" spc="-30" dirty="0"/>
              <a:t> </a:t>
            </a:r>
            <a:r>
              <a:rPr spc="-25" dirty="0"/>
              <a:t>FOAM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8072755" cy="44164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It is </a:t>
            </a:r>
            <a:r>
              <a:rPr sz="3200" spc="-10" dirty="0">
                <a:latin typeface="Calibri"/>
                <a:cs typeface="Calibri"/>
              </a:rPr>
              <a:t>directly </a:t>
            </a:r>
            <a:r>
              <a:rPr sz="3200" spc="-20" dirty="0">
                <a:latin typeface="Calibri"/>
                <a:cs typeface="Calibri"/>
              </a:rPr>
              <a:t>fixed 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10" dirty="0">
                <a:latin typeface="Calibri"/>
                <a:cs typeface="Calibri"/>
              </a:rPr>
              <a:t>surfaces </a:t>
            </a:r>
            <a:r>
              <a:rPr sz="3200" spc="-30" dirty="0">
                <a:latin typeface="Calibri"/>
                <a:cs typeface="Calibri"/>
              </a:rPr>
              <a:t>like </a:t>
            </a:r>
            <a:r>
              <a:rPr sz="3200" spc="-5" dirty="0">
                <a:latin typeface="Calibri"/>
                <a:cs typeface="Calibri"/>
              </a:rPr>
              <a:t>brick </a:t>
            </a:r>
            <a:r>
              <a:rPr sz="3200" spc="-10" dirty="0">
                <a:latin typeface="Calibri"/>
                <a:cs typeface="Calibri"/>
              </a:rPr>
              <a:t>blocks,  </a:t>
            </a:r>
            <a:r>
              <a:rPr sz="3200" spc="-15" dirty="0">
                <a:latin typeface="Calibri"/>
                <a:cs typeface="Calibri"/>
              </a:rPr>
              <a:t>concrete,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etc.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It is </a:t>
            </a: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5" dirty="0">
                <a:latin typeface="Calibri"/>
                <a:cs typeface="Calibri"/>
              </a:rPr>
              <a:t>use in </a:t>
            </a:r>
            <a:r>
              <a:rPr sz="3200" spc="-10" dirty="0">
                <a:latin typeface="Calibri"/>
                <a:cs typeface="Calibri"/>
              </a:rPr>
              <a:t>unfinished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masonry.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Cut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polyurethane </a:t>
            </a:r>
            <a:r>
              <a:rPr sz="3200" spc="-20" dirty="0">
                <a:latin typeface="Calibri"/>
                <a:cs typeface="Calibri"/>
              </a:rPr>
              <a:t>foam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require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size.</a:t>
            </a:r>
            <a:endParaRPr sz="3200">
              <a:latin typeface="Calibri"/>
              <a:cs typeface="Calibri"/>
            </a:endParaRPr>
          </a:p>
          <a:p>
            <a:pPr marL="355600" marR="6350" indent="-342900" algn="just">
              <a:lnSpc>
                <a:spcPts val="346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Then </a:t>
            </a:r>
            <a:r>
              <a:rPr sz="3200" spc="-15" dirty="0">
                <a:latin typeface="Calibri"/>
                <a:cs typeface="Calibri"/>
              </a:rPr>
              <a:t>cover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back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5" dirty="0">
                <a:latin typeface="Calibri"/>
                <a:cs typeface="Calibri"/>
              </a:rPr>
              <a:t>foam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“foam  </a:t>
            </a:r>
            <a:r>
              <a:rPr sz="3200" spc="-5" dirty="0">
                <a:latin typeface="Calibri"/>
                <a:cs typeface="Calibri"/>
              </a:rPr>
              <a:t>construction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adhesive”.</a:t>
            </a:r>
            <a:endParaRPr sz="3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90000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Press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adhesive side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5" dirty="0">
                <a:latin typeface="Calibri"/>
                <a:cs typeface="Calibri"/>
              </a:rPr>
              <a:t>sheet </a:t>
            </a:r>
            <a:r>
              <a:rPr sz="3200" spc="-15" dirty="0">
                <a:latin typeface="Calibri"/>
                <a:cs typeface="Calibri"/>
              </a:rPr>
              <a:t>against  </a:t>
            </a:r>
            <a:r>
              <a:rPr sz="3200" dirty="0">
                <a:latin typeface="Calibri"/>
                <a:cs typeface="Calibri"/>
              </a:rPr>
              <a:t>masonry </a:t>
            </a:r>
            <a:r>
              <a:rPr sz="3200" spc="-10" dirty="0">
                <a:latin typeface="Calibri"/>
                <a:cs typeface="Calibri"/>
              </a:rPr>
              <a:t>surface, </a:t>
            </a:r>
            <a:r>
              <a:rPr sz="3200" spc="-5" dirty="0">
                <a:latin typeface="Calibri"/>
                <a:cs typeface="Calibri"/>
              </a:rPr>
              <a:t>seal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joints between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sheets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0" dirty="0">
                <a:latin typeface="Calibri"/>
                <a:cs typeface="Calibri"/>
              </a:rPr>
              <a:t>expanding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foam.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4714" y="466470"/>
            <a:ext cx="3814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CONDUCTI</a:t>
            </a:r>
            <a:r>
              <a:rPr spc="-1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8002905" cy="42329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440690" algn="l"/>
                <a:tab pos="441325" algn="l"/>
                <a:tab pos="1976755" algn="l"/>
                <a:tab pos="5761990" algn="l"/>
              </a:tabLst>
            </a:pPr>
            <a:r>
              <a:rPr dirty="0"/>
              <a:t>	</a:t>
            </a:r>
            <a:r>
              <a:rPr sz="3000" spc="-5" dirty="0">
                <a:latin typeface="Calibri"/>
                <a:cs typeface="Calibri"/>
              </a:rPr>
              <a:t>Conduction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5" dirty="0">
                <a:latin typeface="Calibri"/>
                <a:cs typeface="Calibri"/>
              </a:rPr>
              <a:t>when </a:t>
            </a:r>
            <a:r>
              <a:rPr sz="3000" spc="-10" dirty="0">
                <a:latin typeface="Calibri"/>
                <a:cs typeface="Calibri"/>
              </a:rPr>
              <a:t>heat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20" dirty="0">
                <a:latin typeface="Calibri"/>
                <a:cs typeface="Calibri"/>
              </a:rPr>
              <a:t>transferred </a:t>
            </a:r>
            <a:r>
              <a:rPr sz="3000" spc="-15" dirty="0">
                <a:latin typeface="Calibri"/>
                <a:cs typeface="Calibri"/>
              </a:rPr>
              <a:t>through  </a:t>
            </a:r>
            <a:r>
              <a:rPr sz="3000" spc="-10" dirty="0">
                <a:latin typeface="Calibri"/>
                <a:cs typeface="Calibri"/>
              </a:rPr>
              <a:t>touching.	</a:t>
            </a:r>
            <a:r>
              <a:rPr sz="3000" spc="-5" dirty="0">
                <a:latin typeface="Calibri"/>
                <a:cs typeface="Calibri"/>
              </a:rPr>
              <a:t>Conduction </a:t>
            </a:r>
            <a:r>
              <a:rPr sz="3000" spc="-10" dirty="0">
                <a:latin typeface="Calibri"/>
                <a:cs typeface="Calibri"/>
              </a:rPr>
              <a:t>is direct heat </a:t>
            </a:r>
            <a:r>
              <a:rPr sz="3000" spc="-5" dirty="0">
                <a:latin typeface="Calibri"/>
                <a:cs typeface="Calibri"/>
              </a:rPr>
              <a:t>flow </a:t>
            </a:r>
            <a:r>
              <a:rPr sz="3000" spc="-10" dirty="0">
                <a:latin typeface="Calibri"/>
                <a:cs typeface="Calibri"/>
              </a:rPr>
              <a:t>through  </a:t>
            </a:r>
            <a:r>
              <a:rPr sz="3000" spc="-5" dirty="0">
                <a:latin typeface="Calibri"/>
                <a:cs typeface="Calibri"/>
              </a:rPr>
              <a:t>solids. </a:t>
            </a:r>
            <a:r>
              <a:rPr sz="3000" dirty="0">
                <a:latin typeface="Calibri"/>
                <a:cs typeface="Calibri"/>
              </a:rPr>
              <a:t>It </a:t>
            </a:r>
            <a:r>
              <a:rPr sz="3000" spc="-10" dirty="0">
                <a:latin typeface="Calibri"/>
                <a:cs typeface="Calibri"/>
              </a:rPr>
              <a:t>results </a:t>
            </a:r>
            <a:r>
              <a:rPr sz="3000" spc="-20" dirty="0">
                <a:latin typeface="Calibri"/>
                <a:cs typeface="Calibri"/>
              </a:rPr>
              <a:t>from</a:t>
            </a:r>
            <a:r>
              <a:rPr sz="3000" spc="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20" dirty="0">
                <a:latin typeface="Calibri"/>
                <a:cs typeface="Calibri"/>
              </a:rPr>
              <a:t>physical	</a:t>
            </a:r>
            <a:r>
              <a:rPr sz="3000" spc="-10" dirty="0">
                <a:latin typeface="Calibri"/>
                <a:cs typeface="Calibri"/>
              </a:rPr>
              <a:t>contact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1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one  </a:t>
            </a:r>
            <a:r>
              <a:rPr sz="3000" spc="-5" dirty="0">
                <a:latin typeface="Calibri"/>
                <a:cs typeface="Calibri"/>
              </a:rPr>
              <a:t>object </a:t>
            </a:r>
            <a:r>
              <a:rPr sz="3000" dirty="0">
                <a:latin typeface="Calibri"/>
                <a:cs typeface="Calibri"/>
              </a:rPr>
              <a:t>with </a:t>
            </a:r>
            <a:r>
              <a:rPr sz="3000" spc="-5" dirty="0">
                <a:latin typeface="Calibri"/>
                <a:cs typeface="Calibri"/>
              </a:rPr>
              <a:t>another </a:t>
            </a:r>
            <a:r>
              <a:rPr sz="3000" spc="-10" dirty="0">
                <a:latin typeface="Calibri"/>
                <a:cs typeface="Calibri"/>
              </a:rPr>
              <a:t>.Heat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15" dirty="0">
                <a:latin typeface="Calibri"/>
                <a:cs typeface="Calibri"/>
              </a:rPr>
              <a:t>transmitted </a:t>
            </a:r>
            <a:r>
              <a:rPr sz="3000" spc="-10" dirty="0">
                <a:latin typeface="Calibri"/>
                <a:cs typeface="Calibri"/>
              </a:rPr>
              <a:t>by  </a:t>
            </a:r>
            <a:r>
              <a:rPr sz="3000" spc="-5" dirty="0">
                <a:latin typeface="Calibri"/>
                <a:cs typeface="Calibri"/>
              </a:rPr>
              <a:t>molecular </a:t>
            </a:r>
            <a:r>
              <a:rPr sz="3000" dirty="0">
                <a:latin typeface="Calibri"/>
                <a:cs typeface="Calibri"/>
              </a:rPr>
              <a:t>motion. </a:t>
            </a:r>
            <a:r>
              <a:rPr sz="3000" spc="-5" dirty="0">
                <a:latin typeface="Calibri"/>
                <a:cs typeface="Calibri"/>
              </a:rPr>
              <a:t>Molecules </a:t>
            </a:r>
            <a:r>
              <a:rPr sz="3000" spc="-10" dirty="0">
                <a:latin typeface="Calibri"/>
                <a:cs typeface="Calibri"/>
              </a:rPr>
              <a:t>transmit </a:t>
            </a:r>
            <a:r>
              <a:rPr sz="3000" spc="-5" dirty="0">
                <a:latin typeface="Calibri"/>
                <a:cs typeface="Calibri"/>
              </a:rPr>
              <a:t>their  </a:t>
            </a:r>
            <a:r>
              <a:rPr sz="3000" spc="-10" dirty="0">
                <a:latin typeface="Calibri"/>
                <a:cs typeface="Calibri"/>
              </a:rPr>
              <a:t>energy to </a:t>
            </a:r>
            <a:r>
              <a:rPr sz="3000" dirty="0">
                <a:latin typeface="Calibri"/>
                <a:cs typeface="Calibri"/>
              </a:rPr>
              <a:t>adjoining molecules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lesser </a:t>
            </a:r>
            <a:r>
              <a:rPr sz="3000" spc="-10" dirty="0">
                <a:latin typeface="Calibri"/>
                <a:cs typeface="Calibri"/>
              </a:rPr>
              <a:t>heat  </a:t>
            </a:r>
            <a:r>
              <a:rPr sz="3000" spc="-15" dirty="0">
                <a:latin typeface="Calibri"/>
                <a:cs typeface="Calibri"/>
              </a:rPr>
              <a:t>content, </a:t>
            </a:r>
            <a:r>
              <a:rPr sz="3000" dirty="0">
                <a:latin typeface="Calibri"/>
                <a:cs typeface="Calibri"/>
              </a:rPr>
              <a:t>whose </a:t>
            </a:r>
            <a:r>
              <a:rPr sz="3000" spc="-5" dirty="0">
                <a:latin typeface="Calibri"/>
                <a:cs typeface="Calibri"/>
              </a:rPr>
              <a:t>motion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10" dirty="0">
                <a:latin typeface="Calibri"/>
                <a:cs typeface="Calibri"/>
              </a:rPr>
              <a:t>thereby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increased.</a:t>
            </a:r>
            <a:endParaRPr sz="3000">
              <a:latin typeface="Calibri"/>
              <a:cs typeface="Calibri"/>
            </a:endParaRPr>
          </a:p>
          <a:p>
            <a:pPr marL="355600" marR="4749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  <a:tab pos="2518410" algn="l"/>
                <a:tab pos="3438525" algn="l"/>
              </a:tabLst>
            </a:pPr>
            <a:r>
              <a:rPr sz="3000" spc="-15" dirty="0">
                <a:latin typeface="Calibri"/>
                <a:cs typeface="Calibri"/>
              </a:rPr>
              <a:t>For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example,	</a:t>
            </a:r>
            <a:r>
              <a:rPr sz="3000" spc="-5" dirty="0">
                <a:latin typeface="Calibri"/>
                <a:cs typeface="Calibri"/>
              </a:rPr>
              <a:t>when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hot </a:t>
            </a:r>
            <a:r>
              <a:rPr sz="3000" spc="-25" dirty="0">
                <a:latin typeface="Calibri"/>
                <a:cs typeface="Calibri"/>
              </a:rPr>
              <a:t>coffee </a:t>
            </a:r>
            <a:r>
              <a:rPr sz="3000" dirty="0">
                <a:latin typeface="Calibri"/>
                <a:cs typeface="Calibri"/>
              </a:rPr>
              <a:t>mug </a:t>
            </a:r>
            <a:r>
              <a:rPr sz="3000" spc="-10" dirty="0">
                <a:latin typeface="Calibri"/>
                <a:cs typeface="Calibri"/>
              </a:rPr>
              <a:t>touches  </a:t>
            </a:r>
            <a:r>
              <a:rPr sz="3000" spc="-15" dirty="0">
                <a:latin typeface="Calibri"/>
                <a:cs typeface="Calibri"/>
              </a:rPr>
              <a:t>your </a:t>
            </a:r>
            <a:r>
              <a:rPr sz="3000" spc="-5" dirty="0">
                <a:latin typeface="Calibri"/>
                <a:cs typeface="Calibri"/>
              </a:rPr>
              <a:t>hand </a:t>
            </a:r>
            <a:r>
              <a:rPr sz="3000" dirty="0">
                <a:latin typeface="Calibri"/>
                <a:cs typeface="Calibri"/>
              </a:rPr>
              <a:t>, the </a:t>
            </a:r>
            <a:r>
              <a:rPr sz="3000" spc="-5" dirty="0">
                <a:latin typeface="Calibri"/>
                <a:cs typeface="Calibri"/>
              </a:rPr>
              <a:t>quickly </a:t>
            </a:r>
            <a:r>
              <a:rPr sz="3000" spc="-10" dirty="0">
                <a:latin typeface="Calibri"/>
                <a:cs typeface="Calibri"/>
              </a:rPr>
              <a:t>vibrating </a:t>
            </a:r>
            <a:r>
              <a:rPr sz="3000" dirty="0">
                <a:latin typeface="Calibri"/>
                <a:cs typeface="Calibri"/>
              </a:rPr>
              <a:t>molecules </a:t>
            </a:r>
            <a:r>
              <a:rPr sz="3000" spc="-10" dirty="0">
                <a:latin typeface="Calibri"/>
                <a:cs typeface="Calibri"/>
              </a:rPr>
              <a:t>in  </a:t>
            </a:r>
            <a:r>
              <a:rPr sz="3000" spc="-15" dirty="0">
                <a:latin typeface="Calibri"/>
                <a:cs typeface="Calibri"/>
              </a:rPr>
              <a:t>your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hand,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causing	</a:t>
            </a:r>
            <a:r>
              <a:rPr sz="3000" dirty="0">
                <a:latin typeface="Calibri"/>
                <a:cs typeface="Calibri"/>
              </a:rPr>
              <a:t>them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20" dirty="0">
                <a:latin typeface="Calibri"/>
                <a:cs typeface="Calibri"/>
              </a:rPr>
              <a:t>vibrate </a:t>
            </a:r>
            <a:r>
              <a:rPr sz="3000" spc="-65" dirty="0">
                <a:latin typeface="Calibri"/>
                <a:cs typeface="Calibri"/>
              </a:rPr>
              <a:t>faster. </a:t>
            </a:r>
            <a:r>
              <a:rPr sz="3000" spc="-5" dirty="0">
                <a:latin typeface="Calibri"/>
                <a:cs typeface="Calibri"/>
              </a:rPr>
              <a:t>The  </a:t>
            </a:r>
            <a:r>
              <a:rPr sz="3000" spc="-10" dirty="0">
                <a:latin typeface="Calibri"/>
                <a:cs typeface="Calibri"/>
              </a:rPr>
              <a:t>result </a:t>
            </a:r>
            <a:r>
              <a:rPr sz="3000" spc="-15" dirty="0">
                <a:latin typeface="Calibri"/>
                <a:cs typeface="Calibri"/>
              </a:rPr>
              <a:t>:your </a:t>
            </a:r>
            <a:r>
              <a:rPr sz="3000" spc="-5" dirty="0">
                <a:latin typeface="Calibri"/>
                <a:cs typeface="Calibri"/>
              </a:rPr>
              <a:t>hand </a:t>
            </a:r>
            <a:r>
              <a:rPr sz="3000" spc="-10" dirty="0">
                <a:latin typeface="Calibri"/>
                <a:cs typeface="Calibri"/>
              </a:rPr>
              <a:t>heats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up.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214882"/>
            <a:ext cx="8785860" cy="6542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929" y="201928"/>
            <a:ext cx="8811895" cy="6568440"/>
          </a:xfrm>
          <a:custGeom>
            <a:avLst/>
            <a:gdLst/>
            <a:ahLst/>
            <a:cxnLst/>
            <a:rect l="l" t="t" r="r" b="b"/>
            <a:pathLst>
              <a:path w="8811895" h="6568440">
                <a:moveTo>
                  <a:pt x="0" y="6568440"/>
                </a:moveTo>
                <a:lnTo>
                  <a:pt x="8811768" y="6568440"/>
                </a:lnTo>
                <a:lnTo>
                  <a:pt x="8811768" y="0"/>
                </a:lnTo>
                <a:lnTo>
                  <a:pt x="0" y="0"/>
                </a:lnTo>
                <a:lnTo>
                  <a:pt x="0" y="656844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089" y="461899"/>
            <a:ext cx="31292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CONVECTION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780415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Convection </a:t>
            </a:r>
            <a:r>
              <a:rPr sz="2800" spc="-5" dirty="0">
                <a:latin typeface="Calibri"/>
                <a:cs typeface="Calibri"/>
              </a:rPr>
              <a:t>is the </a:t>
            </a:r>
            <a:r>
              <a:rPr sz="2800" spc="-10" dirty="0">
                <a:latin typeface="Calibri"/>
                <a:cs typeface="Calibri"/>
              </a:rPr>
              <a:t>flow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heat </a:t>
            </a:r>
            <a:r>
              <a:rPr sz="2800" spc="-20" dirty="0">
                <a:latin typeface="Calibri"/>
                <a:cs typeface="Calibri"/>
              </a:rPr>
              <a:t>(forced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natural)  </a:t>
            </a:r>
            <a:r>
              <a:rPr sz="2800" spc="-5" dirty="0">
                <a:latin typeface="Calibri"/>
                <a:cs typeface="Calibri"/>
              </a:rPr>
              <a:t>within a </a:t>
            </a:r>
            <a:r>
              <a:rPr sz="2800" spc="-10" dirty="0">
                <a:latin typeface="Calibri"/>
                <a:cs typeface="Calibri"/>
              </a:rPr>
              <a:t>fluid.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fluid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5" dirty="0">
                <a:latin typeface="Calibri"/>
                <a:cs typeface="Calibri"/>
              </a:rPr>
              <a:t>substance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be  </a:t>
            </a:r>
            <a:r>
              <a:rPr sz="2800" spc="-5" dirty="0">
                <a:latin typeface="Calibri"/>
                <a:cs typeface="Calibri"/>
              </a:rPr>
              <a:t>either a </a:t>
            </a:r>
            <a:r>
              <a:rPr sz="2800" spc="-20" dirty="0">
                <a:latin typeface="Calibri"/>
                <a:cs typeface="Calibri"/>
              </a:rPr>
              <a:t>gas </a:t>
            </a:r>
            <a:r>
              <a:rPr sz="2800" spc="-5" dirty="0">
                <a:latin typeface="Calibri"/>
                <a:cs typeface="Calibri"/>
              </a:rPr>
              <a:t>or a </a:t>
            </a:r>
            <a:r>
              <a:rPr sz="2800" spc="-10" dirty="0">
                <a:latin typeface="Calibri"/>
                <a:cs typeface="Calibri"/>
              </a:rPr>
              <a:t>liquid.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movement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spc="-10" dirty="0">
                <a:latin typeface="Calibri"/>
                <a:cs typeface="Calibri"/>
              </a:rPr>
              <a:t>heat  carrying fluid occurs </a:t>
            </a:r>
            <a:r>
              <a:rPr sz="2800" spc="-5" dirty="0">
                <a:latin typeface="Calibri"/>
                <a:cs typeface="Calibri"/>
              </a:rPr>
              <a:t>either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20" dirty="0">
                <a:latin typeface="Calibri"/>
                <a:cs typeface="Calibri"/>
              </a:rPr>
              <a:t>natural </a:t>
            </a:r>
            <a:r>
              <a:rPr sz="2800" spc="-15" dirty="0">
                <a:latin typeface="Calibri"/>
                <a:cs typeface="Calibri"/>
              </a:rPr>
              <a:t>convection </a:t>
            </a:r>
            <a:r>
              <a:rPr sz="2800" spc="-10" dirty="0">
                <a:latin typeface="Calibri"/>
                <a:cs typeface="Calibri"/>
              </a:rPr>
              <a:t>or 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20" dirty="0">
                <a:latin typeface="Calibri"/>
                <a:cs typeface="Calibri"/>
              </a:rPr>
              <a:t>forced </a:t>
            </a:r>
            <a:r>
              <a:rPr sz="2800" spc="-10" dirty="0">
                <a:latin typeface="Calibri"/>
                <a:cs typeface="Calibri"/>
              </a:rPr>
              <a:t>convection </a:t>
            </a:r>
            <a:r>
              <a:rPr sz="2800" spc="-5" dirty="0">
                <a:latin typeface="Calibri"/>
                <a:cs typeface="Calibri"/>
              </a:rPr>
              <a:t>as in the </a:t>
            </a:r>
            <a:r>
              <a:rPr sz="2800" spc="-10" dirty="0">
                <a:latin typeface="Calibri"/>
                <a:cs typeface="Calibri"/>
              </a:rPr>
              <a:t>case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spc="-20" dirty="0">
                <a:latin typeface="Calibri"/>
                <a:cs typeface="Calibri"/>
              </a:rPr>
              <a:t>forced </a:t>
            </a:r>
            <a:r>
              <a:rPr sz="2800" dirty="0">
                <a:latin typeface="Calibri"/>
                <a:cs typeface="Calibri"/>
              </a:rPr>
              <a:t>air  </a:t>
            </a:r>
            <a:r>
              <a:rPr sz="2800" spc="-5" dirty="0">
                <a:latin typeface="Calibri"/>
                <a:cs typeface="Calibri"/>
              </a:rPr>
              <a:t>furnace.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8405" y="461899"/>
            <a:ext cx="26473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RADIATION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36880" algn="l"/>
              </a:tabLst>
            </a:pPr>
            <a:r>
              <a:rPr dirty="0"/>
              <a:t>	</a:t>
            </a:r>
            <a:r>
              <a:rPr sz="2800" spc="-5" dirty="0"/>
              <a:t>It </a:t>
            </a:r>
            <a:r>
              <a:rPr sz="2800" spc="-10" dirty="0"/>
              <a:t>is </a:t>
            </a:r>
            <a:r>
              <a:rPr sz="2800" spc="-5" dirty="0"/>
              <a:t>the </a:t>
            </a:r>
            <a:r>
              <a:rPr sz="2800" spc="-10" dirty="0"/>
              <a:t>transmission </a:t>
            </a:r>
            <a:r>
              <a:rPr sz="2800" spc="-5" dirty="0"/>
              <a:t>of </a:t>
            </a:r>
            <a:r>
              <a:rPr sz="2800" spc="-10" dirty="0"/>
              <a:t>energy through </a:t>
            </a:r>
            <a:r>
              <a:rPr sz="2800" spc="-5" dirty="0"/>
              <a:t>space </a:t>
            </a:r>
            <a:r>
              <a:rPr sz="2800" spc="-25" dirty="0"/>
              <a:t>by  </a:t>
            </a:r>
            <a:r>
              <a:rPr sz="2800" spc="-5" dirty="0"/>
              <a:t>means of </a:t>
            </a:r>
            <a:r>
              <a:rPr sz="2800" spc="-10" dirty="0"/>
              <a:t>electromagnetic </a:t>
            </a:r>
            <a:r>
              <a:rPr sz="2800" spc="-25" dirty="0"/>
              <a:t>waves. </a:t>
            </a:r>
            <a:r>
              <a:rPr sz="2800" spc="-10" dirty="0"/>
              <a:t>Radiated </a:t>
            </a:r>
            <a:r>
              <a:rPr sz="2800" spc="-15" dirty="0"/>
              <a:t>heat  </a:t>
            </a:r>
            <a:r>
              <a:rPr sz="2800" spc="-10" dirty="0"/>
              <a:t>moves </a:t>
            </a:r>
            <a:r>
              <a:rPr sz="2800" spc="-15" dirty="0"/>
              <a:t>at </a:t>
            </a:r>
            <a:r>
              <a:rPr sz="2800" spc="-5" dirty="0"/>
              <a:t>the speed of </a:t>
            </a:r>
            <a:r>
              <a:rPr sz="2800" spc="-10" dirty="0"/>
              <a:t>light through </a:t>
            </a:r>
            <a:r>
              <a:rPr sz="2800" spc="-5" dirty="0"/>
              <a:t>the air without  </a:t>
            </a:r>
            <a:r>
              <a:rPr sz="2800" spc="-10" dirty="0"/>
              <a:t>heating </a:t>
            </a:r>
            <a:r>
              <a:rPr sz="2800" spc="-5" dirty="0"/>
              <a:t>the space </a:t>
            </a:r>
            <a:r>
              <a:rPr sz="2800" spc="-10" dirty="0"/>
              <a:t>between </a:t>
            </a:r>
            <a:r>
              <a:rPr sz="2800" spc="-5" dirty="0"/>
              <a:t>the </a:t>
            </a:r>
            <a:r>
              <a:rPr sz="2800" spc="-10" dirty="0"/>
              <a:t>surfaces. </a:t>
            </a:r>
            <a:r>
              <a:rPr sz="2800" spc="-5" dirty="0"/>
              <a:t>And  </a:t>
            </a:r>
            <a:r>
              <a:rPr sz="2800" spc="-20" dirty="0"/>
              <a:t>example </a:t>
            </a:r>
            <a:r>
              <a:rPr sz="2800" dirty="0"/>
              <a:t>is </a:t>
            </a:r>
            <a:r>
              <a:rPr sz="2800" spc="-5" dirty="0"/>
              <a:t>the </a:t>
            </a:r>
            <a:r>
              <a:rPr sz="2800" spc="-15" dirty="0"/>
              <a:t>warmth you </a:t>
            </a:r>
            <a:r>
              <a:rPr sz="2800" spc="-20" dirty="0"/>
              <a:t>feel </a:t>
            </a:r>
            <a:r>
              <a:rPr sz="2800" spc="-5" dirty="0"/>
              <a:t>on </a:t>
            </a:r>
            <a:r>
              <a:rPr sz="2800" spc="-15" dirty="0"/>
              <a:t>your </a:t>
            </a:r>
            <a:r>
              <a:rPr sz="2800" spc="-5" dirty="0"/>
              <a:t>skin </a:t>
            </a:r>
            <a:r>
              <a:rPr sz="2800" spc="-15" dirty="0"/>
              <a:t>from  </a:t>
            </a:r>
            <a:r>
              <a:rPr sz="2800" spc="-10" dirty="0"/>
              <a:t>the </a:t>
            </a:r>
            <a:r>
              <a:rPr sz="2800" spc="-5" dirty="0"/>
              <a:t>sun. </a:t>
            </a:r>
            <a:r>
              <a:rPr sz="2800" spc="-10" dirty="0"/>
              <a:t>The </a:t>
            </a:r>
            <a:r>
              <a:rPr sz="2800" dirty="0"/>
              <a:t>sun is </a:t>
            </a:r>
            <a:r>
              <a:rPr sz="2800" spc="-15" dirty="0"/>
              <a:t>unavailable </a:t>
            </a:r>
            <a:r>
              <a:rPr sz="2800" spc="-10" dirty="0"/>
              <a:t>hot, </a:t>
            </a:r>
            <a:r>
              <a:rPr sz="2800" dirty="0"/>
              <a:t>and </a:t>
            </a:r>
            <a:r>
              <a:rPr sz="2800" spc="-5" dirty="0"/>
              <a:t>the </a:t>
            </a:r>
            <a:r>
              <a:rPr sz="2800" dirty="0"/>
              <a:t>space  </a:t>
            </a:r>
            <a:r>
              <a:rPr sz="2800" spc="-10" dirty="0"/>
              <a:t>between it </a:t>
            </a:r>
            <a:r>
              <a:rPr sz="2800" spc="-5" dirty="0"/>
              <a:t>and us </a:t>
            </a:r>
            <a:r>
              <a:rPr sz="2800" spc="-10" dirty="0"/>
              <a:t>is </a:t>
            </a:r>
            <a:r>
              <a:rPr sz="2800" spc="-15" dirty="0"/>
              <a:t>still </a:t>
            </a:r>
            <a:r>
              <a:rPr sz="2800" spc="-10" dirty="0"/>
              <a:t>unbelievable</a:t>
            </a:r>
            <a:r>
              <a:rPr sz="2800" spc="130" dirty="0"/>
              <a:t> </a:t>
            </a:r>
            <a:r>
              <a:rPr sz="2800" spc="-10" dirty="0"/>
              <a:t>cold.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2225" marR="5080" indent="-122237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"/>
                <a:cs typeface="Calibri"/>
              </a:rPr>
              <a:t>PURPOSE AND </a:t>
            </a:r>
            <a:r>
              <a:rPr b="0" spc="-10" dirty="0">
                <a:latin typeface="Calibri"/>
                <a:cs typeface="Calibri"/>
              </a:rPr>
              <a:t>REQUIREMENT </a:t>
            </a:r>
            <a:r>
              <a:rPr b="0" spc="-5" dirty="0">
                <a:latin typeface="Calibri"/>
                <a:cs typeface="Calibri"/>
              </a:rPr>
              <a:t>OF </a:t>
            </a:r>
            <a:r>
              <a:rPr b="0" u="none" spc="-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THERMAL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40" dirty="0">
                <a:latin typeface="Calibri"/>
                <a:cs typeface="Calibri"/>
              </a:rPr>
              <a:t>INSULATION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8071484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thermal </a:t>
            </a:r>
            <a:r>
              <a:rPr sz="2800" spc="-10" dirty="0">
                <a:latin typeface="Calibri"/>
                <a:cs typeface="Calibri"/>
              </a:rPr>
              <a:t>insulation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building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maintain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20" dirty="0">
                <a:latin typeface="Calibri"/>
                <a:cs typeface="Calibri"/>
              </a:rPr>
              <a:t>comfortable temperature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building.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thermal insulation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required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protect </a:t>
            </a:r>
            <a:r>
              <a:rPr sz="2800" spc="-5" dirty="0">
                <a:latin typeface="Calibri"/>
                <a:cs typeface="Calibri"/>
              </a:rPr>
              <a:t>the  constructional </a:t>
            </a:r>
            <a:r>
              <a:rPr sz="2800" spc="-10" dirty="0">
                <a:latin typeface="Calibri"/>
                <a:cs typeface="Calibri"/>
              </a:rPr>
              <a:t>elements </a:t>
            </a:r>
            <a:r>
              <a:rPr sz="2800" spc="-15" dirty="0">
                <a:latin typeface="Calibri"/>
                <a:cs typeface="Calibri"/>
              </a:rPr>
              <a:t>against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thermal </a:t>
            </a:r>
            <a:r>
              <a:rPr sz="2800" spc="-5" dirty="0">
                <a:latin typeface="Calibri"/>
                <a:cs typeface="Calibri"/>
              </a:rPr>
              <a:t>impact  and </a:t>
            </a:r>
            <a:r>
              <a:rPr sz="2800" spc="-15" dirty="0">
                <a:latin typeface="Calibri"/>
                <a:cs typeface="Calibri"/>
              </a:rPr>
              <a:t>moisture </a:t>
            </a:r>
            <a:r>
              <a:rPr sz="2800" spc="-20" dirty="0">
                <a:latin typeface="Calibri"/>
                <a:cs typeface="Calibri"/>
              </a:rPr>
              <a:t>related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damage.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main purpose of thermal </a:t>
            </a:r>
            <a:r>
              <a:rPr sz="2800" spc="-10" dirty="0">
                <a:latin typeface="Calibri"/>
                <a:cs typeface="Calibri"/>
              </a:rPr>
              <a:t>insulation in </a:t>
            </a:r>
            <a:r>
              <a:rPr sz="2800" spc="-15" dirty="0">
                <a:latin typeface="Calibri"/>
                <a:cs typeface="Calibri"/>
              </a:rPr>
              <a:t>winter </a:t>
            </a:r>
            <a:r>
              <a:rPr sz="2800" dirty="0">
                <a:latin typeface="Calibri"/>
                <a:cs typeface="Calibri"/>
              </a:rPr>
              <a:t>is  </a:t>
            </a:r>
            <a:r>
              <a:rPr sz="2800" spc="-10" dirty="0">
                <a:latin typeface="Calibri"/>
                <a:cs typeface="Calibri"/>
              </a:rPr>
              <a:t>energy conservation </a:t>
            </a:r>
            <a:r>
              <a:rPr sz="2800" spc="-5" dirty="0">
                <a:latin typeface="Calibri"/>
                <a:cs typeface="Calibri"/>
              </a:rPr>
              <a:t>leading </a:t>
            </a:r>
            <a:r>
              <a:rPr sz="2800" spc="-10" dirty="0">
                <a:latin typeface="Calibri"/>
                <a:cs typeface="Calibri"/>
              </a:rPr>
              <a:t>to decrease in heating  damage.</a:t>
            </a:r>
            <a:endParaRPr sz="2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20" dirty="0">
                <a:latin typeface="Calibri"/>
                <a:cs typeface="Calibri"/>
              </a:rPr>
              <a:t>prevent </a:t>
            </a:r>
            <a:r>
              <a:rPr sz="2800" spc="-10" dirty="0">
                <a:latin typeface="Calibri"/>
                <a:cs typeface="Calibri"/>
              </a:rPr>
              <a:t>summertime overheating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building.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3" y="126619"/>
            <a:ext cx="8128737" cy="1354217"/>
          </a:xfrm>
        </p:spPr>
        <p:txBody>
          <a:bodyPr/>
          <a:lstStyle/>
          <a:p>
            <a:r>
              <a:rPr lang="en-US" dirty="0" smtClean="0"/>
              <a:t>THERMAL INSULATION METHODS</a:t>
            </a:r>
            <a:endParaRPr lang="en-US" dirty="0"/>
          </a:p>
        </p:txBody>
      </p:sp>
      <p:sp>
        <p:nvSpPr>
          <p:cNvPr id="4" name="object 8"/>
          <p:cNvSpPr txBox="1">
            <a:spLocks noGrp="1"/>
          </p:cNvSpPr>
          <p:nvPr>
            <p:ph type="body" idx="1"/>
          </p:nvPr>
        </p:nvSpPr>
        <p:spPr>
          <a:xfrm>
            <a:off x="535939" y="1509978"/>
            <a:ext cx="3883661" cy="3137397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25"/>
              </a:spcBef>
              <a:buSzPct val="80357"/>
              <a:buAutoNum type="arabicPeriod"/>
              <a:tabLst>
                <a:tab pos="469265" algn="l"/>
                <a:tab pos="469900" algn="l"/>
              </a:tabLst>
            </a:pPr>
            <a:r>
              <a:rPr sz="2800" spc="35" dirty="0">
                <a:latin typeface="Calibri"/>
                <a:cs typeface="Calibri"/>
              </a:rPr>
              <a:t>heat </a:t>
            </a:r>
            <a:r>
              <a:rPr sz="2800" spc="-5" dirty="0">
                <a:latin typeface="Calibri"/>
                <a:cs typeface="Calibri"/>
              </a:rPr>
              <a:t>insulation </a:t>
            </a:r>
            <a:r>
              <a:rPr sz="2800" spc="60" dirty="0">
                <a:latin typeface="Calibri"/>
                <a:cs typeface="Calibri"/>
              </a:rPr>
              <a:t>by</a:t>
            </a:r>
            <a:r>
              <a:rPr sz="2800" spc="260" dirty="0">
                <a:latin typeface="Calibri"/>
                <a:cs typeface="Calibri"/>
              </a:rPr>
              <a:t> </a:t>
            </a:r>
            <a:r>
              <a:rPr sz="2800" spc="30" dirty="0">
                <a:latin typeface="Calibri"/>
                <a:cs typeface="Calibri"/>
              </a:rPr>
              <a:t>orientation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25"/>
              </a:spcBef>
              <a:buSzPct val="80357"/>
              <a:buAutoNum type="arabicPeriod"/>
              <a:tabLst>
                <a:tab pos="469265" algn="l"/>
                <a:tab pos="469900" algn="l"/>
              </a:tabLst>
            </a:pPr>
            <a:r>
              <a:rPr sz="2800" spc="90" dirty="0">
                <a:latin typeface="Calibri"/>
                <a:cs typeface="Calibri"/>
              </a:rPr>
              <a:t>Heat </a:t>
            </a:r>
            <a:r>
              <a:rPr sz="2800" spc="-10" dirty="0">
                <a:latin typeface="Calibri"/>
                <a:cs typeface="Calibri"/>
              </a:rPr>
              <a:t>insulation </a:t>
            </a:r>
            <a:r>
              <a:rPr sz="2800" spc="60" dirty="0">
                <a:latin typeface="Calibri"/>
                <a:cs typeface="Calibri"/>
              </a:rPr>
              <a:t>by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65" dirty="0">
                <a:latin typeface="Calibri"/>
                <a:cs typeface="Calibri"/>
              </a:rPr>
              <a:t>shading</a:t>
            </a:r>
            <a:endParaRPr sz="2800" dirty="0">
              <a:latin typeface="Calibri"/>
              <a:cs typeface="Calibri"/>
            </a:endParaRPr>
          </a:p>
          <a:p>
            <a:pPr marL="469900" marR="135890" indent="-457200">
              <a:lnSpc>
                <a:spcPts val="3190"/>
              </a:lnSpc>
              <a:spcBef>
                <a:spcPts val="1689"/>
              </a:spcBef>
              <a:buSzPct val="80357"/>
              <a:buAutoNum type="arabicPeriod"/>
              <a:tabLst>
                <a:tab pos="469265" algn="l"/>
                <a:tab pos="469900" algn="l"/>
                <a:tab pos="1464945" algn="l"/>
                <a:tab pos="3144520" algn="l"/>
                <a:tab pos="3767454" algn="l"/>
              </a:tabLst>
            </a:pPr>
            <a:r>
              <a:rPr sz="2800" spc="95" dirty="0">
                <a:latin typeface="Calibri"/>
                <a:cs typeface="Calibri"/>
              </a:rPr>
              <a:t>H</a:t>
            </a:r>
            <a:r>
              <a:rPr sz="2800" spc="13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4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5" dirty="0">
                <a:latin typeface="Calibri"/>
                <a:cs typeface="Calibri"/>
              </a:rPr>
              <a:t>i</a:t>
            </a:r>
            <a:r>
              <a:rPr sz="2800" spc="-135" dirty="0">
                <a:latin typeface="Calibri"/>
                <a:cs typeface="Calibri"/>
              </a:rPr>
              <a:t>n</a:t>
            </a:r>
            <a:r>
              <a:rPr sz="2800" spc="300" dirty="0">
                <a:latin typeface="Calibri"/>
                <a:cs typeface="Calibri"/>
              </a:rPr>
              <a:t>s</a:t>
            </a:r>
            <a:r>
              <a:rPr sz="2800" spc="-175" dirty="0">
                <a:latin typeface="Calibri"/>
                <a:cs typeface="Calibri"/>
              </a:rPr>
              <a:t>u</a:t>
            </a:r>
            <a:r>
              <a:rPr sz="2800" spc="-6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45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i</a:t>
            </a:r>
            <a:r>
              <a:rPr sz="2800" spc="135" dirty="0">
                <a:latin typeface="Calibri"/>
                <a:cs typeface="Calibri"/>
              </a:rPr>
              <a:t>o</a:t>
            </a:r>
            <a:r>
              <a:rPr sz="2800" spc="-14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70" dirty="0" smtClean="0">
                <a:latin typeface="Calibri"/>
                <a:cs typeface="Calibri"/>
              </a:rPr>
              <a:t>b</a:t>
            </a:r>
            <a:r>
              <a:rPr sz="2800" spc="50" dirty="0" smtClean="0">
                <a:latin typeface="Calibri"/>
                <a:cs typeface="Calibri"/>
              </a:rPr>
              <a:t>y</a:t>
            </a:r>
            <a:r>
              <a:rPr sz="2800" dirty="0" smtClean="0">
                <a:latin typeface="Calibri"/>
                <a:cs typeface="Calibri"/>
              </a:rPr>
              <a:t>	</a:t>
            </a:r>
            <a:r>
              <a:rPr sz="2800" spc="80" dirty="0" smtClean="0">
                <a:latin typeface="Calibri"/>
                <a:cs typeface="Calibri"/>
              </a:rPr>
              <a:t>p</a:t>
            </a:r>
            <a:r>
              <a:rPr sz="2800" spc="65" dirty="0" smtClean="0">
                <a:latin typeface="Calibri"/>
                <a:cs typeface="Calibri"/>
              </a:rPr>
              <a:t>r</a:t>
            </a:r>
            <a:r>
              <a:rPr sz="2800" spc="135" dirty="0" smtClean="0">
                <a:latin typeface="Calibri"/>
                <a:cs typeface="Calibri"/>
              </a:rPr>
              <a:t>o</a:t>
            </a:r>
            <a:r>
              <a:rPr sz="2800" spc="105" dirty="0" smtClean="0">
                <a:latin typeface="Calibri"/>
                <a:cs typeface="Calibri"/>
              </a:rPr>
              <a:t>p</a:t>
            </a:r>
            <a:r>
              <a:rPr sz="2800" spc="125" dirty="0" smtClean="0">
                <a:latin typeface="Calibri"/>
                <a:cs typeface="Calibri"/>
              </a:rPr>
              <a:t>e</a:t>
            </a:r>
            <a:r>
              <a:rPr sz="2800" spc="35" dirty="0" smtClean="0">
                <a:latin typeface="Calibri"/>
                <a:cs typeface="Calibri"/>
              </a:rPr>
              <a:t>r  </a:t>
            </a:r>
            <a:r>
              <a:rPr sz="2800" spc="55" dirty="0">
                <a:latin typeface="Calibri"/>
                <a:cs typeface="Calibri"/>
              </a:rPr>
              <a:t>ceiling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9"/>
          <p:cNvSpPr/>
          <p:nvPr/>
        </p:nvSpPr>
        <p:spPr>
          <a:xfrm>
            <a:off x="4571999" y="1500879"/>
            <a:ext cx="4410456" cy="3357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992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687</Words>
  <Application>Microsoft Office PowerPoint</Application>
  <PresentationFormat>On-screen Show (4:3)</PresentationFormat>
  <Paragraphs>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THERMAL INSULATION</vt:lpstr>
      <vt:lpstr>WHAT IS THERMAL INSULATION?</vt:lpstr>
      <vt:lpstr>UNDERSTANDING HEAT FLOW /HEAT TRANSFER</vt:lpstr>
      <vt:lpstr>CONDUCTION</vt:lpstr>
      <vt:lpstr>PowerPoint Presentation</vt:lpstr>
      <vt:lpstr>CONVECTION</vt:lpstr>
      <vt:lpstr>RADIATION</vt:lpstr>
      <vt:lpstr>PURPOSE AND REQUIREMENT OF  THERMAL INSULATION</vt:lpstr>
      <vt:lpstr>THERMAL INSULATION METHODS</vt:lpstr>
      <vt:lpstr>PowerPoint Presentation</vt:lpstr>
      <vt:lpstr>PowerPoint Presentation</vt:lpstr>
      <vt:lpstr>PowerPoint Presentation</vt:lpstr>
      <vt:lpstr>ADVANTAGES OF THERMAL  INSULATION</vt:lpstr>
      <vt:lpstr>MATERIALS</vt:lpstr>
      <vt:lpstr>FIBERGLASS</vt:lpstr>
      <vt:lpstr>PowerPoint Presentation</vt:lpstr>
      <vt:lpstr>PowerPoint Presentation</vt:lpstr>
      <vt:lpstr>CELLULOSE</vt:lpstr>
      <vt:lpstr>APPLICATION OF CELLULOSE</vt:lpstr>
      <vt:lpstr>PowerPoint Presentation</vt:lpstr>
      <vt:lpstr>PowerPoint Presentation</vt:lpstr>
      <vt:lpstr>MINERAL WOOL</vt:lpstr>
      <vt:lpstr>PowerPoint Presentation</vt:lpstr>
      <vt:lpstr>PowerPoint Presentation</vt:lpstr>
      <vt:lpstr>POLYSTYRENE</vt:lpstr>
      <vt:lpstr>PowerPoint Presentation</vt:lpstr>
      <vt:lpstr>PowerPoint Presentation</vt:lpstr>
      <vt:lpstr>POLYURETHANEFORM</vt:lpstr>
      <vt:lpstr>PowerPoint Presentation</vt:lpstr>
      <vt:lpstr>APPLICATION OF POLYURETHANE  FOAM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INSULATION</dc:title>
  <cp:lastModifiedBy>PC</cp:lastModifiedBy>
  <cp:revision>6</cp:revision>
  <dcterms:created xsi:type="dcterms:W3CDTF">2020-11-21T13:57:01Z</dcterms:created>
  <dcterms:modified xsi:type="dcterms:W3CDTF">2020-11-22T04:12:58Z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2020-11-21T00:00:00Z</vt:filetime>
  </property>
</Properties>
</file>