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656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8000" cy="9143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83691" y="0"/>
            <a:ext cx="5657215" cy="508000"/>
          </a:xfrm>
          <a:custGeom>
            <a:avLst/>
            <a:gdLst/>
            <a:ahLst/>
            <a:cxnLst/>
            <a:rect l="l" t="t" r="r" b="b"/>
            <a:pathLst>
              <a:path w="5657215" h="508000">
                <a:moveTo>
                  <a:pt x="0" y="507492"/>
                </a:moveTo>
                <a:lnTo>
                  <a:pt x="5657088" y="507492"/>
                </a:lnTo>
                <a:lnTo>
                  <a:pt x="5657088" y="0"/>
                </a:lnTo>
                <a:lnTo>
                  <a:pt x="0" y="0"/>
                </a:lnTo>
                <a:lnTo>
                  <a:pt x="0" y="507492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83691" y="8247888"/>
            <a:ext cx="5657215" cy="0"/>
          </a:xfrm>
          <a:custGeom>
            <a:avLst/>
            <a:gdLst/>
            <a:ahLst/>
            <a:cxnLst/>
            <a:rect l="l" t="t" r="r" b="b"/>
            <a:pathLst>
              <a:path w="5657215">
                <a:moveTo>
                  <a:pt x="0" y="0"/>
                </a:moveTo>
                <a:lnTo>
                  <a:pt x="5657088" y="0"/>
                </a:lnTo>
              </a:path>
            </a:pathLst>
          </a:custGeom>
          <a:ln w="36575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80588" y="2676144"/>
            <a:ext cx="3488436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8000" cy="9143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83691" y="0"/>
            <a:ext cx="5657215" cy="508000"/>
          </a:xfrm>
          <a:custGeom>
            <a:avLst/>
            <a:gdLst/>
            <a:ahLst/>
            <a:cxnLst/>
            <a:rect l="l" t="t" r="r" b="b"/>
            <a:pathLst>
              <a:path w="5657215" h="508000">
                <a:moveTo>
                  <a:pt x="0" y="507492"/>
                </a:moveTo>
                <a:lnTo>
                  <a:pt x="5657088" y="507492"/>
                </a:lnTo>
                <a:lnTo>
                  <a:pt x="5657088" y="0"/>
                </a:lnTo>
                <a:lnTo>
                  <a:pt x="0" y="0"/>
                </a:lnTo>
                <a:lnTo>
                  <a:pt x="0" y="507492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3665" y="72897"/>
            <a:ext cx="2550668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720" y="4027677"/>
            <a:ext cx="6550558" cy="478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429000" y="0"/>
            <a:ext cx="13335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691" y="0"/>
            <a:ext cx="5657215" cy="508000"/>
          </a:xfrm>
          <a:custGeom>
            <a:avLst/>
            <a:gdLst/>
            <a:ahLst/>
            <a:cxnLst/>
            <a:rect l="l" t="t" r="r" b="b"/>
            <a:pathLst>
              <a:path w="5657215" h="508000">
                <a:moveTo>
                  <a:pt x="0" y="507492"/>
                </a:moveTo>
                <a:lnTo>
                  <a:pt x="5657088" y="507492"/>
                </a:lnTo>
                <a:lnTo>
                  <a:pt x="5657088" y="0"/>
                </a:lnTo>
                <a:lnTo>
                  <a:pt x="0" y="0"/>
                </a:lnTo>
                <a:lnTo>
                  <a:pt x="0" y="507492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691" y="8247888"/>
            <a:ext cx="5657215" cy="0"/>
          </a:xfrm>
          <a:custGeom>
            <a:avLst/>
            <a:gdLst/>
            <a:ahLst/>
            <a:cxnLst/>
            <a:rect l="l" t="t" r="r" b="b"/>
            <a:pathLst>
              <a:path w="5657215">
                <a:moveTo>
                  <a:pt x="0" y="0"/>
                </a:moveTo>
                <a:lnTo>
                  <a:pt x="5657088" y="0"/>
                </a:lnTo>
              </a:path>
            </a:pathLst>
          </a:custGeom>
          <a:ln w="36575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ACOUSTICAL DESIGN FOR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bject 6"/>
          <p:cNvSpPr txBox="1"/>
          <p:nvPr/>
        </p:nvSpPr>
        <p:spPr>
          <a:xfrm>
            <a:off x="548131" y="2915234"/>
            <a:ext cx="569341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15" dirty="0">
                <a:latin typeface="Times New Roman"/>
                <a:cs typeface="Times New Roman"/>
              </a:rPr>
              <a:t>AUDITORIUM</a:t>
            </a:r>
            <a:endParaRPr sz="6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0831" y="3896867"/>
            <a:ext cx="5664835" cy="0"/>
          </a:xfrm>
          <a:custGeom>
            <a:avLst/>
            <a:gdLst/>
            <a:ahLst/>
            <a:cxnLst/>
            <a:rect l="l" t="t" r="r" b="b"/>
            <a:pathLst>
              <a:path w="5664835">
                <a:moveTo>
                  <a:pt x="0" y="0"/>
                </a:moveTo>
                <a:lnTo>
                  <a:pt x="5664708" y="0"/>
                </a:lnTo>
              </a:path>
            </a:pathLst>
          </a:custGeom>
          <a:ln w="792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691" y="8247888"/>
            <a:ext cx="5657215" cy="0"/>
          </a:xfrm>
          <a:custGeom>
            <a:avLst/>
            <a:gdLst/>
            <a:ahLst/>
            <a:cxnLst/>
            <a:rect l="l" t="t" r="r" b="b"/>
            <a:pathLst>
              <a:path w="5657215">
                <a:moveTo>
                  <a:pt x="0" y="0"/>
                </a:moveTo>
                <a:lnTo>
                  <a:pt x="5657088" y="0"/>
                </a:lnTo>
              </a:path>
            </a:pathLst>
          </a:custGeom>
          <a:ln w="36575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INTRODUCTION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217931" y="5745479"/>
            <a:ext cx="2601468" cy="1952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7445" y="7746288"/>
            <a:ext cx="1327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AUDITORIUM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916" y="940054"/>
            <a:ext cx="6562090" cy="436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WHAT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</a:t>
            </a:r>
            <a:r>
              <a:rPr sz="18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AUDITORIUM</a:t>
            </a:r>
            <a:r>
              <a:rPr sz="1800" spc="-10" dirty="0">
                <a:latin typeface="Times New Roman"/>
                <a:cs typeface="Times New Roman"/>
              </a:rPr>
              <a:t>?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23241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-1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AUDITORIUM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ROOM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BUILT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TO</a:t>
            </a:r>
            <a:r>
              <a:rPr sz="1600" spc="-5" dirty="0">
                <a:latin typeface="Times New Roman"/>
                <a:cs typeface="Times New Roman"/>
              </a:rPr>
              <a:t> ENABLE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AN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AUDIENCE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TO  </a:t>
            </a:r>
            <a:r>
              <a:rPr sz="1600" spc="-5" dirty="0">
                <a:latin typeface="Times New Roman"/>
                <a:cs typeface="Times New Roman"/>
              </a:rPr>
              <a:t>HEAR AND </a:t>
            </a:r>
            <a:r>
              <a:rPr sz="1600" spc="-80" dirty="0">
                <a:latin typeface="Times New Roman"/>
                <a:cs typeface="Times New Roman"/>
              </a:rPr>
              <a:t>WATCH </a:t>
            </a:r>
            <a:r>
              <a:rPr sz="1600" spc="-5" dirty="0">
                <a:latin typeface="Times New Roman"/>
                <a:cs typeface="Times New Roman"/>
              </a:rPr>
              <a:t>PERFORMANCES </a:t>
            </a:r>
            <a:r>
              <a:rPr sz="1600" spc="-100" dirty="0">
                <a:latin typeface="Times New Roman"/>
                <a:cs typeface="Times New Roman"/>
              </a:rPr>
              <a:t>AT </a:t>
            </a:r>
            <a:r>
              <a:rPr sz="1600" spc="-5" dirty="0">
                <a:latin typeface="Times New Roman"/>
                <a:cs typeface="Times New Roman"/>
              </a:rPr>
              <a:t>VENUES SUCH AS  </a:t>
            </a:r>
            <a:r>
              <a:rPr sz="1600" spc="-25" dirty="0">
                <a:latin typeface="Times New Roman"/>
                <a:cs typeface="Times New Roman"/>
              </a:rPr>
              <a:t>THEATRES.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3750"/>
              <a:buFont typeface="Wingdings"/>
              <a:buChar char=""/>
              <a:tabLst>
                <a:tab pos="194310" algn="l"/>
              </a:tabLst>
            </a:pPr>
            <a:r>
              <a:rPr sz="1600" spc="-5" dirty="0">
                <a:latin typeface="Arial"/>
                <a:cs typeface="Arial"/>
              </a:rPr>
              <a:t>The auditorium </a:t>
            </a:r>
            <a:r>
              <a:rPr sz="1600" dirty="0">
                <a:latin typeface="Arial"/>
                <a:cs typeface="Arial"/>
              </a:rPr>
              <a:t>,as </a:t>
            </a:r>
            <a:r>
              <a:rPr sz="1600" spc="-5" dirty="0">
                <a:latin typeface="Arial"/>
                <a:cs typeface="Arial"/>
              </a:rPr>
              <a:t>a place for listening developed </a:t>
            </a:r>
            <a:r>
              <a:rPr sz="1600" dirty="0">
                <a:latin typeface="Arial"/>
                <a:cs typeface="Arial"/>
              </a:rPr>
              <a:t>from </a:t>
            </a:r>
            <a:r>
              <a:rPr sz="1600" spc="-5" dirty="0">
                <a:latin typeface="Arial"/>
                <a:cs typeface="Arial"/>
              </a:rPr>
              <a:t>the classical  open-air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theaters.</a:t>
            </a:r>
            <a:endParaRPr sz="1600" dirty="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buSzPct val="93750"/>
              <a:buFont typeface="Wingdings"/>
              <a:buChar char=""/>
              <a:tabLst>
                <a:tab pos="194310" algn="l"/>
              </a:tabLst>
            </a:pPr>
            <a:r>
              <a:rPr sz="1600" spc="-5" dirty="0">
                <a:latin typeface="Arial"/>
                <a:cs typeface="Arial"/>
              </a:rPr>
              <a:t>An auditorium includes any room intended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for: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085590" algn="l"/>
              </a:tabLst>
            </a:pPr>
            <a:r>
              <a:rPr sz="1600" spc="-5" dirty="0">
                <a:latin typeface="Arial"/>
                <a:cs typeface="Arial"/>
              </a:rPr>
              <a:t>1. Listening to music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including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theaters	2.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churches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768475" algn="l"/>
              </a:tabLst>
            </a:pPr>
            <a:r>
              <a:rPr sz="1600" spc="-5" dirty="0">
                <a:latin typeface="Arial"/>
                <a:cs typeface="Arial"/>
              </a:rPr>
              <a:t>3.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Classrooms	4. meeting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rooms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The design of various types of auditoriums </a:t>
            </a:r>
            <a:r>
              <a:rPr sz="1600" dirty="0">
                <a:latin typeface="Arial"/>
                <a:cs typeface="Arial"/>
              </a:rPr>
              <a:t>has </a:t>
            </a:r>
            <a:r>
              <a:rPr sz="1600" spc="-5" dirty="0">
                <a:latin typeface="Arial"/>
                <a:cs typeface="Arial"/>
              </a:rPr>
              <a:t>become a complex  problem, because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addition to its various , sometimes conflicting,  aesthetics, Functional , technical ,artistic and economical</a:t>
            </a:r>
            <a:r>
              <a:rPr sz="1600" spc="2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requirements</a:t>
            </a:r>
            <a:endParaRPr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,an auditorium of ten has to accommodate a large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audience.</a:t>
            </a:r>
            <a:endParaRPr sz="1600" dirty="0">
              <a:latin typeface="Arial"/>
              <a:cs typeface="Arial"/>
            </a:endParaRPr>
          </a:p>
          <a:p>
            <a:pPr marR="95250" algn="ctr">
              <a:lnSpc>
                <a:spcPct val="100000"/>
              </a:lnSpc>
              <a:spcBef>
                <a:spcPts val="1245"/>
              </a:spcBef>
              <a:tabLst>
                <a:tab pos="1511300" algn="l"/>
              </a:tabLst>
            </a:pP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AUDITORIUM	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ACOUSTICS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0727" y="6118352"/>
            <a:ext cx="37052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The room in which we listen to sounds has  an </a:t>
            </a:r>
            <a:r>
              <a:rPr sz="1600" spc="-10" dirty="0">
                <a:latin typeface="Times New Roman"/>
                <a:cs typeface="Times New Roman"/>
              </a:rPr>
              <a:t>important </a:t>
            </a:r>
            <a:r>
              <a:rPr sz="1600" spc="-5" dirty="0">
                <a:latin typeface="Times New Roman"/>
                <a:cs typeface="Times New Roman"/>
              </a:rPr>
              <a:t>influence on what we </a:t>
            </a:r>
            <a:r>
              <a:rPr sz="1600" spc="-20" dirty="0">
                <a:latin typeface="Times New Roman"/>
                <a:cs typeface="Times New Roman"/>
              </a:rPr>
              <a:t>hear. </a:t>
            </a:r>
            <a:r>
              <a:rPr sz="1600" spc="-5" dirty="0">
                <a:latin typeface="Times New Roman"/>
                <a:cs typeface="Times New Roman"/>
              </a:rPr>
              <a:t>This  section will identify </a:t>
            </a:r>
            <a:r>
              <a:rPr sz="1600" spc="-10" dirty="0">
                <a:latin typeface="Times New Roman"/>
                <a:cs typeface="Times New Roman"/>
              </a:rPr>
              <a:t>some </a:t>
            </a:r>
            <a:r>
              <a:rPr sz="1600" spc="-5" dirty="0">
                <a:latin typeface="Times New Roman"/>
                <a:cs typeface="Times New Roman"/>
              </a:rPr>
              <a:t>of the principal  </a:t>
            </a:r>
            <a:r>
              <a:rPr sz="1600" spc="-10" dirty="0">
                <a:latin typeface="Times New Roman"/>
                <a:cs typeface="Times New Roman"/>
              </a:rPr>
              <a:t>means </a:t>
            </a:r>
            <a:r>
              <a:rPr sz="1600" spc="-5" dirty="0">
                <a:latin typeface="Times New Roman"/>
                <a:cs typeface="Times New Roman"/>
              </a:rPr>
              <a:t>currently available </a:t>
            </a:r>
            <a:r>
              <a:rPr sz="1600" dirty="0">
                <a:latin typeface="Times New Roman"/>
                <a:cs typeface="Times New Roman"/>
              </a:rPr>
              <a:t>for </a:t>
            </a:r>
            <a:r>
              <a:rPr sz="1600" spc="-5" dirty="0">
                <a:latin typeface="Times New Roman"/>
                <a:cs typeface="Times New Roman"/>
              </a:rPr>
              <a:t>judging the  quality of an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auditorium.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237" y="7145273"/>
            <a:ext cx="82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766" y="557530"/>
            <a:ext cx="6414135" cy="629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The basic acoustic criteria </a:t>
            </a:r>
            <a:r>
              <a:rPr sz="2000" b="1" spc="-10" dirty="0">
                <a:latin typeface="Times New Roman"/>
                <a:cs typeface="Times New Roman"/>
              </a:rPr>
              <a:t>are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29845">
              <a:lnSpc>
                <a:spcPct val="100000"/>
              </a:lnSpc>
              <a:spcBef>
                <a:spcPts val="1940"/>
              </a:spcBef>
            </a:pPr>
            <a:r>
              <a:rPr sz="1600" spc="-5" dirty="0">
                <a:latin typeface="Times New Roman"/>
                <a:cs typeface="Times New Roman"/>
              </a:rPr>
              <a:t>Must have a low </a:t>
            </a:r>
            <a:r>
              <a:rPr sz="1600" spc="-10" dirty="0">
                <a:latin typeface="Times New Roman"/>
                <a:cs typeface="Times New Roman"/>
              </a:rPr>
              <a:t>ambient </a:t>
            </a:r>
            <a:r>
              <a:rPr sz="1600" spc="-5" dirty="0">
                <a:latin typeface="Times New Roman"/>
                <a:cs typeface="Times New Roman"/>
              </a:rPr>
              <a:t>noise level from the internal and external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sources</a:t>
            </a:r>
            <a:endParaRPr sz="1600">
              <a:latin typeface="Times New Roman"/>
              <a:cs typeface="Times New Roman"/>
            </a:endParaRPr>
          </a:p>
          <a:p>
            <a:pPr marL="316230" indent="-287020">
              <a:lnSpc>
                <a:spcPct val="100000"/>
              </a:lnSpc>
              <a:buFont typeface="Arial"/>
              <a:buChar char="•"/>
              <a:tabLst>
                <a:tab pos="316230" algn="l"/>
                <a:tab pos="316865" algn="l"/>
              </a:tabLst>
            </a:pPr>
            <a:r>
              <a:rPr sz="1600" spc="-5" dirty="0">
                <a:latin typeface="Times New Roman"/>
                <a:cs typeface="Times New Roman"/>
              </a:rPr>
              <a:t>Provide a reasonable level of acoustic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gain</a:t>
            </a:r>
            <a:endParaRPr sz="1600">
              <a:latin typeface="Times New Roman"/>
              <a:cs typeface="Times New Roman"/>
            </a:endParaRPr>
          </a:p>
          <a:p>
            <a:pPr marL="316230" indent="-287020">
              <a:lnSpc>
                <a:spcPct val="100000"/>
              </a:lnSpc>
              <a:buFont typeface="Arial"/>
              <a:buChar char="•"/>
              <a:tabLst>
                <a:tab pos="316230" algn="l"/>
                <a:tab pos="316865" algn="l"/>
              </a:tabLst>
            </a:pPr>
            <a:r>
              <a:rPr sz="1600" spc="-5" dirty="0">
                <a:latin typeface="Times New Roman"/>
                <a:cs typeface="Times New Roman"/>
              </a:rPr>
              <a:t>Provide appropriate reverberation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time</a:t>
            </a:r>
            <a:endParaRPr sz="1600">
              <a:latin typeface="Times New Roman"/>
              <a:cs typeface="Times New Roman"/>
            </a:endParaRPr>
          </a:p>
          <a:p>
            <a:pPr marL="316230" indent="-287020">
              <a:lnSpc>
                <a:spcPct val="100000"/>
              </a:lnSpc>
              <a:buFont typeface="Arial"/>
              <a:buChar char="•"/>
              <a:tabLst>
                <a:tab pos="316230" algn="l"/>
                <a:tab pos="316865" algn="l"/>
              </a:tabLst>
            </a:pPr>
            <a:r>
              <a:rPr sz="1600" spc="-30" dirty="0">
                <a:latin typeface="Times New Roman"/>
                <a:cs typeface="Times New Roman"/>
              </a:rPr>
              <a:t>Avoid </a:t>
            </a:r>
            <a:r>
              <a:rPr sz="1600" spc="-5" dirty="0">
                <a:latin typeface="Times New Roman"/>
                <a:cs typeface="Times New Roman"/>
              </a:rPr>
              <a:t>artifacts such as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echoes.</a:t>
            </a:r>
            <a:endParaRPr sz="1600">
              <a:latin typeface="Times New Roman"/>
              <a:cs typeface="Times New Roman"/>
            </a:endParaRPr>
          </a:p>
          <a:p>
            <a:pPr marL="29845" marR="3515360" algn="just">
              <a:lnSpc>
                <a:spcPct val="100000"/>
              </a:lnSpc>
              <a:spcBef>
                <a:spcPts val="1215"/>
              </a:spcBef>
              <a:buSzPct val="93750"/>
              <a:buFont typeface="Wingdings"/>
              <a:buChar char=""/>
              <a:tabLst>
                <a:tab pos="211454" algn="l"/>
              </a:tabLst>
            </a:pPr>
            <a:r>
              <a:rPr sz="1600" spc="-5" dirty="0">
                <a:latin typeface="Arial"/>
                <a:cs typeface="Arial"/>
              </a:rPr>
              <a:t>Hearing conditions </a:t>
            </a:r>
            <a:r>
              <a:rPr sz="1600" dirty="0">
                <a:latin typeface="Arial"/>
                <a:cs typeface="Arial"/>
              </a:rPr>
              <a:t>in any  </a:t>
            </a:r>
            <a:r>
              <a:rPr sz="1600" spc="-5" dirty="0">
                <a:latin typeface="Arial"/>
                <a:cs typeface="Arial"/>
              </a:rPr>
              <a:t>auditorium are considerably  affected </a:t>
            </a:r>
            <a:r>
              <a:rPr sz="1600" dirty="0">
                <a:latin typeface="Arial"/>
                <a:cs typeface="Arial"/>
              </a:rPr>
              <a:t>by purely </a:t>
            </a:r>
            <a:r>
              <a:rPr sz="1600" spc="-5" dirty="0">
                <a:latin typeface="Arial"/>
                <a:cs typeface="Arial"/>
              </a:rPr>
              <a:t>architectural  considerations </a:t>
            </a:r>
            <a:r>
              <a:rPr sz="1600" dirty="0">
                <a:latin typeface="Arial"/>
                <a:cs typeface="Arial"/>
              </a:rPr>
              <a:t>like:</a:t>
            </a:r>
            <a:endParaRPr sz="1600">
              <a:latin typeface="Arial"/>
              <a:cs typeface="Arial"/>
            </a:endParaRPr>
          </a:p>
          <a:p>
            <a:pPr marL="199390" indent="-170180">
              <a:lnSpc>
                <a:spcPct val="100000"/>
              </a:lnSpc>
              <a:buSzPct val="93750"/>
              <a:buAutoNum type="arabicPeriod"/>
              <a:tabLst>
                <a:tab pos="200025" algn="l"/>
              </a:tabLst>
            </a:pPr>
            <a:r>
              <a:rPr sz="1600" spc="-5" dirty="0">
                <a:latin typeface="Arial"/>
                <a:cs typeface="Arial"/>
              </a:rPr>
              <a:t>Shape</a:t>
            </a:r>
            <a:endParaRPr sz="1600">
              <a:latin typeface="Arial"/>
              <a:cs typeface="Arial"/>
            </a:endParaRPr>
          </a:p>
          <a:p>
            <a:pPr marL="271780" indent="-242570">
              <a:lnSpc>
                <a:spcPct val="100000"/>
              </a:lnSpc>
              <a:buSzPct val="93750"/>
              <a:buAutoNum type="arabicPeriod"/>
              <a:tabLst>
                <a:tab pos="272415" algn="l"/>
              </a:tabLst>
            </a:pPr>
            <a:r>
              <a:rPr sz="1600" spc="-5" dirty="0">
                <a:latin typeface="Arial"/>
                <a:cs typeface="Arial"/>
              </a:rPr>
              <a:t>Layout </a:t>
            </a:r>
            <a:r>
              <a:rPr sz="1600" dirty="0">
                <a:latin typeface="Arial"/>
                <a:cs typeface="Arial"/>
              </a:rPr>
              <a:t>of </a:t>
            </a:r>
            <a:r>
              <a:rPr sz="1600" spc="-5" dirty="0">
                <a:latin typeface="Arial"/>
                <a:cs typeface="Arial"/>
              </a:rPr>
              <a:t>boundary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surfaces</a:t>
            </a:r>
            <a:endParaRPr sz="1600">
              <a:latin typeface="Arial"/>
              <a:cs typeface="Arial"/>
            </a:endParaRPr>
          </a:p>
          <a:p>
            <a:pPr marL="714375" indent="-227965">
              <a:lnSpc>
                <a:spcPct val="100000"/>
              </a:lnSpc>
              <a:buSzPct val="93750"/>
              <a:buAutoNum type="arabicPeriod"/>
              <a:tabLst>
                <a:tab pos="715010" algn="l"/>
              </a:tabLst>
            </a:pPr>
            <a:r>
              <a:rPr sz="1600" spc="-5" dirty="0">
                <a:latin typeface="Arial"/>
                <a:cs typeface="Arial"/>
              </a:rPr>
              <a:t>Dimensions</a:t>
            </a:r>
            <a:endParaRPr sz="1600">
              <a:latin typeface="Arial"/>
              <a:cs typeface="Arial"/>
            </a:endParaRPr>
          </a:p>
          <a:p>
            <a:pPr marL="256540" indent="-227329">
              <a:lnSpc>
                <a:spcPct val="100000"/>
              </a:lnSpc>
              <a:buSzPct val="93750"/>
              <a:buAutoNum type="arabicPeriod"/>
              <a:tabLst>
                <a:tab pos="257175" algn="l"/>
              </a:tabLst>
            </a:pPr>
            <a:r>
              <a:rPr sz="1600" spc="-5" dirty="0">
                <a:latin typeface="Arial"/>
                <a:cs typeface="Arial"/>
              </a:rPr>
              <a:t>Seating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arrangements</a:t>
            </a:r>
            <a:endParaRPr sz="1600">
              <a:latin typeface="Arial"/>
              <a:cs typeface="Arial"/>
            </a:endParaRPr>
          </a:p>
          <a:p>
            <a:pPr marL="256540" indent="-227329">
              <a:lnSpc>
                <a:spcPct val="100000"/>
              </a:lnSpc>
              <a:buSzPct val="93750"/>
              <a:buAutoNum type="arabicPeriod"/>
              <a:tabLst>
                <a:tab pos="257175" algn="l"/>
              </a:tabLst>
            </a:pPr>
            <a:r>
              <a:rPr sz="1600" spc="-20" dirty="0">
                <a:latin typeface="Arial"/>
                <a:cs typeface="Arial"/>
              </a:rPr>
              <a:t>Volume</a:t>
            </a:r>
            <a:endParaRPr sz="1600">
              <a:latin typeface="Arial"/>
              <a:cs typeface="Arial"/>
            </a:endParaRPr>
          </a:p>
          <a:p>
            <a:pPr marL="246379" indent="-217170">
              <a:lnSpc>
                <a:spcPct val="100000"/>
              </a:lnSpc>
              <a:buSzPct val="93750"/>
              <a:buAutoNum type="arabicPeriod"/>
              <a:tabLst>
                <a:tab pos="247015" algn="l"/>
              </a:tabLst>
            </a:pPr>
            <a:r>
              <a:rPr sz="1600" spc="-5" dirty="0">
                <a:latin typeface="Arial"/>
                <a:cs typeface="Arial"/>
              </a:rPr>
              <a:t>Audience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capacity</a:t>
            </a:r>
            <a:endParaRPr sz="1600">
              <a:latin typeface="Arial"/>
              <a:cs typeface="Arial"/>
            </a:endParaRPr>
          </a:p>
          <a:p>
            <a:pPr marL="17145" algn="ctr">
              <a:lnSpc>
                <a:spcPct val="100000"/>
              </a:lnSpc>
              <a:spcBef>
                <a:spcPts val="880"/>
              </a:spcBef>
            </a:pPr>
            <a:r>
              <a:rPr sz="2400" b="1" spc="-20" dirty="0">
                <a:latin typeface="Arial"/>
                <a:cs typeface="Arial"/>
              </a:rPr>
              <a:t>REVERBERATION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605"/>
              </a:spcBef>
              <a:buFont typeface="Wingdings"/>
              <a:buChar char="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A reverberation,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created when a sound or signal </a:t>
            </a:r>
            <a:r>
              <a:rPr sz="1600" spc="-1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reflected  causing a large number of reflections to build up and then </a:t>
            </a:r>
            <a:r>
              <a:rPr sz="1600" dirty="0">
                <a:latin typeface="Arial"/>
                <a:cs typeface="Arial"/>
              </a:rPr>
              <a:t>decay </a:t>
            </a:r>
            <a:r>
              <a:rPr sz="1600" spc="-5" dirty="0">
                <a:latin typeface="Arial"/>
                <a:cs typeface="Arial"/>
              </a:rPr>
              <a:t>as  the sound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absorbed </a:t>
            </a:r>
            <a:r>
              <a:rPr sz="1600" dirty="0">
                <a:latin typeface="Arial"/>
                <a:cs typeface="Arial"/>
              </a:rPr>
              <a:t>by </a:t>
            </a:r>
            <a:r>
              <a:rPr sz="1600" spc="-5" dirty="0">
                <a:latin typeface="Arial"/>
                <a:cs typeface="Arial"/>
              </a:rPr>
              <a:t>the surfaces of objects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the space –  </a:t>
            </a:r>
            <a:r>
              <a:rPr sz="1600" spc="-10" dirty="0">
                <a:latin typeface="Arial"/>
                <a:cs typeface="Arial"/>
              </a:rPr>
              <a:t>which </a:t>
            </a:r>
            <a:r>
              <a:rPr sz="1600" spc="-5" dirty="0">
                <a:latin typeface="Arial"/>
                <a:cs typeface="Arial"/>
              </a:rPr>
              <a:t>could include furniture, people, and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air.</a:t>
            </a:r>
            <a:endParaRPr sz="1600">
              <a:latin typeface="Arial"/>
              <a:cs typeface="Arial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Reverberation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an important </a:t>
            </a:r>
            <a:r>
              <a:rPr sz="1600" dirty="0">
                <a:latin typeface="Arial"/>
                <a:cs typeface="Arial"/>
              </a:rPr>
              <a:t>parameter </a:t>
            </a:r>
            <a:r>
              <a:rPr sz="1600" spc="-5" dirty="0">
                <a:latin typeface="Arial"/>
                <a:cs typeface="Arial"/>
              </a:rPr>
              <a:t>that helps define </a:t>
            </a:r>
            <a:r>
              <a:rPr sz="1600" dirty="0">
                <a:latin typeface="Arial"/>
                <a:cs typeface="Arial"/>
              </a:rPr>
              <a:t>the  </a:t>
            </a:r>
            <a:r>
              <a:rPr sz="1600" spc="-5" dirty="0">
                <a:latin typeface="Arial"/>
                <a:cs typeface="Arial"/>
              </a:rPr>
              <a:t>sound quality of an acoustic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space.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0996" y="6979919"/>
            <a:ext cx="4692396" cy="1886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903" y="632206"/>
            <a:ext cx="9220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b="1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b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HO</a:t>
            </a:r>
          </a:p>
        </p:txBody>
      </p:sp>
      <p:sp>
        <p:nvSpPr>
          <p:cNvPr id="3" name="object 3"/>
          <p:cNvSpPr/>
          <p:nvPr/>
        </p:nvSpPr>
        <p:spPr>
          <a:xfrm>
            <a:off x="4648200" y="1911095"/>
            <a:ext cx="1795272" cy="1927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099515"/>
            <a:ext cx="6500495" cy="2084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Echo is a reflection of sound that arrives at the listener with a delay  after the direct sound. The delay is proportional to the distance of the  reflecting surface from the source and the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listener.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85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Large enclosed spaces are all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potentially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Arial"/>
                <a:cs typeface="Arial"/>
              </a:rPr>
              <a:t>subject to the problem of discrete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echoes.</a:t>
            </a:r>
            <a:endParaRPr sz="1600">
              <a:latin typeface="Arial"/>
              <a:cs typeface="Arial"/>
            </a:endParaRPr>
          </a:p>
          <a:p>
            <a:pPr marL="299085" marR="211391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The long path lengths and multiplicity of  seating positions near and far from the sound  source can easily create echo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problems.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70376" y="6248400"/>
            <a:ext cx="2935224" cy="2691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3720" y="4027677"/>
            <a:ext cx="6473190" cy="4780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8765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ABSORPTION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Times New Roman"/>
              <a:cs typeface="Times New Roman"/>
            </a:endParaRPr>
          </a:p>
          <a:p>
            <a:pPr marL="374650" marR="6985" indent="-342900">
              <a:lnSpc>
                <a:spcPct val="100000"/>
              </a:lnSpc>
              <a:buChar char="•"/>
              <a:tabLst>
                <a:tab pos="374650" algn="l"/>
                <a:tab pos="375285" algn="l"/>
              </a:tabLst>
            </a:pPr>
            <a:r>
              <a:rPr sz="1600" spc="-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majority </a:t>
            </a:r>
            <a:r>
              <a:rPr sz="1600" spc="-5" dirty="0">
                <a:latin typeface="Arial"/>
                <a:cs typeface="Arial"/>
              </a:rPr>
              <a:t>of absorption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provided by the audience, therefore,  the room surfaces can be relatively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reflective.</a:t>
            </a:r>
            <a:endParaRPr sz="1600">
              <a:latin typeface="Arial"/>
              <a:cs typeface="Arial"/>
            </a:endParaRPr>
          </a:p>
          <a:p>
            <a:pPr marL="374650" marR="508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74650" algn="l"/>
                <a:tab pos="375285" algn="l"/>
              </a:tabLst>
            </a:pPr>
            <a:r>
              <a:rPr sz="1600" spc="-5" dirty="0">
                <a:latin typeface="Arial"/>
                <a:cs typeface="Arial"/>
              </a:rPr>
              <a:t>In larger halls, where </a:t>
            </a:r>
            <a:r>
              <a:rPr sz="1600" dirty="0">
                <a:latin typeface="Arial"/>
                <a:cs typeface="Arial"/>
              </a:rPr>
              <a:t>there is </a:t>
            </a:r>
            <a:r>
              <a:rPr sz="1600" spc="-5" dirty="0">
                <a:latin typeface="Arial"/>
                <a:cs typeface="Arial"/>
              </a:rPr>
              <a:t>greater room volume per seat ,  relatively greater room absorption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needed.</a:t>
            </a:r>
            <a:endParaRPr sz="1600">
              <a:latin typeface="Arial"/>
              <a:cs typeface="Arial"/>
            </a:endParaRPr>
          </a:p>
          <a:p>
            <a:pPr marL="374650" marR="5080" indent="-342900">
              <a:lnSpc>
                <a:spcPct val="100000"/>
              </a:lnSpc>
              <a:spcBef>
                <a:spcPts val="390"/>
              </a:spcBef>
              <a:buChar char="•"/>
              <a:tabLst>
                <a:tab pos="374650" algn="l"/>
                <a:tab pos="375285" algn="l"/>
              </a:tabLst>
            </a:pPr>
            <a:r>
              <a:rPr sz="1600" spc="-5" dirty="0">
                <a:latin typeface="Arial"/>
                <a:cs typeface="Arial"/>
              </a:rPr>
              <a:t>a reflective front stage provides strong </a:t>
            </a:r>
            <a:r>
              <a:rPr sz="1600" dirty="0">
                <a:latin typeface="Arial"/>
                <a:cs typeface="Arial"/>
              </a:rPr>
              <a:t>early </a:t>
            </a:r>
            <a:r>
              <a:rPr sz="1600" spc="-5" dirty="0">
                <a:latin typeface="Arial"/>
                <a:cs typeface="Arial"/>
              </a:rPr>
              <a:t>reflections that are  integrated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direct </a:t>
            </a:r>
            <a:r>
              <a:rPr sz="1600" spc="-5" dirty="0">
                <a:latin typeface="Arial"/>
                <a:cs typeface="Arial"/>
              </a:rPr>
              <a:t>sound and enhance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299085" marR="2959100" indent="-287020" algn="just">
              <a:lnSpc>
                <a:spcPct val="100000"/>
              </a:lnSpc>
              <a:spcBef>
                <a:spcPts val="1285"/>
              </a:spcBef>
              <a:buChar char="•"/>
              <a:tabLst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strong late reflections and  reverberation, </a:t>
            </a:r>
            <a:r>
              <a:rPr sz="1600" dirty="0">
                <a:latin typeface="Arial"/>
                <a:cs typeface="Arial"/>
              </a:rPr>
              <a:t>such </a:t>
            </a:r>
            <a:r>
              <a:rPr sz="1600" spc="-5" dirty="0">
                <a:latin typeface="Arial"/>
                <a:cs typeface="Arial"/>
              </a:rPr>
              <a:t>as </a:t>
            </a:r>
            <a:r>
              <a:rPr sz="1600" dirty="0">
                <a:latin typeface="Arial"/>
                <a:cs typeface="Arial"/>
              </a:rPr>
              <a:t>from </a:t>
            </a:r>
            <a:r>
              <a:rPr sz="1600" spc="-5" dirty="0">
                <a:latin typeface="Arial"/>
                <a:cs typeface="Arial"/>
              </a:rPr>
              <a:t>rear  walls, </a:t>
            </a:r>
            <a:r>
              <a:rPr sz="1600" spc="-10" dirty="0">
                <a:latin typeface="Arial"/>
                <a:cs typeface="Arial"/>
              </a:rPr>
              <a:t>would </a:t>
            </a:r>
            <a:r>
              <a:rPr sz="1600" spc="-5" dirty="0">
                <a:latin typeface="Arial"/>
                <a:cs typeface="Arial"/>
              </a:rPr>
              <a:t>not be integrated </a:t>
            </a:r>
            <a:r>
              <a:rPr sz="1600" dirty="0">
                <a:latin typeface="Arial"/>
                <a:cs typeface="Arial"/>
              </a:rPr>
              <a:t>and  </a:t>
            </a:r>
            <a:r>
              <a:rPr sz="1600" spc="-5" dirty="0">
                <a:latin typeface="Arial"/>
                <a:cs typeface="Arial"/>
              </a:rPr>
              <a:t>may produce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echoes.</a:t>
            </a:r>
            <a:endParaRPr sz="1600">
              <a:latin typeface="Arial"/>
              <a:cs typeface="Arial"/>
            </a:endParaRPr>
          </a:p>
          <a:p>
            <a:pPr marL="299085" marR="295910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600" spc="-95" dirty="0">
                <a:latin typeface="Arial"/>
                <a:cs typeface="Arial"/>
              </a:rPr>
              <a:t>To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accommodate this, the stage  area</a:t>
            </a:r>
            <a:r>
              <a:rPr sz="1600" spc="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front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hall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are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made</a:t>
            </a:r>
            <a:endParaRPr sz="1600">
              <a:latin typeface="Arial"/>
              <a:cs typeface="Arial"/>
            </a:endParaRPr>
          </a:p>
          <a:p>
            <a:pPr marL="299085" marR="378460">
              <a:lnSpc>
                <a:spcPct val="100000"/>
              </a:lnSpc>
              <a:tabLst>
                <a:tab pos="6086475" algn="l"/>
              </a:tabLst>
            </a:pPr>
            <a:r>
              <a:rPr sz="1600" spc="-5" dirty="0">
                <a:latin typeface="Arial"/>
                <a:cs typeface="Arial"/>
              </a:rPr>
              <a:t>re</a:t>
            </a:r>
            <a:r>
              <a:rPr sz="1600" u="heavy" spc="-5" dirty="0">
                <a:uFill>
                  <a:solidFill>
                    <a:srgbClr val="AC0000"/>
                  </a:solidFill>
                </a:uFill>
                <a:latin typeface="Arial"/>
                <a:cs typeface="Arial"/>
              </a:rPr>
              <a:t>flective  and  absorption</a:t>
            </a:r>
            <a:r>
              <a:rPr sz="1600" u="heavy" spc="-80" dirty="0">
                <a:uFill>
                  <a:solidFill>
                    <a:srgbClr val="AC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dirty="0">
                <a:uFill>
                  <a:solidFill>
                    <a:srgbClr val="AC0000"/>
                  </a:solidFill>
                </a:uFill>
                <a:latin typeface="Arial"/>
                <a:cs typeface="Arial"/>
              </a:rPr>
              <a:t>is</a:t>
            </a:r>
            <a:r>
              <a:rPr sz="1600" u="heavy" spc="260" dirty="0">
                <a:uFill>
                  <a:solidFill>
                    <a:srgbClr val="AC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5" dirty="0">
                <a:uFill>
                  <a:solidFill>
                    <a:srgbClr val="AC0000"/>
                  </a:solidFill>
                </a:uFill>
                <a:latin typeface="Arial"/>
                <a:cs typeface="Arial"/>
              </a:rPr>
              <a:t>placed </a:t>
            </a:r>
            <a:r>
              <a:rPr sz="1600" u="heavy" dirty="0">
                <a:uFill>
                  <a:solidFill>
                    <a:srgbClr val="AC0000"/>
                  </a:solidFill>
                </a:uFill>
                <a:latin typeface="Arial"/>
                <a:cs typeface="Arial"/>
              </a:rPr>
              <a:t>	</a:t>
            </a:r>
            <a:r>
              <a:rPr sz="1600" dirty="0">
                <a:latin typeface="Arial"/>
                <a:cs typeface="Arial"/>
              </a:rPr>
              <a:t>                                              in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seating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area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1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rear</a:t>
            </a:r>
            <a:r>
              <a:rPr sz="1600" spc="1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1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hall.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691" y="8247888"/>
            <a:ext cx="5657215" cy="0"/>
          </a:xfrm>
          <a:custGeom>
            <a:avLst/>
            <a:gdLst/>
            <a:ahLst/>
            <a:cxnLst/>
            <a:rect l="l" t="t" r="r" b="b"/>
            <a:pathLst>
              <a:path w="5657215">
                <a:moveTo>
                  <a:pt x="0" y="0"/>
                </a:moveTo>
                <a:lnTo>
                  <a:pt x="5657088" y="0"/>
                </a:lnTo>
              </a:path>
            </a:pathLst>
          </a:custGeom>
          <a:ln w="36575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4394" y="42164"/>
            <a:ext cx="4152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ACOUSTICAL</a:t>
            </a:r>
            <a:r>
              <a:rPr spc="-100" dirty="0"/>
              <a:t> </a:t>
            </a:r>
            <a:r>
              <a:rPr spc="-5" dirty="0"/>
              <a:t>INSTRUMENTS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844" y="709930"/>
            <a:ext cx="6624955" cy="624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LOUDSPEAKERS</a:t>
            </a:r>
            <a:endParaRPr sz="2000">
              <a:latin typeface="Times New Roman"/>
              <a:cs typeface="Times New Roman"/>
            </a:endParaRPr>
          </a:p>
          <a:p>
            <a:pPr marL="83820" indent="-71755">
              <a:lnSpc>
                <a:spcPct val="100000"/>
              </a:lnSpc>
              <a:spcBef>
                <a:spcPts val="1830"/>
              </a:spcBef>
              <a:buSzPct val="93750"/>
              <a:buChar char="•"/>
              <a:tabLst>
                <a:tab pos="84455" algn="l"/>
              </a:tabLst>
            </a:pPr>
            <a:r>
              <a:rPr sz="1600" spc="-5" dirty="0">
                <a:latin typeface="Arial"/>
                <a:cs typeface="Arial"/>
              </a:rPr>
              <a:t>Sound amplification </a:t>
            </a:r>
            <a:r>
              <a:rPr sz="1600" spc="-10" dirty="0">
                <a:latin typeface="Arial"/>
                <a:cs typeface="Arial"/>
              </a:rPr>
              <a:t>system </a:t>
            </a:r>
            <a:r>
              <a:rPr sz="1600" spc="-5" dirty="0">
                <a:latin typeface="Arial"/>
                <a:cs typeface="Arial"/>
              </a:rPr>
              <a:t>are used for the following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purpose: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93750"/>
              <a:buChar char="•"/>
              <a:tabLst>
                <a:tab pos="84455" algn="l"/>
              </a:tabLst>
            </a:pPr>
            <a:r>
              <a:rPr sz="1600" spc="-9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reinforce the sound level when the sound source </a:t>
            </a:r>
            <a:r>
              <a:rPr sz="1600" dirty="0">
                <a:latin typeface="Arial"/>
                <a:cs typeface="Arial"/>
              </a:rPr>
              <a:t>is </a:t>
            </a:r>
            <a:r>
              <a:rPr sz="1600" spc="-5" dirty="0">
                <a:latin typeface="Arial"/>
                <a:cs typeface="Arial"/>
              </a:rPr>
              <a:t>too </a:t>
            </a:r>
            <a:r>
              <a:rPr sz="1600" spc="-10" dirty="0">
                <a:latin typeface="Arial"/>
                <a:cs typeface="Arial"/>
              </a:rPr>
              <a:t>weak </a:t>
            </a:r>
            <a:r>
              <a:rPr sz="1600" spc="-5" dirty="0">
                <a:latin typeface="Arial"/>
                <a:cs typeface="Arial"/>
              </a:rPr>
              <a:t>to be  heard.</a:t>
            </a:r>
            <a:endParaRPr sz="1600">
              <a:latin typeface="Arial"/>
              <a:cs typeface="Arial"/>
            </a:endParaRPr>
          </a:p>
          <a:p>
            <a:pPr marL="137795" indent="-125730">
              <a:lnSpc>
                <a:spcPct val="100000"/>
              </a:lnSpc>
              <a:buSzPct val="93750"/>
              <a:buChar char="•"/>
              <a:tabLst>
                <a:tab pos="138430" algn="l"/>
              </a:tabLst>
            </a:pPr>
            <a:r>
              <a:rPr sz="1600" spc="-9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provide amplified sound for overflow</a:t>
            </a:r>
            <a:r>
              <a:rPr sz="1600" spc="-2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audience.</a:t>
            </a:r>
            <a:endParaRPr sz="1600">
              <a:latin typeface="Arial"/>
              <a:cs typeface="Arial"/>
            </a:endParaRPr>
          </a:p>
          <a:p>
            <a:pPr marL="137795" indent="-125730">
              <a:lnSpc>
                <a:spcPct val="100000"/>
              </a:lnSpc>
              <a:buSzPct val="93750"/>
              <a:buChar char="•"/>
              <a:tabLst>
                <a:tab pos="138430" algn="l"/>
              </a:tabLst>
            </a:pPr>
            <a:r>
              <a:rPr sz="1600" spc="-9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minimize sound</a:t>
            </a:r>
            <a:r>
              <a:rPr sz="1600" spc="-2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reverberation.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3750"/>
              <a:buChar char="•"/>
              <a:tabLst>
                <a:tab pos="84455" algn="l"/>
                <a:tab pos="4326255" algn="l"/>
              </a:tabLst>
            </a:pPr>
            <a:r>
              <a:rPr sz="1600" spc="-95" dirty="0">
                <a:latin typeface="Arial"/>
                <a:cs typeface="Arial"/>
              </a:rPr>
              <a:t>To 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provide  </a:t>
            </a:r>
            <a:r>
              <a:rPr sz="1600" spc="-5" dirty="0">
                <a:latin typeface="Arial"/>
                <a:cs typeface="Arial"/>
              </a:rPr>
              <a:t>artificial  reverberation 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rooms	</a:t>
            </a:r>
            <a:r>
              <a:rPr sz="1600" spc="-10" dirty="0">
                <a:latin typeface="Arial"/>
                <a:cs typeface="Arial"/>
              </a:rPr>
              <a:t>which </a:t>
            </a:r>
            <a:r>
              <a:rPr sz="1600" spc="-5" dirty="0">
                <a:latin typeface="Arial"/>
                <a:cs typeface="Arial"/>
              </a:rPr>
              <a:t>are too dead </a:t>
            </a:r>
            <a:r>
              <a:rPr sz="1600" dirty="0">
                <a:latin typeface="Arial"/>
                <a:cs typeface="Arial"/>
              </a:rPr>
              <a:t>for  satisfactory</a:t>
            </a:r>
            <a:r>
              <a:rPr sz="1600" spc="-5" dirty="0">
                <a:latin typeface="Arial"/>
                <a:cs typeface="Arial"/>
              </a:rPr>
              <a:t> listening.</a:t>
            </a:r>
            <a:endParaRPr sz="160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buSzPct val="93750"/>
              <a:buChar char="•"/>
              <a:tabLst>
                <a:tab pos="84455" algn="l"/>
              </a:tabLst>
            </a:pPr>
            <a:r>
              <a:rPr sz="1600" spc="-95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operate electronic organs ,chimes</a:t>
            </a:r>
            <a:r>
              <a:rPr sz="1600" spc="-1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  <a:p>
            <a:pPr marL="53340" algn="ctr">
              <a:lnSpc>
                <a:spcPct val="100000"/>
              </a:lnSpc>
              <a:spcBef>
                <a:spcPts val="905"/>
              </a:spcBef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TYPES OF LOUDSPEAKER</a:t>
            </a:r>
            <a:r>
              <a:rPr sz="18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</a:t>
            </a:r>
            <a:endParaRPr sz="1800">
              <a:latin typeface="Times New Roman"/>
              <a:cs typeface="Times New Roman"/>
            </a:endParaRPr>
          </a:p>
          <a:p>
            <a:pPr marL="79375">
              <a:lnSpc>
                <a:spcPct val="100000"/>
              </a:lnSpc>
              <a:spcBef>
                <a:spcPts val="1375"/>
              </a:spcBef>
            </a:pPr>
            <a:r>
              <a:rPr sz="1600" spc="-5" dirty="0">
                <a:latin typeface="Arial"/>
                <a:cs typeface="Arial"/>
              </a:rPr>
              <a:t>Three principal </a:t>
            </a:r>
            <a:r>
              <a:rPr sz="1600" spc="-10" dirty="0">
                <a:latin typeface="Arial"/>
                <a:cs typeface="Arial"/>
              </a:rPr>
              <a:t>type </a:t>
            </a:r>
            <a:r>
              <a:rPr sz="1600" spc="-5" dirty="0">
                <a:latin typeface="Arial"/>
                <a:cs typeface="Arial"/>
              </a:rPr>
              <a:t>of loudspeaker </a:t>
            </a:r>
            <a:r>
              <a:rPr sz="1600" spc="-10" dirty="0">
                <a:latin typeface="Arial"/>
                <a:cs typeface="Arial"/>
              </a:rPr>
              <a:t>system </a:t>
            </a:r>
            <a:r>
              <a:rPr sz="1600" spc="-5" dirty="0">
                <a:latin typeface="Arial"/>
                <a:cs typeface="Arial"/>
              </a:rPr>
              <a:t>are</a:t>
            </a:r>
            <a:r>
              <a:rPr sz="1600" spc="1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available:</a:t>
            </a:r>
            <a:endParaRPr sz="1600">
              <a:latin typeface="Arial"/>
              <a:cs typeface="Arial"/>
            </a:endParaRPr>
          </a:p>
          <a:p>
            <a:pPr marL="79375" marR="151765">
              <a:lnSpc>
                <a:spcPct val="100000"/>
              </a:lnSpc>
              <a:tabLst>
                <a:tab pos="591185" algn="l"/>
                <a:tab pos="1929764" algn="l"/>
                <a:tab pos="3036570" algn="l"/>
                <a:tab pos="4036695" algn="l"/>
                <a:tab pos="4560570" algn="l"/>
                <a:tab pos="4838065" algn="l"/>
                <a:tab pos="5533390" algn="l"/>
                <a:tab pos="6295390" algn="l"/>
              </a:tabLst>
            </a:pPr>
            <a:r>
              <a:rPr sz="1600" spc="-5" dirty="0">
                <a:latin typeface="Arial"/>
                <a:cs typeface="Arial"/>
              </a:rPr>
              <a:t>The	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CENTRAL</a:t>
            </a:r>
            <a:r>
              <a:rPr sz="1600" spc="-12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00" spc="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600" spc="-12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TED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00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STEM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00" spc="-20" dirty="0">
                <a:latin typeface="Arial"/>
                <a:cs typeface="Arial"/>
              </a:rPr>
              <a:t>w</a:t>
            </a:r>
            <a:r>
              <a:rPr sz="1600" spc="-5" dirty="0">
                <a:latin typeface="Arial"/>
                <a:cs typeface="Arial"/>
              </a:rPr>
              <a:t>ith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single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cl</a:t>
            </a:r>
            <a:r>
              <a:rPr sz="1600" spc="-20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ster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of  loudspeakers over a sound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source.</a:t>
            </a:r>
            <a:endParaRPr sz="1600">
              <a:latin typeface="Arial"/>
              <a:cs typeface="Arial"/>
            </a:endParaRPr>
          </a:p>
          <a:p>
            <a:pPr marL="79375" marR="15176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This </a:t>
            </a:r>
            <a:r>
              <a:rPr sz="1600" spc="-10" dirty="0">
                <a:latin typeface="Arial"/>
                <a:cs typeface="Arial"/>
              </a:rPr>
              <a:t>system </a:t>
            </a:r>
            <a:r>
              <a:rPr sz="1600" spc="-5" dirty="0">
                <a:latin typeface="Arial"/>
                <a:cs typeface="Arial"/>
              </a:rPr>
              <a:t>gives max. realism as the amplified sound comes from the  same direction as original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sound.</a:t>
            </a:r>
            <a:endParaRPr sz="1600">
              <a:latin typeface="Arial"/>
              <a:cs typeface="Arial"/>
            </a:endParaRPr>
          </a:p>
          <a:p>
            <a:pPr marL="260985" lvl="1" indent="-182245">
              <a:lnSpc>
                <a:spcPct val="100000"/>
              </a:lnSpc>
              <a:buSzPct val="93750"/>
              <a:buFont typeface="Wingdings"/>
              <a:buChar char=""/>
              <a:tabLst>
                <a:tab pos="261620" algn="l"/>
              </a:tabLst>
            </a:pPr>
            <a:r>
              <a:rPr sz="1600" spc="-5" dirty="0"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DISTRIBUTED SYSTEM</a:t>
            </a:r>
            <a:r>
              <a:rPr sz="1600" spc="-5" dirty="0">
                <a:latin typeface="Arial"/>
                <a:cs typeface="Arial"/>
              </a:rPr>
              <a:t>, using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35890">
              <a:lnSpc>
                <a:spcPct val="100000"/>
              </a:lnSpc>
              <a:tabLst>
                <a:tab pos="1376680" algn="l"/>
                <a:tab pos="2100580" algn="l"/>
                <a:tab pos="3048635" algn="l"/>
                <a:tab pos="4051935" algn="l"/>
                <a:tab pos="5810885" algn="l"/>
              </a:tabLst>
            </a:pPr>
            <a:r>
              <a:rPr sz="1600" dirty="0">
                <a:latin typeface="Arial"/>
                <a:cs typeface="Arial"/>
              </a:rPr>
              <a:t>number	of	</a:t>
            </a:r>
            <a:r>
              <a:rPr sz="1600" spc="-5" dirty="0">
                <a:latin typeface="Arial"/>
                <a:cs typeface="Arial"/>
              </a:rPr>
              <a:t>over	head	loudspeakers	located</a:t>
            </a:r>
            <a:endParaRPr sz="1600">
              <a:latin typeface="Arial"/>
              <a:cs typeface="Arial"/>
            </a:endParaRPr>
          </a:p>
          <a:p>
            <a:pPr marL="7937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through out the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auditorium.</a:t>
            </a:r>
            <a:endParaRPr sz="1600">
              <a:latin typeface="Arial"/>
              <a:cs typeface="Arial"/>
            </a:endParaRPr>
          </a:p>
          <a:p>
            <a:pPr marL="79375" marR="151765" lvl="1">
              <a:lnSpc>
                <a:spcPct val="100000"/>
              </a:lnSpc>
              <a:spcBef>
                <a:spcPts val="5"/>
              </a:spcBef>
              <a:buSzPct val="93750"/>
              <a:buFont typeface="Wingdings"/>
              <a:buChar char=""/>
              <a:tabLst>
                <a:tab pos="261620" algn="l"/>
                <a:tab pos="753110" algn="l"/>
                <a:tab pos="2519680" algn="l"/>
                <a:tab pos="3496945" algn="l"/>
                <a:tab pos="4059554" algn="l"/>
                <a:tab pos="4518025" algn="l"/>
                <a:tab pos="4844415" algn="l"/>
                <a:tab pos="5451475" algn="l"/>
                <a:tab pos="6295390" algn="l"/>
              </a:tabLst>
            </a:pPr>
            <a:r>
              <a:rPr sz="1600" spc="-5" dirty="0">
                <a:latin typeface="Arial"/>
                <a:cs typeface="Arial"/>
              </a:rPr>
              <a:t>The	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STERE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PHONIC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00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600" spc="-3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STEM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600" spc="5" dirty="0">
                <a:latin typeface="Arial"/>
                <a:cs typeface="Arial"/>
              </a:rPr>
              <a:t>,</a:t>
            </a:r>
            <a:r>
              <a:rPr sz="1600" spc="-20" dirty="0">
                <a:latin typeface="Arial"/>
                <a:cs typeface="Arial"/>
              </a:rPr>
              <a:t>w</a:t>
            </a:r>
            <a:r>
              <a:rPr sz="1600" spc="-5" dirty="0">
                <a:latin typeface="Arial"/>
                <a:cs typeface="Arial"/>
              </a:rPr>
              <a:t>ith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5" dirty="0">
                <a:latin typeface="Arial"/>
                <a:cs typeface="Arial"/>
              </a:rPr>
              <a:t>t</a:t>
            </a:r>
            <a:r>
              <a:rPr sz="1600" spc="-20" dirty="0">
                <a:latin typeface="Arial"/>
                <a:cs typeface="Arial"/>
              </a:rPr>
              <a:t>w</a:t>
            </a:r>
            <a:r>
              <a:rPr sz="1600" spc="-5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m</a:t>
            </a:r>
            <a:r>
              <a:rPr sz="1600" spc="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re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clusters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of  loudspeakers</a:t>
            </a:r>
            <a:endParaRPr sz="1600">
              <a:latin typeface="Arial"/>
              <a:cs typeface="Arial"/>
            </a:endParaRPr>
          </a:p>
          <a:p>
            <a:pPr marL="536575" indent="-457834">
              <a:lnSpc>
                <a:spcPct val="100000"/>
              </a:lnSpc>
              <a:buAutoNum type="arabicPeriod"/>
              <a:tabLst>
                <a:tab pos="536575" algn="l"/>
                <a:tab pos="537210" algn="l"/>
              </a:tabLst>
            </a:pPr>
            <a:r>
              <a:rPr sz="1600" spc="-5" dirty="0">
                <a:latin typeface="Arial"/>
                <a:cs typeface="Arial"/>
              </a:rPr>
              <a:t>Around the proscenium opening or the sound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source.</a:t>
            </a:r>
            <a:endParaRPr sz="1600">
              <a:latin typeface="Arial"/>
              <a:cs typeface="Arial"/>
            </a:endParaRPr>
          </a:p>
          <a:p>
            <a:pPr marL="536575" marR="149860" indent="-457200">
              <a:lnSpc>
                <a:spcPct val="100000"/>
              </a:lnSpc>
              <a:buAutoNum type="arabicPeriod"/>
              <a:tabLst>
                <a:tab pos="536575" algn="l"/>
                <a:tab pos="537210" algn="l"/>
              </a:tabLst>
            </a:pPr>
            <a:r>
              <a:rPr sz="1600" spc="-5" dirty="0">
                <a:latin typeface="Arial"/>
                <a:cs typeface="Arial"/>
              </a:rPr>
              <a:t>Stereophonic system preserves the illusion that </a:t>
            </a:r>
            <a:r>
              <a:rPr sz="1600" dirty="0">
                <a:latin typeface="Arial"/>
                <a:cs typeface="Arial"/>
              </a:rPr>
              <a:t>,the </a:t>
            </a:r>
            <a:r>
              <a:rPr sz="1600" spc="-5" dirty="0">
                <a:latin typeface="Arial"/>
                <a:cs typeface="Arial"/>
              </a:rPr>
              <a:t>sound </a:t>
            </a:r>
            <a:r>
              <a:rPr sz="1600" dirty="0">
                <a:latin typeface="Arial"/>
                <a:cs typeface="Arial"/>
              </a:rPr>
              <a:t>is  </a:t>
            </a:r>
            <a:r>
              <a:rPr sz="1600" spc="-5" dirty="0">
                <a:latin typeface="Arial"/>
                <a:cs typeface="Arial"/>
              </a:rPr>
              <a:t>coming from the original, unamplified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source.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691" y="8247888"/>
            <a:ext cx="5657215" cy="0"/>
          </a:xfrm>
          <a:custGeom>
            <a:avLst/>
            <a:gdLst/>
            <a:ahLst/>
            <a:cxnLst/>
            <a:rect l="l" t="t" r="r" b="b"/>
            <a:pathLst>
              <a:path w="5657215">
                <a:moveTo>
                  <a:pt x="0" y="0"/>
                </a:moveTo>
                <a:lnTo>
                  <a:pt x="5657088" y="0"/>
                </a:lnTo>
              </a:path>
            </a:pathLst>
          </a:custGeom>
          <a:ln w="36575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2575" y="72897"/>
            <a:ext cx="1345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C</a:t>
            </a:r>
            <a:r>
              <a:rPr b="1" spc="-15" dirty="0">
                <a:latin typeface="Times New Roman"/>
                <a:cs typeface="Times New Roman"/>
              </a:rPr>
              <a:t>E</a:t>
            </a:r>
            <a:r>
              <a:rPr b="1" spc="-5" dirty="0">
                <a:latin typeface="Times New Roman"/>
                <a:cs typeface="Times New Roman"/>
              </a:rPr>
              <a:t>ILING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939" y="714501"/>
            <a:ext cx="12033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Font typeface="Wingdings"/>
              <a:buChar char=""/>
              <a:tabLst>
                <a:tab pos="307340" algn="l"/>
                <a:tab pos="692150" algn="l"/>
              </a:tabLst>
            </a:pPr>
            <a:r>
              <a:rPr sz="1600" spc="-5" dirty="0">
                <a:latin typeface="Arial"/>
                <a:cs typeface="Arial"/>
              </a:rPr>
              <a:t>In	ma</a:t>
            </a:r>
            <a:r>
              <a:rPr sz="1600" spc="5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y  reflectors,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3058" y="714501"/>
            <a:ext cx="6711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30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lar</a:t>
            </a:r>
            <a:r>
              <a:rPr sz="1600" dirty="0">
                <a:latin typeface="Arial"/>
                <a:cs typeface="Arial"/>
              </a:rPr>
              <a:t>g</a:t>
            </a:r>
            <a:r>
              <a:rPr sz="1600" spc="-5" dirty="0">
                <a:latin typeface="Arial"/>
                <a:cs typeface="Arial"/>
              </a:rPr>
              <a:t>e  some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4682" y="714501"/>
            <a:ext cx="511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hal</a:t>
            </a:r>
            <a:r>
              <a:rPr sz="1600" spc="-15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s  times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6958" y="714501"/>
            <a:ext cx="6546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1760" marR="5080" indent="-9906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,ce</a:t>
            </a:r>
            <a:r>
              <a:rPr sz="1600" spc="-15" dirty="0">
                <a:latin typeface="Arial"/>
                <a:cs typeface="Arial"/>
              </a:rPr>
              <a:t>il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2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g  ca</a:t>
            </a:r>
            <a:r>
              <a:rPr sz="1600" spc="-15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led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71900" y="838200"/>
            <a:ext cx="2968752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7015" y="1202181"/>
            <a:ext cx="6515734" cy="475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2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clouds, are used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endParaRPr sz="1600">
              <a:latin typeface="Arial"/>
              <a:cs typeface="Arial"/>
            </a:endParaRPr>
          </a:p>
          <a:p>
            <a:pPr marL="20320" marR="3166110" algn="just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Direct sound energy </a:t>
            </a:r>
            <a:r>
              <a:rPr sz="1600" dirty="0">
                <a:latin typeface="Arial"/>
                <a:cs typeface="Arial"/>
              </a:rPr>
              <a:t>from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dirty="0">
                <a:latin typeface="Arial"/>
                <a:cs typeface="Arial"/>
              </a:rPr>
              <a:t>stage  </a:t>
            </a:r>
            <a:r>
              <a:rPr sz="1600" spc="-5" dirty="0">
                <a:latin typeface="Arial"/>
                <a:cs typeface="Arial"/>
              </a:rPr>
              <a:t>to the seating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area.</a:t>
            </a:r>
            <a:endParaRPr sz="1600">
              <a:latin typeface="Arial"/>
              <a:cs typeface="Arial"/>
            </a:endParaRPr>
          </a:p>
          <a:p>
            <a:pPr marL="20320" marR="3165475" algn="just">
              <a:lnSpc>
                <a:spcPct val="100000"/>
              </a:lnSpc>
              <a:buSzPct val="93750"/>
              <a:buFont typeface="Wingdings"/>
              <a:buChar char=""/>
              <a:tabLst>
                <a:tab pos="202565" algn="l"/>
              </a:tabLst>
            </a:pPr>
            <a:r>
              <a:rPr sz="1600" spc="-5" dirty="0">
                <a:latin typeface="Arial"/>
                <a:cs typeface="Arial"/>
              </a:rPr>
              <a:t>When ceilings are high, </a:t>
            </a:r>
            <a:r>
              <a:rPr sz="1600" dirty="0">
                <a:latin typeface="Arial"/>
                <a:cs typeface="Arial"/>
              </a:rPr>
              <a:t>care must  </a:t>
            </a:r>
            <a:r>
              <a:rPr sz="1600" spc="-5" dirty="0">
                <a:latin typeface="Arial"/>
                <a:cs typeface="Arial"/>
              </a:rPr>
              <a:t>be taken to ensure that </a:t>
            </a:r>
            <a:r>
              <a:rPr sz="1600" dirty="0">
                <a:latin typeface="Arial"/>
                <a:cs typeface="Arial"/>
              </a:rPr>
              <a:t>path-length  </a:t>
            </a:r>
            <a:r>
              <a:rPr sz="1600" spc="-5" dirty="0">
                <a:latin typeface="Arial"/>
                <a:cs typeface="Arial"/>
              </a:rPr>
              <a:t>Differences between direct </a:t>
            </a:r>
            <a:r>
              <a:rPr sz="1600" dirty="0">
                <a:latin typeface="Arial"/>
                <a:cs typeface="Arial"/>
              </a:rPr>
              <a:t>and  </a:t>
            </a:r>
            <a:r>
              <a:rPr sz="1600" spc="-5" dirty="0">
                <a:latin typeface="Arial"/>
                <a:cs typeface="Arial"/>
              </a:rPr>
              <a:t>reflected sound </a:t>
            </a:r>
            <a:r>
              <a:rPr sz="1600" dirty="0">
                <a:latin typeface="Arial"/>
                <a:cs typeface="Arial"/>
              </a:rPr>
              <a:t>are </a:t>
            </a:r>
            <a:r>
              <a:rPr sz="1600" spc="-5" dirty="0">
                <a:latin typeface="Arial"/>
                <a:cs typeface="Arial"/>
              </a:rPr>
              <a:t>not too great,  and particularly should not exceed  20msec.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111760" algn="ctr">
              <a:lnSpc>
                <a:spcPct val="100000"/>
              </a:lnSpc>
            </a:pPr>
            <a:r>
              <a:rPr sz="2000" b="1" spc="-45" dirty="0">
                <a:latin typeface="Times New Roman"/>
                <a:cs typeface="Times New Roman"/>
              </a:rPr>
              <a:t>WALLS</a:t>
            </a:r>
            <a:endParaRPr sz="20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183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Because of its potential to create undesirable late reflections, </a:t>
            </a:r>
            <a:r>
              <a:rPr sz="1600" dirty="0">
                <a:latin typeface="Arial"/>
                <a:cs typeface="Arial"/>
              </a:rPr>
              <a:t>the  </a:t>
            </a:r>
            <a:r>
              <a:rPr sz="1600" spc="-5" dirty="0">
                <a:latin typeface="Arial"/>
                <a:cs typeface="Arial"/>
              </a:rPr>
              <a:t>rear </a:t>
            </a:r>
            <a:r>
              <a:rPr sz="1600" spc="-10" dirty="0">
                <a:latin typeface="Arial"/>
                <a:cs typeface="Arial"/>
              </a:rPr>
              <a:t>wall </a:t>
            </a:r>
            <a:r>
              <a:rPr sz="1600" spc="-5" dirty="0">
                <a:latin typeface="Arial"/>
                <a:cs typeface="Arial"/>
              </a:rPr>
              <a:t>of a large hall requires special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attention.</a:t>
            </a:r>
            <a:endParaRPr sz="1600">
              <a:latin typeface="Arial"/>
              <a:cs typeface="Arial"/>
            </a:endParaRPr>
          </a:p>
          <a:p>
            <a:pPr marL="299085" marR="6350" indent="-28702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1503045" algn="l"/>
                <a:tab pos="2050414" algn="l"/>
                <a:tab pos="2475865" algn="l"/>
                <a:tab pos="2980055" algn="l"/>
                <a:tab pos="3470910" algn="l"/>
                <a:tab pos="4141470" algn="l"/>
                <a:tab pos="4847590" algn="l"/>
                <a:tab pos="5486400" algn="l"/>
              </a:tabLst>
            </a:pPr>
            <a:r>
              <a:rPr dirty="0"/>
              <a:t>	</a:t>
            </a:r>
            <a:r>
              <a:rPr sz="1600" spc="-5" dirty="0">
                <a:latin typeface="Arial"/>
                <a:cs typeface="Arial"/>
              </a:rPr>
              <a:t>Reflections	from	the	re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0" dirty="0">
                <a:latin typeface="Arial"/>
                <a:cs typeface="Arial"/>
              </a:rPr>
              <a:t>w</a:t>
            </a:r>
            <a:r>
              <a:rPr sz="1600" spc="-5" dirty="0">
                <a:latin typeface="Arial"/>
                <a:cs typeface="Arial"/>
              </a:rPr>
              <a:t>all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0" dirty="0">
                <a:latin typeface="Arial"/>
                <a:cs typeface="Arial"/>
              </a:rPr>
              <a:t>w</a:t>
            </a:r>
            <a:r>
              <a:rPr sz="1600" spc="-5" dirty="0">
                <a:latin typeface="Arial"/>
                <a:cs typeface="Arial"/>
              </a:rPr>
              <a:t>ould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create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ong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path</a:t>
            </a:r>
            <a:r>
              <a:rPr sz="1600" spc="-10" dirty="0">
                <a:latin typeface="Arial"/>
                <a:cs typeface="Arial"/>
              </a:rPr>
              <a:t>-</a:t>
            </a:r>
            <a:r>
              <a:rPr sz="1600" spc="-5" dirty="0">
                <a:latin typeface="Arial"/>
                <a:cs typeface="Arial"/>
              </a:rPr>
              <a:t>length  difference to a listener at the front of the</a:t>
            </a:r>
            <a:r>
              <a:rPr sz="1600" spc="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hall.</a:t>
            </a: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  <a:tab pos="823594" algn="l"/>
                <a:tab pos="1290955" algn="l"/>
                <a:tab pos="1929764" algn="l"/>
                <a:tab pos="2228850" algn="l"/>
                <a:tab pos="3024505" algn="l"/>
                <a:tab pos="3876675" algn="l"/>
                <a:tab pos="4999990" algn="l"/>
                <a:tab pos="5908040" algn="l"/>
                <a:tab pos="6219190" algn="l"/>
              </a:tabLst>
            </a:pPr>
            <a:r>
              <a:rPr sz="1600" spc="-5" dirty="0">
                <a:latin typeface="Arial"/>
                <a:cs typeface="Arial"/>
              </a:rPr>
              <a:t>Th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can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resu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	i</a:t>
            </a:r>
            <a:r>
              <a:rPr sz="1600" spc="-5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aud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ble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echoe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p</a:t>
            </a:r>
            <a:r>
              <a:rPr sz="1600" spc="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rti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ular</a:t>
            </a:r>
            <a:r>
              <a:rPr sz="1600" spc="-15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y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be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au</a:t>
            </a:r>
            <a:r>
              <a:rPr sz="160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5" dirty="0">
                <a:latin typeface="Arial"/>
                <a:cs typeface="Arial"/>
              </a:rPr>
              <a:t>t</a:t>
            </a:r>
            <a:r>
              <a:rPr sz="1600" spc="-5" dirty="0">
                <a:latin typeface="Arial"/>
                <a:cs typeface="Arial"/>
              </a:rPr>
              <a:t>he  otherwise low reverberation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level.</a:t>
            </a:r>
            <a:endParaRPr sz="1600">
              <a:latin typeface="Arial"/>
              <a:cs typeface="Arial"/>
            </a:endParaRPr>
          </a:p>
          <a:p>
            <a:pPr marL="344805" indent="-332740">
              <a:lnSpc>
                <a:spcPct val="100000"/>
              </a:lnSpc>
              <a:spcBef>
                <a:spcPts val="5"/>
              </a:spcBef>
              <a:buChar char="•"/>
              <a:tabLst>
                <a:tab pos="344805" algn="l"/>
                <a:tab pos="345440" algn="l"/>
              </a:tabLst>
            </a:pPr>
            <a:r>
              <a:rPr sz="1600" spc="-5" dirty="0">
                <a:latin typeface="Arial"/>
                <a:cs typeface="Arial"/>
              </a:rPr>
              <a:t>A reflective concave rear </a:t>
            </a:r>
            <a:r>
              <a:rPr sz="1600" spc="-10" dirty="0">
                <a:latin typeface="Arial"/>
                <a:cs typeface="Arial"/>
              </a:rPr>
              <a:t>wall would </a:t>
            </a:r>
            <a:r>
              <a:rPr sz="1600" spc="-5" dirty="0">
                <a:latin typeface="Arial"/>
                <a:cs typeface="Arial"/>
              </a:rPr>
              <a:t>also undesirably focus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sound.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0876" y="6192011"/>
            <a:ext cx="650748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691" y="8247888"/>
            <a:ext cx="5657215" cy="0"/>
          </a:xfrm>
          <a:custGeom>
            <a:avLst/>
            <a:gdLst/>
            <a:ahLst/>
            <a:cxnLst/>
            <a:rect l="l" t="t" r="r" b="b"/>
            <a:pathLst>
              <a:path w="5657215">
                <a:moveTo>
                  <a:pt x="0" y="0"/>
                </a:moveTo>
                <a:lnTo>
                  <a:pt x="5657088" y="0"/>
                </a:lnTo>
              </a:path>
            </a:pathLst>
          </a:custGeom>
          <a:ln w="36575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3994" y="46735"/>
            <a:ext cx="3209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TYPES OF</a:t>
            </a:r>
            <a:r>
              <a:rPr spc="-25" dirty="0"/>
              <a:t> </a:t>
            </a:r>
            <a:r>
              <a:rPr spc="-35" dirty="0"/>
              <a:t>MATERIALS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443" y="712978"/>
            <a:ext cx="6560184" cy="6122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767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SOUND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ABSORBERS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>
              <a:latin typeface="Times New Roman"/>
              <a:cs typeface="Times New Roman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These sound absorbing acoustical panels and soundproofing  materials are used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eliminate sound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reflections</a:t>
            </a:r>
            <a:endParaRPr sz="180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800" spc="-20" dirty="0">
                <a:latin typeface="Arial"/>
                <a:cs typeface="Arial"/>
              </a:rPr>
              <a:t>Typical </a:t>
            </a:r>
            <a:r>
              <a:rPr sz="1800" spc="-5" dirty="0">
                <a:latin typeface="Arial"/>
                <a:cs typeface="Arial"/>
              </a:rPr>
              <a:t>materials are open cell polyurethane foam, cellular  melamine, fiberglass, fluffy fabrics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other </a:t>
            </a:r>
            <a:r>
              <a:rPr sz="1800" dirty="0">
                <a:latin typeface="Arial"/>
                <a:cs typeface="Arial"/>
              </a:rPr>
              <a:t>porous  </a:t>
            </a:r>
            <a:r>
              <a:rPr sz="1800" spc="-5" dirty="0">
                <a:latin typeface="Arial"/>
                <a:cs typeface="Arial"/>
              </a:rPr>
              <a:t>materials.</a:t>
            </a:r>
            <a:endParaRPr sz="1800">
              <a:latin typeface="Arial"/>
              <a:cs typeface="Arial"/>
            </a:endParaRPr>
          </a:p>
          <a:p>
            <a:pPr marL="299085" marR="6350" indent="-287020" algn="just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These materials </a:t>
            </a:r>
            <a:r>
              <a:rPr sz="1800" dirty="0">
                <a:latin typeface="Arial"/>
                <a:cs typeface="Arial"/>
              </a:rPr>
              <a:t>vary </a:t>
            </a:r>
            <a:r>
              <a:rPr sz="1800" spc="-5" dirty="0">
                <a:latin typeface="Arial"/>
                <a:cs typeface="Arial"/>
              </a:rPr>
              <a:t>in thickness and in shape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achieve  </a:t>
            </a:r>
            <a:r>
              <a:rPr sz="1800" spc="-10" dirty="0">
                <a:latin typeface="Arial"/>
                <a:cs typeface="Arial"/>
              </a:rPr>
              <a:t>different </a:t>
            </a:r>
            <a:r>
              <a:rPr sz="1800" spc="-5" dirty="0">
                <a:latin typeface="Arial"/>
                <a:cs typeface="Arial"/>
              </a:rPr>
              <a:t>absorption ratings depending on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specific sound  requirements.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35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TYPES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 marL="343535" lvl="1" indent="-205104">
              <a:lnSpc>
                <a:spcPct val="100000"/>
              </a:lnSpc>
              <a:buSzPct val="94444"/>
              <a:buFont typeface="Wingdings"/>
              <a:buChar char=""/>
              <a:tabLst>
                <a:tab pos="344170" algn="l"/>
              </a:tabLst>
            </a:pPr>
            <a:r>
              <a:rPr sz="1800" spc="-5" dirty="0">
                <a:latin typeface="Arial"/>
                <a:cs typeface="Arial"/>
              </a:rPr>
              <a:t>Acoustical foam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panels</a:t>
            </a:r>
            <a:endParaRPr sz="1800">
              <a:latin typeface="Arial"/>
              <a:cs typeface="Arial"/>
            </a:endParaRPr>
          </a:p>
          <a:p>
            <a:pPr marL="139065" marR="3557904" lvl="1">
              <a:lnSpc>
                <a:spcPct val="100000"/>
              </a:lnSpc>
              <a:buSzPct val="94444"/>
              <a:buFont typeface="Wingdings"/>
              <a:buChar char=""/>
              <a:tabLst>
                <a:tab pos="344170" algn="l"/>
              </a:tabLst>
            </a:pPr>
            <a:r>
              <a:rPr sz="1800" dirty="0">
                <a:latin typeface="Arial"/>
                <a:cs typeface="Arial"/>
              </a:rPr>
              <a:t>White </a:t>
            </a:r>
            <a:r>
              <a:rPr sz="1800" spc="-5" dirty="0">
                <a:latin typeface="Arial"/>
                <a:cs typeface="Arial"/>
              </a:rPr>
              <a:t>paintable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acoustical  </a:t>
            </a:r>
            <a:r>
              <a:rPr sz="1800" spc="-15" dirty="0">
                <a:latin typeface="Arial"/>
                <a:cs typeface="Arial"/>
              </a:rPr>
              <a:t>wall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panels</a:t>
            </a:r>
            <a:endParaRPr sz="1800">
              <a:latin typeface="Arial"/>
              <a:cs typeface="Arial"/>
            </a:endParaRPr>
          </a:p>
          <a:p>
            <a:pPr marL="343535" lvl="1" indent="-205104">
              <a:lnSpc>
                <a:spcPct val="100000"/>
              </a:lnSpc>
              <a:buSzPct val="94444"/>
              <a:buFont typeface="Wingdings"/>
              <a:buChar char=""/>
              <a:tabLst>
                <a:tab pos="344170" algn="l"/>
              </a:tabLst>
            </a:pPr>
            <a:r>
              <a:rPr sz="1800" spc="-5" dirty="0">
                <a:latin typeface="Arial"/>
                <a:cs typeface="Arial"/>
              </a:rPr>
              <a:t>Fabric </a:t>
            </a:r>
            <a:r>
              <a:rPr sz="1800" spc="-10" dirty="0">
                <a:latin typeface="Arial"/>
                <a:cs typeface="Arial"/>
              </a:rPr>
              <a:t>wrapped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panels</a:t>
            </a:r>
            <a:endParaRPr sz="1800">
              <a:latin typeface="Arial"/>
              <a:cs typeface="Arial"/>
            </a:endParaRPr>
          </a:p>
          <a:p>
            <a:pPr marL="343535" lvl="1" indent="-205104">
              <a:lnSpc>
                <a:spcPct val="100000"/>
              </a:lnSpc>
              <a:buSzPct val="94444"/>
              <a:buFont typeface="Wingdings"/>
              <a:buChar char=""/>
              <a:tabLst>
                <a:tab pos="344170" algn="l"/>
              </a:tabLst>
            </a:pPr>
            <a:r>
              <a:rPr sz="1800" spc="-5" dirty="0">
                <a:latin typeface="Arial"/>
                <a:cs typeface="Arial"/>
              </a:rPr>
              <a:t>Acoustical </a:t>
            </a:r>
            <a:r>
              <a:rPr sz="1800" spc="-15" dirty="0">
                <a:latin typeface="Arial"/>
                <a:cs typeface="Arial"/>
              </a:rPr>
              <a:t>wall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coverings</a:t>
            </a:r>
            <a:endParaRPr sz="1800">
              <a:latin typeface="Arial"/>
              <a:cs typeface="Arial"/>
            </a:endParaRPr>
          </a:p>
          <a:p>
            <a:pPr marL="343535" lvl="1" indent="-205104">
              <a:lnSpc>
                <a:spcPct val="100000"/>
              </a:lnSpc>
              <a:buSzPct val="94444"/>
              <a:buFont typeface="Wingdings"/>
              <a:buChar char=""/>
              <a:tabLst>
                <a:tab pos="344170" algn="l"/>
              </a:tabLst>
            </a:pPr>
            <a:r>
              <a:rPr sz="1800" spc="-5" dirty="0">
                <a:latin typeface="Arial"/>
                <a:cs typeface="Arial"/>
              </a:rPr>
              <a:t>Ceiling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tiles</a:t>
            </a:r>
            <a:endParaRPr sz="1800">
              <a:latin typeface="Arial"/>
              <a:cs typeface="Arial"/>
            </a:endParaRPr>
          </a:p>
          <a:p>
            <a:pPr marL="139065" marR="3852545" lvl="1">
              <a:lnSpc>
                <a:spcPct val="100000"/>
              </a:lnSpc>
              <a:buSzPct val="94444"/>
              <a:buFont typeface="Wingdings"/>
              <a:buChar char=""/>
              <a:tabLst>
                <a:tab pos="344170" algn="l"/>
              </a:tabLst>
            </a:pPr>
            <a:r>
              <a:rPr sz="1800" spc="-10" dirty="0">
                <a:latin typeface="Arial"/>
                <a:cs typeface="Arial"/>
              </a:rPr>
              <a:t>Baffles </a:t>
            </a:r>
            <a:r>
              <a:rPr sz="1800" spc="-5" dirty="0">
                <a:latin typeface="Arial"/>
                <a:cs typeface="Arial"/>
              </a:rPr>
              <a:t>and banners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  </a:t>
            </a:r>
            <a:r>
              <a:rPr sz="1800" spc="-5" dirty="0">
                <a:latin typeface="Arial"/>
                <a:cs typeface="Arial"/>
              </a:rPr>
              <a:t>ceiling</a:t>
            </a:r>
            <a:endParaRPr sz="1800">
              <a:latin typeface="Arial"/>
              <a:cs typeface="Arial"/>
            </a:endParaRPr>
          </a:p>
          <a:p>
            <a:pPr marL="343535" lvl="1" indent="-205104">
              <a:lnSpc>
                <a:spcPct val="100000"/>
              </a:lnSpc>
              <a:buSzPct val="94444"/>
              <a:buFont typeface="Wingdings"/>
              <a:buChar char=""/>
              <a:tabLst>
                <a:tab pos="344170" algn="l"/>
              </a:tabLst>
            </a:pPr>
            <a:r>
              <a:rPr sz="1800" spc="-5" dirty="0">
                <a:latin typeface="Arial"/>
                <a:cs typeface="Arial"/>
              </a:rPr>
              <a:t>Fiber glass blankets and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roll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52800" y="3336035"/>
            <a:ext cx="1371600" cy="1207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8228" y="3331464"/>
            <a:ext cx="1381125" cy="1216660"/>
          </a:xfrm>
          <a:custGeom>
            <a:avLst/>
            <a:gdLst/>
            <a:ahLst/>
            <a:cxnLst/>
            <a:rect l="l" t="t" r="r" b="b"/>
            <a:pathLst>
              <a:path w="1381125" h="1216660">
                <a:moveTo>
                  <a:pt x="0" y="1216152"/>
                </a:moveTo>
                <a:lnTo>
                  <a:pt x="1380744" y="1216152"/>
                </a:lnTo>
                <a:lnTo>
                  <a:pt x="1380744" y="0"/>
                </a:lnTo>
                <a:lnTo>
                  <a:pt x="0" y="0"/>
                </a:lnTo>
                <a:lnTo>
                  <a:pt x="0" y="12161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76800" y="3336035"/>
            <a:ext cx="1371600" cy="1207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2228" y="3331464"/>
            <a:ext cx="1381125" cy="1216660"/>
          </a:xfrm>
          <a:custGeom>
            <a:avLst/>
            <a:gdLst/>
            <a:ahLst/>
            <a:cxnLst/>
            <a:rect l="l" t="t" r="r" b="b"/>
            <a:pathLst>
              <a:path w="1381125" h="1216660">
                <a:moveTo>
                  <a:pt x="0" y="1216152"/>
                </a:moveTo>
                <a:lnTo>
                  <a:pt x="1380744" y="1216152"/>
                </a:lnTo>
                <a:lnTo>
                  <a:pt x="1380744" y="0"/>
                </a:lnTo>
                <a:lnTo>
                  <a:pt x="0" y="0"/>
                </a:lnTo>
                <a:lnTo>
                  <a:pt x="0" y="12161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32988" y="4713732"/>
            <a:ext cx="1391412" cy="1391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8415" y="4709159"/>
            <a:ext cx="1400810" cy="1400810"/>
          </a:xfrm>
          <a:custGeom>
            <a:avLst/>
            <a:gdLst/>
            <a:ahLst/>
            <a:cxnLst/>
            <a:rect l="l" t="t" r="r" b="b"/>
            <a:pathLst>
              <a:path w="1400810" h="1400810">
                <a:moveTo>
                  <a:pt x="0" y="1400556"/>
                </a:moveTo>
                <a:lnTo>
                  <a:pt x="1400556" y="1400556"/>
                </a:lnTo>
                <a:lnTo>
                  <a:pt x="1400556" y="0"/>
                </a:lnTo>
                <a:lnTo>
                  <a:pt x="0" y="0"/>
                </a:lnTo>
                <a:lnTo>
                  <a:pt x="0" y="14005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76800" y="4713732"/>
            <a:ext cx="1409700" cy="10774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72228" y="4709159"/>
            <a:ext cx="1419225" cy="1087120"/>
          </a:xfrm>
          <a:custGeom>
            <a:avLst/>
            <a:gdLst/>
            <a:ahLst/>
            <a:cxnLst/>
            <a:rect l="l" t="t" r="r" b="b"/>
            <a:pathLst>
              <a:path w="1419225" h="1087120">
                <a:moveTo>
                  <a:pt x="0" y="1086612"/>
                </a:moveTo>
                <a:lnTo>
                  <a:pt x="1418844" y="1086612"/>
                </a:lnTo>
                <a:lnTo>
                  <a:pt x="1418844" y="0"/>
                </a:lnTo>
                <a:lnTo>
                  <a:pt x="0" y="0"/>
                </a:lnTo>
                <a:lnTo>
                  <a:pt x="0" y="10866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82896" y="5943600"/>
            <a:ext cx="1403603" cy="1234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8323" y="5939028"/>
            <a:ext cx="1412875" cy="1243965"/>
          </a:xfrm>
          <a:custGeom>
            <a:avLst/>
            <a:gdLst/>
            <a:ahLst/>
            <a:cxnLst/>
            <a:rect l="l" t="t" r="r" b="b"/>
            <a:pathLst>
              <a:path w="1412875" h="1243965">
                <a:moveTo>
                  <a:pt x="0" y="1243584"/>
                </a:moveTo>
                <a:lnTo>
                  <a:pt x="1412748" y="1243584"/>
                </a:lnTo>
                <a:lnTo>
                  <a:pt x="1412748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691" y="8247888"/>
            <a:ext cx="5657215" cy="0"/>
          </a:xfrm>
          <a:custGeom>
            <a:avLst/>
            <a:gdLst/>
            <a:ahLst/>
            <a:cxnLst/>
            <a:rect l="l" t="t" r="r" b="b"/>
            <a:pathLst>
              <a:path w="5657215">
                <a:moveTo>
                  <a:pt x="0" y="0"/>
                </a:moveTo>
                <a:lnTo>
                  <a:pt x="5657088" y="0"/>
                </a:lnTo>
              </a:path>
            </a:pathLst>
          </a:custGeom>
          <a:ln w="36575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6394" y="51307"/>
            <a:ext cx="2765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SOUND</a:t>
            </a:r>
            <a:r>
              <a:rPr dirty="0"/>
              <a:t> </a:t>
            </a:r>
            <a:r>
              <a:rPr spc="-5" dirty="0"/>
              <a:t>DIFFUSERS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0368" y="790701"/>
            <a:ext cx="6553834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These devices reduce the intensity of sound </a:t>
            </a:r>
            <a:r>
              <a:rPr sz="1600" spc="5" dirty="0">
                <a:latin typeface="Arial"/>
                <a:cs typeface="Arial"/>
              </a:rPr>
              <a:t>by </a:t>
            </a:r>
            <a:r>
              <a:rPr sz="1600" spc="-5" dirty="0">
                <a:latin typeface="Arial"/>
                <a:cs typeface="Arial"/>
              </a:rPr>
              <a:t>scattering </a:t>
            </a:r>
            <a:r>
              <a:rPr sz="1600" dirty="0">
                <a:latin typeface="Arial"/>
                <a:cs typeface="Arial"/>
              </a:rPr>
              <a:t>it over </a:t>
            </a:r>
            <a:r>
              <a:rPr sz="1600" spc="-5" dirty="0">
                <a:latin typeface="Arial"/>
                <a:cs typeface="Arial"/>
              </a:rPr>
              <a:t>an  expanded </a:t>
            </a:r>
            <a:r>
              <a:rPr sz="1600" dirty="0">
                <a:latin typeface="Arial"/>
                <a:cs typeface="Arial"/>
              </a:rPr>
              <a:t>area, </a:t>
            </a:r>
            <a:r>
              <a:rPr sz="1600" spc="-5" dirty="0">
                <a:latin typeface="Arial"/>
                <a:cs typeface="Arial"/>
              </a:rPr>
              <a:t>rather than eliminating the sound reflections as an  absorber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would.</a:t>
            </a:r>
            <a:endParaRPr sz="16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Traditional </a:t>
            </a:r>
            <a:r>
              <a:rPr sz="1600" b="1" spc="-5" dirty="0">
                <a:latin typeface="Arial"/>
                <a:cs typeface="Arial"/>
              </a:rPr>
              <a:t>spatial </a:t>
            </a:r>
            <a:r>
              <a:rPr sz="1600" spc="-5" dirty="0">
                <a:latin typeface="Arial"/>
                <a:cs typeface="Arial"/>
              </a:rPr>
              <a:t>diffusers, such as the polycylindrical (barrel) shapes  also double as low frequency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traps.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b="1" spc="-20" dirty="0">
                <a:latin typeface="Arial"/>
                <a:cs typeface="Arial"/>
              </a:rPr>
              <a:t>Temporal </a:t>
            </a:r>
            <a:r>
              <a:rPr sz="1600" b="1" dirty="0">
                <a:latin typeface="Arial"/>
                <a:cs typeface="Arial"/>
              </a:rPr>
              <a:t>diffusers</a:t>
            </a:r>
            <a:r>
              <a:rPr sz="1600" dirty="0">
                <a:latin typeface="Arial"/>
                <a:cs typeface="Arial"/>
              </a:rPr>
              <a:t>, </a:t>
            </a:r>
            <a:r>
              <a:rPr sz="1600" spc="-5" dirty="0">
                <a:latin typeface="Arial"/>
                <a:cs typeface="Arial"/>
              </a:rPr>
              <a:t>such as binary arrays </a:t>
            </a:r>
            <a:r>
              <a:rPr sz="1600" dirty="0">
                <a:latin typeface="Arial"/>
                <a:cs typeface="Arial"/>
              </a:rPr>
              <a:t>and </a:t>
            </a:r>
            <a:r>
              <a:rPr sz="1600" spc="-5" dirty="0">
                <a:latin typeface="Arial"/>
                <a:cs typeface="Arial"/>
              </a:rPr>
              <a:t>quadratics, scatter  sound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a manner similar to diffraction </a:t>
            </a:r>
            <a:r>
              <a:rPr sz="1600" dirty="0">
                <a:latin typeface="Arial"/>
                <a:cs typeface="Arial"/>
              </a:rPr>
              <a:t>of </a:t>
            </a:r>
            <a:r>
              <a:rPr sz="1600" spc="-5" dirty="0">
                <a:latin typeface="Arial"/>
                <a:cs typeface="Arial"/>
              </a:rPr>
              <a:t>light, where the timing of  reflections from an uneven surface </a:t>
            </a:r>
            <a:r>
              <a:rPr sz="1600" dirty="0">
                <a:latin typeface="Arial"/>
                <a:cs typeface="Arial"/>
              </a:rPr>
              <a:t>of </a:t>
            </a:r>
            <a:r>
              <a:rPr sz="1600" spc="-5" dirty="0">
                <a:latin typeface="Arial"/>
                <a:cs typeface="Arial"/>
              </a:rPr>
              <a:t>varying depths </a:t>
            </a:r>
            <a:r>
              <a:rPr sz="1600" dirty="0">
                <a:latin typeface="Arial"/>
                <a:cs typeface="Arial"/>
              </a:rPr>
              <a:t>causes  </a:t>
            </a:r>
            <a:r>
              <a:rPr sz="1600" spc="-5" dirty="0">
                <a:latin typeface="Arial"/>
                <a:cs typeface="Arial"/>
              </a:rPr>
              <a:t>interference </a:t>
            </a:r>
            <a:r>
              <a:rPr sz="1600" spc="-10" dirty="0">
                <a:latin typeface="Arial"/>
                <a:cs typeface="Arial"/>
              </a:rPr>
              <a:t>which </a:t>
            </a:r>
            <a:r>
              <a:rPr sz="1600" spc="-5" dirty="0">
                <a:latin typeface="Arial"/>
                <a:cs typeface="Arial"/>
              </a:rPr>
              <a:t>spreads the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sound.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87094" y="3200400"/>
            <a:ext cx="1768868" cy="158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2013" y="3195320"/>
            <a:ext cx="1779270" cy="1591310"/>
          </a:xfrm>
          <a:custGeom>
            <a:avLst/>
            <a:gdLst/>
            <a:ahLst/>
            <a:cxnLst/>
            <a:rect l="l" t="t" r="r" b="b"/>
            <a:pathLst>
              <a:path w="1779270" h="1591310">
                <a:moveTo>
                  <a:pt x="96647" y="0"/>
                </a:moveTo>
                <a:lnTo>
                  <a:pt x="1779016" y="109727"/>
                </a:lnTo>
                <a:lnTo>
                  <a:pt x="1682369" y="1591309"/>
                </a:lnTo>
                <a:lnTo>
                  <a:pt x="0" y="1481581"/>
                </a:lnTo>
                <a:lnTo>
                  <a:pt x="9664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68040" y="3258311"/>
            <a:ext cx="1588008" cy="1395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63467" y="3253740"/>
            <a:ext cx="1597660" cy="1405255"/>
          </a:xfrm>
          <a:custGeom>
            <a:avLst/>
            <a:gdLst/>
            <a:ahLst/>
            <a:cxnLst/>
            <a:rect l="l" t="t" r="r" b="b"/>
            <a:pathLst>
              <a:path w="1597660" h="1405254">
                <a:moveTo>
                  <a:pt x="0" y="1405127"/>
                </a:moveTo>
                <a:lnTo>
                  <a:pt x="1597152" y="1405127"/>
                </a:lnTo>
                <a:lnTo>
                  <a:pt x="1597152" y="0"/>
                </a:lnTo>
                <a:lnTo>
                  <a:pt x="0" y="0"/>
                </a:lnTo>
                <a:lnTo>
                  <a:pt x="0" y="14051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6839" y="5544311"/>
            <a:ext cx="1588008" cy="1395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2267" y="5539740"/>
            <a:ext cx="1597660" cy="1405255"/>
          </a:xfrm>
          <a:custGeom>
            <a:avLst/>
            <a:gdLst/>
            <a:ahLst/>
            <a:cxnLst/>
            <a:rect l="l" t="t" r="r" b="b"/>
            <a:pathLst>
              <a:path w="1597660" h="1405254">
                <a:moveTo>
                  <a:pt x="0" y="1405128"/>
                </a:moveTo>
                <a:lnTo>
                  <a:pt x="1597152" y="1405128"/>
                </a:lnTo>
                <a:lnTo>
                  <a:pt x="1597152" y="0"/>
                </a:lnTo>
                <a:lnTo>
                  <a:pt x="0" y="0"/>
                </a:lnTo>
                <a:lnTo>
                  <a:pt x="0" y="140512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44240" y="5544311"/>
            <a:ext cx="1588008" cy="1395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39667" y="5539740"/>
            <a:ext cx="1597660" cy="1405255"/>
          </a:xfrm>
          <a:custGeom>
            <a:avLst/>
            <a:gdLst/>
            <a:ahLst/>
            <a:cxnLst/>
            <a:rect l="l" t="t" r="r" b="b"/>
            <a:pathLst>
              <a:path w="1597660" h="1405254">
                <a:moveTo>
                  <a:pt x="0" y="1405128"/>
                </a:moveTo>
                <a:lnTo>
                  <a:pt x="1597152" y="1405128"/>
                </a:lnTo>
                <a:lnTo>
                  <a:pt x="1597152" y="0"/>
                </a:lnTo>
                <a:lnTo>
                  <a:pt x="0" y="0"/>
                </a:lnTo>
                <a:lnTo>
                  <a:pt x="0" y="140512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95069" y="4716907"/>
            <a:ext cx="91503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85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QUADRA  PYRAMID  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FFU</a:t>
            </a:r>
            <a:r>
              <a:rPr sz="1400" dirty="0">
                <a:latin typeface="Arial"/>
                <a:cs typeface="Arial"/>
              </a:rPr>
              <a:t>SER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6378" y="4793107"/>
            <a:ext cx="105283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P</a:t>
            </a:r>
            <a:r>
              <a:rPr sz="1400" spc="-15" dirty="0">
                <a:latin typeface="Arial"/>
                <a:cs typeface="Arial"/>
              </a:rPr>
              <a:t>Y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AL  </a:t>
            </a:r>
            <a:r>
              <a:rPr sz="1400" spc="-5" dirty="0">
                <a:latin typeface="Arial"/>
                <a:cs typeface="Arial"/>
              </a:rPr>
              <a:t>DIFFUSER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46986" y="7013193"/>
            <a:ext cx="129222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marR="5080" indent="-18669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DOUBLE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DUTY  </a:t>
            </a:r>
            <a:r>
              <a:rPr sz="1400" spc="-5" dirty="0">
                <a:latin typeface="Arial"/>
                <a:cs typeface="Arial"/>
              </a:rPr>
              <a:t>DIFFUSER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17797" y="7013193"/>
            <a:ext cx="105981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marR="5080" indent="-7366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Q</a:t>
            </a:r>
            <a:r>
              <a:rPr sz="1400" spc="-10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DR</a:t>
            </a:r>
            <a:r>
              <a:rPr sz="1400" spc="-11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IC  </a:t>
            </a:r>
            <a:r>
              <a:rPr sz="1400" spc="-5" dirty="0">
                <a:latin typeface="Arial"/>
                <a:cs typeface="Arial"/>
              </a:rPr>
              <a:t>DIFFUSER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691" y="8247888"/>
            <a:ext cx="5657215" cy="0"/>
          </a:xfrm>
          <a:custGeom>
            <a:avLst/>
            <a:gdLst/>
            <a:ahLst/>
            <a:cxnLst/>
            <a:rect l="l" t="t" r="r" b="b"/>
            <a:pathLst>
              <a:path w="5657215">
                <a:moveTo>
                  <a:pt x="0" y="0"/>
                </a:moveTo>
                <a:lnTo>
                  <a:pt x="5657088" y="0"/>
                </a:lnTo>
              </a:path>
            </a:pathLst>
          </a:custGeom>
          <a:ln w="36575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NOISE</a:t>
            </a:r>
            <a:r>
              <a:rPr spc="-20" dirty="0"/>
              <a:t> </a:t>
            </a:r>
            <a:r>
              <a:rPr spc="-5" dirty="0"/>
              <a:t>BARRIERS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9077" y="802893"/>
            <a:ext cx="6518275" cy="7390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19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These materials range </a:t>
            </a:r>
            <a:r>
              <a:rPr sz="1600" dirty="0">
                <a:latin typeface="Arial"/>
                <a:cs typeface="Arial"/>
              </a:rPr>
              <a:t>from </a:t>
            </a:r>
            <a:r>
              <a:rPr sz="1600" spc="-5" dirty="0">
                <a:latin typeface="Arial"/>
                <a:cs typeface="Arial"/>
              </a:rPr>
              <a:t>dense materials to block the transmission  of airborne sound to devices and compounds used to isolate structures  from one another and reduce impact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noise.</a:t>
            </a:r>
            <a:endParaRPr sz="16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565"/>
              </a:spcBef>
            </a:pPr>
            <a:r>
              <a:rPr sz="2000" b="0" u="sng" spc="-5" dirty="0">
                <a:uFill>
                  <a:solidFill>
                    <a:srgbClr val="000000"/>
                  </a:solidFill>
                </a:uFill>
                <a:latin typeface="Footlight MT Light"/>
                <a:cs typeface="Footlight MT Light"/>
              </a:rPr>
              <a:t>COMPOSITES</a:t>
            </a:r>
            <a:endParaRPr sz="2000">
              <a:latin typeface="Footlight MT Light"/>
              <a:cs typeface="Footlight MT Light"/>
            </a:endParaRPr>
          </a:p>
          <a:p>
            <a:pPr marL="27940" marR="5080" algn="just">
              <a:lnSpc>
                <a:spcPct val="100000"/>
              </a:lnSpc>
              <a:spcBef>
                <a:spcPts val="2120"/>
              </a:spcBef>
              <a:buSzPct val="93750"/>
              <a:buChar char="•"/>
              <a:tabLst>
                <a:tab pos="99695" algn="l"/>
              </a:tabLst>
            </a:pPr>
            <a:r>
              <a:rPr sz="1600" spc="-5" dirty="0">
                <a:latin typeface="Arial"/>
                <a:cs typeface="Arial"/>
              </a:rPr>
              <a:t>Composite materials are manufactured </a:t>
            </a:r>
            <a:r>
              <a:rPr sz="1600" dirty="0">
                <a:latin typeface="Arial"/>
                <a:cs typeface="Arial"/>
              </a:rPr>
              <a:t>from </a:t>
            </a:r>
            <a:r>
              <a:rPr sz="1600" spc="-5" dirty="0">
                <a:latin typeface="Arial"/>
                <a:cs typeface="Arial"/>
              </a:rPr>
              <a:t>combinations of various  materials from </a:t>
            </a:r>
            <a:r>
              <a:rPr sz="1600" dirty="0">
                <a:latin typeface="Arial"/>
                <a:cs typeface="Arial"/>
              </a:rPr>
              <a:t>open </a:t>
            </a:r>
            <a:r>
              <a:rPr sz="1600" spc="-5" dirty="0">
                <a:latin typeface="Arial"/>
                <a:cs typeface="Arial"/>
              </a:rPr>
              <a:t>and closed celled foams to quilted fiberglass and  </a:t>
            </a:r>
            <a:r>
              <a:rPr sz="1600" spc="-15" dirty="0">
                <a:latin typeface="Arial"/>
                <a:cs typeface="Arial"/>
              </a:rPr>
              <a:t>barrier. </a:t>
            </a:r>
            <a:r>
              <a:rPr sz="1600" spc="-5" dirty="0">
                <a:latin typeface="Arial"/>
                <a:cs typeface="Arial"/>
              </a:rPr>
              <a:t>These products are </a:t>
            </a:r>
            <a:r>
              <a:rPr sz="1600" dirty="0">
                <a:latin typeface="Arial"/>
                <a:cs typeface="Arial"/>
              </a:rPr>
              <a:t>used </a:t>
            </a:r>
            <a:r>
              <a:rPr sz="1600" spc="-5" dirty="0">
                <a:latin typeface="Arial"/>
                <a:cs typeface="Arial"/>
              </a:rPr>
              <a:t>to block </a:t>
            </a:r>
            <a:r>
              <a:rPr sz="1600" spc="-10" dirty="0">
                <a:latin typeface="Arial"/>
                <a:cs typeface="Arial"/>
              </a:rPr>
              <a:t>and </a:t>
            </a:r>
            <a:r>
              <a:rPr sz="1600" spc="-5" dirty="0">
                <a:latin typeface="Arial"/>
                <a:cs typeface="Arial"/>
              </a:rPr>
              <a:t>absorb sound for  machine enclosures as </a:t>
            </a:r>
            <a:r>
              <a:rPr sz="1600" spc="-10" dirty="0">
                <a:latin typeface="Arial"/>
                <a:cs typeface="Arial"/>
              </a:rPr>
              <a:t>well </a:t>
            </a:r>
            <a:r>
              <a:rPr sz="1600" spc="-5" dirty="0">
                <a:latin typeface="Arial"/>
                <a:cs typeface="Arial"/>
              </a:rPr>
              <a:t>as blocking </a:t>
            </a:r>
            <a:r>
              <a:rPr sz="1600" spc="-10" dirty="0">
                <a:latin typeface="Arial"/>
                <a:cs typeface="Arial"/>
              </a:rPr>
              <a:t>airborne </a:t>
            </a:r>
            <a:r>
              <a:rPr sz="1600" spc="-5" dirty="0">
                <a:latin typeface="Arial"/>
                <a:cs typeface="Arial"/>
              </a:rPr>
              <a:t>sound and</a:t>
            </a:r>
            <a:r>
              <a:rPr sz="1600" spc="2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impact  noise. Some of these products include Composite Foams, StratiQuilt  Blankets and Floor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Underlayment.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29845">
              <a:lnSpc>
                <a:spcPct val="100000"/>
              </a:lnSpc>
              <a:spcBef>
                <a:spcPts val="1530"/>
              </a:spcBef>
            </a:pPr>
            <a:r>
              <a:rPr sz="2000" b="0" u="sng" dirty="0">
                <a:uFill>
                  <a:solidFill>
                    <a:srgbClr val="000000"/>
                  </a:solidFill>
                </a:uFill>
                <a:latin typeface="Footlight MT Light"/>
                <a:cs typeface="Footlight MT Light"/>
              </a:rPr>
              <a:t>BARRIERS</a:t>
            </a:r>
            <a:endParaRPr sz="2000">
              <a:latin typeface="Footlight MT Light"/>
              <a:cs typeface="Footlight MT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1838960" algn="just">
              <a:lnSpc>
                <a:spcPct val="100000"/>
              </a:lnSpc>
              <a:buSzPct val="93750"/>
              <a:buChar char="•"/>
              <a:tabLst>
                <a:tab pos="84455" algn="l"/>
              </a:tabLst>
            </a:pPr>
            <a:r>
              <a:rPr sz="1600" spc="-5" dirty="0">
                <a:latin typeface="Arial"/>
                <a:cs typeface="Arial"/>
              </a:rPr>
              <a:t>Sound barrier materials are used to reduce </a:t>
            </a:r>
            <a:r>
              <a:rPr sz="1600" dirty="0">
                <a:latin typeface="Arial"/>
                <a:cs typeface="Arial"/>
              </a:rPr>
              <a:t>the  </a:t>
            </a:r>
            <a:r>
              <a:rPr sz="1600" spc="-5" dirty="0">
                <a:latin typeface="Arial"/>
                <a:cs typeface="Arial"/>
              </a:rPr>
              <a:t>transmission of airborne sound. The Block Aid  series of products include the standard one pound  per square </a:t>
            </a:r>
            <a:r>
              <a:rPr sz="1600" dirty="0">
                <a:latin typeface="Arial"/>
                <a:cs typeface="Arial"/>
              </a:rPr>
              <a:t>foot </a:t>
            </a:r>
            <a:r>
              <a:rPr sz="1600" spc="-5" dirty="0">
                <a:latin typeface="Arial"/>
                <a:cs typeface="Arial"/>
              </a:rPr>
              <a:t>non reinforced </a:t>
            </a:r>
            <a:r>
              <a:rPr sz="1600" spc="-15" dirty="0">
                <a:latin typeface="Arial"/>
                <a:cs typeface="Arial"/>
              </a:rPr>
              <a:t>barrier, </a:t>
            </a:r>
            <a:r>
              <a:rPr sz="1600" spc="-5" dirty="0">
                <a:latin typeface="Arial"/>
                <a:cs typeface="Arial"/>
              </a:rPr>
              <a:t>transparent  material </a:t>
            </a:r>
            <a:r>
              <a:rPr sz="1600" spc="-10" dirty="0">
                <a:latin typeface="Arial"/>
                <a:cs typeface="Arial"/>
              </a:rPr>
              <a:t>when </a:t>
            </a:r>
            <a:r>
              <a:rPr sz="1600" spc="-5" dirty="0">
                <a:latin typeface="Arial"/>
                <a:cs typeface="Arial"/>
              </a:rPr>
              <a:t>observation or supervision </a:t>
            </a:r>
            <a:r>
              <a:rPr sz="1600" dirty="0">
                <a:latin typeface="Arial"/>
                <a:cs typeface="Arial"/>
              </a:rPr>
              <a:t>is  </a:t>
            </a:r>
            <a:r>
              <a:rPr sz="1600" spc="-5" dirty="0">
                <a:latin typeface="Arial"/>
                <a:cs typeface="Arial"/>
              </a:rPr>
              <a:t>required, reinforced </a:t>
            </a:r>
            <a:r>
              <a:rPr sz="1600" spc="-10" dirty="0">
                <a:latin typeface="Arial"/>
                <a:cs typeface="Arial"/>
              </a:rPr>
              <a:t>vinyl </a:t>
            </a:r>
            <a:r>
              <a:rPr sz="1600" spc="-5" dirty="0">
                <a:latin typeface="Arial"/>
                <a:cs typeface="Arial"/>
              </a:rPr>
              <a:t>to create a hanging  barrier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partition.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</a:pPr>
            <a:r>
              <a:rPr sz="2000" b="0" u="sng" dirty="0">
                <a:uFill>
                  <a:solidFill>
                    <a:srgbClr val="000000"/>
                  </a:solidFill>
                </a:uFill>
                <a:latin typeface="Footlight MT Light"/>
                <a:cs typeface="Footlight MT Light"/>
              </a:rPr>
              <a:t>VIBRATION</a:t>
            </a:r>
            <a:r>
              <a:rPr sz="2000" b="0" u="sng" spc="-30" dirty="0">
                <a:uFill>
                  <a:solidFill>
                    <a:srgbClr val="000000"/>
                  </a:solidFill>
                </a:uFill>
                <a:latin typeface="Footlight MT Light"/>
                <a:cs typeface="Footlight MT Light"/>
              </a:rPr>
              <a:t> </a:t>
            </a:r>
            <a:r>
              <a:rPr sz="2000" b="0" u="sng" spc="-5" dirty="0">
                <a:uFill>
                  <a:solidFill>
                    <a:srgbClr val="000000"/>
                  </a:solidFill>
                </a:uFill>
                <a:latin typeface="Footlight MT Light"/>
                <a:cs typeface="Footlight MT Light"/>
              </a:rPr>
              <a:t>CONTROL</a:t>
            </a:r>
            <a:endParaRPr sz="2000">
              <a:latin typeface="Footlight MT Light"/>
              <a:cs typeface="Footlight MT Light"/>
            </a:endParaRPr>
          </a:p>
          <a:p>
            <a:pPr marL="58419" marR="309880" algn="just">
              <a:lnSpc>
                <a:spcPct val="100000"/>
              </a:lnSpc>
              <a:spcBef>
                <a:spcPts val="1270"/>
              </a:spcBef>
              <a:buSzPct val="93750"/>
              <a:buChar char="•"/>
              <a:tabLst>
                <a:tab pos="130175" algn="l"/>
              </a:tabLst>
            </a:pPr>
            <a:r>
              <a:rPr sz="1600" spc="-10" dirty="0">
                <a:latin typeface="Arial"/>
                <a:cs typeface="Arial"/>
              </a:rPr>
              <a:t>Vibration </a:t>
            </a:r>
            <a:r>
              <a:rPr sz="1600" spc="-5" dirty="0">
                <a:latin typeface="Arial"/>
                <a:cs typeface="Arial"/>
              </a:rPr>
              <a:t>control products are used to absorb vibration energy </a:t>
            </a:r>
            <a:r>
              <a:rPr sz="1600" spc="-10" dirty="0">
                <a:latin typeface="Arial"/>
                <a:cs typeface="Arial"/>
              </a:rPr>
              <a:t>and  </a:t>
            </a:r>
            <a:r>
              <a:rPr sz="1600" spc="-5" dirty="0">
                <a:latin typeface="Arial"/>
                <a:cs typeface="Arial"/>
              </a:rPr>
              <a:t>prevent </a:t>
            </a:r>
            <a:r>
              <a:rPr sz="1600" dirty="0">
                <a:latin typeface="Arial"/>
                <a:cs typeface="Arial"/>
              </a:rPr>
              <a:t>structural </a:t>
            </a:r>
            <a:r>
              <a:rPr sz="1600" spc="-5" dirty="0">
                <a:latin typeface="Arial"/>
                <a:cs typeface="Arial"/>
              </a:rPr>
              <a:t>noise transmission. These include vibration  damping compounds and vibration pads, isolation hangers, </a:t>
            </a:r>
            <a:r>
              <a:rPr sz="1600" dirty="0">
                <a:latin typeface="Arial"/>
                <a:cs typeface="Arial"/>
              </a:rPr>
              <a:t>and  </a:t>
            </a:r>
            <a:r>
              <a:rPr sz="1600" spc="-5" dirty="0">
                <a:latin typeface="Arial"/>
                <a:cs typeface="Arial"/>
              </a:rPr>
              <a:t>resilient </a:t>
            </a:r>
            <a:r>
              <a:rPr sz="1600" dirty="0">
                <a:latin typeface="Arial"/>
                <a:cs typeface="Arial"/>
              </a:rPr>
              <a:t>clips. </a:t>
            </a:r>
            <a:r>
              <a:rPr sz="1600" spc="-5" dirty="0">
                <a:latin typeface="Arial"/>
                <a:cs typeface="Arial"/>
              </a:rPr>
              <a:t>They improve sound transmission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loss.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3601211"/>
            <a:ext cx="1588007" cy="1395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4628" y="3596640"/>
            <a:ext cx="1597660" cy="1405255"/>
          </a:xfrm>
          <a:custGeom>
            <a:avLst/>
            <a:gdLst/>
            <a:ahLst/>
            <a:cxnLst/>
            <a:rect l="l" t="t" r="r" b="b"/>
            <a:pathLst>
              <a:path w="1597659" h="1405254">
                <a:moveTo>
                  <a:pt x="0" y="1405127"/>
                </a:moveTo>
                <a:lnTo>
                  <a:pt x="1597152" y="1405127"/>
                </a:lnTo>
                <a:lnTo>
                  <a:pt x="1597152" y="0"/>
                </a:lnTo>
                <a:lnTo>
                  <a:pt x="0" y="0"/>
                </a:lnTo>
                <a:lnTo>
                  <a:pt x="0" y="14051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04815" y="5225796"/>
            <a:ext cx="1587499" cy="139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0244" y="5221223"/>
            <a:ext cx="1597660" cy="1407160"/>
          </a:xfrm>
          <a:custGeom>
            <a:avLst/>
            <a:gdLst/>
            <a:ahLst/>
            <a:cxnLst/>
            <a:rect l="l" t="t" r="r" b="b"/>
            <a:pathLst>
              <a:path w="1597659" h="1407159">
                <a:moveTo>
                  <a:pt x="0" y="1406652"/>
                </a:moveTo>
                <a:lnTo>
                  <a:pt x="1597152" y="1406652"/>
                </a:lnTo>
                <a:lnTo>
                  <a:pt x="1597152" y="0"/>
                </a:lnTo>
                <a:lnTo>
                  <a:pt x="0" y="0"/>
                </a:lnTo>
                <a:lnTo>
                  <a:pt x="0" y="14066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888</Words>
  <Application>Microsoft Office PowerPoint</Application>
  <PresentationFormat>On-screen Show (4:3)</PresentationFormat>
  <Paragraphs>115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Footlight MT Light</vt:lpstr>
      <vt:lpstr>Times New Roman</vt:lpstr>
      <vt:lpstr>Wingdings</vt:lpstr>
      <vt:lpstr>Office Theme</vt:lpstr>
      <vt:lpstr>ACOUSTICAL DESIGN FOR</vt:lpstr>
      <vt:lpstr>INTRODUCTION</vt:lpstr>
      <vt:lpstr>PowerPoint Presentation</vt:lpstr>
      <vt:lpstr>ECHO</vt:lpstr>
      <vt:lpstr>ACOUSTICAL INSTRUMENTS</vt:lpstr>
      <vt:lpstr>CEILING</vt:lpstr>
      <vt:lpstr>TYPES OF MATERIALS</vt:lpstr>
      <vt:lpstr>SOUND DIFFUSERS</vt:lpstr>
      <vt:lpstr>NOISE BARRIERS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ACOUSTICAL DESIGN FOR</dc:title>
  <cp:lastModifiedBy>PC</cp:lastModifiedBy>
  <cp:revision>2</cp:revision>
  <dcterms:created xsi:type="dcterms:W3CDTF">2020-11-21T16:20:49Z</dcterms:created>
  <dcterms:modified xsi:type="dcterms:W3CDTF">2020-11-21T16:29:05Z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2020-11-21T00:00:00Z</vt:filetime>
  </property>
</Properties>
</file>