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sldIdLst>
    <p:sldId id="259" r:id="rId2"/>
    <p:sldId id="262" r:id="rId3"/>
    <p:sldId id="287" r:id="rId4"/>
    <p:sldId id="264" r:id="rId5"/>
    <p:sldId id="288" r:id="rId6"/>
    <p:sldId id="289" r:id="rId7"/>
    <p:sldId id="290" r:id="rId8"/>
    <p:sldId id="291" r:id="rId9"/>
    <p:sldId id="269" r:id="rId10"/>
    <p:sldId id="292" r:id="rId11"/>
    <p:sldId id="293" r:id="rId12"/>
    <p:sldId id="295" r:id="rId13"/>
    <p:sldId id="294" r:id="rId14"/>
    <p:sldId id="298" r:id="rId15"/>
    <p:sldId id="297" r:id="rId16"/>
    <p:sldId id="296" r:id="rId17"/>
    <p:sldId id="303" r:id="rId18"/>
    <p:sldId id="299" r:id="rId19"/>
    <p:sldId id="300" r:id="rId20"/>
    <p:sldId id="301" r:id="rId21"/>
    <p:sldId id="302" r:id="rId22"/>
    <p:sldId id="285" r:id="rId23"/>
    <p:sldId id="284" r:id="rId24"/>
    <p:sldId id="282" r:id="rId25"/>
  </p:sldIdLst>
  <p:sldSz cx="9601200" cy="6950075"/>
  <p:notesSz cx="6858000" cy="9144000"/>
  <p:defaultTextStyle>
    <a:defPPr>
      <a:defRPr lang="en-US"/>
    </a:defPPr>
    <a:lvl1pPr marL="0" algn="l" defTabSz="945764" rtl="0" eaLnBrk="1" latinLnBrk="0" hangingPunct="1">
      <a:defRPr sz="1862" kern="1200">
        <a:solidFill>
          <a:schemeClr val="tx1"/>
        </a:solidFill>
        <a:latin typeface="+mn-lt"/>
        <a:ea typeface="+mn-ea"/>
        <a:cs typeface="+mn-cs"/>
      </a:defRPr>
    </a:lvl1pPr>
    <a:lvl2pPr marL="472882" algn="l" defTabSz="945764" rtl="0" eaLnBrk="1" latinLnBrk="0" hangingPunct="1">
      <a:defRPr sz="1862" kern="1200">
        <a:solidFill>
          <a:schemeClr val="tx1"/>
        </a:solidFill>
        <a:latin typeface="+mn-lt"/>
        <a:ea typeface="+mn-ea"/>
        <a:cs typeface="+mn-cs"/>
      </a:defRPr>
    </a:lvl2pPr>
    <a:lvl3pPr marL="945764" algn="l" defTabSz="945764" rtl="0" eaLnBrk="1" latinLnBrk="0" hangingPunct="1">
      <a:defRPr sz="1862" kern="1200">
        <a:solidFill>
          <a:schemeClr val="tx1"/>
        </a:solidFill>
        <a:latin typeface="+mn-lt"/>
        <a:ea typeface="+mn-ea"/>
        <a:cs typeface="+mn-cs"/>
      </a:defRPr>
    </a:lvl3pPr>
    <a:lvl4pPr marL="1418646" algn="l" defTabSz="945764" rtl="0" eaLnBrk="1" latinLnBrk="0" hangingPunct="1">
      <a:defRPr sz="1862" kern="1200">
        <a:solidFill>
          <a:schemeClr val="tx1"/>
        </a:solidFill>
        <a:latin typeface="+mn-lt"/>
        <a:ea typeface="+mn-ea"/>
        <a:cs typeface="+mn-cs"/>
      </a:defRPr>
    </a:lvl4pPr>
    <a:lvl5pPr marL="1891528" algn="l" defTabSz="945764" rtl="0" eaLnBrk="1" latinLnBrk="0" hangingPunct="1">
      <a:defRPr sz="1862" kern="1200">
        <a:solidFill>
          <a:schemeClr val="tx1"/>
        </a:solidFill>
        <a:latin typeface="+mn-lt"/>
        <a:ea typeface="+mn-ea"/>
        <a:cs typeface="+mn-cs"/>
      </a:defRPr>
    </a:lvl5pPr>
    <a:lvl6pPr marL="2364410" algn="l" defTabSz="945764" rtl="0" eaLnBrk="1" latinLnBrk="0" hangingPunct="1">
      <a:defRPr sz="1862" kern="1200">
        <a:solidFill>
          <a:schemeClr val="tx1"/>
        </a:solidFill>
        <a:latin typeface="+mn-lt"/>
        <a:ea typeface="+mn-ea"/>
        <a:cs typeface="+mn-cs"/>
      </a:defRPr>
    </a:lvl6pPr>
    <a:lvl7pPr marL="2837292" algn="l" defTabSz="945764" rtl="0" eaLnBrk="1" latinLnBrk="0" hangingPunct="1">
      <a:defRPr sz="1862" kern="1200">
        <a:solidFill>
          <a:schemeClr val="tx1"/>
        </a:solidFill>
        <a:latin typeface="+mn-lt"/>
        <a:ea typeface="+mn-ea"/>
        <a:cs typeface="+mn-cs"/>
      </a:defRPr>
    </a:lvl7pPr>
    <a:lvl8pPr marL="3310174" algn="l" defTabSz="945764" rtl="0" eaLnBrk="1" latinLnBrk="0" hangingPunct="1">
      <a:defRPr sz="1862" kern="1200">
        <a:solidFill>
          <a:schemeClr val="tx1"/>
        </a:solidFill>
        <a:latin typeface="+mn-lt"/>
        <a:ea typeface="+mn-ea"/>
        <a:cs typeface="+mn-cs"/>
      </a:defRPr>
    </a:lvl8pPr>
    <a:lvl9pPr marL="3783056" algn="l" defTabSz="945764" rtl="0" eaLnBrk="1" latinLnBrk="0" hangingPunct="1">
      <a:defRPr sz="186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9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82" y="66"/>
      </p:cViewPr>
      <p:guideLst>
        <p:guide orient="horz" pos="2189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924759405074365"/>
          <c:y val="0.14814814814814814"/>
          <c:w val="0.7226358223326903"/>
          <c:h val="0.64343394575678037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Sheet1!$H$20</c:f>
              <c:strCache>
                <c:ptCount val="1"/>
                <c:pt idx="0">
                  <c:v>Actual  discharge  Qa  (m3/s)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trendline>
            <c:spPr>
              <a:ln w="22225" cap="rnd">
                <a:solidFill>
                  <a:schemeClr val="accent1"/>
                </a:solidFill>
                <a:prstDash val="solid"/>
              </a:ln>
              <a:effectLst/>
            </c:spPr>
            <c:trendlineType val="linear"/>
            <c:dispRSqr val="0"/>
            <c:dispEq val="0"/>
          </c:trendline>
          <c:xVal>
            <c:numRef>
              <c:f>Sheet1!$G$21:$G$27</c:f>
              <c:numCache>
                <c:formatCode>General</c:formatCode>
                <c:ptCount val="7"/>
                <c:pt idx="2" formatCode="0.000000">
                  <c:v>5.809041530414463E-4</c:v>
                </c:pt>
                <c:pt idx="3">
                  <c:v>3.3833211544161758E-4</c:v>
                </c:pt>
                <c:pt idx="4">
                  <c:v>2.8298123645499861E-4</c:v>
                </c:pt>
                <c:pt idx="5">
                  <c:v>2.5750258868757043E-4</c:v>
                </c:pt>
                <c:pt idx="6">
                  <c:v>1.8952557351027832E-4</c:v>
                </c:pt>
              </c:numCache>
            </c:numRef>
          </c:xVal>
          <c:yVal>
            <c:numRef>
              <c:f>Sheet1!$H$21:$H$27</c:f>
              <c:numCache>
                <c:formatCode>General</c:formatCode>
                <c:ptCount val="7"/>
                <c:pt idx="2">
                  <c:v>3.8125000000000002E-4</c:v>
                </c:pt>
                <c:pt idx="3">
                  <c:v>2.2875000000000003E-4</c:v>
                </c:pt>
                <c:pt idx="4">
                  <c:v>1.9062500000000001E-4</c:v>
                </c:pt>
                <c:pt idx="5">
                  <c:v>1.6339285714285715E-4</c:v>
                </c:pt>
                <c:pt idx="6">
                  <c:v>1.2948113207547171E-4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6033792"/>
        <c:axId val="186035752"/>
      </c:scatterChart>
      <c:valAx>
        <c:axId val="186033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b="0" i="1">
                    <a:solidFill>
                      <a:schemeClr val="tx1"/>
                    </a:solidFill>
                  </a:rPr>
                  <a:t>Theoretical  discharge  Qt (m3/s)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6035752"/>
        <c:crosses val="autoZero"/>
        <c:crossBetween val="midCat"/>
      </c:valAx>
      <c:valAx>
        <c:axId val="186035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0" i="1" baseline="0">
                    <a:solidFill>
                      <a:schemeClr val="tx1"/>
                    </a:solidFill>
                    <a:effectLst/>
                  </a:rPr>
                  <a:t>Actual  discharge  Qt (m3/s)</a:t>
                </a:r>
                <a:endParaRPr lang="en-US" sz="1800">
                  <a:solidFill>
                    <a:schemeClr val="tx1"/>
                  </a:solidFill>
                  <a:effectLst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6033792"/>
        <c:crosses val="autoZero"/>
        <c:crossBetween val="midCat"/>
      </c:valAx>
      <c:spPr>
        <a:noFill/>
        <a:ln>
          <a:solidFill>
            <a:schemeClr val="tx1">
              <a:lumMod val="50000"/>
              <a:lumOff val="50000"/>
            </a:schemeClr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83B7A6-E189-40B6-A9FD-D39B55733D7A}" type="datetimeFigureOut">
              <a:rPr lang="en-US" smtClean="0"/>
              <a:pPr/>
              <a:t>04-Nov-20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96988" y="1143000"/>
            <a:ext cx="42640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00F778-9481-4630-87BB-D194E033C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198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4576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1pPr>
    <a:lvl2pPr marL="472882" algn="l" defTabSz="94576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2pPr>
    <a:lvl3pPr marL="945764" algn="l" defTabSz="94576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3pPr>
    <a:lvl4pPr marL="1418646" algn="l" defTabSz="94576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4pPr>
    <a:lvl5pPr marL="1891528" algn="l" defTabSz="94576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5pPr>
    <a:lvl6pPr marL="2364410" algn="l" defTabSz="94576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6pPr>
    <a:lvl7pPr marL="2837292" algn="l" defTabSz="94576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7pPr>
    <a:lvl8pPr marL="3310174" algn="l" defTabSz="94576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8pPr>
    <a:lvl9pPr marL="3783056" algn="l" defTabSz="94576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00F778-9481-4630-87BB-D194E033C50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23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00F778-9481-4630-87BB-D194E033C504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289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60070" y="1390015"/>
            <a:ext cx="8244230" cy="1853353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75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60070" y="3271882"/>
            <a:ext cx="8247431" cy="1776130"/>
          </a:xfrm>
        </p:spPr>
        <p:txBody>
          <a:bodyPr lIns="0" rIns="18288"/>
          <a:lstStyle>
            <a:lvl1pPr marL="0" marR="46333" indent="0" algn="r">
              <a:buNone/>
              <a:defRPr>
                <a:solidFill>
                  <a:schemeClr val="tx1"/>
                </a:solidFill>
              </a:defRPr>
            </a:lvl1pPr>
            <a:lvl2pPr marL="463326" indent="0" algn="ctr">
              <a:buNone/>
            </a:lvl2pPr>
            <a:lvl3pPr marL="926653" indent="0" algn="ctr">
              <a:buNone/>
            </a:lvl3pPr>
            <a:lvl4pPr marL="1389979" indent="0" algn="ctr">
              <a:buNone/>
            </a:lvl4pPr>
            <a:lvl5pPr marL="1853306" indent="0" algn="ctr">
              <a:buNone/>
            </a:lvl5pPr>
            <a:lvl6pPr marL="2316632" indent="0" algn="ctr">
              <a:buNone/>
            </a:lvl6pPr>
            <a:lvl7pPr marL="2779959" indent="0" algn="ctr">
              <a:buNone/>
            </a:lvl7pPr>
            <a:lvl8pPr marL="3243285" indent="0" algn="ctr">
              <a:buNone/>
            </a:lvl8pPr>
            <a:lvl9pPr marL="3706612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E4A8A-252F-40B3-B4F9-75F4B9DD464F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04-Nov-20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DBF5F9">
                    <a:shade val="90000"/>
                  </a:srgbClr>
                </a:solidFill>
              </a:rPr>
              <a:t>Zahidul Islam  Lecturer, Department  of Civil Engineering, RUET</a:t>
            </a: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B5C1B-FA7F-47D6-A35E-9B0F640C9998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4781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3CDAD-9F67-4F8E-96EC-B82E596CFCEE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04-Nov-20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Zahidul Islam  Lecturer, Department  of Civil Engineering, RUET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B5C1B-FA7F-47D6-A35E-9B0F640C9998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591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926678"/>
            <a:ext cx="2160270" cy="5281736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926678"/>
            <a:ext cx="6320790" cy="528173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4462-9A2F-4D3B-BFC0-90456F153D97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04-Nov-20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Zahidul Islam  Lecturer, Department  of Civil Engineering, RUET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B5C1B-FA7F-47D6-A35E-9B0F640C9998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589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F932-E9B6-465D-91F3-338209A16011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04-Nov-20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Zahidul Islam  Lecturer, Department  of Civil Engineering, RUET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B5C1B-FA7F-47D6-A35E-9B0F640C9998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554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870" y="1334415"/>
            <a:ext cx="8161020" cy="138074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75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6870" y="2740977"/>
            <a:ext cx="8161020" cy="1529981"/>
          </a:xfrm>
        </p:spPr>
        <p:txBody>
          <a:bodyPr lIns="45720" rIns="45720" anchor="t"/>
          <a:lstStyle>
            <a:lvl1pPr marL="0" indent="0">
              <a:buNone/>
              <a:defRPr sz="2229">
                <a:solidFill>
                  <a:schemeClr val="tx1"/>
                </a:solidFill>
              </a:defRPr>
            </a:lvl1pPr>
            <a:lvl2pPr>
              <a:buNone/>
              <a:defRPr sz="1824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21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19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19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49B9C-EBB9-444F-9138-FA957B9319A6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04-Nov-20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DBF5F9">
                    <a:shade val="90000"/>
                  </a:srgbClr>
                </a:solidFill>
              </a:rPr>
              <a:t>Zahidul Islam  Lecturer, Department  of Civil Engineering, RUET</a:t>
            </a: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B5C1B-FA7F-47D6-A35E-9B0F640C9998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4056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713541"/>
            <a:ext cx="8641080" cy="1158346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0" y="1945864"/>
            <a:ext cx="4240530" cy="4494382"/>
          </a:xfrm>
        </p:spPr>
        <p:txBody>
          <a:bodyPr/>
          <a:lstStyle>
            <a:lvl1pPr>
              <a:defRPr sz="2635"/>
            </a:lvl1pPr>
            <a:lvl2pPr>
              <a:defRPr sz="2432"/>
            </a:lvl2pPr>
            <a:lvl3pPr>
              <a:defRPr sz="2027"/>
            </a:lvl3pPr>
            <a:lvl4pPr>
              <a:defRPr sz="1824"/>
            </a:lvl4pPr>
            <a:lvl5pPr>
              <a:defRPr sz="1824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1945864"/>
            <a:ext cx="4240530" cy="4494382"/>
          </a:xfrm>
        </p:spPr>
        <p:txBody>
          <a:bodyPr/>
          <a:lstStyle>
            <a:lvl1pPr>
              <a:defRPr sz="2635"/>
            </a:lvl1pPr>
            <a:lvl2pPr>
              <a:defRPr sz="2432"/>
            </a:lvl2pPr>
            <a:lvl3pPr>
              <a:defRPr sz="2027"/>
            </a:lvl3pPr>
            <a:lvl4pPr>
              <a:defRPr sz="1824"/>
            </a:lvl4pPr>
            <a:lvl5pPr>
              <a:defRPr sz="1824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FCEFE-B0A8-4768-93BC-BFF36FDC84AE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04-Nov-20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Zahidul Islam  Lecturer, Department  of Civil Engineering, RUET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B5C1B-FA7F-47D6-A35E-9B0F640C9998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706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713541"/>
            <a:ext cx="8641080" cy="1158346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1880157"/>
            <a:ext cx="4242197" cy="668204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32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27" b="1"/>
            </a:lvl2pPr>
            <a:lvl3pPr>
              <a:buNone/>
              <a:defRPr sz="1824" b="1"/>
            </a:lvl3pPr>
            <a:lvl4pPr>
              <a:buNone/>
              <a:defRPr sz="1621" b="1"/>
            </a:lvl4pPr>
            <a:lvl5pPr>
              <a:buNone/>
              <a:defRPr sz="1621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877277" y="1884726"/>
            <a:ext cx="4243864" cy="663635"/>
          </a:xfrm>
        </p:spPr>
        <p:txBody>
          <a:bodyPr lIns="45720" tIns="0" rIns="45720" bIns="0" anchor="ctr"/>
          <a:lstStyle>
            <a:lvl1pPr marL="0" indent="0">
              <a:buNone/>
              <a:defRPr sz="2432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27" b="1"/>
            </a:lvl2pPr>
            <a:lvl3pPr>
              <a:buNone/>
              <a:defRPr sz="1824" b="1"/>
            </a:lvl3pPr>
            <a:lvl4pPr>
              <a:buNone/>
              <a:defRPr sz="1621" b="1"/>
            </a:lvl4pPr>
            <a:lvl5pPr>
              <a:buNone/>
              <a:defRPr sz="1621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80060" y="2548361"/>
            <a:ext cx="4242197" cy="3897352"/>
          </a:xfrm>
        </p:spPr>
        <p:txBody>
          <a:bodyPr tIns="0"/>
          <a:lstStyle>
            <a:lvl1pPr>
              <a:defRPr sz="2229"/>
            </a:lvl1pPr>
            <a:lvl2pPr>
              <a:defRPr sz="2027"/>
            </a:lvl2pPr>
            <a:lvl3pPr>
              <a:defRPr sz="1824"/>
            </a:lvl3pPr>
            <a:lvl4pPr>
              <a:defRPr sz="1621"/>
            </a:lvl4pPr>
            <a:lvl5pPr>
              <a:defRPr sz="1621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2548361"/>
            <a:ext cx="4243864" cy="3897352"/>
          </a:xfrm>
        </p:spPr>
        <p:txBody>
          <a:bodyPr tIns="0"/>
          <a:lstStyle>
            <a:lvl1pPr>
              <a:defRPr sz="2229"/>
            </a:lvl1pPr>
            <a:lvl2pPr>
              <a:defRPr sz="2027"/>
            </a:lvl2pPr>
            <a:lvl3pPr>
              <a:defRPr sz="1824"/>
            </a:lvl3pPr>
            <a:lvl4pPr>
              <a:defRPr sz="1621"/>
            </a:lvl4pPr>
            <a:lvl5pPr>
              <a:defRPr sz="1621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115C8-DFB9-4C02-8EFC-9B9D933A316F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04-Nov-20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Zahidul Islam  Lecturer, Department  of Civil Engineering, RUET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B5C1B-FA7F-47D6-A35E-9B0F640C9998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563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713541"/>
            <a:ext cx="8721090" cy="1158346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67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DB5E-036B-45A1-A230-9A3626AC4A74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04-Nov-20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Zahidul Islam  Lecturer, Department  of Civil Engineering, RUET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B5C1B-FA7F-47D6-A35E-9B0F640C9998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607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66F9-0896-4DF6-BC4A-AA056AEDEDE6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04-Nov-20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Zahidul Islam  Lecturer, Department  of Civil Engineering, RUET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B5C1B-FA7F-47D6-A35E-9B0F640C9998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514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90" y="521257"/>
            <a:ext cx="2880360" cy="1177652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35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20090" y="1698907"/>
            <a:ext cx="2880360" cy="4633383"/>
          </a:xfrm>
        </p:spPr>
        <p:txBody>
          <a:bodyPr lIns="18288" rIns="18288"/>
          <a:lstStyle>
            <a:lvl1pPr marL="0" indent="0" algn="l">
              <a:buNone/>
              <a:defRPr sz="1419"/>
            </a:lvl1pPr>
            <a:lvl2pPr indent="0" algn="l">
              <a:buNone/>
              <a:defRPr sz="1216"/>
            </a:lvl2pPr>
            <a:lvl3pPr indent="0" algn="l">
              <a:buNone/>
              <a:defRPr sz="1013"/>
            </a:lvl3pPr>
            <a:lvl4pPr indent="0" algn="l">
              <a:buNone/>
              <a:defRPr sz="912"/>
            </a:lvl4pPr>
            <a:lvl5pPr indent="0" algn="l">
              <a:buNone/>
              <a:defRPr sz="912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753802" y="1698907"/>
            <a:ext cx="5367338" cy="4633383"/>
          </a:xfrm>
        </p:spPr>
        <p:txBody>
          <a:bodyPr tIns="0"/>
          <a:lstStyle>
            <a:lvl1pPr>
              <a:defRPr sz="2838"/>
            </a:lvl1pPr>
            <a:lvl2pPr>
              <a:defRPr sz="2635"/>
            </a:lvl2pPr>
            <a:lvl3pPr>
              <a:defRPr sz="2432"/>
            </a:lvl3pPr>
            <a:lvl4pPr>
              <a:defRPr sz="2027"/>
            </a:lvl4pPr>
            <a:lvl5pPr>
              <a:defRPr sz="1824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953DA-D317-4C57-A66D-E1AE9CDB523A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04-Nov-20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Zahidul Islam  Lecturer, Department  of Civil Engineering, RUET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B5C1B-FA7F-47D6-A35E-9B0F640C9998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846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324041" y="1122954"/>
            <a:ext cx="5520690" cy="4170045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26653"/>
            <a:endParaRPr lang="en-US" sz="1824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404341" y="5431729"/>
            <a:ext cx="163220" cy="15753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26653"/>
            <a:endParaRPr lang="en-US" sz="1824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1192799"/>
            <a:ext cx="2323490" cy="1603869"/>
          </a:xfrm>
        </p:spPr>
        <p:txBody>
          <a:bodyPr vert="horz" lIns="45720" tIns="45720" rIns="45720" bIns="45720" anchor="b"/>
          <a:lstStyle>
            <a:lvl1pPr algn="l">
              <a:buNone/>
              <a:defRPr sz="2027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0" y="2866764"/>
            <a:ext cx="2320290" cy="2208579"/>
          </a:xfrm>
        </p:spPr>
        <p:txBody>
          <a:bodyPr lIns="64008" rIns="45720" bIns="45720" anchor="t"/>
          <a:lstStyle>
            <a:lvl1pPr marL="0" indent="0" algn="l">
              <a:spcBef>
                <a:spcPts val="253"/>
              </a:spcBef>
              <a:buFontTx/>
              <a:buNone/>
              <a:defRPr sz="1317"/>
            </a:lvl1pPr>
            <a:lvl2pPr>
              <a:defRPr sz="1216"/>
            </a:lvl2pPr>
            <a:lvl3pPr>
              <a:defRPr sz="1013"/>
            </a:lvl3pPr>
            <a:lvl4pPr>
              <a:defRPr sz="912"/>
            </a:lvl4pPr>
            <a:lvl5pPr>
              <a:defRPr sz="912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88184-085E-45BE-9442-3F521FD9E1D6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04-Nov-20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Zahidul Islam  Lecturer, Department  of Civil Engineering, RUET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81060" y="6441690"/>
            <a:ext cx="640080" cy="370027"/>
          </a:xfrm>
        </p:spPr>
        <p:txBody>
          <a:bodyPr/>
          <a:lstStyle/>
          <a:p>
            <a:fld id="{6E5B5C1B-FA7F-47D6-A35E-9B0F640C9998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660083" y="1215621"/>
            <a:ext cx="4848606" cy="398471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43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0002" y="5894693"/>
            <a:ext cx="9621203" cy="105538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668" tIns="46334" rIns="92668" bIns="46334" anchor="t" compatLnSpc="1"/>
          <a:lstStyle/>
          <a:p>
            <a:pPr defTabSz="926653"/>
            <a:endParaRPr lang="en-US" sz="1824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600575" y="6303332"/>
            <a:ext cx="5000625" cy="64674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668" tIns="46334" rIns="92668" bIns="46334" anchor="t" compatLnSpc="1"/>
          <a:lstStyle/>
          <a:p>
            <a:pPr defTabSz="926653"/>
            <a:endParaRPr lang="en-US" sz="1824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858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0002" y="-7240"/>
            <a:ext cx="9621203" cy="105538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668" tIns="46334" rIns="92668" bIns="46334" anchor="t" compatLnSpc="1"/>
          <a:lstStyle/>
          <a:p>
            <a:pPr defTabSz="926653"/>
            <a:endParaRPr lang="en-US" sz="1824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600575" y="-7239"/>
            <a:ext cx="5000625" cy="64674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668" tIns="46334" rIns="92668" bIns="46334" anchor="t" compatLnSpc="1"/>
          <a:lstStyle/>
          <a:p>
            <a:pPr defTabSz="926653"/>
            <a:endParaRPr lang="en-US" sz="1824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80060" y="713541"/>
            <a:ext cx="8641080" cy="1158346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80060" y="1961466"/>
            <a:ext cx="8641080" cy="444804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80060" y="6441690"/>
            <a:ext cx="2240280" cy="370027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16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defTabSz="926653"/>
            <a:fld id="{E2B5AB53-BE56-43CB-A03D-4DDE6A21739B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 defTabSz="926653"/>
              <a:t>04-Nov-20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800350" y="6441690"/>
            <a:ext cx="3520440" cy="370027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16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defTabSz="926653"/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Zahidul Islam  Lecturer, Department  of Civil Engineering, RUET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321040" y="6441690"/>
            <a:ext cx="800100" cy="370027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16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defTabSz="926653"/>
            <a:fld id="{6E5B5C1B-FA7F-47D6-A35E-9B0F640C9998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 defTabSz="926653"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968" y="205126"/>
            <a:ext cx="9639575" cy="65794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defTabSz="926653"/>
              <a:endParaRPr lang="en-US" sz="1824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defTabSz="926653"/>
              <a:endParaRPr lang="en-US" sz="1824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418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67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7996" indent="-277996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35" kern="1200">
          <a:solidFill>
            <a:schemeClr val="tx1"/>
          </a:solidFill>
          <a:latin typeface="+mn-lt"/>
          <a:ea typeface="+mn-ea"/>
          <a:cs typeface="+mn-cs"/>
        </a:defRPr>
      </a:lvl1pPr>
      <a:lvl2pPr marL="648657" indent="-25019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32" kern="1200">
          <a:solidFill>
            <a:schemeClr val="tx1"/>
          </a:solidFill>
          <a:latin typeface="+mn-lt"/>
          <a:ea typeface="+mn-ea"/>
          <a:cs typeface="+mn-cs"/>
        </a:defRPr>
      </a:lvl2pPr>
      <a:lvl3pPr marL="926653" indent="-25019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28" kern="1200">
          <a:solidFill>
            <a:schemeClr val="tx1"/>
          </a:solidFill>
          <a:latin typeface="+mn-lt"/>
          <a:ea typeface="+mn-ea"/>
          <a:cs typeface="+mn-cs"/>
        </a:defRPr>
      </a:lvl3pPr>
      <a:lvl4pPr marL="1204649" indent="-213130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27" kern="1200">
          <a:solidFill>
            <a:schemeClr val="tx1"/>
          </a:solidFill>
          <a:latin typeface="+mn-lt"/>
          <a:ea typeface="+mn-ea"/>
          <a:cs typeface="+mn-cs"/>
        </a:defRPr>
      </a:lvl4pPr>
      <a:lvl5pPr marL="1482645" indent="-213130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27" kern="1200">
          <a:solidFill>
            <a:schemeClr val="tx1"/>
          </a:solidFill>
          <a:latin typeface="+mn-lt"/>
          <a:ea typeface="+mn-ea"/>
          <a:cs typeface="+mn-cs"/>
        </a:defRPr>
      </a:lvl5pPr>
      <a:lvl6pPr marL="1760641" indent="-213130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24" kern="1200">
          <a:solidFill>
            <a:schemeClr val="tx1"/>
          </a:solidFill>
          <a:latin typeface="+mn-lt"/>
          <a:ea typeface="+mn-ea"/>
          <a:cs typeface="+mn-cs"/>
        </a:defRPr>
      </a:lvl6pPr>
      <a:lvl7pPr marL="1945971" indent="-185331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21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23967" indent="-185331" algn="l" rtl="0" eaLnBrk="1" latinLnBrk="0" hangingPunct="1">
        <a:spcBef>
          <a:spcPct val="20000"/>
        </a:spcBef>
        <a:buClr>
          <a:schemeClr val="tx2"/>
        </a:buClr>
        <a:buChar char="•"/>
        <a:defRPr kumimoji="0" sz="1621" kern="1200">
          <a:solidFill>
            <a:schemeClr val="tx1"/>
          </a:solidFill>
          <a:latin typeface="+mn-lt"/>
          <a:ea typeface="+mn-ea"/>
          <a:cs typeface="+mn-cs"/>
        </a:defRPr>
      </a:lvl8pPr>
      <a:lvl9pPr marL="2501963" indent="-185331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19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6332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2665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899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5330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3166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7995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432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7066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332" y="772230"/>
            <a:ext cx="8340090" cy="5714506"/>
          </a:xfrm>
        </p:spPr>
        <p:txBody>
          <a:bodyPr/>
          <a:lstStyle/>
          <a:p>
            <a:pPr marL="0" indent="0">
              <a:buNone/>
            </a:pPr>
            <a:endParaRPr lang="en-US" sz="2838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38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38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TITLE: FLUID MECHANICS SESSIONAL</a:t>
            </a:r>
          </a:p>
          <a:p>
            <a:pPr marL="0" indent="0" algn="ctr">
              <a:buNone/>
            </a:pP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NO. CE 2122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838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en-US" sz="2331" i="1" dirty="0" smtClean="0">
                <a:solidFill>
                  <a:srgbClr val="00B0F0"/>
                </a:solidFill>
                <a:latin typeface="Algerian" panose="04020705040A02060702" pitchFamily="82" charset="0"/>
              </a:rPr>
              <a:t>ZAHIDUL ISLAM</a:t>
            </a:r>
            <a:endParaRPr lang="en-US" sz="2331" dirty="0">
              <a:solidFill>
                <a:srgbClr val="00B0F0"/>
              </a:solidFill>
              <a:latin typeface="Algerian" panose="04020705040A02060702" pitchFamily="82" charset="0"/>
            </a:endParaRPr>
          </a:p>
          <a:p>
            <a:pPr marL="0" indent="0" algn="r">
              <a:buNone/>
            </a:pPr>
            <a:r>
              <a:rPr lang="en-US" sz="2331" i="1" dirty="0" smtClean="0">
                <a:solidFill>
                  <a:srgbClr val="00B0F0"/>
                </a:solidFill>
                <a:latin typeface="Algerian" panose="04020705040A02060702" pitchFamily="82" charset="0"/>
              </a:rPr>
              <a:t>LECTURER</a:t>
            </a:r>
            <a:endParaRPr lang="en-US" sz="2331" i="1" dirty="0">
              <a:solidFill>
                <a:srgbClr val="00B0F0"/>
              </a:solidFill>
              <a:latin typeface="Algerian" panose="04020705040A02060702" pitchFamily="82" charset="0"/>
            </a:endParaRPr>
          </a:p>
          <a:p>
            <a:pPr marL="0" indent="0" algn="r">
              <a:buNone/>
            </a:pPr>
            <a:r>
              <a:rPr lang="en-US" sz="2331" i="1" dirty="0">
                <a:solidFill>
                  <a:srgbClr val="00B0F0"/>
                </a:solidFill>
                <a:latin typeface="Algerian" panose="04020705040A02060702" pitchFamily="82" charset="0"/>
              </a:rPr>
              <a:t>Dept. of Civil Engineering</a:t>
            </a:r>
            <a:endParaRPr lang="en-US" sz="2331" dirty="0">
              <a:solidFill>
                <a:srgbClr val="00B0F0"/>
              </a:solidFill>
              <a:latin typeface="Algerian" panose="04020705040A02060702" pitchFamily="82" charset="0"/>
            </a:endParaRPr>
          </a:p>
          <a:p>
            <a:pPr marL="0" indent="0" algn="r">
              <a:buNone/>
            </a:pPr>
            <a:r>
              <a:rPr lang="en-US" sz="2331" i="1" dirty="0">
                <a:solidFill>
                  <a:srgbClr val="00B0F0"/>
                </a:solidFill>
                <a:latin typeface="Algerian" panose="04020705040A02060702" pitchFamily="82" charset="0"/>
              </a:rPr>
              <a:t>RUET, Rajshahi-6204.</a:t>
            </a:r>
            <a:endParaRPr lang="en-US" sz="2331" dirty="0">
              <a:solidFill>
                <a:srgbClr val="00B0F0"/>
              </a:solidFill>
              <a:latin typeface="Algerian" panose="04020705040A02060702" pitchFamily="82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838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n-US" sz="2838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838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5500" cy="77223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sp>
        <p:nvSpPr>
          <p:cNvPr id="2" name="Rectangle 1"/>
          <p:cNvSpPr/>
          <p:nvPr/>
        </p:nvSpPr>
        <p:spPr>
          <a:xfrm>
            <a:off x="2892853" y="1034447"/>
            <a:ext cx="3988592" cy="707886"/>
          </a:xfrm>
          <a:prstGeom prst="rect">
            <a:avLst/>
          </a:prstGeom>
          <a:noFill/>
          <a:scene3d>
            <a:camera prst="perspectiveRight"/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12700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ONLINE CLASS</a:t>
            </a:r>
            <a:endParaRPr lang="en-US" sz="4000" b="1" cap="none" spc="0" dirty="0">
              <a:ln w="12700" cmpd="sng">
                <a:solidFill>
                  <a:srgbClr val="002060"/>
                </a:solidFill>
                <a:prstDash val="solid"/>
              </a:ln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3161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867400" y="6438726"/>
            <a:ext cx="3556000" cy="324980"/>
          </a:xfrm>
        </p:spPr>
        <p:txBody>
          <a:bodyPr/>
          <a:lstStyle/>
          <a:p>
            <a:pPr algn="r"/>
            <a:r>
              <a:rPr lang="en-US" sz="1400" i="1" smtClean="0">
                <a:solidFill>
                  <a:srgbClr val="0070C0"/>
                </a:solidFill>
                <a:latin typeface="Agency FB" panose="020B0503020202020204" pitchFamily="34" charset="0"/>
              </a:rPr>
              <a:t>Zahidul Islam  Lecturer, Department  of Civil Engineering, RUET</a:t>
            </a:r>
            <a:endParaRPr lang="en-US" sz="1400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pic>
        <p:nvPicPr>
          <p:cNvPr id="7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85446" y="263911"/>
            <a:ext cx="7486357" cy="59455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Times New Roman"/>
                <a:ea typeface="Calibri"/>
                <a:cs typeface="Times New Roman"/>
              </a:rPr>
              <a:t>FLOW OVER A V-NOTCH</a:t>
            </a:r>
            <a:endParaRPr lang="en-US" sz="33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201735" y="1511204"/>
            <a:ext cx="6873120" cy="4453498"/>
          </a:xfrm>
        </p:spPr>
        <p:txBody>
          <a:bodyPr>
            <a:normAutofit/>
          </a:bodyPr>
          <a:lstStyle/>
          <a:p>
            <a:pPr marL="742950" marR="285750" lvl="1" indent="-742950">
              <a:lnSpc>
                <a:spcPct val="102000"/>
              </a:lnSpc>
              <a:spcBef>
                <a:spcPts val="0"/>
              </a:spcBef>
              <a:spcAft>
                <a:spcPts val="665"/>
              </a:spcAft>
              <a:buNone/>
            </a:pPr>
            <a:r>
              <a:rPr lang="en-US" sz="28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3. Apparatus </a:t>
            </a:r>
          </a:p>
          <a:p>
            <a:pPr marL="742950" marR="285750" lvl="1" indent="-742950">
              <a:lnSpc>
                <a:spcPct val="102000"/>
              </a:lnSpc>
              <a:spcBef>
                <a:spcPts val="0"/>
              </a:spcBef>
              <a:spcAft>
                <a:spcPts val="665"/>
              </a:spcAft>
              <a:buNone/>
            </a:pPr>
            <a:endParaRPr lang="en-US" sz="800" dirty="0" smtClean="0">
              <a:latin typeface="Calibri"/>
              <a:ea typeface="Calibri"/>
              <a:cs typeface="Times New Roman"/>
            </a:endParaRPr>
          </a:p>
          <a:p>
            <a:pPr marL="1608138" marR="285750" lvl="0" indent="-342900" algn="just" fontAlgn="base">
              <a:lnSpc>
                <a:spcPct val="160000"/>
              </a:lnSpc>
              <a:spcBef>
                <a:spcPts val="0"/>
              </a:spcBef>
              <a:spcAft>
                <a:spcPts val="410"/>
              </a:spcAft>
              <a:buClr>
                <a:srgbClr val="000000"/>
              </a:buClr>
              <a:buSzPct val="100000"/>
              <a:buFont typeface="+mj-lt"/>
              <a:buAutoNum type="romanLcPeriod"/>
            </a:pPr>
            <a:r>
              <a:rPr lang="en-US" sz="24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V-notch weir plate </a:t>
            </a:r>
            <a:endParaRPr lang="en-US" sz="1600" dirty="0" smtClean="0">
              <a:uFill>
                <a:solidFill>
                  <a:srgbClr val="000000"/>
                </a:solidFill>
              </a:uFill>
              <a:latin typeface="Calibri"/>
              <a:ea typeface="Calibri"/>
              <a:cs typeface="Times New Roman"/>
            </a:endParaRPr>
          </a:p>
          <a:p>
            <a:pPr marL="1608138" marR="285750" lvl="0" indent="-342900" algn="just" fontAlgn="base">
              <a:lnSpc>
                <a:spcPct val="160000"/>
              </a:lnSpc>
              <a:spcBef>
                <a:spcPts val="0"/>
              </a:spcBef>
              <a:spcAft>
                <a:spcPts val="425"/>
              </a:spcAft>
              <a:buClr>
                <a:srgbClr val="000000"/>
              </a:buClr>
              <a:buSzPct val="100000"/>
              <a:buFont typeface="+mj-lt"/>
              <a:buAutoNum type="romanLcPeriod"/>
            </a:pPr>
            <a:r>
              <a:rPr lang="en-US" sz="24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Constant steady water supply </a:t>
            </a:r>
            <a:endParaRPr lang="en-US" sz="1600" dirty="0" smtClean="0">
              <a:uFill>
                <a:solidFill>
                  <a:srgbClr val="000000"/>
                </a:solidFill>
              </a:uFill>
              <a:latin typeface="Calibri"/>
              <a:ea typeface="Calibri"/>
              <a:cs typeface="Times New Roman"/>
            </a:endParaRPr>
          </a:p>
          <a:p>
            <a:pPr marL="1608138" marR="285750" lvl="0" indent="-342900" algn="just" fontAlgn="base">
              <a:lnSpc>
                <a:spcPct val="160000"/>
              </a:lnSpc>
              <a:spcBef>
                <a:spcPts val="0"/>
              </a:spcBef>
              <a:spcAft>
                <a:spcPts val="425"/>
              </a:spcAft>
              <a:buClr>
                <a:srgbClr val="000000"/>
              </a:buClr>
              <a:buSzPct val="100000"/>
              <a:buFont typeface="+mj-lt"/>
              <a:buAutoNum type="romanLcPeriod"/>
            </a:pPr>
            <a:r>
              <a:rPr lang="en-US" sz="24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 Channel </a:t>
            </a:r>
            <a:endParaRPr lang="en-US" sz="1600" dirty="0" smtClean="0">
              <a:uFill>
                <a:solidFill>
                  <a:srgbClr val="000000"/>
                </a:solidFill>
              </a:uFill>
              <a:latin typeface="Calibri"/>
              <a:ea typeface="Calibri"/>
              <a:cs typeface="Times New Roman"/>
            </a:endParaRPr>
          </a:p>
          <a:p>
            <a:pPr marL="1608138" marR="285750" lvl="0" indent="-342900" algn="just" fontAlgn="base">
              <a:lnSpc>
                <a:spcPct val="160000"/>
              </a:lnSpc>
              <a:spcBef>
                <a:spcPts val="0"/>
              </a:spcBef>
              <a:spcAft>
                <a:spcPts val="425"/>
              </a:spcAft>
              <a:buClr>
                <a:srgbClr val="000000"/>
              </a:buClr>
              <a:buSzPct val="100000"/>
              <a:buFont typeface="+mj-lt"/>
              <a:buAutoNum type="romanLcPeriod"/>
            </a:pPr>
            <a:r>
              <a:rPr lang="en-US" sz="24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Flow rate measuring facility </a:t>
            </a:r>
            <a:endParaRPr lang="en-US" sz="1600" dirty="0" smtClean="0">
              <a:uFill>
                <a:solidFill>
                  <a:srgbClr val="000000"/>
                </a:solidFill>
              </a:uFill>
              <a:latin typeface="Calibri"/>
              <a:ea typeface="Calibri"/>
              <a:cs typeface="Times New Roman"/>
            </a:endParaRPr>
          </a:p>
          <a:p>
            <a:pPr marL="1608138" marR="285750" lvl="0" indent="-342900" algn="just" fontAlgn="base">
              <a:lnSpc>
                <a:spcPct val="160000"/>
              </a:lnSpc>
              <a:spcBef>
                <a:spcPts val="0"/>
              </a:spcBef>
              <a:spcAft>
                <a:spcPts val="425"/>
              </a:spcAft>
              <a:buClr>
                <a:srgbClr val="000000"/>
              </a:buClr>
              <a:buSzPct val="100000"/>
              <a:buFont typeface="+mj-lt"/>
              <a:buAutoNum type="romanLcPeriod"/>
            </a:pPr>
            <a:r>
              <a:rPr lang="en-US" sz="24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Point gauge </a:t>
            </a:r>
            <a:endParaRPr lang="en-US" sz="1600" dirty="0" smtClean="0">
              <a:uFill>
                <a:solidFill>
                  <a:srgbClr val="000000"/>
                </a:solidFill>
              </a:uFill>
              <a:latin typeface="Calibri"/>
              <a:ea typeface="Calibri"/>
              <a:cs typeface="Times New Roman"/>
            </a:endParaRPr>
          </a:p>
          <a:p>
            <a:pPr algn="just">
              <a:buNone/>
            </a:pP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71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867400" y="6438726"/>
            <a:ext cx="3556000" cy="324980"/>
          </a:xfrm>
        </p:spPr>
        <p:txBody>
          <a:bodyPr/>
          <a:lstStyle/>
          <a:p>
            <a:pPr algn="r"/>
            <a:r>
              <a:rPr lang="en-US" sz="1400" i="1" smtClean="0">
                <a:solidFill>
                  <a:srgbClr val="0070C0"/>
                </a:solidFill>
                <a:latin typeface="Agency FB" panose="020B0503020202020204" pitchFamily="34" charset="0"/>
              </a:rPr>
              <a:t>Zahidul Islam  Lecturer, Department  of Civil Engineering, RUET</a:t>
            </a:r>
            <a:endParaRPr lang="en-US" sz="1400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pic>
        <p:nvPicPr>
          <p:cNvPr id="7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85446" y="263911"/>
            <a:ext cx="7486357" cy="59455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Times New Roman"/>
                <a:ea typeface="Calibri"/>
                <a:cs typeface="Times New Roman"/>
              </a:rPr>
              <a:t>FLOW OVER A V-NOTCH</a:t>
            </a:r>
            <a:endParaRPr lang="en-US" sz="33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93894" y="1511204"/>
            <a:ext cx="8227591" cy="4453498"/>
          </a:xfrm>
        </p:spPr>
        <p:txBody>
          <a:bodyPr>
            <a:normAutofit/>
          </a:bodyPr>
          <a:lstStyle/>
          <a:p>
            <a:pPr marL="742950" marR="285750" lvl="1" indent="-742950">
              <a:lnSpc>
                <a:spcPct val="102000"/>
              </a:lnSpc>
              <a:spcBef>
                <a:spcPts val="0"/>
              </a:spcBef>
              <a:spcAft>
                <a:spcPts val="665"/>
              </a:spcAft>
              <a:buNone/>
            </a:pPr>
            <a:r>
              <a:rPr lang="en-US" sz="28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4. Procedure</a:t>
            </a:r>
          </a:p>
          <a:p>
            <a:pPr marL="742950" marR="285750" lvl="1" indent="-742950">
              <a:lnSpc>
                <a:spcPct val="102000"/>
              </a:lnSpc>
              <a:spcBef>
                <a:spcPts val="0"/>
              </a:spcBef>
              <a:spcAft>
                <a:spcPts val="665"/>
              </a:spcAft>
              <a:buNone/>
            </a:pPr>
            <a:endParaRPr lang="en-US" sz="100" dirty="0" smtClean="0">
              <a:latin typeface="Calibri"/>
              <a:ea typeface="Calibri"/>
              <a:cs typeface="Times New Roman"/>
            </a:endParaRPr>
          </a:p>
          <a:p>
            <a:pPr marL="914400" marR="0" lvl="0" indent="-508000" algn="just" fontAlgn="base">
              <a:lnSpc>
                <a:spcPct val="100000"/>
              </a:lnSpc>
              <a:spcBef>
                <a:spcPts val="0"/>
              </a:spcBef>
              <a:spcAft>
                <a:spcPts val="385"/>
              </a:spcAft>
              <a:buClr>
                <a:srgbClr val="000000"/>
              </a:buClr>
              <a:buSzPct val="100000"/>
              <a:buFont typeface="+mj-lt"/>
              <a:buAutoNum type="alphaLcParenR"/>
            </a:pP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Place the notch plate at the end of the nappe </a:t>
            </a:r>
            <a:r>
              <a:rPr lang="en-US" sz="28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with the sharp edge on the upstream side in a vertical plane.</a:t>
            </a:r>
          </a:p>
          <a:p>
            <a:pPr marL="920750" marR="0" lvl="0" indent="-514350" algn="just" fontAlgn="base">
              <a:lnSpc>
                <a:spcPct val="100000"/>
              </a:lnSpc>
              <a:spcBef>
                <a:spcPts val="0"/>
              </a:spcBef>
              <a:spcAft>
                <a:spcPts val="385"/>
              </a:spcAft>
              <a:buClr>
                <a:srgbClr val="000000"/>
              </a:buClr>
              <a:buSzPct val="100000"/>
              <a:buFont typeface="+mj-lt"/>
              <a:buAutoNum type="alphaLcParenR"/>
            </a:pPr>
            <a:r>
              <a:rPr lang="en-US" sz="28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Allow water to channel until the water discharges over the notch plate and close the flow control valve and allow water to stop flowing over weir.</a:t>
            </a:r>
          </a:p>
          <a:p>
            <a:pPr marL="457200" marR="0" lvl="0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385"/>
              </a:spcAft>
              <a:buClr>
                <a:srgbClr val="000000"/>
              </a:buClr>
              <a:buSzPct val="100000"/>
              <a:buNone/>
            </a:pP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Clr>
                <a:schemeClr val="tx1"/>
              </a:buClr>
              <a:buFont typeface="+mj-lt"/>
              <a:buAutoNum type="arabicPeriod"/>
            </a:pP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71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867400" y="6438726"/>
            <a:ext cx="3556000" cy="324980"/>
          </a:xfrm>
        </p:spPr>
        <p:txBody>
          <a:bodyPr/>
          <a:lstStyle/>
          <a:p>
            <a:pPr algn="r"/>
            <a:r>
              <a:rPr lang="en-US" sz="1400" i="1" smtClean="0">
                <a:solidFill>
                  <a:srgbClr val="0070C0"/>
                </a:solidFill>
                <a:latin typeface="Agency FB" panose="020B0503020202020204" pitchFamily="34" charset="0"/>
              </a:rPr>
              <a:t>Zahidul Islam  Lecturer, Department  of Civil Engineering, RUET</a:t>
            </a:r>
            <a:endParaRPr lang="en-US" sz="1400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pic>
        <p:nvPicPr>
          <p:cNvPr id="7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85446" y="263911"/>
            <a:ext cx="7486357" cy="59455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Times New Roman"/>
                <a:ea typeface="Calibri"/>
                <a:cs typeface="Times New Roman"/>
              </a:rPr>
              <a:t>FLOW OVER A V-NOTCH</a:t>
            </a:r>
            <a:endParaRPr lang="en-US" sz="33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29751" y="1719847"/>
            <a:ext cx="8223963" cy="3390996"/>
          </a:xfrm>
        </p:spPr>
        <p:txBody>
          <a:bodyPr>
            <a:normAutofit/>
          </a:bodyPr>
          <a:lstStyle/>
          <a:p>
            <a:pPr marL="742950" marR="285750" lvl="1" indent="-742950">
              <a:lnSpc>
                <a:spcPct val="102000"/>
              </a:lnSpc>
              <a:spcBef>
                <a:spcPts val="0"/>
              </a:spcBef>
              <a:spcAft>
                <a:spcPts val="665"/>
              </a:spcAft>
              <a:buNone/>
            </a:pPr>
            <a:r>
              <a:rPr lang="en-US" sz="28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4. Procedure</a:t>
            </a:r>
          </a:p>
          <a:p>
            <a:pPr marL="742950" marR="285750" lvl="1" indent="-742950">
              <a:lnSpc>
                <a:spcPct val="102000"/>
              </a:lnSpc>
              <a:spcBef>
                <a:spcPts val="0"/>
              </a:spcBef>
              <a:spcAft>
                <a:spcPts val="665"/>
              </a:spcAft>
              <a:buNone/>
            </a:pPr>
            <a:endParaRPr lang="en-US" sz="100" dirty="0" smtClean="0">
              <a:latin typeface="Calibri"/>
              <a:ea typeface="Calibri"/>
              <a:cs typeface="Times New Roman"/>
            </a:endParaRPr>
          </a:p>
          <a:p>
            <a:pPr marL="914400" marR="0" lvl="0" indent="-508000" algn="just" fontAlgn="base">
              <a:lnSpc>
                <a:spcPct val="127000"/>
              </a:lnSpc>
              <a:spcBef>
                <a:spcPts val="0"/>
              </a:spcBef>
              <a:spcAft>
                <a:spcPts val="405"/>
              </a:spcAft>
              <a:buClr>
                <a:srgbClr val="000000"/>
              </a:buClr>
              <a:buSzPct val="100000"/>
              <a:buFont typeface="+mj-lt"/>
              <a:buAutoNum type="alphaLcParenR" startAt="3"/>
            </a:pPr>
            <a:r>
              <a:rPr lang="en-US" sz="28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Allow water to the channel and adjust flow control valve to obtain head.</a:t>
            </a:r>
            <a:endParaRPr lang="en-US" sz="1800" dirty="0" smtClean="0">
              <a:uFill>
                <a:solidFill>
                  <a:srgbClr val="000000"/>
                </a:solidFill>
              </a:uFill>
              <a:latin typeface="Times New Roman"/>
              <a:ea typeface="Times New Roman"/>
              <a:cs typeface="Times New Roman"/>
            </a:endParaRPr>
          </a:p>
          <a:p>
            <a:pPr marL="914400" marR="0" lvl="0" indent="-508000" algn="just" fontAlgn="base">
              <a:lnSpc>
                <a:spcPct val="100000"/>
              </a:lnSpc>
              <a:spcBef>
                <a:spcPts val="0"/>
              </a:spcBef>
              <a:spcAft>
                <a:spcPts val="425"/>
              </a:spcAft>
              <a:buClr>
                <a:srgbClr val="000000"/>
              </a:buClr>
              <a:buSzPct val="100000"/>
              <a:buFont typeface="+mj-lt"/>
              <a:buAutoNum type="alphaLcParenR" startAt="3"/>
            </a:pPr>
            <a:r>
              <a:rPr lang="en-US" sz="28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Measure and record head for each flow rate in the stabilize conditions.</a:t>
            </a:r>
            <a:endParaRPr lang="en-US" sz="1800" dirty="0" smtClean="0">
              <a:uFill>
                <a:solidFill>
                  <a:srgbClr val="000000"/>
                </a:solidFill>
              </a:uFill>
              <a:latin typeface="Times New Roman"/>
              <a:ea typeface="Times New Roman"/>
              <a:cs typeface="Times New Roman"/>
            </a:endParaRPr>
          </a:p>
          <a:p>
            <a:pPr marL="457200" marR="0" lvl="0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385"/>
              </a:spcAft>
              <a:buClr>
                <a:srgbClr val="000000"/>
              </a:buClr>
              <a:buSzPct val="100000"/>
              <a:buNone/>
            </a:pP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Clr>
                <a:schemeClr val="tx1"/>
              </a:buClr>
              <a:buFont typeface="+mj-lt"/>
              <a:buAutoNum type="arabicPeriod"/>
            </a:pP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71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867400" y="6438726"/>
            <a:ext cx="3556000" cy="324980"/>
          </a:xfrm>
        </p:spPr>
        <p:txBody>
          <a:bodyPr/>
          <a:lstStyle/>
          <a:p>
            <a:pPr algn="r"/>
            <a:r>
              <a:rPr lang="en-US" sz="1400" i="1" smtClean="0">
                <a:solidFill>
                  <a:srgbClr val="0070C0"/>
                </a:solidFill>
                <a:latin typeface="Agency FB" panose="020B0503020202020204" pitchFamily="34" charset="0"/>
              </a:rPr>
              <a:t>Zahidul Islam  Lecturer, Department  of Civil Engineering, RUET</a:t>
            </a:r>
            <a:endParaRPr lang="en-US" sz="1400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pic>
        <p:nvPicPr>
          <p:cNvPr id="7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85446" y="263911"/>
            <a:ext cx="7486357" cy="59455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Times New Roman"/>
                <a:ea typeface="Calibri"/>
                <a:cs typeface="Times New Roman"/>
              </a:rPr>
              <a:t>FLOW OVER A V-NOTCH</a:t>
            </a:r>
            <a:endParaRPr lang="en-US" sz="33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61379" y="1083358"/>
            <a:ext cx="6378613" cy="4758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ectangle 10"/>
          <p:cNvSpPr/>
          <p:nvPr/>
        </p:nvSpPr>
        <p:spPr>
          <a:xfrm>
            <a:off x="1758462" y="2874006"/>
            <a:ext cx="928467" cy="28135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798320" y="4278011"/>
            <a:ext cx="928467" cy="28135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866313" y="4768036"/>
            <a:ext cx="928467" cy="28135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09800" y="6032500"/>
            <a:ext cx="4457700" cy="378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Figure: Typical Experimental Setup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71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867400" y="6438726"/>
            <a:ext cx="3556000" cy="324980"/>
          </a:xfrm>
        </p:spPr>
        <p:txBody>
          <a:bodyPr/>
          <a:lstStyle/>
          <a:p>
            <a:pPr algn="r"/>
            <a:r>
              <a:rPr lang="en-US" sz="1400" i="1" smtClean="0">
                <a:solidFill>
                  <a:srgbClr val="0070C0"/>
                </a:solidFill>
                <a:latin typeface="Agency FB" panose="020B0503020202020204" pitchFamily="34" charset="0"/>
              </a:rPr>
              <a:t>Zahidul Islam  Lecturer, Department  of Civil Engineering, RUET</a:t>
            </a:r>
            <a:endParaRPr lang="en-US" sz="1400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pic>
        <p:nvPicPr>
          <p:cNvPr id="7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85446" y="263911"/>
            <a:ext cx="7486357" cy="59455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Times New Roman"/>
                <a:ea typeface="Calibri"/>
                <a:cs typeface="Times New Roman"/>
              </a:rPr>
              <a:t>FLOW OVER A V-NOTCH</a:t>
            </a:r>
            <a:endParaRPr lang="en-US" sz="33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29751" y="1719847"/>
            <a:ext cx="8572306" cy="3390996"/>
          </a:xfrm>
        </p:spPr>
        <p:txBody>
          <a:bodyPr>
            <a:normAutofit lnSpcReduction="10000"/>
          </a:bodyPr>
          <a:lstStyle/>
          <a:p>
            <a:pPr marL="742950" marR="285750" lvl="1" indent="-742950">
              <a:lnSpc>
                <a:spcPct val="102000"/>
              </a:lnSpc>
              <a:spcBef>
                <a:spcPts val="0"/>
              </a:spcBef>
              <a:spcAft>
                <a:spcPts val="665"/>
              </a:spcAft>
              <a:buNone/>
            </a:pPr>
            <a:r>
              <a:rPr lang="en-US" sz="28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5. Observation Sheet</a:t>
            </a:r>
            <a:endParaRPr lang="en-US" sz="1800" dirty="0" smtClean="0">
              <a:latin typeface="Calibri"/>
              <a:ea typeface="Calibri"/>
              <a:cs typeface="Times New Roman"/>
            </a:endParaRPr>
          </a:p>
          <a:p>
            <a:pPr marL="285750" marR="0">
              <a:lnSpc>
                <a:spcPct val="107000"/>
              </a:lnSpc>
              <a:spcBef>
                <a:spcPts val="0"/>
              </a:spcBef>
              <a:spcAft>
                <a:spcPts val="45"/>
              </a:spcAft>
              <a:buNone/>
            </a:pPr>
            <a:endParaRPr lang="en-US" sz="1800" dirty="0" smtClean="0">
              <a:latin typeface="Calibri"/>
              <a:ea typeface="Calibri"/>
              <a:cs typeface="Times New Roman"/>
            </a:endParaRPr>
          </a:p>
          <a:p>
            <a:pPr marL="1320800" marR="0" indent="-522288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Clr>
                <a:schemeClr val="tx1"/>
              </a:buClr>
              <a:buFont typeface="+mj-lt"/>
              <a:buAutoNum type="romanLcPeriod"/>
            </a:pPr>
            <a:r>
              <a:rPr lang="en-US" sz="28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Angle of the notch, =</a:t>
            </a:r>
            <a:endParaRPr lang="en-US" sz="1800" dirty="0" smtClean="0">
              <a:latin typeface="Calibri"/>
              <a:ea typeface="Calibri"/>
              <a:cs typeface="Times New Roman"/>
            </a:endParaRPr>
          </a:p>
          <a:p>
            <a:pPr marL="1320800" marR="0" indent="-522288">
              <a:lnSpc>
                <a:spcPct val="100000"/>
              </a:lnSpc>
              <a:spcBef>
                <a:spcPts val="0"/>
              </a:spcBef>
              <a:spcAft>
                <a:spcPts val="690"/>
              </a:spcAft>
              <a:buClr>
                <a:schemeClr val="tx1"/>
              </a:buClr>
              <a:buFont typeface="+mj-lt"/>
              <a:buAutoNum type="romanLcPeriod"/>
            </a:pPr>
            <a:r>
              <a:rPr lang="en-US" sz="28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K=</a:t>
            </a:r>
            <a:endParaRPr lang="en-US" sz="1800" dirty="0" smtClean="0">
              <a:latin typeface="Calibri"/>
              <a:ea typeface="Calibri"/>
              <a:cs typeface="Times New Roman"/>
            </a:endParaRPr>
          </a:p>
          <a:p>
            <a:pPr marL="1320800" marR="0" indent="-522288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  <a:buClr>
                <a:schemeClr val="tx1"/>
              </a:buClr>
              <a:buFont typeface="+mj-lt"/>
              <a:buAutoNum type="romanLcPeriod"/>
            </a:pPr>
            <a:r>
              <a:rPr lang="en-US" sz="28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Cross-sectional area of the measuring tank =</a:t>
            </a:r>
            <a:endParaRPr lang="en-US" sz="1800" dirty="0" smtClean="0">
              <a:latin typeface="Calibri"/>
              <a:ea typeface="Calibri"/>
              <a:cs typeface="Times New Roman"/>
            </a:endParaRPr>
          </a:p>
          <a:p>
            <a:pPr marL="1320800" marR="0" indent="-522288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  <a:buClr>
                <a:schemeClr val="tx1"/>
              </a:buClr>
              <a:buFont typeface="+mj-lt"/>
              <a:buAutoNum type="romanLcPeriod"/>
              <a:tabLst>
                <a:tab pos="1829435" algn="ctr"/>
                <a:tab pos="2286635" algn="ctr"/>
                <a:tab pos="2787015" algn="ctr"/>
              </a:tabLst>
            </a:pPr>
            <a:r>
              <a:rPr lang="en-US" sz="28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Initial point gauge reading 			=</a:t>
            </a:r>
            <a:endParaRPr lang="en-US" sz="1800" dirty="0" smtClean="0">
              <a:latin typeface="Calibri"/>
              <a:ea typeface="Calibri"/>
              <a:cs typeface="Times New Roman"/>
            </a:endParaRPr>
          </a:p>
          <a:p>
            <a:pPr marL="1320800" marR="0" indent="-522288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  <a:buClr>
                <a:schemeClr val="tx1"/>
              </a:buClr>
              <a:buFont typeface="+mj-lt"/>
              <a:buAutoNum type="romanLcPeriod"/>
              <a:tabLst>
                <a:tab pos="1829435" algn="ctr"/>
                <a:tab pos="2286635" algn="ctr"/>
                <a:tab pos="2787015" algn="ctr"/>
              </a:tabLst>
            </a:pPr>
            <a:r>
              <a:rPr lang="en-US" sz="28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Final point gauge reading 			=</a:t>
            </a:r>
            <a:endParaRPr lang="en-US" sz="1800" dirty="0" smtClean="0">
              <a:latin typeface="Calibri"/>
              <a:ea typeface="Calibri"/>
              <a:cs typeface="Times New Roman"/>
            </a:endParaRPr>
          </a:p>
          <a:p>
            <a:pPr marL="457200" marR="0" lvl="0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385"/>
              </a:spcAft>
              <a:buClr>
                <a:srgbClr val="000000"/>
              </a:buClr>
              <a:buSzPct val="100000"/>
              <a:buNone/>
            </a:pP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Clr>
                <a:schemeClr val="tx1"/>
              </a:buClr>
              <a:buFont typeface="+mj-lt"/>
              <a:buAutoNum type="arabicPeriod"/>
            </a:pP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71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867400" y="6438726"/>
            <a:ext cx="3556000" cy="324980"/>
          </a:xfrm>
        </p:spPr>
        <p:txBody>
          <a:bodyPr/>
          <a:lstStyle/>
          <a:p>
            <a:pPr algn="r"/>
            <a:r>
              <a:rPr lang="en-US" sz="1400" i="1" smtClean="0">
                <a:solidFill>
                  <a:srgbClr val="0070C0"/>
                </a:solidFill>
                <a:latin typeface="Agency FB" panose="020B0503020202020204" pitchFamily="34" charset="0"/>
              </a:rPr>
              <a:t>Zahidul Islam  Lecturer, Department  of Civil Engineering, RUET</a:t>
            </a:r>
            <a:endParaRPr lang="en-US" sz="1400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pic>
        <p:nvPicPr>
          <p:cNvPr id="7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85446" y="263911"/>
            <a:ext cx="7486357" cy="59455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Times New Roman"/>
                <a:ea typeface="Calibri"/>
                <a:cs typeface="Times New Roman"/>
              </a:rPr>
              <a:t>FLOW OVER A V-NOTCH</a:t>
            </a:r>
            <a:endParaRPr lang="en-US" sz="33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252380" y="1168305"/>
            <a:ext cx="8572306" cy="558896"/>
          </a:xfrm>
        </p:spPr>
        <p:txBody>
          <a:bodyPr>
            <a:normAutofit fontScale="92500" lnSpcReduction="10000"/>
          </a:bodyPr>
          <a:lstStyle/>
          <a:p>
            <a:pPr marL="742950" marR="285750" lvl="1" indent="-742950">
              <a:lnSpc>
                <a:spcPct val="102000"/>
              </a:lnSpc>
              <a:spcBef>
                <a:spcPts val="0"/>
              </a:spcBef>
              <a:spcAft>
                <a:spcPts val="665"/>
              </a:spcAft>
              <a:buNone/>
            </a:pPr>
            <a:r>
              <a:rPr lang="en-US" sz="28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5. Table : For Calculating Discharge</a:t>
            </a:r>
            <a:endParaRPr lang="en-US" sz="1800" dirty="0" smtClean="0">
              <a:latin typeface="Calibri"/>
              <a:ea typeface="Calibri"/>
              <a:cs typeface="Times New Roman"/>
            </a:endParaRPr>
          </a:p>
          <a:p>
            <a:pPr marL="285750" marR="0">
              <a:lnSpc>
                <a:spcPct val="107000"/>
              </a:lnSpc>
              <a:spcBef>
                <a:spcPts val="0"/>
              </a:spcBef>
              <a:spcAft>
                <a:spcPts val="45"/>
              </a:spcAft>
              <a:buNone/>
            </a:pPr>
            <a:endParaRPr lang="en-US" sz="1800" dirty="0" smtClean="0">
              <a:latin typeface="Calibri"/>
              <a:ea typeface="Calibri"/>
              <a:cs typeface="Times New Roman"/>
            </a:endParaRPr>
          </a:p>
          <a:p>
            <a:pPr marL="457200" marR="0" lvl="0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385"/>
              </a:spcAft>
              <a:buClr>
                <a:srgbClr val="000000"/>
              </a:buClr>
              <a:buSzPct val="100000"/>
              <a:buNone/>
            </a:pP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Clr>
                <a:schemeClr val="tx1"/>
              </a:buClr>
              <a:buFont typeface="+mj-lt"/>
              <a:buAutoNum type="arabicPeriod"/>
            </a:pP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11201" y="1857819"/>
          <a:ext cx="7997370" cy="4049495"/>
        </p:xfrm>
        <a:graphic>
          <a:graphicData uri="http://schemas.openxmlformats.org/drawingml/2006/table">
            <a:tbl>
              <a:tblPr/>
              <a:tblGrid>
                <a:gridCol w="1074580"/>
                <a:gridCol w="1074580"/>
                <a:gridCol w="1184091"/>
                <a:gridCol w="1102719"/>
                <a:gridCol w="1136941"/>
                <a:gridCol w="1277632"/>
                <a:gridCol w="1146827"/>
              </a:tblGrid>
              <a:tr h="8630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No. of  Obs.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22669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Vol.  of  water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Collection  time  T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Actual  discharge  </a:t>
                      </a:r>
                      <a:r>
                        <a:rPr lang="en-US" sz="15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Q</a:t>
                      </a:r>
                      <a:r>
                        <a:rPr lang="en-US" sz="1500" b="1" baseline="-25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286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Effective  head  H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Theoretical  discharge  Q</a:t>
                      </a:r>
                      <a:r>
                        <a:rPr lang="en-US" sz="1500" b="1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3683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Co-eff.  of  discharge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0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0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0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0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0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071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Average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671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867400" y="6438726"/>
            <a:ext cx="3556000" cy="324980"/>
          </a:xfrm>
        </p:spPr>
        <p:txBody>
          <a:bodyPr/>
          <a:lstStyle/>
          <a:p>
            <a:pPr algn="r"/>
            <a:r>
              <a:rPr lang="en-US" sz="1400" i="1" smtClean="0">
                <a:solidFill>
                  <a:srgbClr val="0070C0"/>
                </a:solidFill>
                <a:latin typeface="Agency FB" panose="020B0503020202020204" pitchFamily="34" charset="0"/>
              </a:rPr>
              <a:t>Zahidul Islam  Lecturer, Department  of Civil Engineering, RUET</a:t>
            </a:r>
            <a:endParaRPr lang="en-US" sz="1400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pic>
        <p:nvPicPr>
          <p:cNvPr id="7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85446" y="263911"/>
            <a:ext cx="7486357" cy="59455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Times New Roman"/>
                <a:ea typeface="Calibri"/>
                <a:cs typeface="Times New Roman"/>
              </a:rPr>
              <a:t>FLOW OVER A V-NOTCH</a:t>
            </a:r>
            <a:endParaRPr lang="en-US" sz="33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508000" y="1719847"/>
            <a:ext cx="8781143" cy="2736039"/>
          </a:xfrm>
        </p:spPr>
        <p:txBody>
          <a:bodyPr>
            <a:normAutofit/>
          </a:bodyPr>
          <a:lstStyle/>
          <a:p>
            <a:pPr marL="742950" marR="285750" lvl="1" indent="-742950">
              <a:lnSpc>
                <a:spcPct val="102000"/>
              </a:lnSpc>
              <a:spcBef>
                <a:spcPts val="0"/>
              </a:spcBef>
              <a:spcAft>
                <a:spcPts val="665"/>
              </a:spcAft>
              <a:buNone/>
            </a:pPr>
            <a:r>
              <a:rPr lang="en-US" sz="32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6</a:t>
            </a:r>
            <a:r>
              <a:rPr lang="en-US" sz="32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Results</a:t>
            </a:r>
          </a:p>
          <a:p>
            <a:pPr marL="742950" marR="285750" lvl="1" indent="-742950">
              <a:lnSpc>
                <a:spcPct val="102000"/>
              </a:lnSpc>
              <a:spcBef>
                <a:spcPts val="0"/>
              </a:spcBef>
              <a:spcAft>
                <a:spcPts val="665"/>
              </a:spcAft>
              <a:buNone/>
            </a:pPr>
            <a:endParaRPr lang="en-US" sz="3200" b="1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742950" marR="285750" lvl="1" indent="-742950">
              <a:lnSpc>
                <a:spcPct val="102000"/>
              </a:lnSpc>
              <a:spcBef>
                <a:spcPts val="0"/>
              </a:spcBef>
              <a:spcAft>
                <a:spcPts val="665"/>
              </a:spcAft>
              <a:buNone/>
            </a:pPr>
            <a:endParaRPr lang="en-US" sz="3200" b="1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742950" marR="285750" lvl="1" indent="-742950">
              <a:lnSpc>
                <a:spcPct val="102000"/>
              </a:lnSpc>
              <a:spcBef>
                <a:spcPts val="0"/>
              </a:spcBef>
              <a:spcAft>
                <a:spcPts val="665"/>
              </a:spcAft>
              <a:buNone/>
            </a:pPr>
            <a:r>
              <a:rPr lang="en-US" sz="32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7</a:t>
            </a:r>
            <a:r>
              <a:rPr lang="en-US" sz="32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Discussion</a:t>
            </a:r>
            <a:endParaRPr lang="en-US" sz="3200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742950" marR="285750" lvl="1" indent="-742950">
              <a:lnSpc>
                <a:spcPct val="102000"/>
              </a:lnSpc>
              <a:spcBef>
                <a:spcPts val="0"/>
              </a:spcBef>
              <a:spcAft>
                <a:spcPts val="665"/>
              </a:spcAft>
              <a:buNone/>
            </a:pPr>
            <a:endParaRPr lang="en-US" sz="1800" dirty="0" smtClean="0">
              <a:latin typeface="Calibri"/>
              <a:ea typeface="Calibri"/>
              <a:cs typeface="Times New Roman"/>
            </a:endParaRPr>
          </a:p>
          <a:p>
            <a:pPr marL="457200" marR="0" lvl="0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385"/>
              </a:spcAft>
              <a:buClr>
                <a:srgbClr val="000000"/>
              </a:buClr>
              <a:buSzPct val="100000"/>
              <a:buNone/>
            </a:pP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Clr>
                <a:schemeClr val="tx1"/>
              </a:buClr>
              <a:buFont typeface="+mj-lt"/>
              <a:buAutoNum type="arabicPeriod"/>
            </a:pP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71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867400" y="6438726"/>
            <a:ext cx="3556000" cy="324980"/>
          </a:xfrm>
        </p:spPr>
        <p:txBody>
          <a:bodyPr/>
          <a:lstStyle/>
          <a:p>
            <a:pPr algn="r"/>
            <a:r>
              <a:rPr lang="en-US" sz="1400" i="1" smtClean="0">
                <a:solidFill>
                  <a:srgbClr val="0070C0"/>
                </a:solidFill>
                <a:latin typeface="Agency FB" panose="020B0503020202020204" pitchFamily="34" charset="0"/>
              </a:rPr>
              <a:t>Zahidul Islam  Lecturer, Department  of Civil Engineering, RUET</a:t>
            </a:r>
            <a:endParaRPr lang="en-US" sz="1400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pic>
        <p:nvPicPr>
          <p:cNvPr id="7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85446" y="263911"/>
            <a:ext cx="7486357" cy="59455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Times New Roman"/>
                <a:ea typeface="Calibri"/>
                <a:cs typeface="Times New Roman"/>
              </a:rPr>
              <a:t>FLOW OVER A V-NOTCH</a:t>
            </a:r>
            <a:endParaRPr lang="en-US" sz="33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508000" y="1719847"/>
            <a:ext cx="8781143" cy="2736039"/>
          </a:xfrm>
        </p:spPr>
        <p:txBody>
          <a:bodyPr>
            <a:normAutofit fontScale="92500"/>
          </a:bodyPr>
          <a:lstStyle/>
          <a:p>
            <a:pPr marL="742950" marR="285750" lvl="1" indent="-742950">
              <a:lnSpc>
                <a:spcPct val="102000"/>
              </a:lnSpc>
              <a:spcBef>
                <a:spcPts val="0"/>
              </a:spcBef>
              <a:spcAft>
                <a:spcPts val="665"/>
              </a:spcAft>
              <a:buNone/>
            </a:pPr>
            <a:r>
              <a:rPr lang="en-US" sz="28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8</a:t>
            </a:r>
            <a:r>
              <a:rPr lang="en-US" sz="28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 </a:t>
            </a:r>
            <a:r>
              <a:rPr lang="en-US" sz="35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Assignments</a:t>
            </a:r>
            <a:r>
              <a:rPr lang="en-US" sz="1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</a:t>
            </a:r>
            <a:endParaRPr lang="en-US" sz="800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742950" marR="285750" lvl="1" indent="-742950">
              <a:lnSpc>
                <a:spcPct val="102000"/>
              </a:lnSpc>
              <a:spcBef>
                <a:spcPts val="0"/>
              </a:spcBef>
              <a:spcAft>
                <a:spcPts val="665"/>
              </a:spcAft>
              <a:buNone/>
            </a:pPr>
            <a:endParaRPr lang="en-US" sz="1800" dirty="0" smtClean="0">
              <a:latin typeface="Calibri"/>
              <a:ea typeface="Calibri"/>
              <a:cs typeface="Times New Roman"/>
            </a:endParaRPr>
          </a:p>
          <a:p>
            <a:pPr marL="342900" marR="285750" lvl="0" indent="-342900" algn="just" fontAlgn="base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Pct val="100000"/>
              <a:buFont typeface="+mj-lt"/>
              <a:buAutoNum type="romanLcPeriod"/>
            </a:pPr>
            <a:r>
              <a:rPr lang="en-US" sz="2800" dirty="0" smtClean="0">
                <a:solidFill>
                  <a:srgbClr val="222222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Why does the V notch give more accurate flow measurement?</a:t>
            </a:r>
            <a:endParaRPr lang="en-US" sz="2800" dirty="0" smtClean="0">
              <a:uFill>
                <a:solidFill>
                  <a:srgbClr val="000000"/>
                </a:solidFill>
              </a:uFill>
              <a:latin typeface="Times New Roman"/>
              <a:ea typeface="Times New Roman"/>
              <a:cs typeface="Times New Roman"/>
            </a:endParaRPr>
          </a:p>
          <a:p>
            <a:pPr marL="342900" marR="285750" lvl="0" indent="-342900" algn="just" fontAlgn="base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Pct val="100000"/>
              <a:buFont typeface="+mj-lt"/>
              <a:buAutoNum type="romanLcPeriod"/>
            </a:pPr>
            <a:r>
              <a:rPr lang="en-US" sz="2800" dirty="0" smtClean="0">
                <a:solidFill>
                  <a:srgbClr val="222222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Why CD of rectangular notch is less than triangular notch?</a:t>
            </a:r>
            <a:endParaRPr lang="en-US" sz="2800" dirty="0" smtClean="0">
              <a:uFill>
                <a:solidFill>
                  <a:srgbClr val="000000"/>
                </a:solidFill>
              </a:uFill>
              <a:latin typeface="Times New Roman"/>
              <a:ea typeface="Times New Roman"/>
              <a:cs typeface="Times New Roman"/>
            </a:endParaRPr>
          </a:p>
          <a:p>
            <a:pPr marL="457200" marR="0" lvl="0" indent="-457200" algn="just" fontAlgn="base">
              <a:lnSpc>
                <a:spcPct val="100000"/>
              </a:lnSpc>
              <a:spcBef>
                <a:spcPts val="0"/>
              </a:spcBef>
              <a:spcAft>
                <a:spcPts val="385"/>
              </a:spcAft>
              <a:buClr>
                <a:srgbClr val="000000"/>
              </a:buClr>
              <a:buSzPct val="100000"/>
              <a:buNone/>
            </a:pP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Clr>
                <a:schemeClr val="tx1"/>
              </a:buClr>
              <a:buFont typeface="+mj-lt"/>
              <a:buAutoNum type="arabicPeriod"/>
            </a:pP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57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867400" y="6438726"/>
            <a:ext cx="3556000" cy="324980"/>
          </a:xfrm>
        </p:spPr>
        <p:txBody>
          <a:bodyPr/>
          <a:lstStyle/>
          <a:p>
            <a:pPr algn="r"/>
            <a:r>
              <a:rPr lang="en-US" sz="1400" i="1" smtClean="0">
                <a:solidFill>
                  <a:srgbClr val="0070C0"/>
                </a:solidFill>
                <a:latin typeface="Agency FB" panose="020B0503020202020204" pitchFamily="34" charset="0"/>
              </a:rPr>
              <a:t>Zahidul Islam  Lecturer, Department  of Civil Engineering, RUET</a:t>
            </a:r>
            <a:endParaRPr lang="en-US" sz="1400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pic>
        <p:nvPicPr>
          <p:cNvPr id="7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85446" y="263911"/>
            <a:ext cx="7486357" cy="59455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Times New Roman"/>
                <a:ea typeface="Calibri"/>
                <a:cs typeface="Times New Roman"/>
              </a:rPr>
              <a:t>FLOW OVER A V-NOTCH</a:t>
            </a:r>
            <a:endParaRPr lang="en-US" sz="33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0060" y="1013980"/>
            <a:ext cx="6939764" cy="455158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14149" y="5854820"/>
            <a:ext cx="8573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Source:https</a:t>
            </a:r>
            <a:r>
              <a:rPr lang="en-US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://www.researchgate.net/publication/279848764_Discharge_Measurements_in_Open_Channels_using_Compound_Sharp-Crested_Weirs/figures</a:t>
            </a:r>
          </a:p>
        </p:txBody>
      </p:sp>
    </p:spTree>
    <p:extLst>
      <p:ext uri="{BB962C8B-B14F-4D97-AF65-F5344CB8AC3E}">
        <p14:creationId xmlns:p14="http://schemas.microsoft.com/office/powerpoint/2010/main" val="161073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867400" y="6438726"/>
            <a:ext cx="3556000" cy="324980"/>
          </a:xfrm>
        </p:spPr>
        <p:txBody>
          <a:bodyPr/>
          <a:lstStyle/>
          <a:p>
            <a:pPr algn="r"/>
            <a:r>
              <a:rPr lang="en-US" sz="1400" i="1" smtClean="0">
                <a:solidFill>
                  <a:srgbClr val="0070C0"/>
                </a:solidFill>
                <a:latin typeface="Agency FB" panose="020B0503020202020204" pitchFamily="34" charset="0"/>
              </a:rPr>
              <a:t>Zahidul Islam  Lecturer, Department  of Civil Engineering, RUET</a:t>
            </a:r>
            <a:endParaRPr lang="en-US" sz="1400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pic>
        <p:nvPicPr>
          <p:cNvPr id="7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85446" y="263911"/>
            <a:ext cx="7486357" cy="59455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Times New Roman"/>
                <a:ea typeface="Calibri"/>
                <a:cs typeface="Times New Roman"/>
              </a:rPr>
              <a:t>FLOW OVER A V-NOTCH</a:t>
            </a:r>
            <a:endParaRPr lang="en-US" sz="33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4149" y="5854820"/>
            <a:ext cx="8573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Source:https</a:t>
            </a:r>
            <a:r>
              <a:rPr lang="en-US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://www.researchgate.net/publication/279848764_Discharge_Measurements_in_Open_Channels_using_Compound_Sharp-Crested_Weirs/figures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081" y="1651379"/>
            <a:ext cx="7552766" cy="2770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14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375887"/>
            <a:ext cx="8641080" cy="594559"/>
          </a:xfrm>
        </p:spPr>
        <p:txBody>
          <a:bodyPr>
            <a:normAutofit fontScale="90000"/>
          </a:bodyPr>
          <a:lstStyle/>
          <a:p>
            <a:pPr marL="228600" marR="285750" algn="ctr">
              <a:lnSpc>
                <a:spcPct val="102000"/>
              </a:lnSpc>
              <a:spcBef>
                <a:spcPts val="0"/>
              </a:spcBef>
              <a:spcAft>
                <a:spcPts val="1050"/>
              </a:spcAft>
            </a:pPr>
            <a:r>
              <a:rPr lang="en-US" sz="3600" b="1" dirty="0" smtClean="0">
                <a:latin typeface="Times New Roman"/>
                <a:ea typeface="Calibri"/>
                <a:cs typeface="Times New Roman"/>
              </a:rPr>
              <a:t>FLOW OVER A V-NOTCH</a:t>
            </a:r>
            <a:endParaRPr lang="en-US" sz="2400" dirty="0">
              <a:ea typeface="Calibri"/>
              <a:cs typeface="Times New Roman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867400" y="6438726"/>
            <a:ext cx="3556000" cy="324980"/>
          </a:xfrm>
        </p:spPr>
        <p:txBody>
          <a:bodyPr/>
          <a:lstStyle/>
          <a:p>
            <a:pPr algn="r"/>
            <a:r>
              <a:rPr lang="en-US" sz="1400" i="1" smtClean="0">
                <a:solidFill>
                  <a:srgbClr val="0070C0"/>
                </a:solidFill>
                <a:latin typeface="Agency FB" panose="020B0503020202020204" pitchFamily="34" charset="0"/>
              </a:rPr>
              <a:t>Zahidul Islam  Lecturer, Department  of Civil Engineering, RUET</a:t>
            </a:r>
            <a:endParaRPr lang="en-US" sz="1400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7519" y="1345223"/>
            <a:ext cx="8686800" cy="3862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marR="285750" lvl="1" indent="-350838">
              <a:lnSpc>
                <a:spcPct val="102000"/>
              </a:lnSpc>
              <a:spcBef>
                <a:spcPts val="0"/>
              </a:spcBef>
              <a:spcAft>
                <a:spcPts val="665"/>
              </a:spcAft>
              <a:buFont typeface="+mj-lt"/>
              <a:buAutoNum type="arabicPeriod"/>
            </a:pP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Theory </a:t>
            </a:r>
            <a:endParaRPr lang="en-US" sz="2400" dirty="0" smtClean="0">
              <a:latin typeface="Calibri"/>
              <a:ea typeface="Calibri"/>
              <a:cs typeface="Times New Roman"/>
            </a:endParaRPr>
          </a:p>
          <a:p>
            <a:pPr marL="228600" marR="285750" indent="-6350" algn="just">
              <a:lnSpc>
                <a:spcPct val="129000"/>
              </a:lnSpc>
              <a:spcBef>
                <a:spcPts val="0"/>
              </a:spcBef>
              <a:spcAft>
                <a:spcPts val="75"/>
              </a:spcAft>
            </a:pPr>
            <a:r>
              <a:rPr lang="en-US" sz="8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A V-notch weir is simply a ‘v notch’ in a plate that is placed so that it obstructs an open channel flow, causing the water to flow over the V-notch. It is used to meter flow of water in the channel, by measuring the head of water over the V-notch crest. The triangular weir or V-notch is preferable to the rectangular weir for the measurement of wide range of flow</a:t>
            </a:r>
            <a:r>
              <a:rPr lang="en-US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algn="just">
              <a:buClr>
                <a:srgbClr val="FF0000"/>
              </a:buCl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8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867400" y="6438726"/>
            <a:ext cx="3556000" cy="324980"/>
          </a:xfrm>
        </p:spPr>
        <p:txBody>
          <a:bodyPr/>
          <a:lstStyle/>
          <a:p>
            <a:pPr algn="r"/>
            <a:r>
              <a:rPr lang="en-US" sz="1400" i="1" smtClean="0">
                <a:solidFill>
                  <a:srgbClr val="0070C0"/>
                </a:solidFill>
                <a:latin typeface="Agency FB" panose="020B0503020202020204" pitchFamily="34" charset="0"/>
              </a:rPr>
              <a:t>Zahidul Islam  Lecturer, Department  of Civil Engineering, RUET</a:t>
            </a:r>
            <a:endParaRPr lang="en-US" sz="1400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pic>
        <p:nvPicPr>
          <p:cNvPr id="7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85446" y="263911"/>
            <a:ext cx="7486357" cy="59455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Times New Roman"/>
                <a:ea typeface="Calibri"/>
                <a:cs typeface="Times New Roman"/>
              </a:rPr>
              <a:t>FLOW OVER A V-NOTCH</a:t>
            </a:r>
            <a:endParaRPr lang="en-US" sz="33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292741"/>
              </p:ext>
            </p:extLst>
          </p:nvPr>
        </p:nvGraphicFramePr>
        <p:xfrm>
          <a:off x="640306" y="1517730"/>
          <a:ext cx="7631497" cy="3422759"/>
        </p:xfrm>
        <a:graphic>
          <a:graphicData uri="http://schemas.openxmlformats.org/drawingml/2006/table">
            <a:tbl>
              <a:tblPr/>
              <a:tblGrid>
                <a:gridCol w="486677"/>
                <a:gridCol w="717934"/>
                <a:gridCol w="1025127"/>
                <a:gridCol w="1021675"/>
                <a:gridCol w="1021675"/>
                <a:gridCol w="1049287"/>
                <a:gridCol w="1076900"/>
                <a:gridCol w="1232222"/>
              </a:tblGrid>
              <a:tr h="10329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No. of  Obs.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Area  of  water (m2)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Vol.  of  water (m3)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Collection  time  T ( sec)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Actual  discharge  Q</a:t>
                      </a:r>
                      <a:r>
                        <a:rPr lang="en-US" sz="1200" b="1" i="1" u="none" strike="noStrike" baseline="-25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 (</a:t>
                      </a:r>
                      <a:endParaRPr lang="en-US" sz="12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Effective  head  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Theoretical  discharge  Q</a:t>
                      </a:r>
                      <a:r>
                        <a:rPr lang="en-US" sz="1200" b="1" i="1" u="none" strike="noStrike" baseline="-25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</a:t>
                      </a:r>
                      <a:endParaRPr lang="en-US" sz="12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Co-eff.  of  discharge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5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0.13725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0.006863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0.000381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0.036000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0.000581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4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0.13725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0.006863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0.000229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0.029000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0.000338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4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0.13725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0.006863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0.000191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0.027000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0.000283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4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0.13725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0.006863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0.000163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0.026000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0.000258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4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0.13725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0.006863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0.000129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0.023000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0.000190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44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Average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606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867400" y="6438726"/>
            <a:ext cx="3556000" cy="324980"/>
          </a:xfrm>
        </p:spPr>
        <p:txBody>
          <a:bodyPr/>
          <a:lstStyle/>
          <a:p>
            <a:pPr algn="r"/>
            <a:r>
              <a:rPr lang="en-US" sz="1400" i="1" smtClean="0">
                <a:solidFill>
                  <a:srgbClr val="0070C0"/>
                </a:solidFill>
                <a:latin typeface="Agency FB" panose="020B0503020202020204" pitchFamily="34" charset="0"/>
              </a:rPr>
              <a:t>Zahidul Islam  Lecturer, Department  of Civil Engineering, RUET</a:t>
            </a:r>
            <a:endParaRPr lang="en-US" sz="1400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pic>
        <p:nvPicPr>
          <p:cNvPr id="7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85446" y="263911"/>
            <a:ext cx="7486357" cy="59455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Times New Roman"/>
                <a:ea typeface="Calibri"/>
                <a:cs typeface="Times New Roman"/>
              </a:rPr>
              <a:t>FLOW OVER A V-NOTCH</a:t>
            </a:r>
            <a:endParaRPr lang="en-US" sz="33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1372376"/>
              </p:ext>
            </p:extLst>
          </p:nvPr>
        </p:nvGraphicFramePr>
        <p:xfrm>
          <a:off x="614149" y="1639413"/>
          <a:ext cx="8393373" cy="3560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9323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867400" y="6438726"/>
            <a:ext cx="3556000" cy="324980"/>
          </a:xfrm>
        </p:spPr>
        <p:txBody>
          <a:bodyPr/>
          <a:lstStyle/>
          <a:p>
            <a:pPr algn="r"/>
            <a:r>
              <a:rPr lang="en-US" sz="1400" i="1" smtClean="0">
                <a:solidFill>
                  <a:srgbClr val="0070C0"/>
                </a:solidFill>
                <a:latin typeface="Agency FB" panose="020B0503020202020204" pitchFamily="34" charset="0"/>
              </a:rPr>
              <a:t>Zahidul Islam  Lecturer, Department  of Civil Engineering, RUET</a:t>
            </a:r>
            <a:endParaRPr lang="en-US" sz="1400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pic>
        <p:nvPicPr>
          <p:cNvPr id="7" name="Content Placeholder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41012" y="2426283"/>
            <a:ext cx="8718873" cy="2650684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lnSpc>
                <a:spcPct val="110000"/>
              </a:lnSpc>
              <a:spcBef>
                <a:spcPts val="0"/>
              </a:spcBef>
              <a:buClr>
                <a:schemeClr val="tx1"/>
              </a:buClr>
              <a:buAutoNum type="arabicPeriod"/>
            </a:pP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Textbook of Fluid Mechanics and Hydraulic 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Machines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rgbClr val="0BD0D9"/>
              </a:buClr>
              <a:buNone/>
            </a:pPr>
            <a:r>
              <a:rPr lang="en-US" sz="24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By 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R.K. 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Bansal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rgbClr val="0BD0D9"/>
              </a:buClr>
              <a:buNone/>
            </a:pP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.https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www.rsisinternational.org/journals/ijrias/DigitalLibrary/Vol.4&amp;Issue9/95-99.pdf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rgbClr val="0BD0D9"/>
              </a:buClr>
              <a:buNone/>
            </a:pPr>
            <a:endParaRPr lang="en-US" sz="2400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rgbClr val="0BD0D9"/>
              </a:buClr>
              <a:buNone/>
            </a:pP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https://www.youtube.com/watch?v=brNnUz7pWhM&amp;app=desktop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rgbClr val="0BD0D9"/>
              </a:buClr>
              <a:buNone/>
            </a:pP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966795" y="1023581"/>
            <a:ext cx="4075450" cy="552038"/>
          </a:xfrm>
        </p:spPr>
        <p:txBody>
          <a:bodyPr>
            <a:noAutofit/>
          </a:bodyPr>
          <a:lstStyle/>
          <a:p>
            <a:pPr algn="ctr"/>
            <a:r>
              <a:rPr lang="en-US" sz="3600" b="1" i="1" dirty="0" smtClean="0">
                <a:latin typeface="+mn-lt"/>
                <a:cs typeface="Arial" panose="020B0604020202020204" pitchFamily="34" charset="0"/>
              </a:rPr>
              <a:t>References</a:t>
            </a:r>
            <a:endParaRPr lang="en-US" sz="3600" b="1" i="1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33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306930" y="6527627"/>
            <a:ext cx="3556000" cy="324980"/>
          </a:xfrm>
        </p:spPr>
        <p:txBody>
          <a:bodyPr/>
          <a:lstStyle/>
          <a:p>
            <a:pPr algn="r"/>
            <a:r>
              <a:rPr lang="en-US" sz="1400" i="1" smtClean="0">
                <a:solidFill>
                  <a:srgbClr val="0070C0"/>
                </a:solidFill>
                <a:latin typeface="Agency FB" panose="020B0503020202020204" pitchFamily="34" charset="0"/>
              </a:rPr>
              <a:t>Zahidul Islam  Lecturer, Department  of Civil Engineering, RUET</a:t>
            </a:r>
            <a:endParaRPr lang="en-US" sz="1400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pic>
        <p:nvPicPr>
          <p:cNvPr id="7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2292822" y="3289110"/>
            <a:ext cx="6028217" cy="1277057"/>
          </a:xfrm>
          <a:pattFill prst="pct5">
            <a:fgClr>
              <a:schemeClr val="bg2"/>
            </a:fgClr>
            <a:bgClr>
              <a:schemeClr val="bg1"/>
            </a:bgClr>
          </a:pattFill>
        </p:spPr>
        <p:txBody>
          <a:bodyPr>
            <a:normAutofit fontScale="85000" lnSpcReduction="10000"/>
            <a:scene3d>
              <a:camera prst="perspectiveBelow"/>
              <a:lightRig rig="threePt" dir="t"/>
            </a:scene3d>
          </a:bodyPr>
          <a:lstStyle/>
          <a:p>
            <a:pPr marL="0" lvl="0" indent="0" algn="just">
              <a:lnSpc>
                <a:spcPct val="110000"/>
              </a:lnSpc>
              <a:spcBef>
                <a:spcPts val="0"/>
              </a:spcBef>
              <a:buClr>
                <a:srgbClr val="0BD0D9"/>
              </a:buClr>
              <a:buNone/>
            </a:pPr>
            <a:r>
              <a:rPr lang="en-US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Blackadder ITC" panose="04020505051007020D02" pitchFamily="82" charset="0"/>
              </a:rPr>
              <a:t>ANY    QUESTION?</a:t>
            </a:r>
            <a:endParaRPr lang="en-US" sz="54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00B0F0"/>
              </a:solidFill>
              <a:latin typeface="Blackadder ITC" panose="04020505051007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69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2251880" y="2497540"/>
            <a:ext cx="6028217" cy="1277057"/>
          </a:xfrm>
          <a:noFill/>
        </p:spPr>
        <p:txBody>
          <a:bodyPr>
            <a:normAutofit/>
            <a:scene3d>
              <a:camera prst="perspectiveBelow"/>
              <a:lightRig rig="threePt" dir="t"/>
            </a:scene3d>
          </a:bodyPr>
          <a:lstStyle/>
          <a:p>
            <a:pPr marL="0" lvl="0" indent="0" algn="just">
              <a:lnSpc>
                <a:spcPct val="110000"/>
              </a:lnSpc>
              <a:spcBef>
                <a:spcPts val="0"/>
              </a:spcBef>
              <a:buClr>
                <a:srgbClr val="0BD0D9"/>
              </a:buClr>
              <a:buNone/>
            </a:pPr>
            <a:r>
              <a:rPr lang="en-US" sz="5400" b="1" i="1" dirty="0" smtClean="0">
                <a:ln w="12700">
                  <a:noFill/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lackadder ITC" panose="04020505051007020D02" pitchFamily="82" charset="0"/>
              </a:rPr>
              <a:t>Stay Safe at Home</a:t>
            </a:r>
            <a:endParaRPr lang="en-US" sz="5400" b="1" i="1" dirty="0">
              <a:ln w="12700">
                <a:noFill/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lackadder ITC" panose="04020505051007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13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375887"/>
            <a:ext cx="8641080" cy="594559"/>
          </a:xfrm>
        </p:spPr>
        <p:txBody>
          <a:bodyPr>
            <a:normAutofit fontScale="90000"/>
          </a:bodyPr>
          <a:lstStyle/>
          <a:p>
            <a:pPr marL="228600" marR="285750" algn="ctr">
              <a:lnSpc>
                <a:spcPct val="102000"/>
              </a:lnSpc>
              <a:spcBef>
                <a:spcPts val="0"/>
              </a:spcBef>
              <a:spcAft>
                <a:spcPts val="1050"/>
              </a:spcAft>
            </a:pPr>
            <a:r>
              <a:rPr lang="en-US" sz="3600" b="1" dirty="0" smtClean="0">
                <a:latin typeface="Times New Roman"/>
                <a:ea typeface="Calibri"/>
                <a:cs typeface="Times New Roman"/>
              </a:rPr>
              <a:t>FLOW OVER A V-NOTCH</a:t>
            </a:r>
            <a:endParaRPr lang="en-US" sz="2400" dirty="0">
              <a:ea typeface="Calibri"/>
              <a:cs typeface="Times New Roman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867400" y="6438726"/>
            <a:ext cx="3556000" cy="324980"/>
          </a:xfrm>
        </p:spPr>
        <p:txBody>
          <a:bodyPr/>
          <a:lstStyle/>
          <a:p>
            <a:pPr algn="r"/>
            <a:r>
              <a:rPr lang="en-US" sz="1400" i="1" smtClean="0">
                <a:solidFill>
                  <a:srgbClr val="0070C0"/>
                </a:solidFill>
                <a:latin typeface="Agency FB" panose="020B0503020202020204" pitchFamily="34" charset="0"/>
              </a:rPr>
              <a:t>Zahidul Islam  Lecturer, Department  of Civil Engineering, RUET</a:t>
            </a:r>
            <a:endParaRPr lang="en-US" sz="1400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pic>
        <p:nvPicPr>
          <p:cNvPr id="40962" name="Picture 2" descr="Geosense V-Notch Weirs &amp; Tanks - Geosens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406" y="1990578"/>
            <a:ext cx="4070338" cy="2514600"/>
          </a:xfrm>
          <a:prstGeom prst="rect">
            <a:avLst/>
          </a:prstGeom>
          <a:noFill/>
        </p:spPr>
      </p:pic>
      <p:pic>
        <p:nvPicPr>
          <p:cNvPr id="8" name="Picture 2" descr="Improving Safety Procedures for Flow Measurement of V-notch Weir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4525" y="1977682"/>
            <a:ext cx="4036595" cy="25146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3812344" y="4853355"/>
            <a:ext cx="4572000" cy="378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Figure: V- Notch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8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867400" y="6438726"/>
            <a:ext cx="3556000" cy="324980"/>
          </a:xfrm>
        </p:spPr>
        <p:txBody>
          <a:bodyPr/>
          <a:lstStyle/>
          <a:p>
            <a:pPr algn="r"/>
            <a:r>
              <a:rPr lang="en-US" sz="1400" i="1" smtClean="0">
                <a:solidFill>
                  <a:srgbClr val="0070C0"/>
                </a:solidFill>
                <a:latin typeface="Agency FB" panose="020B0503020202020204" pitchFamily="34" charset="0"/>
              </a:rPr>
              <a:t>Zahidul Islam  Lecturer, Department  of Civil Engineering, RUET</a:t>
            </a:r>
            <a:endParaRPr lang="en-US" sz="1400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pic>
        <p:nvPicPr>
          <p:cNvPr id="7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94127" y="249278"/>
            <a:ext cx="8641080" cy="594559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Times New Roman"/>
                <a:ea typeface="Calibri"/>
                <a:cs typeface="Times New Roman"/>
              </a:rPr>
              <a:t>FLOW OVER A V-NOTCH</a:t>
            </a:r>
            <a:endParaRPr lang="en-US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099039" y="1398757"/>
            <a:ext cx="6807004" cy="389069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3500" b="1" dirty="0" smtClean="0">
                <a:solidFill>
                  <a:srgbClr val="202124"/>
                </a:solidFill>
                <a:latin typeface="Times New Roman" pitchFamily="18" charset="0"/>
                <a:cs typeface="Times New Roman" pitchFamily="18" charset="0"/>
              </a:rPr>
              <a:t>  Types of notch</a:t>
            </a:r>
          </a:p>
          <a:p>
            <a:pPr>
              <a:buFont typeface="Arial"/>
              <a:buChar char="•"/>
            </a:pPr>
            <a:endParaRPr lang="en-US" sz="2400" dirty="0" smtClean="0">
              <a:solidFill>
                <a:srgbClr val="202124"/>
              </a:solidFill>
              <a:latin typeface="Times New Roman" pitchFamily="18" charset="0"/>
              <a:cs typeface="Times New Roman" pitchFamily="18" charset="0"/>
            </a:endParaRPr>
          </a:p>
          <a:p>
            <a:pPr marL="2005012" indent="-457200">
              <a:buClr>
                <a:schemeClr val="tx1"/>
              </a:buClr>
              <a:buFont typeface="+mj-lt"/>
              <a:buAutoNum type="alphaLcPeriod"/>
            </a:pPr>
            <a:r>
              <a:rPr lang="en-US" sz="2400" dirty="0" smtClean="0">
                <a:solidFill>
                  <a:srgbClr val="202124"/>
                </a:solidFill>
                <a:latin typeface="Times New Roman" pitchFamily="18" charset="0"/>
                <a:cs typeface="Times New Roman" pitchFamily="18" charset="0"/>
              </a:rPr>
              <a:t>Rectangular </a:t>
            </a:r>
            <a:r>
              <a:rPr lang="en-US" sz="2400" b="1" dirty="0" smtClean="0">
                <a:solidFill>
                  <a:srgbClr val="202124"/>
                </a:solidFill>
                <a:latin typeface="Times New Roman" pitchFamily="18" charset="0"/>
                <a:cs typeface="Times New Roman" pitchFamily="18" charset="0"/>
              </a:rPr>
              <a:t>notch</a:t>
            </a:r>
            <a:r>
              <a:rPr lang="en-US" sz="2400" dirty="0" smtClean="0">
                <a:solidFill>
                  <a:srgbClr val="202124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005012" indent="-457200">
              <a:buClr>
                <a:schemeClr val="tx1"/>
              </a:buClr>
              <a:buFont typeface="+mj-lt"/>
              <a:buAutoNum type="alphaLcPeriod"/>
            </a:pPr>
            <a:r>
              <a:rPr lang="en-US" sz="2400" dirty="0" smtClean="0">
                <a:solidFill>
                  <a:srgbClr val="202124"/>
                </a:solidFill>
                <a:latin typeface="Times New Roman" pitchFamily="18" charset="0"/>
                <a:cs typeface="Times New Roman" pitchFamily="18" charset="0"/>
              </a:rPr>
              <a:t>Triangular </a:t>
            </a:r>
            <a:r>
              <a:rPr lang="en-US" sz="2400" b="1" dirty="0" smtClean="0">
                <a:solidFill>
                  <a:srgbClr val="202124"/>
                </a:solidFill>
                <a:latin typeface="Times New Roman" pitchFamily="18" charset="0"/>
                <a:cs typeface="Times New Roman" pitchFamily="18" charset="0"/>
              </a:rPr>
              <a:t>notch</a:t>
            </a:r>
            <a:r>
              <a:rPr lang="en-US" sz="2400" dirty="0" smtClean="0">
                <a:solidFill>
                  <a:srgbClr val="202124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005012" indent="-457200">
              <a:buClr>
                <a:schemeClr val="tx1"/>
              </a:buClr>
              <a:buFont typeface="+mj-lt"/>
              <a:buAutoNum type="alphaLcPeriod"/>
            </a:pPr>
            <a:r>
              <a:rPr lang="en-US" sz="2400" dirty="0" smtClean="0">
                <a:solidFill>
                  <a:srgbClr val="202124"/>
                </a:solidFill>
                <a:latin typeface="Times New Roman" pitchFamily="18" charset="0"/>
                <a:cs typeface="Times New Roman" pitchFamily="18" charset="0"/>
              </a:rPr>
              <a:t>Trapezoidal </a:t>
            </a:r>
            <a:r>
              <a:rPr lang="en-US" sz="2400" b="1" dirty="0" smtClean="0">
                <a:solidFill>
                  <a:srgbClr val="202124"/>
                </a:solidFill>
                <a:latin typeface="Times New Roman" pitchFamily="18" charset="0"/>
                <a:cs typeface="Times New Roman" pitchFamily="18" charset="0"/>
              </a:rPr>
              <a:t>notch</a:t>
            </a:r>
            <a:r>
              <a:rPr lang="en-US" sz="2400" dirty="0" smtClean="0">
                <a:solidFill>
                  <a:srgbClr val="202124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005012" indent="-457200">
              <a:buClr>
                <a:schemeClr val="tx1"/>
              </a:buClr>
              <a:buFont typeface="+mj-lt"/>
              <a:buAutoNum type="alphaLcPeriod"/>
            </a:pPr>
            <a:r>
              <a:rPr lang="en-US" sz="2400" dirty="0" smtClean="0">
                <a:solidFill>
                  <a:srgbClr val="202124"/>
                </a:solidFill>
                <a:latin typeface="Times New Roman" pitchFamily="18" charset="0"/>
                <a:cs typeface="Times New Roman" pitchFamily="18" charset="0"/>
              </a:rPr>
              <a:t>Stepped </a:t>
            </a:r>
            <a:r>
              <a:rPr lang="en-US" sz="2400" b="1" dirty="0" smtClean="0">
                <a:solidFill>
                  <a:srgbClr val="202124"/>
                </a:solidFill>
                <a:latin typeface="Times New Roman" pitchFamily="18" charset="0"/>
                <a:cs typeface="Times New Roman" pitchFamily="18" charset="0"/>
              </a:rPr>
              <a:t>notch</a:t>
            </a:r>
            <a:endParaRPr lang="en-US" sz="2400" dirty="0" smtClean="0">
              <a:solidFill>
                <a:srgbClr val="202124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25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867400" y="6438726"/>
            <a:ext cx="3556000" cy="324980"/>
          </a:xfrm>
        </p:spPr>
        <p:txBody>
          <a:bodyPr/>
          <a:lstStyle/>
          <a:p>
            <a:pPr algn="r"/>
            <a:r>
              <a:rPr lang="en-US" sz="1400" i="1" smtClean="0">
                <a:solidFill>
                  <a:srgbClr val="0070C0"/>
                </a:solidFill>
                <a:latin typeface="Agency FB" panose="020B0503020202020204" pitchFamily="34" charset="0"/>
              </a:rPr>
              <a:t>Zahidul Islam  Lecturer, Department  of Civil Engineering, RUET</a:t>
            </a:r>
            <a:endParaRPr lang="en-US" sz="1400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pic>
        <p:nvPicPr>
          <p:cNvPr id="7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94127" y="249278"/>
            <a:ext cx="8641080" cy="594559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Times New Roman"/>
                <a:ea typeface="Calibri"/>
                <a:cs typeface="Times New Roman"/>
              </a:rPr>
              <a:t>FLOW OVER A V-NOTCH</a:t>
            </a:r>
            <a:endParaRPr lang="en-US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36099" y="1004862"/>
            <a:ext cx="8229600" cy="1049021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  <a:buFont typeface="Wingdings" pitchFamily="2" charset="2"/>
              <a:buChar char="q"/>
            </a:pPr>
            <a:r>
              <a:rPr lang="en-US" sz="2300" b="1" dirty="0" smtClean="0">
                <a:solidFill>
                  <a:srgbClr val="20212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smtClean="0">
                <a:solidFill>
                  <a:srgbClr val="202124"/>
                </a:solidFill>
                <a:latin typeface="Times New Roman" pitchFamily="18" charset="0"/>
                <a:cs typeface="Times New Roman" pitchFamily="18" charset="0"/>
              </a:rPr>
              <a:t>A  triangular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-notch shown in the figure. </a:t>
            </a:r>
          </a:p>
          <a:p>
            <a:pPr algn="just">
              <a:buFont typeface="Wingdings" pitchFamily="2" charset="2"/>
              <a:buChar char="q"/>
            </a:pPr>
            <a:endParaRPr lang="en-US" sz="2300" b="1" dirty="0" smtClean="0">
              <a:solidFill>
                <a:srgbClr val="202124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/>
              <a:buChar char="•"/>
            </a:pPr>
            <a:endParaRPr lang="en-US" sz="2300" dirty="0" smtClean="0">
              <a:solidFill>
                <a:srgbClr val="202124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300" dirty="0"/>
          </a:p>
        </p:txBody>
      </p:sp>
      <p:grpSp>
        <p:nvGrpSpPr>
          <p:cNvPr id="41991" name="Group 60958"/>
          <p:cNvGrpSpPr>
            <a:grpSpLocks/>
          </p:cNvGrpSpPr>
          <p:nvPr/>
        </p:nvGrpSpPr>
        <p:grpSpPr bwMode="auto">
          <a:xfrm>
            <a:off x="2813539" y="1761831"/>
            <a:ext cx="3804285" cy="3457282"/>
            <a:chOff x="11179" y="2730"/>
            <a:chExt cx="45729" cy="34288"/>
          </a:xfrm>
        </p:grpSpPr>
        <p:pic>
          <p:nvPicPr>
            <p:cNvPr id="5" name="Picture 6756"/>
            <p:cNvPicPr>
              <a:picLocks noChangeAspect="1" noChangeArrowheads="1"/>
            </p:cNvPicPr>
            <p:nvPr/>
          </p:nvPicPr>
          <p:blipFill>
            <a:blip r:embed="rId3"/>
            <a:srcRect t="8540" r="8" b="24"/>
            <a:stretch>
              <a:fillRect/>
            </a:stretch>
          </p:blipFill>
          <p:spPr bwMode="auto">
            <a:xfrm>
              <a:off x="11179" y="4510"/>
              <a:ext cx="45729" cy="32508"/>
            </a:xfrm>
            <a:prstGeom prst="rect">
              <a:avLst/>
            </a:prstGeom>
            <a:noFill/>
          </p:spPr>
        </p:pic>
        <p:sp>
          <p:nvSpPr>
            <p:cNvPr id="11" name="Rectangle 6757"/>
            <p:cNvSpPr>
              <a:spLocks noChangeArrowheads="1"/>
            </p:cNvSpPr>
            <p:nvPr/>
          </p:nvSpPr>
          <p:spPr bwMode="auto">
            <a:xfrm>
              <a:off x="45747" y="27543"/>
              <a:ext cx="507" cy="2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60956"/>
            <p:cNvSpPr>
              <a:spLocks noChangeArrowheads="1"/>
            </p:cNvSpPr>
            <p:nvPr/>
          </p:nvSpPr>
          <p:spPr bwMode="auto">
            <a:xfrm>
              <a:off x="20397" y="2730"/>
              <a:ext cx="1013" cy="2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6773"/>
            <p:cNvSpPr>
              <a:spLocks noChangeArrowheads="1"/>
            </p:cNvSpPr>
            <p:nvPr/>
          </p:nvSpPr>
          <p:spPr bwMode="auto">
            <a:xfrm>
              <a:off x="26800" y="2730"/>
              <a:ext cx="507" cy="2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389532" y="5583507"/>
            <a:ext cx="3608167" cy="665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Figure: . Flow over a V-Notch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25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867400" y="6438726"/>
            <a:ext cx="3556000" cy="324980"/>
          </a:xfrm>
        </p:spPr>
        <p:txBody>
          <a:bodyPr/>
          <a:lstStyle/>
          <a:p>
            <a:pPr algn="r"/>
            <a:r>
              <a:rPr lang="en-US" sz="1400" i="1" smtClean="0">
                <a:solidFill>
                  <a:srgbClr val="0070C0"/>
                </a:solidFill>
                <a:latin typeface="Agency FB" panose="020B0503020202020204" pitchFamily="34" charset="0"/>
              </a:rPr>
              <a:t>Zahidul Islam  Lecturer, Department  of Civil Engineering, RUET</a:t>
            </a:r>
            <a:endParaRPr lang="en-US" sz="1400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pic>
        <p:nvPicPr>
          <p:cNvPr id="7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94127" y="249278"/>
            <a:ext cx="8641080" cy="594559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Times New Roman"/>
                <a:ea typeface="Calibri"/>
                <a:cs typeface="Times New Roman"/>
              </a:rPr>
              <a:t>FLOW OVER A V-NOTCH</a:t>
            </a:r>
            <a:endParaRPr lang="en-US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3895" y="3066757"/>
            <a:ext cx="5219114" cy="95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 </a:t>
            </a:r>
          </a:p>
          <a:p>
            <a:r>
              <a:rPr lang="en-US" dirty="0" smtClean="0"/>
              <a:t> </a:t>
            </a:r>
          </a:p>
          <a:p>
            <a:endParaRPr lang="en-US" dirty="0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/>
          <a:srcRect t="-2853" r="2493"/>
          <a:stretch>
            <a:fillRect/>
          </a:stretch>
        </p:blipFill>
        <p:spPr bwMode="auto">
          <a:xfrm>
            <a:off x="289471" y="1181687"/>
            <a:ext cx="9079612" cy="4248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05625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867400" y="6438726"/>
            <a:ext cx="3556000" cy="324980"/>
          </a:xfrm>
        </p:spPr>
        <p:txBody>
          <a:bodyPr/>
          <a:lstStyle/>
          <a:p>
            <a:pPr algn="r"/>
            <a:r>
              <a:rPr lang="en-US" sz="1400" i="1" smtClean="0">
                <a:solidFill>
                  <a:srgbClr val="0070C0"/>
                </a:solidFill>
                <a:latin typeface="Agency FB" panose="020B0503020202020204" pitchFamily="34" charset="0"/>
              </a:rPr>
              <a:t>Zahidul Islam  Lecturer, Department  of Civil Engineering, RUET</a:t>
            </a:r>
            <a:endParaRPr lang="en-US" sz="1400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pic>
        <p:nvPicPr>
          <p:cNvPr id="7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94127" y="249278"/>
            <a:ext cx="8641080" cy="594559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Times New Roman"/>
                <a:ea typeface="Calibri"/>
                <a:cs typeface="Times New Roman"/>
              </a:rPr>
              <a:t>FLOW OVER A V-NOTCH</a:t>
            </a:r>
            <a:endParaRPr lang="en-US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3895" y="3066757"/>
            <a:ext cx="5219114" cy="95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 </a:t>
            </a:r>
          </a:p>
          <a:p>
            <a:r>
              <a:rPr lang="en-US" dirty="0" smtClean="0"/>
              <a:t> </a:t>
            </a:r>
          </a:p>
          <a:p>
            <a:endParaRPr lang="en-US" dirty="0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519" y="1364444"/>
            <a:ext cx="8531352" cy="3615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05625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867400" y="6438726"/>
            <a:ext cx="3556000" cy="324980"/>
          </a:xfrm>
        </p:spPr>
        <p:txBody>
          <a:bodyPr/>
          <a:lstStyle/>
          <a:p>
            <a:pPr algn="r"/>
            <a:r>
              <a:rPr lang="en-US" sz="1400" i="1" smtClean="0">
                <a:solidFill>
                  <a:srgbClr val="0070C0"/>
                </a:solidFill>
                <a:latin typeface="Agency FB" panose="020B0503020202020204" pitchFamily="34" charset="0"/>
              </a:rPr>
              <a:t>Zahidul Islam  Lecturer, Department  of Civil Engineering, RUET</a:t>
            </a:r>
            <a:endParaRPr lang="en-US" sz="1400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pic>
        <p:nvPicPr>
          <p:cNvPr id="7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94127" y="249278"/>
            <a:ext cx="8641080" cy="594559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Times New Roman"/>
                <a:ea typeface="Calibri"/>
                <a:cs typeface="Times New Roman"/>
              </a:rPr>
              <a:t>FLOW OVER A V-NOTCH</a:t>
            </a:r>
            <a:endParaRPr lang="en-US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3895" y="3066757"/>
            <a:ext cx="5219114" cy="95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 </a:t>
            </a:r>
          </a:p>
          <a:p>
            <a:r>
              <a:rPr lang="en-US" dirty="0" smtClean="0"/>
              <a:t> </a:t>
            </a:r>
          </a:p>
          <a:p>
            <a:endParaRPr lang="en-US" dirty="0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378" y="1631584"/>
            <a:ext cx="8531352" cy="23922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858129" y="3263705"/>
            <a:ext cx="6893169" cy="7596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5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867400" y="6438726"/>
            <a:ext cx="3556000" cy="324980"/>
          </a:xfrm>
        </p:spPr>
        <p:txBody>
          <a:bodyPr/>
          <a:lstStyle/>
          <a:p>
            <a:pPr algn="r"/>
            <a:r>
              <a:rPr lang="en-US" sz="1400" i="1" smtClean="0">
                <a:solidFill>
                  <a:srgbClr val="0070C0"/>
                </a:solidFill>
                <a:latin typeface="Agency FB" panose="020B0503020202020204" pitchFamily="34" charset="0"/>
              </a:rPr>
              <a:t>Zahidul Islam  Lecturer, Department  of Civil Engineering, RUET</a:t>
            </a:r>
            <a:endParaRPr lang="en-US" sz="1400" i="1" dirty="0">
              <a:solidFill>
                <a:srgbClr val="0070C0"/>
              </a:solidFill>
              <a:latin typeface="Agency FB" panose="020B0503020202020204" pitchFamily="34" charset="0"/>
            </a:endParaRPr>
          </a:p>
        </p:txBody>
      </p:sp>
      <p:pic>
        <p:nvPicPr>
          <p:cNvPr id="7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700" y="0"/>
            <a:ext cx="822960" cy="724725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85446" y="263911"/>
            <a:ext cx="7486357" cy="59455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Times New Roman"/>
                <a:ea typeface="Calibri"/>
                <a:cs typeface="Times New Roman"/>
              </a:rPr>
              <a:t>FLOW OVER A V-NOTCH</a:t>
            </a:r>
            <a:endParaRPr lang="en-US" sz="33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28012" y="1412731"/>
            <a:ext cx="8773236" cy="4453498"/>
          </a:xfrm>
        </p:spPr>
        <p:txBody>
          <a:bodyPr>
            <a:normAutofit/>
          </a:bodyPr>
          <a:lstStyle/>
          <a:p>
            <a:pPr marL="742950" marR="285750" lvl="1" indent="-742950">
              <a:lnSpc>
                <a:spcPct val="102000"/>
              </a:lnSpc>
              <a:spcBef>
                <a:spcPts val="0"/>
              </a:spcBef>
              <a:spcAft>
                <a:spcPts val="665"/>
              </a:spcAft>
              <a:buNone/>
            </a:pPr>
            <a:r>
              <a:rPr lang="en-US" sz="28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2. Objective </a:t>
            </a:r>
            <a:endParaRPr lang="en-US" sz="1800" dirty="0" smtClean="0">
              <a:latin typeface="Calibri"/>
              <a:ea typeface="Calibri"/>
              <a:cs typeface="Times New Roman"/>
            </a:endParaRPr>
          </a:p>
          <a:p>
            <a:pPr marL="1031875" marR="285750" lvl="0" indent="-342900" algn="just" fontAlgn="base">
              <a:lnSpc>
                <a:spcPct val="150000"/>
              </a:lnSpc>
              <a:spcBef>
                <a:spcPts val="0"/>
              </a:spcBef>
              <a:spcAft>
                <a:spcPts val="75"/>
              </a:spcAft>
              <a:buClr>
                <a:srgbClr val="000000"/>
              </a:buClr>
              <a:buSzPct val="100000"/>
              <a:buFont typeface="+mj-lt"/>
              <a:buAutoNum type="romanLcPeriod"/>
            </a:pPr>
            <a:r>
              <a:rPr lang="en-US" sz="24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To find the value of </a:t>
            </a:r>
            <a:r>
              <a:rPr lang="en-US" sz="2400" i="1" dirty="0" err="1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C</a:t>
            </a:r>
            <a:r>
              <a:rPr lang="en-US" sz="2400" i="1" baseline="-25000" dirty="0" err="1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d</a:t>
            </a:r>
            <a:r>
              <a:rPr lang="en-US" sz="24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 for the V-notch. </a:t>
            </a:r>
            <a:endParaRPr lang="en-US" sz="1600" dirty="0" smtClean="0">
              <a:uFill>
                <a:solidFill>
                  <a:srgbClr val="000000"/>
                </a:solidFill>
              </a:uFill>
              <a:latin typeface="Times New Roman"/>
              <a:ea typeface="Times New Roman"/>
              <a:cs typeface="Times New Roman"/>
            </a:endParaRPr>
          </a:p>
          <a:p>
            <a:pPr marL="1031875" marR="285750" lvl="0" indent="-342900" algn="just" fontAlgn="base">
              <a:lnSpc>
                <a:spcPct val="150000"/>
              </a:lnSpc>
              <a:spcBef>
                <a:spcPts val="0"/>
              </a:spcBef>
              <a:spcAft>
                <a:spcPts val="75"/>
              </a:spcAft>
              <a:buClr>
                <a:srgbClr val="000000"/>
              </a:buClr>
              <a:buSzPct val="100000"/>
              <a:buFont typeface="+mj-lt"/>
              <a:buAutoNum type="romanLcPeriod"/>
            </a:pPr>
            <a:r>
              <a:rPr lang="en-US" sz="24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To plot </a:t>
            </a:r>
            <a:r>
              <a:rPr lang="en-US" sz="2400" i="1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Q</a:t>
            </a:r>
            <a:r>
              <a:rPr lang="en-US" sz="2400" i="1" baseline="-250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t </a:t>
            </a:r>
            <a:r>
              <a:rPr lang="en-US" sz="2400" i="1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vs. </a:t>
            </a:r>
            <a:r>
              <a:rPr lang="en-US" sz="2400" i="1" dirty="0" err="1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Q</a:t>
            </a:r>
            <a:r>
              <a:rPr lang="en-US" sz="2400" i="1" baseline="-25000" dirty="0" err="1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a</a:t>
            </a:r>
            <a:r>
              <a:rPr lang="en-US" sz="2400" i="1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in a plain graph paper.  </a:t>
            </a:r>
            <a:endParaRPr lang="en-US" sz="1600" dirty="0" smtClean="0">
              <a:uFill>
                <a:solidFill>
                  <a:srgbClr val="000000"/>
                </a:solidFill>
              </a:uFill>
              <a:latin typeface="Times New Roman"/>
              <a:ea typeface="Times New Roman"/>
              <a:cs typeface="Times New Roman"/>
            </a:endParaRPr>
          </a:p>
          <a:p>
            <a:pPr marL="1031875" marR="285750" lvl="0" indent="-342900" fontAlgn="base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Pct val="100000"/>
              <a:buFont typeface="+mj-lt"/>
              <a:buAutoNum type="romanLcPeriod"/>
            </a:pPr>
            <a:r>
              <a:rPr lang="en-US" sz="24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 To plot </a:t>
            </a:r>
            <a:r>
              <a:rPr lang="en-US" sz="2400" i="1" dirty="0" err="1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Q</a:t>
            </a:r>
            <a:r>
              <a:rPr lang="en-US" sz="2400" i="1" baseline="-25000" dirty="0" err="1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a</a:t>
            </a:r>
            <a:r>
              <a:rPr lang="en-US" sz="2400" i="1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 vs. H </a:t>
            </a:r>
            <a:r>
              <a:rPr lang="en-US" sz="24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in a log-log paper and to find </a:t>
            </a:r>
            <a:endParaRPr lang="en-US" sz="1600" dirty="0" smtClean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Times New Roman"/>
              <a:ea typeface="Times New Roman"/>
              <a:cs typeface="Times New Roman"/>
            </a:endParaRPr>
          </a:p>
          <a:p>
            <a:pPr marL="1031875" marR="285750" lvl="0" indent="-342900" fontAlgn="base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Pct val="100000"/>
              <a:buNone/>
            </a:pPr>
            <a:r>
              <a:rPr lang="en-US" sz="16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                       </a:t>
            </a:r>
            <a:r>
              <a:rPr lang="en-US" sz="28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(</a:t>
            </a:r>
            <a:r>
              <a:rPr lang="en-US" sz="24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a) the exponent of </a:t>
            </a:r>
            <a:r>
              <a:rPr lang="en-US" sz="2400" i="1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H</a:t>
            </a:r>
            <a:r>
              <a:rPr lang="en-US" sz="24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 and</a:t>
            </a:r>
          </a:p>
          <a:p>
            <a:pPr marL="1031875" marR="285750" indent="-342900" fontAlgn="base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Pct val="100000"/>
              <a:buNone/>
            </a:pPr>
            <a:r>
              <a:rPr lang="en-US" sz="240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		 (b) the co-efficient of discharge, </a:t>
            </a:r>
            <a:r>
              <a:rPr lang="en-US" sz="2400" i="1" dirty="0" err="1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C</a:t>
            </a:r>
            <a:r>
              <a:rPr lang="en-US" sz="2000" i="1" dirty="0" err="1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</a:rPr>
              <a:t>d</a:t>
            </a:r>
            <a:endParaRPr lang="en-US" sz="2400" i="1" dirty="0" smtClean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Times New Roman"/>
              <a:ea typeface="Times New Roman"/>
              <a:cs typeface="Times New Roman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71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1583</TotalTime>
  <Words>703</Words>
  <Application>Microsoft Office PowerPoint</Application>
  <PresentationFormat>Custom</PresentationFormat>
  <Paragraphs>191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Agency FB</vt:lpstr>
      <vt:lpstr>Algerian</vt:lpstr>
      <vt:lpstr>Arial</vt:lpstr>
      <vt:lpstr>Blackadder ITC</vt:lpstr>
      <vt:lpstr>Calibri</vt:lpstr>
      <vt:lpstr>Constantia</vt:lpstr>
      <vt:lpstr>Times New Roman</vt:lpstr>
      <vt:lpstr>Wingdings</vt:lpstr>
      <vt:lpstr>Wingdings 2</vt:lpstr>
      <vt:lpstr>Flow</vt:lpstr>
      <vt:lpstr>PowerPoint Presentation</vt:lpstr>
      <vt:lpstr>FLOW OVER A V-NOTCH</vt:lpstr>
      <vt:lpstr>FLOW OVER A V-NOTCH</vt:lpstr>
      <vt:lpstr>FLOW OVER A V-NOTCH</vt:lpstr>
      <vt:lpstr>FLOW OVER A V-NOTCH</vt:lpstr>
      <vt:lpstr>FLOW OVER A V-NOTCH</vt:lpstr>
      <vt:lpstr>FLOW OVER A V-NOTCH</vt:lpstr>
      <vt:lpstr>FLOW OVER A V-NOTCH</vt:lpstr>
      <vt:lpstr>FLOW OVER A V-NOTCH</vt:lpstr>
      <vt:lpstr>FLOW OVER A V-NOTCH</vt:lpstr>
      <vt:lpstr>FLOW OVER A V-NOTCH</vt:lpstr>
      <vt:lpstr>FLOW OVER A V-NOTCH</vt:lpstr>
      <vt:lpstr>FLOW OVER A V-NOTCH</vt:lpstr>
      <vt:lpstr>FLOW OVER A V-NOTCH</vt:lpstr>
      <vt:lpstr>FLOW OVER A V-NOTCH</vt:lpstr>
      <vt:lpstr>FLOW OVER A V-NOTCH</vt:lpstr>
      <vt:lpstr>FLOW OVER A V-NOTCH</vt:lpstr>
      <vt:lpstr>FLOW OVER A V-NOTCH</vt:lpstr>
      <vt:lpstr>FLOW OVER A V-NOTCH</vt:lpstr>
      <vt:lpstr>FLOW OVER A V-NOTCH</vt:lpstr>
      <vt:lpstr>FLOW OVER A V-NOTCH</vt:lpstr>
      <vt:lpstr>References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Zahid Hasan</dc:creator>
  <cp:lastModifiedBy>Windows User</cp:lastModifiedBy>
  <cp:revision>111</cp:revision>
  <dcterms:created xsi:type="dcterms:W3CDTF">2020-06-07T16:20:06Z</dcterms:created>
  <dcterms:modified xsi:type="dcterms:W3CDTF">2020-11-04T13:21:58Z</dcterms:modified>
</cp:coreProperties>
</file>