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21FC6E-C45C-41DE-92E5-AC7734A5718B}" type="doc">
      <dgm:prSet loTypeId="urn:microsoft.com/office/officeart/2005/8/layout/hProcess9" loCatId="process" qsTypeId="urn:microsoft.com/office/officeart/2005/8/quickstyle/simple1" qsCatId="simple" csTypeId="urn:microsoft.com/office/officeart/2005/8/colors/accent1_2" csCatId="accent1"/>
      <dgm:spPr/>
      <dgm:t>
        <a:bodyPr/>
        <a:lstStyle/>
        <a:p>
          <a:endParaRPr lang="en-US"/>
        </a:p>
      </dgm:t>
    </dgm:pt>
    <dgm:pt modelId="{7ED6507A-86C6-4CCD-89CA-8FCA52BAC652}">
      <dgm:prSet/>
      <dgm:spPr/>
      <dgm:t>
        <a:bodyPr/>
        <a:lstStyle/>
        <a:p>
          <a:r>
            <a:rPr lang="en-US"/>
            <a:t>Total product</a:t>
          </a:r>
        </a:p>
      </dgm:t>
    </dgm:pt>
    <dgm:pt modelId="{23325A91-0564-41C9-AA60-91374E3FB97F}" type="parTrans" cxnId="{358EDD02-32D5-4F34-8138-AA2812D04174}">
      <dgm:prSet/>
      <dgm:spPr/>
      <dgm:t>
        <a:bodyPr/>
        <a:lstStyle/>
        <a:p>
          <a:endParaRPr lang="en-US"/>
        </a:p>
      </dgm:t>
    </dgm:pt>
    <dgm:pt modelId="{EB78FF04-325A-4239-A875-D9324EA5E5CA}" type="sibTrans" cxnId="{358EDD02-32D5-4F34-8138-AA2812D04174}">
      <dgm:prSet/>
      <dgm:spPr/>
      <dgm:t>
        <a:bodyPr/>
        <a:lstStyle/>
        <a:p>
          <a:endParaRPr lang="en-US"/>
        </a:p>
      </dgm:t>
    </dgm:pt>
    <dgm:pt modelId="{AD5EAD81-BA38-4B51-8C62-D67A6A959EA7}">
      <dgm:prSet/>
      <dgm:spPr/>
      <dgm:t>
        <a:bodyPr/>
        <a:lstStyle/>
        <a:p>
          <a:r>
            <a:rPr lang="en-US"/>
            <a:t>Average product</a:t>
          </a:r>
        </a:p>
      </dgm:t>
    </dgm:pt>
    <dgm:pt modelId="{ED38337D-C970-4564-B624-D55DB38A6F5D}" type="parTrans" cxnId="{5AA2C2B7-B2E1-41F9-ABE3-6D69ACB01F08}">
      <dgm:prSet/>
      <dgm:spPr/>
      <dgm:t>
        <a:bodyPr/>
        <a:lstStyle/>
        <a:p>
          <a:endParaRPr lang="en-US"/>
        </a:p>
      </dgm:t>
    </dgm:pt>
    <dgm:pt modelId="{FAEE5516-3EB0-4B3A-B80A-BD298A406FA1}" type="sibTrans" cxnId="{5AA2C2B7-B2E1-41F9-ABE3-6D69ACB01F08}">
      <dgm:prSet/>
      <dgm:spPr/>
      <dgm:t>
        <a:bodyPr/>
        <a:lstStyle/>
        <a:p>
          <a:endParaRPr lang="en-US"/>
        </a:p>
      </dgm:t>
    </dgm:pt>
    <dgm:pt modelId="{2B2F55AB-DE64-4AE7-B710-651850A2911B}">
      <dgm:prSet/>
      <dgm:spPr/>
      <dgm:t>
        <a:bodyPr/>
        <a:lstStyle/>
        <a:p>
          <a:r>
            <a:rPr lang="en-US"/>
            <a:t>Marginal product</a:t>
          </a:r>
        </a:p>
      </dgm:t>
    </dgm:pt>
    <dgm:pt modelId="{A84F0650-D049-409C-B986-E9989EB19A48}" type="parTrans" cxnId="{4858535D-961A-4D03-878C-CC1619603B5F}">
      <dgm:prSet/>
      <dgm:spPr/>
      <dgm:t>
        <a:bodyPr/>
        <a:lstStyle/>
        <a:p>
          <a:endParaRPr lang="en-US"/>
        </a:p>
      </dgm:t>
    </dgm:pt>
    <dgm:pt modelId="{7BEA1F0E-9CC9-49A8-82AA-DF798CAD5977}" type="sibTrans" cxnId="{4858535D-961A-4D03-878C-CC1619603B5F}">
      <dgm:prSet/>
      <dgm:spPr/>
      <dgm:t>
        <a:bodyPr/>
        <a:lstStyle/>
        <a:p>
          <a:endParaRPr lang="en-US"/>
        </a:p>
      </dgm:t>
    </dgm:pt>
    <dgm:pt modelId="{AA1E1C20-721E-42CA-AABF-A6E3ADA1C0A1}" type="pres">
      <dgm:prSet presAssocID="{8421FC6E-C45C-41DE-92E5-AC7734A5718B}" presName="CompostProcess" presStyleCnt="0">
        <dgm:presLayoutVars>
          <dgm:dir/>
          <dgm:resizeHandles val="exact"/>
        </dgm:presLayoutVars>
      </dgm:prSet>
      <dgm:spPr/>
    </dgm:pt>
    <dgm:pt modelId="{A53EB60C-72BA-4A1A-A2D5-611C4DFBD1E7}" type="pres">
      <dgm:prSet presAssocID="{8421FC6E-C45C-41DE-92E5-AC7734A5718B}" presName="arrow" presStyleLbl="bgShp" presStyleIdx="0" presStyleCnt="1"/>
      <dgm:spPr/>
    </dgm:pt>
    <dgm:pt modelId="{88B6B5B9-E2D1-496B-9D18-37CFB873E361}" type="pres">
      <dgm:prSet presAssocID="{8421FC6E-C45C-41DE-92E5-AC7734A5718B}" presName="linearProcess" presStyleCnt="0"/>
      <dgm:spPr/>
    </dgm:pt>
    <dgm:pt modelId="{68D1A7FC-9BAE-4856-B626-670208AEA997}" type="pres">
      <dgm:prSet presAssocID="{7ED6507A-86C6-4CCD-89CA-8FCA52BAC652}" presName="textNode" presStyleLbl="node1" presStyleIdx="0" presStyleCnt="3">
        <dgm:presLayoutVars>
          <dgm:bulletEnabled val="1"/>
        </dgm:presLayoutVars>
      </dgm:prSet>
      <dgm:spPr/>
    </dgm:pt>
    <dgm:pt modelId="{C739C9E6-361A-4CAF-AB73-CD197F6D837A}" type="pres">
      <dgm:prSet presAssocID="{EB78FF04-325A-4239-A875-D9324EA5E5CA}" presName="sibTrans" presStyleCnt="0"/>
      <dgm:spPr/>
    </dgm:pt>
    <dgm:pt modelId="{6B6AD4EC-5E78-45A3-BF45-3DC4021426E8}" type="pres">
      <dgm:prSet presAssocID="{AD5EAD81-BA38-4B51-8C62-D67A6A959EA7}" presName="textNode" presStyleLbl="node1" presStyleIdx="1" presStyleCnt="3">
        <dgm:presLayoutVars>
          <dgm:bulletEnabled val="1"/>
        </dgm:presLayoutVars>
      </dgm:prSet>
      <dgm:spPr/>
    </dgm:pt>
    <dgm:pt modelId="{D9BAAEEA-85A8-4FA0-8403-50C926E87526}" type="pres">
      <dgm:prSet presAssocID="{FAEE5516-3EB0-4B3A-B80A-BD298A406FA1}" presName="sibTrans" presStyleCnt="0"/>
      <dgm:spPr/>
    </dgm:pt>
    <dgm:pt modelId="{325A8DA2-B07E-4429-AAD5-4058A090BAF4}" type="pres">
      <dgm:prSet presAssocID="{2B2F55AB-DE64-4AE7-B710-651850A2911B}" presName="textNode" presStyleLbl="node1" presStyleIdx="2" presStyleCnt="3">
        <dgm:presLayoutVars>
          <dgm:bulletEnabled val="1"/>
        </dgm:presLayoutVars>
      </dgm:prSet>
      <dgm:spPr/>
    </dgm:pt>
  </dgm:ptLst>
  <dgm:cxnLst>
    <dgm:cxn modelId="{358EDD02-32D5-4F34-8138-AA2812D04174}" srcId="{8421FC6E-C45C-41DE-92E5-AC7734A5718B}" destId="{7ED6507A-86C6-4CCD-89CA-8FCA52BAC652}" srcOrd="0" destOrd="0" parTransId="{23325A91-0564-41C9-AA60-91374E3FB97F}" sibTransId="{EB78FF04-325A-4239-A875-D9324EA5E5CA}"/>
    <dgm:cxn modelId="{D1B88D1E-49BA-41BA-9895-5029304CC779}" type="presOf" srcId="{AD5EAD81-BA38-4B51-8C62-D67A6A959EA7}" destId="{6B6AD4EC-5E78-45A3-BF45-3DC4021426E8}" srcOrd="0" destOrd="0" presId="urn:microsoft.com/office/officeart/2005/8/layout/hProcess9"/>
    <dgm:cxn modelId="{4858535D-961A-4D03-878C-CC1619603B5F}" srcId="{8421FC6E-C45C-41DE-92E5-AC7734A5718B}" destId="{2B2F55AB-DE64-4AE7-B710-651850A2911B}" srcOrd="2" destOrd="0" parTransId="{A84F0650-D049-409C-B986-E9989EB19A48}" sibTransId="{7BEA1F0E-9CC9-49A8-82AA-DF798CAD5977}"/>
    <dgm:cxn modelId="{FBC4EB91-F9C3-4750-BFD9-6FD269C14578}" type="presOf" srcId="{7ED6507A-86C6-4CCD-89CA-8FCA52BAC652}" destId="{68D1A7FC-9BAE-4856-B626-670208AEA997}" srcOrd="0" destOrd="0" presId="urn:microsoft.com/office/officeart/2005/8/layout/hProcess9"/>
    <dgm:cxn modelId="{5AA2C2B7-B2E1-41F9-ABE3-6D69ACB01F08}" srcId="{8421FC6E-C45C-41DE-92E5-AC7734A5718B}" destId="{AD5EAD81-BA38-4B51-8C62-D67A6A959EA7}" srcOrd="1" destOrd="0" parTransId="{ED38337D-C970-4564-B624-D55DB38A6F5D}" sibTransId="{FAEE5516-3EB0-4B3A-B80A-BD298A406FA1}"/>
    <dgm:cxn modelId="{CD1B54D3-1B1C-4042-9A38-1CA8550CB029}" type="presOf" srcId="{8421FC6E-C45C-41DE-92E5-AC7734A5718B}" destId="{AA1E1C20-721E-42CA-AABF-A6E3ADA1C0A1}" srcOrd="0" destOrd="0" presId="urn:microsoft.com/office/officeart/2005/8/layout/hProcess9"/>
    <dgm:cxn modelId="{2190F4F5-A407-430E-BFD4-B94E00B1DBB4}" type="presOf" srcId="{2B2F55AB-DE64-4AE7-B710-651850A2911B}" destId="{325A8DA2-B07E-4429-AAD5-4058A090BAF4}" srcOrd="0" destOrd="0" presId="urn:microsoft.com/office/officeart/2005/8/layout/hProcess9"/>
    <dgm:cxn modelId="{375FBC6D-57DD-49A5-89B4-DF1445FEF8B9}" type="presParOf" srcId="{AA1E1C20-721E-42CA-AABF-A6E3ADA1C0A1}" destId="{A53EB60C-72BA-4A1A-A2D5-611C4DFBD1E7}" srcOrd="0" destOrd="0" presId="urn:microsoft.com/office/officeart/2005/8/layout/hProcess9"/>
    <dgm:cxn modelId="{831BB59D-417B-44C3-B0D7-E8655BF602F2}" type="presParOf" srcId="{AA1E1C20-721E-42CA-AABF-A6E3ADA1C0A1}" destId="{88B6B5B9-E2D1-496B-9D18-37CFB873E361}" srcOrd="1" destOrd="0" presId="urn:microsoft.com/office/officeart/2005/8/layout/hProcess9"/>
    <dgm:cxn modelId="{538A9B81-C3B2-40E3-AA66-7BB5359A7E29}" type="presParOf" srcId="{88B6B5B9-E2D1-496B-9D18-37CFB873E361}" destId="{68D1A7FC-9BAE-4856-B626-670208AEA997}" srcOrd="0" destOrd="0" presId="urn:microsoft.com/office/officeart/2005/8/layout/hProcess9"/>
    <dgm:cxn modelId="{173B5068-F983-4585-8E45-AA9C0EDAFE1D}" type="presParOf" srcId="{88B6B5B9-E2D1-496B-9D18-37CFB873E361}" destId="{C739C9E6-361A-4CAF-AB73-CD197F6D837A}" srcOrd="1" destOrd="0" presId="urn:microsoft.com/office/officeart/2005/8/layout/hProcess9"/>
    <dgm:cxn modelId="{65B757CC-D520-4BA6-BE30-B0D1A1A5CEF3}" type="presParOf" srcId="{88B6B5B9-E2D1-496B-9D18-37CFB873E361}" destId="{6B6AD4EC-5E78-45A3-BF45-3DC4021426E8}" srcOrd="2" destOrd="0" presId="urn:microsoft.com/office/officeart/2005/8/layout/hProcess9"/>
    <dgm:cxn modelId="{0A07ACC2-7D79-46D5-BFDA-146A1B19CBF2}" type="presParOf" srcId="{88B6B5B9-E2D1-496B-9D18-37CFB873E361}" destId="{D9BAAEEA-85A8-4FA0-8403-50C926E87526}" srcOrd="3" destOrd="0" presId="urn:microsoft.com/office/officeart/2005/8/layout/hProcess9"/>
    <dgm:cxn modelId="{74E59944-BF3F-497E-A9EB-ED0276EEB71C}" type="presParOf" srcId="{88B6B5B9-E2D1-496B-9D18-37CFB873E361}" destId="{325A8DA2-B07E-4429-AAD5-4058A090BAF4}"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14E9D0-CF76-42D8-9F21-69C1E06547A6}" type="doc">
      <dgm:prSet loTypeId="urn:diagrams.loki3.com/TabbedArc+Icon" loCatId="relationship" qsTypeId="urn:microsoft.com/office/officeart/2005/8/quickstyle/simple1" qsCatId="simple" csTypeId="urn:microsoft.com/office/officeart/2005/8/colors/accent1_2" csCatId="accent1" phldr="1"/>
      <dgm:spPr/>
      <dgm:t>
        <a:bodyPr/>
        <a:lstStyle/>
        <a:p>
          <a:endParaRPr lang="en-US"/>
        </a:p>
      </dgm:t>
    </dgm:pt>
    <dgm:pt modelId="{4ED87632-ABEA-454D-BF19-4A22A1C29940}">
      <dgm:prSet/>
      <dgm:spPr/>
      <dgm:t>
        <a:bodyPr/>
        <a:lstStyle/>
        <a:p>
          <a:r>
            <a:rPr lang="en-US"/>
            <a:t>Land </a:t>
          </a:r>
        </a:p>
      </dgm:t>
    </dgm:pt>
    <dgm:pt modelId="{0BB162D6-DD26-4F33-9189-818C9F09D149}" type="parTrans" cxnId="{149397E6-7FDE-4509-9DB1-4D42B8F05E59}">
      <dgm:prSet/>
      <dgm:spPr/>
      <dgm:t>
        <a:bodyPr/>
        <a:lstStyle/>
        <a:p>
          <a:endParaRPr lang="en-US"/>
        </a:p>
      </dgm:t>
    </dgm:pt>
    <dgm:pt modelId="{B2C1700F-A4DB-4C4D-BFA5-A9BCE9F54D11}" type="sibTrans" cxnId="{149397E6-7FDE-4509-9DB1-4D42B8F05E59}">
      <dgm:prSet/>
      <dgm:spPr/>
      <dgm:t>
        <a:bodyPr/>
        <a:lstStyle/>
        <a:p>
          <a:endParaRPr lang="en-US"/>
        </a:p>
      </dgm:t>
    </dgm:pt>
    <dgm:pt modelId="{7A1D4D5D-E731-42B9-B4C3-7A6FBF0D2757}">
      <dgm:prSet/>
      <dgm:spPr/>
      <dgm:t>
        <a:bodyPr/>
        <a:lstStyle/>
        <a:p>
          <a:r>
            <a:rPr lang="en-US"/>
            <a:t>Labour</a:t>
          </a:r>
        </a:p>
      </dgm:t>
    </dgm:pt>
    <dgm:pt modelId="{62FA8619-ECDE-4FA7-8182-6EF9D2E0525C}" type="parTrans" cxnId="{918905C7-9209-447E-9288-860538B51DF3}">
      <dgm:prSet/>
      <dgm:spPr/>
      <dgm:t>
        <a:bodyPr/>
        <a:lstStyle/>
        <a:p>
          <a:endParaRPr lang="en-US"/>
        </a:p>
      </dgm:t>
    </dgm:pt>
    <dgm:pt modelId="{4E7D6800-1798-4EB1-AEA2-3D09EAAA283D}" type="sibTrans" cxnId="{918905C7-9209-447E-9288-860538B51DF3}">
      <dgm:prSet/>
      <dgm:spPr/>
      <dgm:t>
        <a:bodyPr/>
        <a:lstStyle/>
        <a:p>
          <a:endParaRPr lang="en-US"/>
        </a:p>
      </dgm:t>
    </dgm:pt>
    <dgm:pt modelId="{2E7A75E0-D62B-47B2-8533-C52A0EF05DCA}">
      <dgm:prSet/>
      <dgm:spPr/>
      <dgm:t>
        <a:bodyPr/>
        <a:lstStyle/>
        <a:p>
          <a:r>
            <a:rPr lang="en-US"/>
            <a:t>Capital</a:t>
          </a:r>
        </a:p>
      </dgm:t>
    </dgm:pt>
    <dgm:pt modelId="{7781DC25-AE8C-49C0-8767-9BA65A326557}" type="parTrans" cxnId="{5993A629-DCDC-4A3E-A770-664140B3C20D}">
      <dgm:prSet/>
      <dgm:spPr/>
      <dgm:t>
        <a:bodyPr/>
        <a:lstStyle/>
        <a:p>
          <a:endParaRPr lang="en-US"/>
        </a:p>
      </dgm:t>
    </dgm:pt>
    <dgm:pt modelId="{17FF11D1-75C1-4937-ABF1-ECE2BC723F3B}" type="sibTrans" cxnId="{5993A629-DCDC-4A3E-A770-664140B3C20D}">
      <dgm:prSet/>
      <dgm:spPr/>
      <dgm:t>
        <a:bodyPr/>
        <a:lstStyle/>
        <a:p>
          <a:endParaRPr lang="en-US"/>
        </a:p>
      </dgm:t>
    </dgm:pt>
    <dgm:pt modelId="{2FE034F7-028F-425B-8718-573C87B69624}">
      <dgm:prSet/>
      <dgm:spPr/>
      <dgm:t>
        <a:bodyPr/>
        <a:lstStyle/>
        <a:p>
          <a:r>
            <a:rPr lang="en-US"/>
            <a:t>Organization </a:t>
          </a:r>
        </a:p>
      </dgm:t>
    </dgm:pt>
    <dgm:pt modelId="{35804330-9DBD-49F8-BAA8-E3C350003955}" type="parTrans" cxnId="{C3C402D8-EDE2-4728-A7CD-B02AFD259927}">
      <dgm:prSet/>
      <dgm:spPr/>
      <dgm:t>
        <a:bodyPr/>
        <a:lstStyle/>
        <a:p>
          <a:endParaRPr lang="en-US"/>
        </a:p>
      </dgm:t>
    </dgm:pt>
    <dgm:pt modelId="{9976F30E-8BE9-4E87-964E-554F6BC08CA2}" type="sibTrans" cxnId="{C3C402D8-EDE2-4728-A7CD-B02AFD259927}">
      <dgm:prSet/>
      <dgm:spPr/>
      <dgm:t>
        <a:bodyPr/>
        <a:lstStyle/>
        <a:p>
          <a:endParaRPr lang="en-US"/>
        </a:p>
      </dgm:t>
    </dgm:pt>
    <dgm:pt modelId="{D1440599-B315-47D5-9200-CA3D269E990F}" type="pres">
      <dgm:prSet presAssocID="{0A14E9D0-CF76-42D8-9F21-69C1E06547A6}" presName="Name0" presStyleCnt="0">
        <dgm:presLayoutVars>
          <dgm:dir/>
          <dgm:resizeHandles val="exact"/>
        </dgm:presLayoutVars>
      </dgm:prSet>
      <dgm:spPr/>
    </dgm:pt>
    <dgm:pt modelId="{77F9C687-FFE2-44D2-8C6C-B54103645469}" type="pres">
      <dgm:prSet presAssocID="{4ED87632-ABEA-454D-BF19-4A22A1C29940}" presName="twoplus" presStyleLbl="node1" presStyleIdx="0" presStyleCnt="4">
        <dgm:presLayoutVars>
          <dgm:bulletEnabled val="1"/>
        </dgm:presLayoutVars>
      </dgm:prSet>
      <dgm:spPr/>
    </dgm:pt>
    <dgm:pt modelId="{00032A9F-78D4-4342-A572-B4C2E7CE1E05}" type="pres">
      <dgm:prSet presAssocID="{7A1D4D5D-E731-42B9-B4C3-7A6FBF0D2757}" presName="twoplus" presStyleLbl="node1" presStyleIdx="1" presStyleCnt="4">
        <dgm:presLayoutVars>
          <dgm:bulletEnabled val="1"/>
        </dgm:presLayoutVars>
      </dgm:prSet>
      <dgm:spPr/>
    </dgm:pt>
    <dgm:pt modelId="{A2A2E21D-326E-49A1-8A66-B33CB759FEB4}" type="pres">
      <dgm:prSet presAssocID="{2E7A75E0-D62B-47B2-8533-C52A0EF05DCA}" presName="twoplus" presStyleLbl="node1" presStyleIdx="2" presStyleCnt="4">
        <dgm:presLayoutVars>
          <dgm:bulletEnabled val="1"/>
        </dgm:presLayoutVars>
      </dgm:prSet>
      <dgm:spPr/>
    </dgm:pt>
    <dgm:pt modelId="{D2261850-F381-4917-B563-849001F1F05E}" type="pres">
      <dgm:prSet presAssocID="{2FE034F7-028F-425B-8718-573C87B69624}" presName="twoplus" presStyleLbl="node1" presStyleIdx="3" presStyleCnt="4">
        <dgm:presLayoutVars>
          <dgm:bulletEnabled val="1"/>
        </dgm:presLayoutVars>
      </dgm:prSet>
      <dgm:spPr/>
    </dgm:pt>
  </dgm:ptLst>
  <dgm:cxnLst>
    <dgm:cxn modelId="{6AD24529-1044-4EC3-AAE0-BF8164DEFECF}" type="presOf" srcId="{2E7A75E0-D62B-47B2-8533-C52A0EF05DCA}" destId="{A2A2E21D-326E-49A1-8A66-B33CB759FEB4}" srcOrd="0" destOrd="0" presId="urn:diagrams.loki3.com/TabbedArc+Icon"/>
    <dgm:cxn modelId="{5993A629-DCDC-4A3E-A770-664140B3C20D}" srcId="{0A14E9D0-CF76-42D8-9F21-69C1E06547A6}" destId="{2E7A75E0-D62B-47B2-8533-C52A0EF05DCA}" srcOrd="2" destOrd="0" parTransId="{7781DC25-AE8C-49C0-8767-9BA65A326557}" sibTransId="{17FF11D1-75C1-4937-ABF1-ECE2BC723F3B}"/>
    <dgm:cxn modelId="{918905C7-9209-447E-9288-860538B51DF3}" srcId="{0A14E9D0-CF76-42D8-9F21-69C1E06547A6}" destId="{7A1D4D5D-E731-42B9-B4C3-7A6FBF0D2757}" srcOrd="1" destOrd="0" parTransId="{62FA8619-ECDE-4FA7-8182-6EF9D2E0525C}" sibTransId="{4E7D6800-1798-4EB1-AEA2-3D09EAAA283D}"/>
    <dgm:cxn modelId="{525C4BC7-FD32-49DD-BD24-6E30ED89BA6E}" type="presOf" srcId="{7A1D4D5D-E731-42B9-B4C3-7A6FBF0D2757}" destId="{00032A9F-78D4-4342-A572-B4C2E7CE1E05}" srcOrd="0" destOrd="0" presId="urn:diagrams.loki3.com/TabbedArc+Icon"/>
    <dgm:cxn modelId="{C3C402D8-EDE2-4728-A7CD-B02AFD259927}" srcId="{0A14E9D0-CF76-42D8-9F21-69C1E06547A6}" destId="{2FE034F7-028F-425B-8718-573C87B69624}" srcOrd="3" destOrd="0" parTransId="{35804330-9DBD-49F8-BAA8-E3C350003955}" sibTransId="{9976F30E-8BE9-4E87-964E-554F6BC08CA2}"/>
    <dgm:cxn modelId="{AE174EE6-EC25-49FB-9D86-921B5A3A9866}" type="presOf" srcId="{4ED87632-ABEA-454D-BF19-4A22A1C29940}" destId="{77F9C687-FFE2-44D2-8C6C-B54103645469}" srcOrd="0" destOrd="0" presId="urn:diagrams.loki3.com/TabbedArc+Icon"/>
    <dgm:cxn modelId="{149397E6-7FDE-4509-9DB1-4D42B8F05E59}" srcId="{0A14E9D0-CF76-42D8-9F21-69C1E06547A6}" destId="{4ED87632-ABEA-454D-BF19-4A22A1C29940}" srcOrd="0" destOrd="0" parTransId="{0BB162D6-DD26-4F33-9189-818C9F09D149}" sibTransId="{B2C1700F-A4DB-4C4D-BFA5-A9BCE9F54D11}"/>
    <dgm:cxn modelId="{378295E7-3D44-4F74-8F31-50DD635E62D8}" type="presOf" srcId="{0A14E9D0-CF76-42D8-9F21-69C1E06547A6}" destId="{D1440599-B315-47D5-9200-CA3D269E990F}" srcOrd="0" destOrd="0" presId="urn:diagrams.loki3.com/TabbedArc+Icon"/>
    <dgm:cxn modelId="{95DAE6F7-799B-458D-90CA-3A6536E198B9}" type="presOf" srcId="{2FE034F7-028F-425B-8718-573C87B69624}" destId="{D2261850-F381-4917-B563-849001F1F05E}" srcOrd="0" destOrd="0" presId="urn:diagrams.loki3.com/TabbedArc+Icon"/>
    <dgm:cxn modelId="{F323DDCD-B4BA-41B0-8522-C0B5A8D76495}" type="presParOf" srcId="{D1440599-B315-47D5-9200-CA3D269E990F}" destId="{77F9C687-FFE2-44D2-8C6C-B54103645469}" srcOrd="0" destOrd="0" presId="urn:diagrams.loki3.com/TabbedArc+Icon"/>
    <dgm:cxn modelId="{94ABBC16-110D-4D7B-9E0D-D06F1B571313}" type="presParOf" srcId="{D1440599-B315-47D5-9200-CA3D269E990F}" destId="{00032A9F-78D4-4342-A572-B4C2E7CE1E05}" srcOrd="1" destOrd="0" presId="urn:diagrams.loki3.com/TabbedArc+Icon"/>
    <dgm:cxn modelId="{48583A75-3AB7-4A75-BF95-54C0BA0A84B7}" type="presParOf" srcId="{D1440599-B315-47D5-9200-CA3D269E990F}" destId="{A2A2E21D-326E-49A1-8A66-B33CB759FEB4}" srcOrd="2" destOrd="0" presId="urn:diagrams.loki3.com/TabbedArc+Icon"/>
    <dgm:cxn modelId="{F6C08557-82D9-490A-8E76-9A0D4781C6FB}" type="presParOf" srcId="{D1440599-B315-47D5-9200-CA3D269E990F}" destId="{D2261850-F381-4917-B563-849001F1F05E}" srcOrd="3" destOrd="0" presId="urn:diagrams.loki3.com/TabbedArc+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79FE33-71CF-4ACD-9011-9B77F7023904}" type="doc">
      <dgm:prSet loTypeId="urn:microsoft.com/office/officeart/2005/8/layout/hierarchy3" loCatId="hierarchy" qsTypeId="urn:microsoft.com/office/officeart/2005/8/quickstyle/simple1" qsCatId="simple" csTypeId="urn:microsoft.com/office/officeart/2005/8/colors/accent1_2" csCatId="accent1"/>
      <dgm:spPr/>
      <dgm:t>
        <a:bodyPr/>
        <a:lstStyle/>
        <a:p>
          <a:endParaRPr lang="en-US"/>
        </a:p>
      </dgm:t>
    </dgm:pt>
    <dgm:pt modelId="{CC29CCF8-BF04-4130-A24E-B2CA2ABC9EA5}">
      <dgm:prSet/>
      <dgm:spPr/>
      <dgm:t>
        <a:bodyPr/>
        <a:lstStyle/>
        <a:p>
          <a:r>
            <a:rPr lang="en-US"/>
            <a:t>⦿ Technical Economies</a:t>
          </a:r>
          <a:br>
            <a:rPr lang="en-US"/>
          </a:br>
          <a:r>
            <a:rPr lang="en-US"/>
            <a:t>⦿ Financial Economies</a:t>
          </a:r>
          <a:br>
            <a:rPr lang="en-US"/>
          </a:br>
          <a:r>
            <a:rPr lang="en-US"/>
            <a:t>⦿ Marketing Economies</a:t>
          </a:r>
          <a:br>
            <a:rPr lang="en-US"/>
          </a:br>
          <a:r>
            <a:rPr lang="en-US"/>
            <a:t>⦿ Managerial Economies</a:t>
          </a:r>
          <a:br>
            <a:rPr lang="en-US"/>
          </a:br>
          <a:r>
            <a:rPr lang="en-US"/>
            <a:t>⦿ Risk bearing Economies</a:t>
          </a:r>
        </a:p>
      </dgm:t>
    </dgm:pt>
    <dgm:pt modelId="{309ED367-FCD2-4D88-8553-D3B907C1548E}" type="parTrans" cxnId="{B9E9202B-4AF5-48A5-9EEA-C336A00CFBC7}">
      <dgm:prSet/>
      <dgm:spPr/>
      <dgm:t>
        <a:bodyPr/>
        <a:lstStyle/>
        <a:p>
          <a:endParaRPr lang="en-US"/>
        </a:p>
      </dgm:t>
    </dgm:pt>
    <dgm:pt modelId="{1F922A77-D96B-44C1-B296-C55A85E044C1}" type="sibTrans" cxnId="{B9E9202B-4AF5-48A5-9EEA-C336A00CFBC7}">
      <dgm:prSet/>
      <dgm:spPr/>
      <dgm:t>
        <a:bodyPr/>
        <a:lstStyle/>
        <a:p>
          <a:endParaRPr lang="en-US"/>
        </a:p>
      </dgm:t>
    </dgm:pt>
    <dgm:pt modelId="{72639644-588E-465E-8328-5399ADB3B064}" type="pres">
      <dgm:prSet presAssocID="{C679FE33-71CF-4ACD-9011-9B77F7023904}" presName="diagram" presStyleCnt="0">
        <dgm:presLayoutVars>
          <dgm:chPref val="1"/>
          <dgm:dir/>
          <dgm:animOne val="branch"/>
          <dgm:animLvl val="lvl"/>
          <dgm:resizeHandles/>
        </dgm:presLayoutVars>
      </dgm:prSet>
      <dgm:spPr/>
    </dgm:pt>
    <dgm:pt modelId="{CAE4C9E7-DFBF-46A8-AE52-3818E267E5F9}" type="pres">
      <dgm:prSet presAssocID="{CC29CCF8-BF04-4130-A24E-B2CA2ABC9EA5}" presName="root" presStyleCnt="0"/>
      <dgm:spPr/>
    </dgm:pt>
    <dgm:pt modelId="{C2072713-58CD-4C75-BB83-A2109995BED6}" type="pres">
      <dgm:prSet presAssocID="{CC29CCF8-BF04-4130-A24E-B2CA2ABC9EA5}" presName="rootComposite" presStyleCnt="0"/>
      <dgm:spPr/>
    </dgm:pt>
    <dgm:pt modelId="{62AF17AC-29A0-4CB4-AFAC-1D522ECF63A0}" type="pres">
      <dgm:prSet presAssocID="{CC29CCF8-BF04-4130-A24E-B2CA2ABC9EA5}" presName="rootText" presStyleLbl="node1" presStyleIdx="0" presStyleCnt="1"/>
      <dgm:spPr/>
    </dgm:pt>
    <dgm:pt modelId="{E9B373A8-8617-42BA-950C-E1978349D264}" type="pres">
      <dgm:prSet presAssocID="{CC29CCF8-BF04-4130-A24E-B2CA2ABC9EA5}" presName="rootConnector" presStyleLbl="node1" presStyleIdx="0" presStyleCnt="1"/>
      <dgm:spPr/>
    </dgm:pt>
    <dgm:pt modelId="{27A4B092-6DB9-462C-A17C-34FCD0BC79B3}" type="pres">
      <dgm:prSet presAssocID="{CC29CCF8-BF04-4130-A24E-B2CA2ABC9EA5}" presName="childShape" presStyleCnt="0"/>
      <dgm:spPr/>
    </dgm:pt>
  </dgm:ptLst>
  <dgm:cxnLst>
    <dgm:cxn modelId="{F14F2920-BAE7-4C39-9808-96AC8037351B}" type="presOf" srcId="{CC29CCF8-BF04-4130-A24E-B2CA2ABC9EA5}" destId="{E9B373A8-8617-42BA-950C-E1978349D264}" srcOrd="1" destOrd="0" presId="urn:microsoft.com/office/officeart/2005/8/layout/hierarchy3"/>
    <dgm:cxn modelId="{43477726-B3FE-400F-BCF5-6B7840BC3691}" type="presOf" srcId="{CC29CCF8-BF04-4130-A24E-B2CA2ABC9EA5}" destId="{62AF17AC-29A0-4CB4-AFAC-1D522ECF63A0}" srcOrd="0" destOrd="0" presId="urn:microsoft.com/office/officeart/2005/8/layout/hierarchy3"/>
    <dgm:cxn modelId="{B9E9202B-4AF5-48A5-9EEA-C336A00CFBC7}" srcId="{C679FE33-71CF-4ACD-9011-9B77F7023904}" destId="{CC29CCF8-BF04-4130-A24E-B2CA2ABC9EA5}" srcOrd="0" destOrd="0" parTransId="{309ED367-FCD2-4D88-8553-D3B907C1548E}" sibTransId="{1F922A77-D96B-44C1-B296-C55A85E044C1}"/>
    <dgm:cxn modelId="{D7B9CF56-5005-4EB9-B94B-F4CB41EAF98C}" type="presOf" srcId="{C679FE33-71CF-4ACD-9011-9B77F7023904}" destId="{72639644-588E-465E-8328-5399ADB3B064}" srcOrd="0" destOrd="0" presId="urn:microsoft.com/office/officeart/2005/8/layout/hierarchy3"/>
    <dgm:cxn modelId="{59C98C45-D77D-4ABF-A0CB-67B8C2F43A76}" type="presParOf" srcId="{72639644-588E-465E-8328-5399ADB3B064}" destId="{CAE4C9E7-DFBF-46A8-AE52-3818E267E5F9}" srcOrd="0" destOrd="0" presId="urn:microsoft.com/office/officeart/2005/8/layout/hierarchy3"/>
    <dgm:cxn modelId="{EC0CEDD5-788D-4D39-B0D3-BB6A94FBC4AF}" type="presParOf" srcId="{CAE4C9E7-DFBF-46A8-AE52-3818E267E5F9}" destId="{C2072713-58CD-4C75-BB83-A2109995BED6}" srcOrd="0" destOrd="0" presId="urn:microsoft.com/office/officeart/2005/8/layout/hierarchy3"/>
    <dgm:cxn modelId="{7CC8E68E-F94F-472F-9396-E34DE945E88E}" type="presParOf" srcId="{C2072713-58CD-4C75-BB83-A2109995BED6}" destId="{62AF17AC-29A0-4CB4-AFAC-1D522ECF63A0}" srcOrd="0" destOrd="0" presId="urn:microsoft.com/office/officeart/2005/8/layout/hierarchy3"/>
    <dgm:cxn modelId="{BEE5A1AD-BDB4-45E5-9944-8403A83801B1}" type="presParOf" srcId="{C2072713-58CD-4C75-BB83-A2109995BED6}" destId="{E9B373A8-8617-42BA-950C-E1978349D264}" srcOrd="1" destOrd="0" presId="urn:microsoft.com/office/officeart/2005/8/layout/hierarchy3"/>
    <dgm:cxn modelId="{1AD7F63B-14AC-4D28-9D8F-973F7484DF8B}" type="presParOf" srcId="{CAE4C9E7-DFBF-46A8-AE52-3818E267E5F9}" destId="{27A4B092-6DB9-462C-A17C-34FCD0BC79B3}"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766E430-44C4-46AF-9A8A-7B6B9F22F1C9}"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en-US"/>
        </a:p>
      </dgm:t>
    </dgm:pt>
    <dgm:pt modelId="{9197F90B-7BBC-42B5-9987-433768BB6F73}">
      <dgm:prSet/>
      <dgm:spPr/>
      <dgm:t>
        <a:bodyPr/>
        <a:lstStyle/>
        <a:p>
          <a:r>
            <a:rPr lang="en-US"/>
            <a:t>⦿ Economies of Specialization</a:t>
          </a:r>
          <a:br>
            <a:rPr lang="en-US"/>
          </a:br>
          <a:r>
            <a:rPr lang="en-US"/>
            <a:t>⦿ Economies of Concentration</a:t>
          </a:r>
          <a:br>
            <a:rPr lang="en-US"/>
          </a:br>
          <a:r>
            <a:rPr lang="en-US"/>
            <a:t>⦿ Economies of Information</a:t>
          </a:r>
        </a:p>
      </dgm:t>
    </dgm:pt>
    <dgm:pt modelId="{22B355FE-5BAB-42DA-B9D8-AE0F831E98DF}" type="parTrans" cxnId="{584119F6-FE24-432D-8092-CF059666D9FB}">
      <dgm:prSet/>
      <dgm:spPr/>
      <dgm:t>
        <a:bodyPr/>
        <a:lstStyle/>
        <a:p>
          <a:endParaRPr lang="en-US"/>
        </a:p>
      </dgm:t>
    </dgm:pt>
    <dgm:pt modelId="{F559086B-88AE-430D-B477-2EFFA968071B}" type="sibTrans" cxnId="{584119F6-FE24-432D-8092-CF059666D9FB}">
      <dgm:prSet/>
      <dgm:spPr/>
      <dgm:t>
        <a:bodyPr/>
        <a:lstStyle/>
        <a:p>
          <a:endParaRPr lang="en-US"/>
        </a:p>
      </dgm:t>
    </dgm:pt>
    <dgm:pt modelId="{AE236A51-073F-4D92-854B-406AACFE4746}" type="pres">
      <dgm:prSet presAssocID="{4766E430-44C4-46AF-9A8A-7B6B9F22F1C9}" presName="compositeShape" presStyleCnt="0">
        <dgm:presLayoutVars>
          <dgm:chMax val="7"/>
          <dgm:dir/>
          <dgm:resizeHandles val="exact"/>
        </dgm:presLayoutVars>
      </dgm:prSet>
      <dgm:spPr/>
    </dgm:pt>
    <dgm:pt modelId="{74A3E947-3118-4221-96B3-2C8208CDBF5D}" type="pres">
      <dgm:prSet presAssocID="{9197F90B-7BBC-42B5-9987-433768BB6F73}" presName="circ1TxSh" presStyleLbl="vennNode1" presStyleIdx="0" presStyleCnt="1"/>
      <dgm:spPr/>
    </dgm:pt>
  </dgm:ptLst>
  <dgm:cxnLst>
    <dgm:cxn modelId="{6DE1B886-833C-43F5-BAA8-6C7FD9F58541}" type="presOf" srcId="{4766E430-44C4-46AF-9A8A-7B6B9F22F1C9}" destId="{AE236A51-073F-4D92-854B-406AACFE4746}" srcOrd="0" destOrd="0" presId="urn:microsoft.com/office/officeart/2005/8/layout/venn1"/>
    <dgm:cxn modelId="{98091EB9-3578-4043-88F8-0531CD5EE5D9}" type="presOf" srcId="{9197F90B-7BBC-42B5-9987-433768BB6F73}" destId="{74A3E947-3118-4221-96B3-2C8208CDBF5D}" srcOrd="0" destOrd="0" presId="urn:microsoft.com/office/officeart/2005/8/layout/venn1"/>
    <dgm:cxn modelId="{584119F6-FE24-432D-8092-CF059666D9FB}" srcId="{4766E430-44C4-46AF-9A8A-7B6B9F22F1C9}" destId="{9197F90B-7BBC-42B5-9987-433768BB6F73}" srcOrd="0" destOrd="0" parTransId="{22B355FE-5BAB-42DA-B9D8-AE0F831E98DF}" sibTransId="{F559086B-88AE-430D-B477-2EFFA968071B}"/>
    <dgm:cxn modelId="{7C8B2682-5187-4DD6-9765-658F1D5E33AA}" type="presParOf" srcId="{AE236A51-073F-4D92-854B-406AACFE4746}" destId="{74A3E947-3118-4221-96B3-2C8208CDBF5D}" srcOrd="0"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8846C17-2600-4EC5-90FC-804E2E2444A0}" type="doc">
      <dgm:prSet loTypeId="urn:microsoft.com/office/officeart/2005/8/layout/pyramid2" loCatId="pyramid" qsTypeId="urn:microsoft.com/office/officeart/2005/8/quickstyle/simple1" qsCatId="simple" csTypeId="urn:microsoft.com/office/officeart/2005/8/colors/accent1_2" csCatId="accent1"/>
      <dgm:spPr/>
      <dgm:t>
        <a:bodyPr/>
        <a:lstStyle/>
        <a:p>
          <a:endParaRPr lang="en-US"/>
        </a:p>
      </dgm:t>
    </dgm:pt>
    <dgm:pt modelId="{DCA29454-9A70-460C-B236-341B2B6C4AB2}">
      <dgm:prSet/>
      <dgm:spPr/>
      <dgm:t>
        <a:bodyPr/>
        <a:lstStyle/>
        <a:p>
          <a:r>
            <a:rPr lang="en-US"/>
            <a:t>Inefficient Management</a:t>
          </a:r>
        </a:p>
      </dgm:t>
    </dgm:pt>
    <dgm:pt modelId="{0341D09F-4329-4F1B-A5D4-D4A67EA3DF35}" type="parTrans" cxnId="{DC6C36CE-5FA0-4FA1-BA77-0E425FC167A0}">
      <dgm:prSet/>
      <dgm:spPr/>
      <dgm:t>
        <a:bodyPr/>
        <a:lstStyle/>
        <a:p>
          <a:endParaRPr lang="en-US"/>
        </a:p>
      </dgm:t>
    </dgm:pt>
    <dgm:pt modelId="{67E9357B-3DDB-40F1-986F-B706853E64F5}" type="sibTrans" cxnId="{DC6C36CE-5FA0-4FA1-BA77-0E425FC167A0}">
      <dgm:prSet/>
      <dgm:spPr/>
      <dgm:t>
        <a:bodyPr/>
        <a:lstStyle/>
        <a:p>
          <a:endParaRPr lang="en-US"/>
        </a:p>
      </dgm:t>
    </dgm:pt>
    <dgm:pt modelId="{68A567DD-1681-4D4B-B486-2670E5FA0899}">
      <dgm:prSet/>
      <dgm:spPr/>
      <dgm:t>
        <a:bodyPr/>
        <a:lstStyle/>
        <a:p>
          <a:r>
            <a:rPr lang="en-US"/>
            <a:t>Technical Difficulties</a:t>
          </a:r>
        </a:p>
      </dgm:t>
    </dgm:pt>
    <dgm:pt modelId="{9A0A10D6-5F26-4223-A6F1-1560E398C259}" type="parTrans" cxnId="{420246E7-A7AE-41EB-8AE5-5531BE6D6B4A}">
      <dgm:prSet/>
      <dgm:spPr/>
      <dgm:t>
        <a:bodyPr/>
        <a:lstStyle/>
        <a:p>
          <a:endParaRPr lang="en-US"/>
        </a:p>
      </dgm:t>
    </dgm:pt>
    <dgm:pt modelId="{C5188D8C-F70A-4265-A446-939BF8F9E752}" type="sibTrans" cxnId="{420246E7-A7AE-41EB-8AE5-5531BE6D6B4A}">
      <dgm:prSet/>
      <dgm:spPr/>
      <dgm:t>
        <a:bodyPr/>
        <a:lstStyle/>
        <a:p>
          <a:endParaRPr lang="en-US"/>
        </a:p>
      </dgm:t>
    </dgm:pt>
    <dgm:pt modelId="{A8CCAB45-31DC-4AAD-BA7C-F9DEECBE9D76}">
      <dgm:prSet/>
      <dgm:spPr/>
      <dgm:t>
        <a:bodyPr/>
        <a:lstStyle/>
        <a:p>
          <a:r>
            <a:rPr lang="en-US"/>
            <a:t>Marketing Diseconomies</a:t>
          </a:r>
        </a:p>
      </dgm:t>
    </dgm:pt>
    <dgm:pt modelId="{AAC7B27E-92FF-4236-94B4-62A3BE09A8B3}" type="parTrans" cxnId="{0FEA4BE1-DF8E-4AB1-A8F0-1374DF99B9AF}">
      <dgm:prSet/>
      <dgm:spPr/>
      <dgm:t>
        <a:bodyPr/>
        <a:lstStyle/>
        <a:p>
          <a:endParaRPr lang="en-US"/>
        </a:p>
      </dgm:t>
    </dgm:pt>
    <dgm:pt modelId="{D83E3CD1-BCE7-4533-95CD-49D7BBA3D43A}" type="sibTrans" cxnId="{0FEA4BE1-DF8E-4AB1-A8F0-1374DF99B9AF}">
      <dgm:prSet/>
      <dgm:spPr/>
      <dgm:t>
        <a:bodyPr/>
        <a:lstStyle/>
        <a:p>
          <a:endParaRPr lang="en-US"/>
        </a:p>
      </dgm:t>
    </dgm:pt>
    <dgm:pt modelId="{D917BDE5-2B37-4950-9E7B-37EBB7FCBE48}">
      <dgm:prSet/>
      <dgm:spPr/>
      <dgm:t>
        <a:bodyPr/>
        <a:lstStyle/>
        <a:p>
          <a:r>
            <a:rPr lang="en-US"/>
            <a:t>Financial Diseconomies</a:t>
          </a:r>
        </a:p>
      </dgm:t>
    </dgm:pt>
    <dgm:pt modelId="{9EFB7979-D291-4EF4-83A0-5662C17B57DC}" type="parTrans" cxnId="{990B0F6A-A47E-47E9-B4BB-6EF4C8843D3C}">
      <dgm:prSet/>
      <dgm:spPr/>
      <dgm:t>
        <a:bodyPr/>
        <a:lstStyle/>
        <a:p>
          <a:endParaRPr lang="en-US"/>
        </a:p>
      </dgm:t>
    </dgm:pt>
    <dgm:pt modelId="{5537AC37-6250-4328-B192-A86812B76B5E}" type="sibTrans" cxnId="{990B0F6A-A47E-47E9-B4BB-6EF4C8843D3C}">
      <dgm:prSet/>
      <dgm:spPr/>
      <dgm:t>
        <a:bodyPr/>
        <a:lstStyle/>
        <a:p>
          <a:endParaRPr lang="en-US"/>
        </a:p>
      </dgm:t>
    </dgm:pt>
    <dgm:pt modelId="{0D72BCCE-AC84-4772-AB0F-8F46E0B70825}" type="pres">
      <dgm:prSet presAssocID="{58846C17-2600-4EC5-90FC-804E2E2444A0}" presName="compositeShape" presStyleCnt="0">
        <dgm:presLayoutVars>
          <dgm:dir/>
          <dgm:resizeHandles/>
        </dgm:presLayoutVars>
      </dgm:prSet>
      <dgm:spPr/>
    </dgm:pt>
    <dgm:pt modelId="{0E96269B-0F4A-44DE-8C36-5AC202C25E68}" type="pres">
      <dgm:prSet presAssocID="{58846C17-2600-4EC5-90FC-804E2E2444A0}" presName="pyramid" presStyleLbl="node1" presStyleIdx="0" presStyleCnt="1"/>
      <dgm:spPr/>
    </dgm:pt>
    <dgm:pt modelId="{98195735-6435-44B1-9707-6650F5731163}" type="pres">
      <dgm:prSet presAssocID="{58846C17-2600-4EC5-90FC-804E2E2444A0}" presName="theList" presStyleCnt="0"/>
      <dgm:spPr/>
    </dgm:pt>
    <dgm:pt modelId="{B3C160C0-E260-459F-B1C2-CF2693B4AACB}" type="pres">
      <dgm:prSet presAssocID="{DCA29454-9A70-460C-B236-341B2B6C4AB2}" presName="aNode" presStyleLbl="fgAcc1" presStyleIdx="0" presStyleCnt="4">
        <dgm:presLayoutVars>
          <dgm:bulletEnabled val="1"/>
        </dgm:presLayoutVars>
      </dgm:prSet>
      <dgm:spPr/>
    </dgm:pt>
    <dgm:pt modelId="{1B0981AF-F270-40A1-A5DD-B207C47A244B}" type="pres">
      <dgm:prSet presAssocID="{DCA29454-9A70-460C-B236-341B2B6C4AB2}" presName="aSpace" presStyleCnt="0"/>
      <dgm:spPr/>
    </dgm:pt>
    <dgm:pt modelId="{53B4609B-E0D7-4BFF-96AD-A2665080464E}" type="pres">
      <dgm:prSet presAssocID="{68A567DD-1681-4D4B-B486-2670E5FA0899}" presName="aNode" presStyleLbl="fgAcc1" presStyleIdx="1" presStyleCnt="4">
        <dgm:presLayoutVars>
          <dgm:bulletEnabled val="1"/>
        </dgm:presLayoutVars>
      </dgm:prSet>
      <dgm:spPr/>
    </dgm:pt>
    <dgm:pt modelId="{5061FEAA-F2F1-4AFB-A763-F08E26FD4656}" type="pres">
      <dgm:prSet presAssocID="{68A567DD-1681-4D4B-B486-2670E5FA0899}" presName="aSpace" presStyleCnt="0"/>
      <dgm:spPr/>
    </dgm:pt>
    <dgm:pt modelId="{EF294E24-D4B7-4D2A-887D-E92B4B278A02}" type="pres">
      <dgm:prSet presAssocID="{A8CCAB45-31DC-4AAD-BA7C-F9DEECBE9D76}" presName="aNode" presStyleLbl="fgAcc1" presStyleIdx="2" presStyleCnt="4">
        <dgm:presLayoutVars>
          <dgm:bulletEnabled val="1"/>
        </dgm:presLayoutVars>
      </dgm:prSet>
      <dgm:spPr/>
    </dgm:pt>
    <dgm:pt modelId="{4012CA05-3826-4956-B119-8AFFDC1604A2}" type="pres">
      <dgm:prSet presAssocID="{A8CCAB45-31DC-4AAD-BA7C-F9DEECBE9D76}" presName="aSpace" presStyleCnt="0"/>
      <dgm:spPr/>
    </dgm:pt>
    <dgm:pt modelId="{1662CFA9-EAC3-47EC-B3D1-576A32A0DDEB}" type="pres">
      <dgm:prSet presAssocID="{D917BDE5-2B37-4950-9E7B-37EBB7FCBE48}" presName="aNode" presStyleLbl="fgAcc1" presStyleIdx="3" presStyleCnt="4">
        <dgm:presLayoutVars>
          <dgm:bulletEnabled val="1"/>
        </dgm:presLayoutVars>
      </dgm:prSet>
      <dgm:spPr/>
    </dgm:pt>
    <dgm:pt modelId="{A4CE5731-D7E3-449E-AB24-CFDA4E94D4D8}" type="pres">
      <dgm:prSet presAssocID="{D917BDE5-2B37-4950-9E7B-37EBB7FCBE48}" presName="aSpace" presStyleCnt="0"/>
      <dgm:spPr/>
    </dgm:pt>
  </dgm:ptLst>
  <dgm:cxnLst>
    <dgm:cxn modelId="{FFB78434-7EC1-4433-90AB-0249EEF2301F}" type="presOf" srcId="{DCA29454-9A70-460C-B236-341B2B6C4AB2}" destId="{B3C160C0-E260-459F-B1C2-CF2693B4AACB}" srcOrd="0" destOrd="0" presId="urn:microsoft.com/office/officeart/2005/8/layout/pyramid2"/>
    <dgm:cxn modelId="{8E185B41-BAB3-4DB3-984A-5889B0963454}" type="presOf" srcId="{68A567DD-1681-4D4B-B486-2670E5FA0899}" destId="{53B4609B-E0D7-4BFF-96AD-A2665080464E}" srcOrd="0" destOrd="0" presId="urn:microsoft.com/office/officeart/2005/8/layout/pyramid2"/>
    <dgm:cxn modelId="{ECDA5343-2BAF-4153-B685-A88818980189}" type="presOf" srcId="{58846C17-2600-4EC5-90FC-804E2E2444A0}" destId="{0D72BCCE-AC84-4772-AB0F-8F46E0B70825}" srcOrd="0" destOrd="0" presId="urn:microsoft.com/office/officeart/2005/8/layout/pyramid2"/>
    <dgm:cxn modelId="{990B0F6A-A47E-47E9-B4BB-6EF4C8843D3C}" srcId="{58846C17-2600-4EC5-90FC-804E2E2444A0}" destId="{D917BDE5-2B37-4950-9E7B-37EBB7FCBE48}" srcOrd="3" destOrd="0" parTransId="{9EFB7979-D291-4EF4-83A0-5662C17B57DC}" sibTransId="{5537AC37-6250-4328-B192-A86812B76B5E}"/>
    <dgm:cxn modelId="{427E8481-EB3F-4830-8A6E-D13AE90274B7}" type="presOf" srcId="{A8CCAB45-31DC-4AAD-BA7C-F9DEECBE9D76}" destId="{EF294E24-D4B7-4D2A-887D-E92B4B278A02}" srcOrd="0" destOrd="0" presId="urn:microsoft.com/office/officeart/2005/8/layout/pyramid2"/>
    <dgm:cxn modelId="{D3DA058C-DD29-4863-8991-74B275F396FF}" type="presOf" srcId="{D917BDE5-2B37-4950-9E7B-37EBB7FCBE48}" destId="{1662CFA9-EAC3-47EC-B3D1-576A32A0DDEB}" srcOrd="0" destOrd="0" presId="urn:microsoft.com/office/officeart/2005/8/layout/pyramid2"/>
    <dgm:cxn modelId="{DC6C36CE-5FA0-4FA1-BA77-0E425FC167A0}" srcId="{58846C17-2600-4EC5-90FC-804E2E2444A0}" destId="{DCA29454-9A70-460C-B236-341B2B6C4AB2}" srcOrd="0" destOrd="0" parTransId="{0341D09F-4329-4F1B-A5D4-D4A67EA3DF35}" sibTransId="{67E9357B-3DDB-40F1-986F-B706853E64F5}"/>
    <dgm:cxn modelId="{0FEA4BE1-DF8E-4AB1-A8F0-1374DF99B9AF}" srcId="{58846C17-2600-4EC5-90FC-804E2E2444A0}" destId="{A8CCAB45-31DC-4AAD-BA7C-F9DEECBE9D76}" srcOrd="2" destOrd="0" parTransId="{AAC7B27E-92FF-4236-94B4-62A3BE09A8B3}" sibTransId="{D83E3CD1-BCE7-4533-95CD-49D7BBA3D43A}"/>
    <dgm:cxn modelId="{420246E7-A7AE-41EB-8AE5-5531BE6D6B4A}" srcId="{58846C17-2600-4EC5-90FC-804E2E2444A0}" destId="{68A567DD-1681-4D4B-B486-2670E5FA0899}" srcOrd="1" destOrd="0" parTransId="{9A0A10D6-5F26-4223-A6F1-1560E398C259}" sibTransId="{C5188D8C-F70A-4265-A446-939BF8F9E752}"/>
    <dgm:cxn modelId="{7CB38062-298D-4C57-A430-519585E2AB4E}" type="presParOf" srcId="{0D72BCCE-AC84-4772-AB0F-8F46E0B70825}" destId="{0E96269B-0F4A-44DE-8C36-5AC202C25E68}" srcOrd="0" destOrd="0" presId="urn:microsoft.com/office/officeart/2005/8/layout/pyramid2"/>
    <dgm:cxn modelId="{580D3515-240B-4A00-8B51-9F6BBE6AB071}" type="presParOf" srcId="{0D72BCCE-AC84-4772-AB0F-8F46E0B70825}" destId="{98195735-6435-44B1-9707-6650F5731163}" srcOrd="1" destOrd="0" presId="urn:microsoft.com/office/officeart/2005/8/layout/pyramid2"/>
    <dgm:cxn modelId="{CA9CF1D8-C7AA-44B4-9C0A-8632EA497B1E}" type="presParOf" srcId="{98195735-6435-44B1-9707-6650F5731163}" destId="{B3C160C0-E260-459F-B1C2-CF2693B4AACB}" srcOrd="0" destOrd="0" presId="urn:microsoft.com/office/officeart/2005/8/layout/pyramid2"/>
    <dgm:cxn modelId="{B9BB3E26-D389-405C-A96B-DB64668243C8}" type="presParOf" srcId="{98195735-6435-44B1-9707-6650F5731163}" destId="{1B0981AF-F270-40A1-A5DD-B207C47A244B}" srcOrd="1" destOrd="0" presId="urn:microsoft.com/office/officeart/2005/8/layout/pyramid2"/>
    <dgm:cxn modelId="{960DF670-1E59-4BE5-9DE9-FFFB46418D46}" type="presParOf" srcId="{98195735-6435-44B1-9707-6650F5731163}" destId="{53B4609B-E0D7-4BFF-96AD-A2665080464E}" srcOrd="2" destOrd="0" presId="urn:microsoft.com/office/officeart/2005/8/layout/pyramid2"/>
    <dgm:cxn modelId="{61F9214D-D87C-431D-8722-EA599BF4558C}" type="presParOf" srcId="{98195735-6435-44B1-9707-6650F5731163}" destId="{5061FEAA-F2F1-4AFB-A763-F08E26FD4656}" srcOrd="3" destOrd="0" presId="urn:microsoft.com/office/officeart/2005/8/layout/pyramid2"/>
    <dgm:cxn modelId="{BA35A073-AFD4-4D88-A2C9-3452ABB9F49F}" type="presParOf" srcId="{98195735-6435-44B1-9707-6650F5731163}" destId="{EF294E24-D4B7-4D2A-887D-E92B4B278A02}" srcOrd="4" destOrd="0" presId="urn:microsoft.com/office/officeart/2005/8/layout/pyramid2"/>
    <dgm:cxn modelId="{D9D5D94B-4A68-4A7B-87C1-F856760386E3}" type="presParOf" srcId="{98195735-6435-44B1-9707-6650F5731163}" destId="{4012CA05-3826-4956-B119-8AFFDC1604A2}" srcOrd="5" destOrd="0" presId="urn:microsoft.com/office/officeart/2005/8/layout/pyramid2"/>
    <dgm:cxn modelId="{E28109A7-9377-4AA6-AF99-40F5D97F35BA}" type="presParOf" srcId="{98195735-6435-44B1-9707-6650F5731163}" destId="{1662CFA9-EAC3-47EC-B3D1-576A32A0DDEB}" srcOrd="6" destOrd="0" presId="urn:microsoft.com/office/officeart/2005/8/layout/pyramid2"/>
    <dgm:cxn modelId="{3DC7BC4C-DBB4-4858-96B4-F1976F812DCF}" type="presParOf" srcId="{98195735-6435-44B1-9707-6650F5731163}" destId="{A4CE5731-D7E3-449E-AB24-CFDA4E94D4D8}"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63948F4-2738-412F-B875-7711C47B4EE2}" type="doc">
      <dgm:prSet loTypeId="urn:microsoft.com/office/officeart/2005/8/layout/cycle3" loCatId="cycle" qsTypeId="urn:microsoft.com/office/officeart/2005/8/quickstyle/simple1" qsCatId="simple" csTypeId="urn:microsoft.com/office/officeart/2005/8/colors/accent1_2" csCatId="accent1"/>
      <dgm:spPr/>
      <dgm:t>
        <a:bodyPr/>
        <a:lstStyle/>
        <a:p>
          <a:endParaRPr lang="en-US"/>
        </a:p>
      </dgm:t>
    </dgm:pt>
    <dgm:pt modelId="{A491648A-7906-47AB-A3A5-EF39EFDCF0EF}">
      <dgm:prSet/>
      <dgm:spPr/>
      <dgm:t>
        <a:bodyPr/>
        <a:lstStyle/>
        <a:p>
          <a:r>
            <a:rPr lang="en-US"/>
            <a:t>Diseconomies of pollution,</a:t>
          </a:r>
        </a:p>
      </dgm:t>
    </dgm:pt>
    <dgm:pt modelId="{AA942A30-9E57-4DF7-A938-90D0B7702835}" type="parTrans" cxnId="{E4DEBAB3-16FE-4826-B495-3C2777A50ADC}">
      <dgm:prSet/>
      <dgm:spPr/>
      <dgm:t>
        <a:bodyPr/>
        <a:lstStyle/>
        <a:p>
          <a:endParaRPr lang="en-US"/>
        </a:p>
      </dgm:t>
    </dgm:pt>
    <dgm:pt modelId="{D899B3D0-A9E5-426B-B812-A9891DE022DA}" type="sibTrans" cxnId="{E4DEBAB3-16FE-4826-B495-3C2777A50ADC}">
      <dgm:prSet/>
      <dgm:spPr/>
      <dgm:t>
        <a:bodyPr/>
        <a:lstStyle/>
        <a:p>
          <a:endParaRPr lang="en-US"/>
        </a:p>
      </dgm:t>
    </dgm:pt>
    <dgm:pt modelId="{7FF50418-6C85-47DC-AC2C-099996BCF983}">
      <dgm:prSet/>
      <dgm:spPr/>
      <dgm:t>
        <a:bodyPr/>
        <a:lstStyle/>
        <a:p>
          <a:r>
            <a:rPr lang="en-US"/>
            <a:t>Excessive pressure on transport facilities,</a:t>
          </a:r>
        </a:p>
      </dgm:t>
    </dgm:pt>
    <dgm:pt modelId="{6CA7196A-05EF-476A-B300-21ABD0CAD150}" type="parTrans" cxnId="{95504533-15F2-4609-A88E-9AF6A0430328}">
      <dgm:prSet/>
      <dgm:spPr/>
      <dgm:t>
        <a:bodyPr/>
        <a:lstStyle/>
        <a:p>
          <a:endParaRPr lang="en-US"/>
        </a:p>
      </dgm:t>
    </dgm:pt>
    <dgm:pt modelId="{BE465384-C51B-4D2B-A0E2-8E8B8C2B8FD1}" type="sibTrans" cxnId="{95504533-15F2-4609-A88E-9AF6A0430328}">
      <dgm:prSet/>
      <dgm:spPr/>
      <dgm:t>
        <a:bodyPr/>
        <a:lstStyle/>
        <a:p>
          <a:endParaRPr lang="en-US"/>
        </a:p>
      </dgm:t>
    </dgm:pt>
    <dgm:pt modelId="{9D68DDD7-F860-42A9-8595-587800D1C432}">
      <dgm:prSet/>
      <dgm:spPr/>
      <dgm:t>
        <a:bodyPr/>
        <a:lstStyle/>
        <a:p>
          <a:r>
            <a:rPr lang="en-US"/>
            <a:t>Rise in the prices of the factors of production,</a:t>
          </a:r>
        </a:p>
      </dgm:t>
    </dgm:pt>
    <dgm:pt modelId="{D51095E3-A9C2-49E5-AECD-2B164F246068}" type="parTrans" cxnId="{1C139D7A-C086-4DD4-A635-0822924B1351}">
      <dgm:prSet/>
      <dgm:spPr/>
      <dgm:t>
        <a:bodyPr/>
        <a:lstStyle/>
        <a:p>
          <a:endParaRPr lang="en-US"/>
        </a:p>
      </dgm:t>
    </dgm:pt>
    <dgm:pt modelId="{BECFA6E1-7A40-49EF-B3AE-850446694731}" type="sibTrans" cxnId="{1C139D7A-C086-4DD4-A635-0822924B1351}">
      <dgm:prSet/>
      <dgm:spPr/>
      <dgm:t>
        <a:bodyPr/>
        <a:lstStyle/>
        <a:p>
          <a:endParaRPr lang="en-US"/>
        </a:p>
      </dgm:t>
    </dgm:pt>
    <dgm:pt modelId="{37A4DEA3-AD37-43F2-898F-FEE9F6297C03}">
      <dgm:prSet/>
      <dgm:spPr/>
      <dgm:t>
        <a:bodyPr/>
        <a:lstStyle/>
        <a:p>
          <a:r>
            <a:rPr lang="en-US"/>
            <a:t>Scarcity of funds, </a:t>
          </a:r>
        </a:p>
      </dgm:t>
    </dgm:pt>
    <dgm:pt modelId="{E187F0E5-909F-4289-91CA-C92232D13D18}" type="parTrans" cxnId="{030AE0F9-F0AB-4EDD-9C25-9D4ADECACCE0}">
      <dgm:prSet/>
      <dgm:spPr/>
      <dgm:t>
        <a:bodyPr/>
        <a:lstStyle/>
        <a:p>
          <a:endParaRPr lang="en-US"/>
        </a:p>
      </dgm:t>
    </dgm:pt>
    <dgm:pt modelId="{3E3E80F8-78D8-42F2-A416-3526FB662018}" type="sibTrans" cxnId="{030AE0F9-F0AB-4EDD-9C25-9D4ADECACCE0}">
      <dgm:prSet/>
      <dgm:spPr/>
      <dgm:t>
        <a:bodyPr/>
        <a:lstStyle/>
        <a:p>
          <a:endParaRPr lang="en-US"/>
        </a:p>
      </dgm:t>
    </dgm:pt>
    <dgm:pt modelId="{6C99DB2C-B1DE-490B-AAA7-EAF634C8B71F}">
      <dgm:prSet/>
      <dgm:spPr/>
      <dgm:t>
        <a:bodyPr/>
        <a:lstStyle/>
        <a:p>
          <a:r>
            <a:rPr lang="en-US"/>
            <a:t>Marketing problems of the products,</a:t>
          </a:r>
        </a:p>
      </dgm:t>
    </dgm:pt>
    <dgm:pt modelId="{5C66D034-4E5F-416A-86C7-6DD65C8FAE64}" type="parTrans" cxnId="{E859734F-10E2-41E2-9582-EDEF6F07A2DE}">
      <dgm:prSet/>
      <dgm:spPr/>
      <dgm:t>
        <a:bodyPr/>
        <a:lstStyle/>
        <a:p>
          <a:endParaRPr lang="en-US"/>
        </a:p>
      </dgm:t>
    </dgm:pt>
    <dgm:pt modelId="{E2BADA19-200A-4295-966D-2E33F3BA922E}" type="sibTrans" cxnId="{E859734F-10E2-41E2-9582-EDEF6F07A2DE}">
      <dgm:prSet/>
      <dgm:spPr/>
      <dgm:t>
        <a:bodyPr/>
        <a:lstStyle/>
        <a:p>
          <a:endParaRPr lang="en-US"/>
        </a:p>
      </dgm:t>
    </dgm:pt>
    <dgm:pt modelId="{8BEB95E3-6ED4-4766-B02A-E063D5932B1B}">
      <dgm:prSet/>
      <dgm:spPr/>
      <dgm:t>
        <a:bodyPr/>
        <a:lstStyle/>
        <a:p>
          <a:r>
            <a:rPr lang="en-US"/>
            <a:t>Increase in risks.</a:t>
          </a:r>
        </a:p>
      </dgm:t>
    </dgm:pt>
    <dgm:pt modelId="{9A02F805-DD37-4ECF-902E-A75FC9A3B1E3}" type="parTrans" cxnId="{3071D969-448E-4504-868B-A4BD35892540}">
      <dgm:prSet/>
      <dgm:spPr/>
      <dgm:t>
        <a:bodyPr/>
        <a:lstStyle/>
        <a:p>
          <a:endParaRPr lang="en-US"/>
        </a:p>
      </dgm:t>
    </dgm:pt>
    <dgm:pt modelId="{65081B55-995B-4522-BA37-98E38822769D}" type="sibTrans" cxnId="{3071D969-448E-4504-868B-A4BD35892540}">
      <dgm:prSet/>
      <dgm:spPr/>
      <dgm:t>
        <a:bodyPr/>
        <a:lstStyle/>
        <a:p>
          <a:endParaRPr lang="en-US"/>
        </a:p>
      </dgm:t>
    </dgm:pt>
    <dgm:pt modelId="{14691918-9F2F-446A-B90C-E34BA2D2E858}" type="pres">
      <dgm:prSet presAssocID="{863948F4-2738-412F-B875-7711C47B4EE2}" presName="Name0" presStyleCnt="0">
        <dgm:presLayoutVars>
          <dgm:dir/>
          <dgm:resizeHandles val="exact"/>
        </dgm:presLayoutVars>
      </dgm:prSet>
      <dgm:spPr/>
    </dgm:pt>
    <dgm:pt modelId="{3E5BC79B-C773-4251-B6EC-7A21952BB4D0}" type="pres">
      <dgm:prSet presAssocID="{863948F4-2738-412F-B875-7711C47B4EE2}" presName="cycle" presStyleCnt="0"/>
      <dgm:spPr/>
    </dgm:pt>
    <dgm:pt modelId="{EF5FB6F0-820C-48C5-B637-B06140C62F8C}" type="pres">
      <dgm:prSet presAssocID="{A491648A-7906-47AB-A3A5-EF39EFDCF0EF}" presName="nodeFirstNode" presStyleLbl="node1" presStyleIdx="0" presStyleCnt="6">
        <dgm:presLayoutVars>
          <dgm:bulletEnabled val="1"/>
        </dgm:presLayoutVars>
      </dgm:prSet>
      <dgm:spPr/>
    </dgm:pt>
    <dgm:pt modelId="{B4A2D739-5618-4A68-9C0F-58DE611DE12F}" type="pres">
      <dgm:prSet presAssocID="{D899B3D0-A9E5-426B-B812-A9891DE022DA}" presName="sibTransFirstNode" presStyleLbl="bgShp" presStyleIdx="0" presStyleCnt="1"/>
      <dgm:spPr/>
    </dgm:pt>
    <dgm:pt modelId="{CD3512AC-EAA2-446D-B8BA-AD0E6FCED3F3}" type="pres">
      <dgm:prSet presAssocID="{7FF50418-6C85-47DC-AC2C-099996BCF983}" presName="nodeFollowingNodes" presStyleLbl="node1" presStyleIdx="1" presStyleCnt="6">
        <dgm:presLayoutVars>
          <dgm:bulletEnabled val="1"/>
        </dgm:presLayoutVars>
      </dgm:prSet>
      <dgm:spPr/>
    </dgm:pt>
    <dgm:pt modelId="{FD20D87A-EB5E-4DBF-A274-43036DA1DE45}" type="pres">
      <dgm:prSet presAssocID="{9D68DDD7-F860-42A9-8595-587800D1C432}" presName="nodeFollowingNodes" presStyleLbl="node1" presStyleIdx="2" presStyleCnt="6">
        <dgm:presLayoutVars>
          <dgm:bulletEnabled val="1"/>
        </dgm:presLayoutVars>
      </dgm:prSet>
      <dgm:spPr/>
    </dgm:pt>
    <dgm:pt modelId="{6BD3742E-9428-4492-8EBA-E380EA570D8B}" type="pres">
      <dgm:prSet presAssocID="{37A4DEA3-AD37-43F2-898F-FEE9F6297C03}" presName="nodeFollowingNodes" presStyleLbl="node1" presStyleIdx="3" presStyleCnt="6">
        <dgm:presLayoutVars>
          <dgm:bulletEnabled val="1"/>
        </dgm:presLayoutVars>
      </dgm:prSet>
      <dgm:spPr/>
    </dgm:pt>
    <dgm:pt modelId="{4918D57D-B2B8-405D-BA32-8A9E3318FB4E}" type="pres">
      <dgm:prSet presAssocID="{6C99DB2C-B1DE-490B-AAA7-EAF634C8B71F}" presName="nodeFollowingNodes" presStyleLbl="node1" presStyleIdx="4" presStyleCnt="6">
        <dgm:presLayoutVars>
          <dgm:bulletEnabled val="1"/>
        </dgm:presLayoutVars>
      </dgm:prSet>
      <dgm:spPr/>
    </dgm:pt>
    <dgm:pt modelId="{1B914B7B-075E-421D-AD15-5A8E5A5DD34A}" type="pres">
      <dgm:prSet presAssocID="{8BEB95E3-6ED4-4766-B02A-E063D5932B1B}" presName="nodeFollowingNodes" presStyleLbl="node1" presStyleIdx="5" presStyleCnt="6">
        <dgm:presLayoutVars>
          <dgm:bulletEnabled val="1"/>
        </dgm:presLayoutVars>
      </dgm:prSet>
      <dgm:spPr/>
    </dgm:pt>
  </dgm:ptLst>
  <dgm:cxnLst>
    <dgm:cxn modelId="{23FCF517-F4CF-4C15-8551-4A5441FF14EA}" type="presOf" srcId="{7FF50418-6C85-47DC-AC2C-099996BCF983}" destId="{CD3512AC-EAA2-446D-B8BA-AD0E6FCED3F3}" srcOrd="0" destOrd="0" presId="urn:microsoft.com/office/officeart/2005/8/layout/cycle3"/>
    <dgm:cxn modelId="{2B6E8518-3AFA-4AAB-A91D-0663557BED7E}" type="presOf" srcId="{A491648A-7906-47AB-A3A5-EF39EFDCF0EF}" destId="{EF5FB6F0-820C-48C5-B637-B06140C62F8C}" srcOrd="0" destOrd="0" presId="urn:microsoft.com/office/officeart/2005/8/layout/cycle3"/>
    <dgm:cxn modelId="{95504533-15F2-4609-A88E-9AF6A0430328}" srcId="{863948F4-2738-412F-B875-7711C47B4EE2}" destId="{7FF50418-6C85-47DC-AC2C-099996BCF983}" srcOrd="1" destOrd="0" parTransId="{6CA7196A-05EF-476A-B300-21ABD0CAD150}" sibTransId="{BE465384-C51B-4D2B-A0E2-8E8B8C2B8FD1}"/>
    <dgm:cxn modelId="{0FA97839-EB99-4E8B-A692-59D6D65A9A63}" type="presOf" srcId="{9D68DDD7-F860-42A9-8595-587800D1C432}" destId="{FD20D87A-EB5E-4DBF-A274-43036DA1DE45}" srcOrd="0" destOrd="0" presId="urn:microsoft.com/office/officeart/2005/8/layout/cycle3"/>
    <dgm:cxn modelId="{3071D969-448E-4504-868B-A4BD35892540}" srcId="{863948F4-2738-412F-B875-7711C47B4EE2}" destId="{8BEB95E3-6ED4-4766-B02A-E063D5932B1B}" srcOrd="5" destOrd="0" parTransId="{9A02F805-DD37-4ECF-902E-A75FC9A3B1E3}" sibTransId="{65081B55-995B-4522-BA37-98E38822769D}"/>
    <dgm:cxn modelId="{E859734F-10E2-41E2-9582-EDEF6F07A2DE}" srcId="{863948F4-2738-412F-B875-7711C47B4EE2}" destId="{6C99DB2C-B1DE-490B-AAA7-EAF634C8B71F}" srcOrd="4" destOrd="0" parTransId="{5C66D034-4E5F-416A-86C7-6DD65C8FAE64}" sibTransId="{E2BADA19-200A-4295-966D-2E33F3BA922E}"/>
    <dgm:cxn modelId="{1C139D7A-C086-4DD4-A635-0822924B1351}" srcId="{863948F4-2738-412F-B875-7711C47B4EE2}" destId="{9D68DDD7-F860-42A9-8595-587800D1C432}" srcOrd="2" destOrd="0" parTransId="{D51095E3-A9C2-49E5-AECD-2B164F246068}" sibTransId="{BECFA6E1-7A40-49EF-B3AE-850446694731}"/>
    <dgm:cxn modelId="{DCE3DB7F-CD24-45B0-A3E1-4912D8F45F5F}" type="presOf" srcId="{37A4DEA3-AD37-43F2-898F-FEE9F6297C03}" destId="{6BD3742E-9428-4492-8EBA-E380EA570D8B}" srcOrd="0" destOrd="0" presId="urn:microsoft.com/office/officeart/2005/8/layout/cycle3"/>
    <dgm:cxn modelId="{6AB99980-0C4B-4592-A121-D3DA0D651CE1}" type="presOf" srcId="{8BEB95E3-6ED4-4766-B02A-E063D5932B1B}" destId="{1B914B7B-075E-421D-AD15-5A8E5A5DD34A}" srcOrd="0" destOrd="0" presId="urn:microsoft.com/office/officeart/2005/8/layout/cycle3"/>
    <dgm:cxn modelId="{E4DEBAB3-16FE-4826-B495-3C2777A50ADC}" srcId="{863948F4-2738-412F-B875-7711C47B4EE2}" destId="{A491648A-7906-47AB-A3A5-EF39EFDCF0EF}" srcOrd="0" destOrd="0" parTransId="{AA942A30-9E57-4DF7-A938-90D0B7702835}" sibTransId="{D899B3D0-A9E5-426B-B812-A9891DE022DA}"/>
    <dgm:cxn modelId="{3A658BD8-A64F-49D1-806E-C9ADE4009087}" type="presOf" srcId="{863948F4-2738-412F-B875-7711C47B4EE2}" destId="{14691918-9F2F-446A-B90C-E34BA2D2E858}" srcOrd="0" destOrd="0" presId="urn:microsoft.com/office/officeart/2005/8/layout/cycle3"/>
    <dgm:cxn modelId="{5C48C0E9-A9D3-41BA-B039-2E30316AE116}" type="presOf" srcId="{6C99DB2C-B1DE-490B-AAA7-EAF634C8B71F}" destId="{4918D57D-B2B8-405D-BA32-8A9E3318FB4E}" srcOrd="0" destOrd="0" presId="urn:microsoft.com/office/officeart/2005/8/layout/cycle3"/>
    <dgm:cxn modelId="{49EA7EEA-34DC-4F29-AC47-62BA66077B24}" type="presOf" srcId="{D899B3D0-A9E5-426B-B812-A9891DE022DA}" destId="{B4A2D739-5618-4A68-9C0F-58DE611DE12F}" srcOrd="0" destOrd="0" presId="urn:microsoft.com/office/officeart/2005/8/layout/cycle3"/>
    <dgm:cxn modelId="{030AE0F9-F0AB-4EDD-9C25-9D4ADECACCE0}" srcId="{863948F4-2738-412F-B875-7711C47B4EE2}" destId="{37A4DEA3-AD37-43F2-898F-FEE9F6297C03}" srcOrd="3" destOrd="0" parTransId="{E187F0E5-909F-4289-91CA-C92232D13D18}" sibTransId="{3E3E80F8-78D8-42F2-A416-3526FB662018}"/>
    <dgm:cxn modelId="{DC079F8D-7C45-4590-B903-008AC5F0FF48}" type="presParOf" srcId="{14691918-9F2F-446A-B90C-E34BA2D2E858}" destId="{3E5BC79B-C773-4251-B6EC-7A21952BB4D0}" srcOrd="0" destOrd="0" presId="urn:microsoft.com/office/officeart/2005/8/layout/cycle3"/>
    <dgm:cxn modelId="{0AA31983-1D7C-4A99-A68E-8FC83E128A02}" type="presParOf" srcId="{3E5BC79B-C773-4251-B6EC-7A21952BB4D0}" destId="{EF5FB6F0-820C-48C5-B637-B06140C62F8C}" srcOrd="0" destOrd="0" presId="urn:microsoft.com/office/officeart/2005/8/layout/cycle3"/>
    <dgm:cxn modelId="{8C96D2A8-98B9-4728-B1E1-04B4770ED123}" type="presParOf" srcId="{3E5BC79B-C773-4251-B6EC-7A21952BB4D0}" destId="{B4A2D739-5618-4A68-9C0F-58DE611DE12F}" srcOrd="1" destOrd="0" presId="urn:microsoft.com/office/officeart/2005/8/layout/cycle3"/>
    <dgm:cxn modelId="{86E29764-6F62-451B-9C3B-AC2E41D6B0E1}" type="presParOf" srcId="{3E5BC79B-C773-4251-B6EC-7A21952BB4D0}" destId="{CD3512AC-EAA2-446D-B8BA-AD0E6FCED3F3}" srcOrd="2" destOrd="0" presId="urn:microsoft.com/office/officeart/2005/8/layout/cycle3"/>
    <dgm:cxn modelId="{4AF871E2-BEDB-4562-A0A5-735041C5220F}" type="presParOf" srcId="{3E5BC79B-C773-4251-B6EC-7A21952BB4D0}" destId="{FD20D87A-EB5E-4DBF-A274-43036DA1DE45}" srcOrd="3" destOrd="0" presId="urn:microsoft.com/office/officeart/2005/8/layout/cycle3"/>
    <dgm:cxn modelId="{A7C14948-5011-4C1F-ADC0-18F3F916F425}" type="presParOf" srcId="{3E5BC79B-C773-4251-B6EC-7A21952BB4D0}" destId="{6BD3742E-9428-4492-8EBA-E380EA570D8B}" srcOrd="4" destOrd="0" presId="urn:microsoft.com/office/officeart/2005/8/layout/cycle3"/>
    <dgm:cxn modelId="{8F969639-615E-4610-9FFF-A2B2E3934AD0}" type="presParOf" srcId="{3E5BC79B-C773-4251-B6EC-7A21952BB4D0}" destId="{4918D57D-B2B8-405D-BA32-8A9E3318FB4E}" srcOrd="5" destOrd="0" presId="urn:microsoft.com/office/officeart/2005/8/layout/cycle3"/>
    <dgm:cxn modelId="{271336EF-671A-4FB9-8C97-DED03E49957A}" type="presParOf" srcId="{3E5BC79B-C773-4251-B6EC-7A21952BB4D0}" destId="{1B914B7B-075E-421D-AD15-5A8E5A5DD34A}"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EB60C-72BA-4A1A-A2D5-611C4DFBD1E7}">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D1A7FC-9BAE-4856-B626-670208AEA997}">
      <dsp:nvSpPr>
        <dsp:cNvPr id="0" name=""/>
        <dsp:cNvSpPr/>
      </dsp:nvSpPr>
      <dsp:spPr>
        <a:xfrm>
          <a:off x="256215" y="1305401"/>
          <a:ext cx="3154680" cy="1740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a:t>Total product</a:t>
          </a:r>
        </a:p>
      </dsp:txBody>
      <dsp:txXfrm>
        <a:off x="341181" y="1390367"/>
        <a:ext cx="2984748" cy="1570603"/>
      </dsp:txXfrm>
    </dsp:sp>
    <dsp:sp modelId="{6B6AD4EC-5E78-45A3-BF45-3DC4021426E8}">
      <dsp:nvSpPr>
        <dsp:cNvPr id="0" name=""/>
        <dsp:cNvSpPr/>
      </dsp:nvSpPr>
      <dsp:spPr>
        <a:xfrm>
          <a:off x="3680459" y="1305401"/>
          <a:ext cx="3154680" cy="1740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a:t>Average product</a:t>
          </a:r>
        </a:p>
      </dsp:txBody>
      <dsp:txXfrm>
        <a:off x="3765425" y="1390367"/>
        <a:ext cx="2984748" cy="1570603"/>
      </dsp:txXfrm>
    </dsp:sp>
    <dsp:sp modelId="{325A8DA2-B07E-4429-AAD5-4058A090BAF4}">
      <dsp:nvSpPr>
        <dsp:cNvPr id="0" name=""/>
        <dsp:cNvSpPr/>
      </dsp:nvSpPr>
      <dsp:spPr>
        <a:xfrm>
          <a:off x="7104704" y="1305401"/>
          <a:ext cx="3154680" cy="1740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a:t>Marginal product</a:t>
          </a:r>
        </a:p>
      </dsp:txBody>
      <dsp:txXfrm>
        <a:off x="7189670" y="1390367"/>
        <a:ext cx="2984748" cy="15706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F9C687-FFE2-44D2-8C6C-B54103645469}">
      <dsp:nvSpPr>
        <dsp:cNvPr id="0" name=""/>
        <dsp:cNvSpPr/>
      </dsp:nvSpPr>
      <dsp:spPr>
        <a:xfrm rot="18000000">
          <a:off x="1261" y="2298797"/>
          <a:ext cx="2680245" cy="1742159"/>
        </a:xfrm>
        <a:prstGeom prst="round2Same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43180" rIns="129540" bIns="43180" numCol="1" spcCol="1270" anchor="ctr" anchorCtr="0">
          <a:noAutofit/>
        </a:bodyPr>
        <a:lstStyle/>
        <a:p>
          <a:pPr marL="0" lvl="0" indent="0" algn="ctr" defTabSz="1511300">
            <a:lnSpc>
              <a:spcPct val="90000"/>
            </a:lnSpc>
            <a:spcBef>
              <a:spcPct val="0"/>
            </a:spcBef>
            <a:spcAft>
              <a:spcPct val="35000"/>
            </a:spcAft>
            <a:buNone/>
          </a:pPr>
          <a:r>
            <a:rPr lang="en-US" sz="3400" kern="1200"/>
            <a:t>Land </a:t>
          </a:r>
        </a:p>
      </dsp:txBody>
      <dsp:txXfrm>
        <a:off x="123132" y="2362581"/>
        <a:ext cx="2510155" cy="1657114"/>
      </dsp:txXfrm>
    </dsp:sp>
    <dsp:sp modelId="{00032A9F-78D4-4342-A572-B4C2E7CE1E05}">
      <dsp:nvSpPr>
        <dsp:cNvPr id="0" name=""/>
        <dsp:cNvSpPr/>
      </dsp:nvSpPr>
      <dsp:spPr>
        <a:xfrm rot="20400000">
          <a:off x="2370963" y="310380"/>
          <a:ext cx="2680245" cy="1742159"/>
        </a:xfrm>
        <a:prstGeom prst="round2Same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43180" rIns="129540" bIns="43180" numCol="1" spcCol="1270" anchor="ctr" anchorCtr="0">
          <a:noAutofit/>
        </a:bodyPr>
        <a:lstStyle/>
        <a:p>
          <a:pPr marL="0" lvl="0" indent="0" algn="ctr" defTabSz="1511300">
            <a:lnSpc>
              <a:spcPct val="90000"/>
            </a:lnSpc>
            <a:spcBef>
              <a:spcPct val="0"/>
            </a:spcBef>
            <a:spcAft>
              <a:spcPct val="35000"/>
            </a:spcAft>
            <a:buNone/>
          </a:pPr>
          <a:r>
            <a:rPr lang="en-US" sz="3400" kern="1200"/>
            <a:t>Labour</a:t>
          </a:r>
        </a:p>
      </dsp:txBody>
      <dsp:txXfrm>
        <a:off x="2470552" y="392861"/>
        <a:ext cx="2510155" cy="1657114"/>
      </dsp:txXfrm>
    </dsp:sp>
    <dsp:sp modelId="{A2A2E21D-326E-49A1-8A66-B33CB759FEB4}">
      <dsp:nvSpPr>
        <dsp:cNvPr id="0" name=""/>
        <dsp:cNvSpPr/>
      </dsp:nvSpPr>
      <dsp:spPr>
        <a:xfrm rot="1200000">
          <a:off x="5464390" y="310380"/>
          <a:ext cx="2680245" cy="1742159"/>
        </a:xfrm>
        <a:prstGeom prst="round2Same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43180" rIns="129540" bIns="43180" numCol="1" spcCol="1270" anchor="ctr" anchorCtr="0">
          <a:noAutofit/>
        </a:bodyPr>
        <a:lstStyle/>
        <a:p>
          <a:pPr marL="0" lvl="0" indent="0" algn="ctr" defTabSz="1511300">
            <a:lnSpc>
              <a:spcPct val="90000"/>
            </a:lnSpc>
            <a:spcBef>
              <a:spcPct val="0"/>
            </a:spcBef>
            <a:spcAft>
              <a:spcPct val="35000"/>
            </a:spcAft>
            <a:buNone/>
          </a:pPr>
          <a:r>
            <a:rPr lang="en-US" sz="3400" kern="1200"/>
            <a:t>Capital</a:t>
          </a:r>
        </a:p>
      </dsp:txBody>
      <dsp:txXfrm>
        <a:off x="5534891" y="392861"/>
        <a:ext cx="2510155" cy="1657114"/>
      </dsp:txXfrm>
    </dsp:sp>
    <dsp:sp modelId="{D2261850-F381-4917-B563-849001F1F05E}">
      <dsp:nvSpPr>
        <dsp:cNvPr id="0" name=""/>
        <dsp:cNvSpPr/>
      </dsp:nvSpPr>
      <dsp:spPr>
        <a:xfrm rot="3600000">
          <a:off x="7834093" y="2298797"/>
          <a:ext cx="2680245" cy="1742159"/>
        </a:xfrm>
        <a:prstGeom prst="round2Same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43180" rIns="129540" bIns="43180" numCol="1" spcCol="1270" anchor="ctr" anchorCtr="0">
          <a:noAutofit/>
        </a:bodyPr>
        <a:lstStyle/>
        <a:p>
          <a:pPr marL="0" lvl="0" indent="0" algn="ctr" defTabSz="1511300">
            <a:lnSpc>
              <a:spcPct val="90000"/>
            </a:lnSpc>
            <a:spcBef>
              <a:spcPct val="0"/>
            </a:spcBef>
            <a:spcAft>
              <a:spcPct val="35000"/>
            </a:spcAft>
            <a:buNone/>
          </a:pPr>
          <a:r>
            <a:rPr lang="en-US" sz="3400" kern="1200"/>
            <a:t>Organization </a:t>
          </a:r>
        </a:p>
      </dsp:txBody>
      <dsp:txXfrm>
        <a:off x="7882312" y="2362581"/>
        <a:ext cx="2510155" cy="16571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AF17AC-29A0-4CB4-AFAC-1D522ECF63A0}">
      <dsp:nvSpPr>
        <dsp:cNvPr id="0" name=""/>
        <dsp:cNvSpPr/>
      </dsp:nvSpPr>
      <dsp:spPr>
        <a:xfrm>
          <a:off x="0" y="893762"/>
          <a:ext cx="6172199" cy="30860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marL="0" lvl="0" indent="0" algn="ctr" defTabSz="1778000">
            <a:lnSpc>
              <a:spcPct val="90000"/>
            </a:lnSpc>
            <a:spcBef>
              <a:spcPct val="0"/>
            </a:spcBef>
            <a:spcAft>
              <a:spcPct val="35000"/>
            </a:spcAft>
            <a:buNone/>
          </a:pPr>
          <a:r>
            <a:rPr lang="en-US" sz="4000" kern="1200"/>
            <a:t>⦿ Technical Economies</a:t>
          </a:r>
          <a:br>
            <a:rPr lang="en-US" sz="4000" kern="1200"/>
          </a:br>
          <a:r>
            <a:rPr lang="en-US" sz="4000" kern="1200"/>
            <a:t>⦿ Financial Economies</a:t>
          </a:r>
          <a:br>
            <a:rPr lang="en-US" sz="4000" kern="1200"/>
          </a:br>
          <a:r>
            <a:rPr lang="en-US" sz="4000" kern="1200"/>
            <a:t>⦿ Marketing Economies</a:t>
          </a:r>
          <a:br>
            <a:rPr lang="en-US" sz="4000" kern="1200"/>
          </a:br>
          <a:r>
            <a:rPr lang="en-US" sz="4000" kern="1200"/>
            <a:t>⦿ Managerial Economies</a:t>
          </a:r>
          <a:br>
            <a:rPr lang="en-US" sz="4000" kern="1200"/>
          </a:br>
          <a:r>
            <a:rPr lang="en-US" sz="4000" kern="1200"/>
            <a:t>⦿ Risk bearing Economies</a:t>
          </a:r>
        </a:p>
      </dsp:txBody>
      <dsp:txXfrm>
        <a:off x="90389" y="984151"/>
        <a:ext cx="5991421" cy="290532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A3E947-3118-4221-96B3-2C8208CDBF5D}">
      <dsp:nvSpPr>
        <dsp:cNvPr id="0" name=""/>
        <dsp:cNvSpPr/>
      </dsp:nvSpPr>
      <dsp:spPr>
        <a:xfrm>
          <a:off x="649287" y="0"/>
          <a:ext cx="4873625" cy="4873625"/>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en-US" sz="4000" kern="1200"/>
            <a:t>⦿ Economies of Specialization</a:t>
          </a:r>
          <a:br>
            <a:rPr lang="en-US" sz="4000" kern="1200"/>
          </a:br>
          <a:r>
            <a:rPr lang="en-US" sz="4000" kern="1200"/>
            <a:t>⦿ Economies of Concentration</a:t>
          </a:r>
          <a:br>
            <a:rPr lang="en-US" sz="4000" kern="1200"/>
          </a:br>
          <a:r>
            <a:rPr lang="en-US" sz="4000" kern="1200"/>
            <a:t>⦿ Economies of Information</a:t>
          </a:r>
        </a:p>
      </dsp:txBody>
      <dsp:txXfrm>
        <a:off x="1363013" y="713726"/>
        <a:ext cx="3446173" cy="344617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96269B-0F4A-44DE-8C36-5AC202C25E68}">
      <dsp:nvSpPr>
        <dsp:cNvPr id="0" name=""/>
        <dsp:cNvSpPr/>
      </dsp:nvSpPr>
      <dsp:spPr>
        <a:xfrm>
          <a:off x="283765" y="0"/>
          <a:ext cx="4873625" cy="487362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C160C0-E260-459F-B1C2-CF2693B4AACB}">
      <dsp:nvSpPr>
        <dsp:cNvPr id="0" name=""/>
        <dsp:cNvSpPr/>
      </dsp:nvSpPr>
      <dsp:spPr>
        <a:xfrm>
          <a:off x="2720578" y="487838"/>
          <a:ext cx="3167856" cy="86621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Inefficient Management</a:t>
          </a:r>
        </a:p>
      </dsp:txBody>
      <dsp:txXfrm>
        <a:off x="2762863" y="530123"/>
        <a:ext cx="3083286" cy="781640"/>
      </dsp:txXfrm>
    </dsp:sp>
    <dsp:sp modelId="{53B4609B-E0D7-4BFF-96AD-A2665080464E}">
      <dsp:nvSpPr>
        <dsp:cNvPr id="0" name=""/>
        <dsp:cNvSpPr/>
      </dsp:nvSpPr>
      <dsp:spPr>
        <a:xfrm>
          <a:off x="2720578" y="1462325"/>
          <a:ext cx="3167856" cy="86621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Technical Difficulties</a:t>
          </a:r>
        </a:p>
      </dsp:txBody>
      <dsp:txXfrm>
        <a:off x="2762863" y="1504610"/>
        <a:ext cx="3083286" cy="781640"/>
      </dsp:txXfrm>
    </dsp:sp>
    <dsp:sp modelId="{EF294E24-D4B7-4D2A-887D-E92B4B278A02}">
      <dsp:nvSpPr>
        <dsp:cNvPr id="0" name=""/>
        <dsp:cNvSpPr/>
      </dsp:nvSpPr>
      <dsp:spPr>
        <a:xfrm>
          <a:off x="2720578" y="2436812"/>
          <a:ext cx="3167856" cy="86621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Marketing Diseconomies</a:t>
          </a:r>
        </a:p>
      </dsp:txBody>
      <dsp:txXfrm>
        <a:off x="2762863" y="2479097"/>
        <a:ext cx="3083286" cy="781640"/>
      </dsp:txXfrm>
    </dsp:sp>
    <dsp:sp modelId="{1662CFA9-EAC3-47EC-B3D1-576A32A0DDEB}">
      <dsp:nvSpPr>
        <dsp:cNvPr id="0" name=""/>
        <dsp:cNvSpPr/>
      </dsp:nvSpPr>
      <dsp:spPr>
        <a:xfrm>
          <a:off x="2720578" y="3411299"/>
          <a:ext cx="3167856" cy="86621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Financial Diseconomies</a:t>
          </a:r>
        </a:p>
      </dsp:txBody>
      <dsp:txXfrm>
        <a:off x="2762863" y="3453584"/>
        <a:ext cx="3083286" cy="7816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A2D739-5618-4A68-9C0F-58DE611DE12F}">
      <dsp:nvSpPr>
        <dsp:cNvPr id="0" name=""/>
        <dsp:cNvSpPr/>
      </dsp:nvSpPr>
      <dsp:spPr>
        <a:xfrm>
          <a:off x="644010" y="-6268"/>
          <a:ext cx="4884178" cy="4884178"/>
        </a:xfrm>
        <a:prstGeom prst="circularArrow">
          <a:avLst>
            <a:gd name="adj1" fmla="val 5274"/>
            <a:gd name="adj2" fmla="val 312630"/>
            <a:gd name="adj3" fmla="val 14262863"/>
            <a:gd name="adj4" fmla="val 17106723"/>
            <a:gd name="adj5" fmla="val 547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5FB6F0-820C-48C5-B637-B06140C62F8C}">
      <dsp:nvSpPr>
        <dsp:cNvPr id="0" name=""/>
        <dsp:cNvSpPr/>
      </dsp:nvSpPr>
      <dsp:spPr>
        <a:xfrm>
          <a:off x="2175941" y="321"/>
          <a:ext cx="1820316" cy="9101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Diseconomies of pollution,</a:t>
          </a:r>
        </a:p>
      </dsp:txBody>
      <dsp:txXfrm>
        <a:off x="2220371" y="44751"/>
        <a:ext cx="1731456" cy="821298"/>
      </dsp:txXfrm>
    </dsp:sp>
    <dsp:sp modelId="{CD3512AC-EAA2-446D-B8BA-AD0E6FCED3F3}">
      <dsp:nvSpPr>
        <dsp:cNvPr id="0" name=""/>
        <dsp:cNvSpPr/>
      </dsp:nvSpPr>
      <dsp:spPr>
        <a:xfrm>
          <a:off x="3891894" y="991027"/>
          <a:ext cx="1820316" cy="9101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Excessive pressure on transport facilities,</a:t>
          </a:r>
        </a:p>
      </dsp:txBody>
      <dsp:txXfrm>
        <a:off x="3936324" y="1035457"/>
        <a:ext cx="1731456" cy="821298"/>
      </dsp:txXfrm>
    </dsp:sp>
    <dsp:sp modelId="{FD20D87A-EB5E-4DBF-A274-43036DA1DE45}">
      <dsp:nvSpPr>
        <dsp:cNvPr id="0" name=""/>
        <dsp:cNvSpPr/>
      </dsp:nvSpPr>
      <dsp:spPr>
        <a:xfrm>
          <a:off x="3891894" y="2972438"/>
          <a:ext cx="1820316" cy="9101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Rise in the prices of the factors of production,</a:t>
          </a:r>
        </a:p>
      </dsp:txBody>
      <dsp:txXfrm>
        <a:off x="3936324" y="3016868"/>
        <a:ext cx="1731456" cy="821298"/>
      </dsp:txXfrm>
    </dsp:sp>
    <dsp:sp modelId="{6BD3742E-9428-4492-8EBA-E380EA570D8B}">
      <dsp:nvSpPr>
        <dsp:cNvPr id="0" name=""/>
        <dsp:cNvSpPr/>
      </dsp:nvSpPr>
      <dsp:spPr>
        <a:xfrm>
          <a:off x="2175941" y="3963144"/>
          <a:ext cx="1820316" cy="9101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Scarcity of funds, </a:t>
          </a:r>
        </a:p>
      </dsp:txBody>
      <dsp:txXfrm>
        <a:off x="2220371" y="4007574"/>
        <a:ext cx="1731456" cy="821298"/>
      </dsp:txXfrm>
    </dsp:sp>
    <dsp:sp modelId="{4918D57D-B2B8-405D-BA32-8A9E3318FB4E}">
      <dsp:nvSpPr>
        <dsp:cNvPr id="0" name=""/>
        <dsp:cNvSpPr/>
      </dsp:nvSpPr>
      <dsp:spPr>
        <a:xfrm>
          <a:off x="459989" y="2972438"/>
          <a:ext cx="1820316" cy="9101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Marketing problems of the products,</a:t>
          </a:r>
        </a:p>
      </dsp:txBody>
      <dsp:txXfrm>
        <a:off x="504419" y="3016868"/>
        <a:ext cx="1731456" cy="821298"/>
      </dsp:txXfrm>
    </dsp:sp>
    <dsp:sp modelId="{1B914B7B-075E-421D-AD15-5A8E5A5DD34A}">
      <dsp:nvSpPr>
        <dsp:cNvPr id="0" name=""/>
        <dsp:cNvSpPr/>
      </dsp:nvSpPr>
      <dsp:spPr>
        <a:xfrm>
          <a:off x="459989" y="991027"/>
          <a:ext cx="1820316" cy="9101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Increase in risks.</a:t>
          </a:r>
        </a:p>
      </dsp:txBody>
      <dsp:txXfrm>
        <a:off x="504419" y="1035457"/>
        <a:ext cx="1731456" cy="82129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diagrams.loki3.com/TabbedArc+Icon">
  <dgm:title val="Tabbed Arc"/>
  <dgm:desc val="Use to show a set of related items arcing over a common area.  Best with small amounts of text."/>
  <dgm:catLst>
    <dgm:cat type="relationship" pri="20500"/>
    <dgm:cat type="officeonline" pri="4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dir/>
      <dgm:resizeHandles val="exact"/>
    </dgm:varLst>
    <dgm:choose name="Name1">
      <dgm:if name="Name2" axis="ch" ptType="node" func="cnt" op="equ" val="1">
        <dgm:alg type="cycle"/>
      </dgm:if>
      <dgm:else name="Name3">
        <dgm:choose name="Name4">
          <dgm:if name="Name5" axis="ch" ptType="node" func="cnt" op="lte" val="3">
            <dgm:choose name="Name6">
              <dgm:if name="Name7" func="var" arg="dir" op="equ" val="norm">
                <dgm:alg type="cycle">
                  <dgm:param type="stAng" val="-40"/>
                  <dgm:param type="spanAng" val="80"/>
                  <dgm:param type="rotPath" val="alongPath"/>
                </dgm:alg>
              </dgm:if>
              <dgm:else name="Name8">
                <dgm:alg type="cycle">
                  <dgm:param type="stAng" val="40"/>
                  <dgm:param type="spanAng" val="-80"/>
                  <dgm:param type="rotPath" val="alongPath"/>
                </dgm:alg>
              </dgm:else>
            </dgm:choose>
          </dgm:if>
          <dgm:else name="Name9">
            <dgm:choose name="Name10">
              <dgm:if name="Name11" func="var" arg="dir" op="equ" val="norm">
                <dgm:alg type="cycle">
                  <dgm:param type="stAng" val="-60"/>
                  <dgm:param type="spanAng" val="120"/>
                  <dgm:param type="rotPath" val="alongPath"/>
                </dgm:alg>
              </dgm:if>
              <dgm:else name="Name12">
                <dgm:alg type="cycle">
                  <dgm:param type="stAng" val="60"/>
                  <dgm:param type="spanAng" val="-120"/>
                  <dgm:param type="rotPath" val="alongPath"/>
                </dgm:alg>
              </dgm:else>
            </dgm:choose>
          </dgm:else>
        </dgm:choose>
      </dgm:else>
    </dgm:choose>
    <dgm:shape xmlns:r="http://schemas.openxmlformats.org/officeDocument/2006/relationships" r:blip="">
      <dgm:adjLst/>
    </dgm:shape>
    <dgm:presOf/>
    <dgm:choose name="Name13">
      <dgm:if name="Name14" axis="ch" ptType="node" func="cnt" op="equ" val="2">
        <dgm:constrLst>
          <dgm:constr type="w" for="ch" ptType="node" refType="w"/>
          <dgm:constr type="primFontSz" for="ch" ptType="node" op="equ" val="65"/>
          <dgm:constr type="sibSp" refType="w" fact="0.22"/>
        </dgm:constrLst>
      </dgm:if>
      <dgm:else name="Name15">
        <dgm:constrLst>
          <dgm:constr type="w" for="ch" ptType="node" refType="w"/>
          <dgm:constr type="primFontSz" for="ch" ptType="node" op="equ" val="65"/>
          <dgm:constr type="sibSp" refType="w" fact="0.14"/>
        </dgm:constrLst>
      </dgm:else>
    </dgm:choose>
    <dgm:ruleLst/>
    <dgm:forEach name="Name16" axis="ch" ptType="node">
      <dgm:choose name="Name17">
        <dgm:if name="Name18" axis="par ch" ptType="doc node" func="cnt" op="equ" val="1">
          <dgm:layoutNode name="one">
            <dgm:varLst>
              <dgm:bulletEnabled val="1"/>
            </dgm:varLst>
            <dgm:alg type="tx"/>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if>
        <dgm:else name="Name19">
          <dgm:layoutNode name="twoplus">
            <dgm:varLst>
              <dgm:bulletEnabled val="1"/>
            </dgm:varLst>
            <dgm:alg type="tx">
              <dgm:param type="autoTxRot" val="grav"/>
            </dgm:alg>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925B8-5528-4768-9BE2-AA013247DC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96CD9EF-C85A-4E03-A9FA-705033E921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DE7E1A1-553D-4249-9BAE-1ACE94C86407}"/>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5" name="Footer Placeholder 4">
            <a:extLst>
              <a:ext uri="{FF2B5EF4-FFF2-40B4-BE49-F238E27FC236}">
                <a16:creationId xmlns:a16="http://schemas.microsoft.com/office/drawing/2014/main" id="{1CFE8049-640B-426F-A064-E9F98C5D2A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91B772-9A4C-40EA-B413-A6EE60D6DEAB}"/>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1128274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CA837-D225-4CA0-A10C-A6303C46C52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E62496-FE85-4B13-A09A-DEC85BF527E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F6B3BE-4177-47DD-B7CE-913A17659373}"/>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5" name="Footer Placeholder 4">
            <a:extLst>
              <a:ext uri="{FF2B5EF4-FFF2-40B4-BE49-F238E27FC236}">
                <a16:creationId xmlns:a16="http://schemas.microsoft.com/office/drawing/2014/main" id="{B18B1342-287F-4793-962E-03D67D53C2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CC980A-104A-4F6A-AE87-FC323BCF1E61}"/>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60707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F5C80C-B6C2-454E-AD37-09FD8511A50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31C8B8A-8F5E-44A6-B9DC-2E4E4B6A44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60F0D-754A-4757-B62B-87C14B3C8D3A}"/>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5" name="Footer Placeholder 4">
            <a:extLst>
              <a:ext uri="{FF2B5EF4-FFF2-40B4-BE49-F238E27FC236}">
                <a16:creationId xmlns:a16="http://schemas.microsoft.com/office/drawing/2014/main" id="{888D1983-28A1-4E5A-9021-C9C1A36C18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58A7AD-832F-4017-8EBA-9565C03359EC}"/>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618756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B07D4-AE2B-43B4-AF4F-59BA0D52BC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0D40BE-1F31-4792-B014-3074EA7A36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51477-B5C9-4B40-A420-683120C44867}"/>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5" name="Footer Placeholder 4">
            <a:extLst>
              <a:ext uri="{FF2B5EF4-FFF2-40B4-BE49-F238E27FC236}">
                <a16:creationId xmlns:a16="http://schemas.microsoft.com/office/drawing/2014/main" id="{CC9C8EA8-03E3-44CE-9B14-B180043D88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D6845D-793B-4FA5-8639-95B84E8C4DA6}"/>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534145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E38CF-72BC-41D8-B7EA-E5D250EC4F2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85EA64D-C95C-463A-84AF-BAF778D871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9B16CD-9799-4D89-A7CD-BC82898A7A11}"/>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5" name="Footer Placeholder 4">
            <a:extLst>
              <a:ext uri="{FF2B5EF4-FFF2-40B4-BE49-F238E27FC236}">
                <a16:creationId xmlns:a16="http://schemas.microsoft.com/office/drawing/2014/main" id="{7E9DD0C4-6AFC-4354-ADDA-5D1E34FD79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25B244-4CBD-40A4-9340-358805BCE4AE}"/>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1723164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0BBB5-C423-485D-9F77-DE751286F8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7DB8E4-128C-4794-97F3-C5C55158CDE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D1DB31E-B783-482F-A7CA-E4B78CFBA36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65E4B4F-ADEF-419F-B5CD-D20E7BE732AD}"/>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6" name="Footer Placeholder 5">
            <a:extLst>
              <a:ext uri="{FF2B5EF4-FFF2-40B4-BE49-F238E27FC236}">
                <a16:creationId xmlns:a16="http://schemas.microsoft.com/office/drawing/2014/main" id="{3D540DF7-E687-45F8-BBD8-484CD9FA3B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E28678-669E-427E-A4BE-4C5747BBE32D}"/>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3342001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EDD0E-A9BB-4C08-8AE6-F5E6CA9C6FD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2C51AA2-C904-4A5A-B758-8E9B8D75A9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CC7A92D-3275-498D-AA08-B10CA42A9D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1FB027-91D8-4402-A66C-CAB6B195A6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C3B3824-E147-4550-A9E1-3A51B6F47A2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0EBE00-0BE0-4695-94A7-C1633C5F6B39}"/>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8" name="Footer Placeholder 7">
            <a:extLst>
              <a:ext uri="{FF2B5EF4-FFF2-40B4-BE49-F238E27FC236}">
                <a16:creationId xmlns:a16="http://schemas.microsoft.com/office/drawing/2014/main" id="{BE78C70F-8FF7-4294-84A4-764801E68C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908EA1E-94E8-4478-BDC7-E1266BBAC7A8}"/>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4000160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3D149-9DC0-49D5-A2FE-E7F7D808C8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A9C49FB-9E63-42E7-A017-DF038C51E945}"/>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4" name="Footer Placeholder 3">
            <a:extLst>
              <a:ext uri="{FF2B5EF4-FFF2-40B4-BE49-F238E27FC236}">
                <a16:creationId xmlns:a16="http://schemas.microsoft.com/office/drawing/2014/main" id="{7ECB1E53-BA02-48F4-A66C-42944A17822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0FAD6D-F6BE-4C5B-8C34-E131CFDB7B87}"/>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219060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4D19F3-C569-4E9D-B3EC-669B4461C62F}"/>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3" name="Footer Placeholder 2">
            <a:extLst>
              <a:ext uri="{FF2B5EF4-FFF2-40B4-BE49-F238E27FC236}">
                <a16:creationId xmlns:a16="http://schemas.microsoft.com/office/drawing/2014/main" id="{4DBF5BC9-1E79-4BE2-8F21-3DD5F65DC4B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82F0554-9ABD-4085-AA89-AE0C0771A1CB}"/>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1833402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98192-2197-4204-A869-90B47FA9B2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0E12649-59F1-4853-996E-34218E7BDF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21AD1B-7343-45C6-B490-6274ABCF23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45B15B-C3DD-45DA-B7FC-C409FBC49906}"/>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6" name="Footer Placeholder 5">
            <a:extLst>
              <a:ext uri="{FF2B5EF4-FFF2-40B4-BE49-F238E27FC236}">
                <a16:creationId xmlns:a16="http://schemas.microsoft.com/office/drawing/2014/main" id="{A4367C7F-E2F9-48B4-AC57-4E47F2D9A2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7D555C5-D414-4AD0-8EC8-343BF107DD59}"/>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3602890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7B6DA-9B33-4FB1-9C4E-F21A943175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EC95080-DF6B-4BAC-A99E-5F58837B68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7E276F-1E67-49F7-8114-83866D48DC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27A384D-F9E3-4CA9-BEEE-5D40B5CCBE5A}"/>
              </a:ext>
            </a:extLst>
          </p:cNvPr>
          <p:cNvSpPr>
            <a:spLocks noGrp="1"/>
          </p:cNvSpPr>
          <p:nvPr>
            <p:ph type="dt" sz="half" idx="10"/>
          </p:nvPr>
        </p:nvSpPr>
        <p:spPr/>
        <p:txBody>
          <a:bodyPr/>
          <a:lstStyle/>
          <a:p>
            <a:fld id="{96B681CB-995E-4223-8DFA-DB6C67EF93FD}" type="datetimeFigureOut">
              <a:rPr lang="en-US" smtClean="0"/>
              <a:t>6/7/2020</a:t>
            </a:fld>
            <a:endParaRPr lang="en-US"/>
          </a:p>
        </p:txBody>
      </p:sp>
      <p:sp>
        <p:nvSpPr>
          <p:cNvPr id="6" name="Footer Placeholder 5">
            <a:extLst>
              <a:ext uri="{FF2B5EF4-FFF2-40B4-BE49-F238E27FC236}">
                <a16:creationId xmlns:a16="http://schemas.microsoft.com/office/drawing/2014/main" id="{77ED930D-73BA-40F3-8EFE-E4E854B635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4D1E3B-077F-4FC7-8BB5-6810588B8E42}"/>
              </a:ext>
            </a:extLst>
          </p:cNvPr>
          <p:cNvSpPr>
            <a:spLocks noGrp="1"/>
          </p:cNvSpPr>
          <p:nvPr>
            <p:ph type="sldNum" sz="quarter" idx="12"/>
          </p:nvPr>
        </p:nvSpPr>
        <p:spPr/>
        <p:txBody>
          <a:bodyPr/>
          <a:lstStyle/>
          <a:p>
            <a:fld id="{143B4A10-89E1-4B28-B2FE-6052B53E97FD}" type="slidenum">
              <a:rPr lang="en-US" smtClean="0"/>
              <a:t>‹#›</a:t>
            </a:fld>
            <a:endParaRPr lang="en-US"/>
          </a:p>
        </p:txBody>
      </p:sp>
    </p:spTree>
    <p:extLst>
      <p:ext uri="{BB962C8B-B14F-4D97-AF65-F5344CB8AC3E}">
        <p14:creationId xmlns:p14="http://schemas.microsoft.com/office/powerpoint/2010/main" val="2104977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39E10E-521C-4B87-B2D0-5562C6415D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243004-7FE1-4F19-A25B-45BCC50AC0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D971F8-8BB6-4D0A-9FC7-FAF5E7A20A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B681CB-995E-4223-8DFA-DB6C67EF93FD}" type="datetimeFigureOut">
              <a:rPr lang="en-US" smtClean="0"/>
              <a:t>6/7/2020</a:t>
            </a:fld>
            <a:endParaRPr lang="en-US"/>
          </a:p>
        </p:txBody>
      </p:sp>
      <p:sp>
        <p:nvSpPr>
          <p:cNvPr id="5" name="Footer Placeholder 4">
            <a:extLst>
              <a:ext uri="{FF2B5EF4-FFF2-40B4-BE49-F238E27FC236}">
                <a16:creationId xmlns:a16="http://schemas.microsoft.com/office/drawing/2014/main" id="{54171B94-349D-48F8-9C38-C8CA7B5617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3EB5209-AD6C-4DBC-B519-1A51FC4DB0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3B4A10-89E1-4B28-B2FE-6052B53E97FD}" type="slidenum">
              <a:rPr lang="en-US" smtClean="0"/>
              <a:t>‹#›</a:t>
            </a:fld>
            <a:endParaRPr lang="en-US"/>
          </a:p>
        </p:txBody>
      </p:sp>
    </p:spTree>
    <p:extLst>
      <p:ext uri="{BB962C8B-B14F-4D97-AF65-F5344CB8AC3E}">
        <p14:creationId xmlns:p14="http://schemas.microsoft.com/office/powerpoint/2010/main" val="2356233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hyperlink" Target="http://the-patch-kas.blogspot.com/2010_08_01_archive.html" TargetMode="External"/><Relationship Id="rId2" Type="http://schemas.openxmlformats.org/officeDocument/2006/relationships/image" Target="../media/image3.jpg"/><Relationship Id="rId1" Type="http://schemas.openxmlformats.org/officeDocument/2006/relationships/slideLayout" Target="../slideLayouts/slideLayout6.xml"/><Relationship Id="rId4" Type="http://schemas.openxmlformats.org/officeDocument/2006/relationships/hyperlink" Target="https://creativecommons.org/licenses/by-nc-nd/3.0/"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hyperlink" Target="https://en.wikipedia.org/wiki/Entrepreneurship"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2985D-E6E7-4D0D-B019-6C378FA19F9D}"/>
              </a:ext>
            </a:extLst>
          </p:cNvPr>
          <p:cNvSpPr>
            <a:spLocks noGrp="1"/>
          </p:cNvSpPr>
          <p:nvPr>
            <p:ph type="ctrTitle"/>
          </p:nvPr>
        </p:nvSpPr>
        <p:spPr/>
        <p:txBody>
          <a:bodyPr/>
          <a:lstStyle/>
          <a:p>
            <a:r>
              <a:rPr lang="en-US" dirty="0"/>
              <a:t>General pricing system, Production</a:t>
            </a:r>
          </a:p>
        </p:txBody>
      </p:sp>
      <p:sp>
        <p:nvSpPr>
          <p:cNvPr id="3" name="Subtitle 2">
            <a:extLst>
              <a:ext uri="{FF2B5EF4-FFF2-40B4-BE49-F238E27FC236}">
                <a16:creationId xmlns:a16="http://schemas.microsoft.com/office/drawing/2014/main" id="{CAD9E355-32C8-4D4D-8F50-36DFC377580F}"/>
              </a:ext>
            </a:extLst>
          </p:cNvPr>
          <p:cNvSpPr>
            <a:spLocks noGrp="1"/>
          </p:cNvSpPr>
          <p:nvPr>
            <p:ph type="subTitle" idx="1"/>
          </p:nvPr>
        </p:nvSpPr>
        <p:spPr/>
        <p:txBody>
          <a:bodyPr/>
          <a:lstStyle/>
          <a:p>
            <a:r>
              <a:rPr lang="en-US" dirty="0"/>
              <a:t>Course code: Hum-1125</a:t>
            </a:r>
          </a:p>
        </p:txBody>
      </p:sp>
    </p:spTree>
    <p:extLst>
      <p:ext uri="{BB962C8B-B14F-4D97-AF65-F5344CB8AC3E}">
        <p14:creationId xmlns:p14="http://schemas.microsoft.com/office/powerpoint/2010/main" val="679560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ACA50-9F9E-4898-8D9C-B70C6FD5FC2D}"/>
              </a:ext>
            </a:extLst>
          </p:cNvPr>
          <p:cNvSpPr>
            <a:spLocks noGrp="1"/>
          </p:cNvSpPr>
          <p:nvPr>
            <p:ph type="title"/>
          </p:nvPr>
        </p:nvSpPr>
        <p:spPr/>
        <p:txBody>
          <a:bodyPr/>
          <a:lstStyle/>
          <a:p>
            <a:r>
              <a:rPr lang="en-US" b="1" dirty="0"/>
              <a:t>Efficiency of labor depends on</a:t>
            </a:r>
            <a:endParaRPr lang="en-US" dirty="0"/>
          </a:p>
        </p:txBody>
      </p:sp>
      <p:sp>
        <p:nvSpPr>
          <p:cNvPr id="3" name="Content Placeholder 2">
            <a:extLst>
              <a:ext uri="{FF2B5EF4-FFF2-40B4-BE49-F238E27FC236}">
                <a16:creationId xmlns:a16="http://schemas.microsoft.com/office/drawing/2014/main" id="{D3383C29-CE70-4629-BB35-CA953D4ACEDD}"/>
              </a:ext>
            </a:extLst>
          </p:cNvPr>
          <p:cNvSpPr>
            <a:spLocks noGrp="1"/>
          </p:cNvSpPr>
          <p:nvPr>
            <p:ph idx="1"/>
          </p:nvPr>
        </p:nvSpPr>
        <p:spPr/>
        <p:txBody>
          <a:bodyPr>
            <a:normAutofit fontScale="92500" lnSpcReduction="10000"/>
          </a:bodyPr>
          <a:lstStyle/>
          <a:p>
            <a:pPr marL="514350" indent="-514350">
              <a:buAutoNum type="arabicPeriod"/>
            </a:pPr>
            <a:r>
              <a:rPr lang="en-US" sz="2000" b="1" dirty="0">
                <a:latin typeface="Times New Roman" panose="02020603050405020304" pitchFamily="18" charset="0"/>
                <a:cs typeface="Times New Roman" panose="02020603050405020304" pitchFamily="18" charset="0"/>
              </a:rPr>
              <a:t>Personal Qualities of </a:t>
            </a:r>
            <a:r>
              <a:rPr lang="en-US" sz="2000" b="1" dirty="0" err="1">
                <a:latin typeface="Times New Roman" panose="02020603050405020304" pitchFamily="18" charset="0"/>
                <a:cs typeface="Times New Roman" panose="02020603050405020304" pitchFamily="18" charset="0"/>
              </a:rPr>
              <a:t>Labourers</a:t>
            </a:r>
            <a:r>
              <a:rPr lang="en-US" sz="2000" b="1" dirty="0">
                <a:latin typeface="Times New Roman" panose="02020603050405020304" pitchFamily="18" charset="0"/>
                <a:cs typeface="Times New Roman" panose="02020603050405020304" pitchFamily="18" charset="0"/>
              </a:rPr>
              <a:t>:</a:t>
            </a:r>
          </a:p>
          <a:p>
            <a:pPr marL="0" indent="0">
              <a:buNone/>
            </a:pPr>
            <a:r>
              <a:rPr lang="en-US" sz="2000" dirty="0">
                <a:latin typeface="Times New Roman" panose="02020603050405020304" pitchFamily="18" charset="0"/>
                <a:cs typeface="Times New Roman" panose="02020603050405020304" pitchFamily="18" charset="0"/>
              </a:rPr>
              <a:t>Racial Qualities, Moral Qualities, Individual Qualities, General Education and Intelligence, Standard of Living.</a:t>
            </a:r>
          </a:p>
          <a:p>
            <a:pPr marL="0" indent="0">
              <a:buNone/>
            </a:pPr>
            <a:r>
              <a:rPr lang="en-US" sz="2000" b="1" i="1" dirty="0">
                <a:latin typeface="Times New Roman" panose="02020603050405020304" pitchFamily="18" charset="0"/>
                <a:cs typeface="Times New Roman" panose="02020603050405020304" pitchFamily="18" charset="0"/>
              </a:rPr>
              <a:t>2. </a:t>
            </a:r>
            <a:r>
              <a:rPr lang="en-US" sz="2000"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Working Conditions</a:t>
            </a:r>
            <a:endParaRPr lang="en-US" sz="2000" b="1" i="1"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Factory Environment and Place of Work, Working Hours, Rate of Wages, Regularity of Wages, Prospects of Promotion</a:t>
            </a:r>
          </a:p>
          <a:p>
            <a:pPr marL="0" indent="0">
              <a:buNone/>
            </a:pPr>
            <a:r>
              <a:rPr lang="en-US" sz="2000" dirty="0">
                <a:latin typeface="Times New Roman" panose="02020603050405020304" pitchFamily="18" charset="0"/>
                <a:cs typeface="Times New Roman" panose="02020603050405020304" pitchFamily="18" charset="0"/>
              </a:rPr>
              <a:t>3. </a:t>
            </a:r>
            <a:r>
              <a:rPr lang="en-US" sz="2000" b="1" dirty="0">
                <a:latin typeface="Times New Roman" panose="02020603050405020304" pitchFamily="18" charset="0"/>
                <a:cs typeface="Times New Roman" panose="02020603050405020304" pitchFamily="18" charset="0"/>
              </a:rPr>
              <a:t>Conditions of the Country</a:t>
            </a:r>
          </a:p>
          <a:p>
            <a:pPr marL="0" indent="0">
              <a:buNone/>
            </a:pPr>
            <a:r>
              <a:rPr lang="en-US" sz="2000" dirty="0">
                <a:latin typeface="Times New Roman" panose="02020603050405020304" pitchFamily="18" charset="0"/>
                <a:cs typeface="Times New Roman" panose="02020603050405020304" pitchFamily="18" charset="0"/>
              </a:rPr>
              <a:t>Climatic Conditions, Social Conditions, Political Conditions, Social Security, Form of Economic System</a:t>
            </a:r>
          </a:p>
          <a:p>
            <a:pPr marL="0" indent="0">
              <a:buNone/>
            </a:pPr>
            <a:r>
              <a:rPr lang="en-US" sz="2000" dirty="0">
                <a:latin typeface="Times New Roman" panose="02020603050405020304" pitchFamily="18" charset="0"/>
                <a:cs typeface="Times New Roman" panose="02020603050405020304" pitchFamily="18" charset="0"/>
              </a:rPr>
              <a:t>4. </a:t>
            </a:r>
            <a:r>
              <a:rPr lang="en-US" sz="2000" b="1" dirty="0" err="1">
                <a:latin typeface="Times New Roman" panose="02020603050405020304" pitchFamily="18" charset="0"/>
                <a:cs typeface="Times New Roman" panose="02020603050405020304" pitchFamily="18" charset="0"/>
              </a:rPr>
              <a:t>Organisational</a:t>
            </a:r>
            <a:r>
              <a:rPr lang="en-US" sz="2000" b="1" dirty="0">
                <a:latin typeface="Times New Roman" panose="02020603050405020304" pitchFamily="18" charset="0"/>
                <a:cs typeface="Times New Roman" panose="02020603050405020304" pitchFamily="18" charset="0"/>
              </a:rPr>
              <a:t> and Managerial Ability</a:t>
            </a:r>
          </a:p>
          <a:p>
            <a:pPr marL="0" indent="0">
              <a:buNone/>
            </a:pPr>
            <a:r>
              <a:rPr lang="en-US" sz="2000" dirty="0">
                <a:latin typeface="Times New Roman" panose="02020603050405020304" pitchFamily="18" charset="0"/>
                <a:cs typeface="Times New Roman" panose="02020603050405020304" pitchFamily="18" charset="0"/>
              </a:rPr>
              <a:t>Efficient Management, Proper Relationship between Employer and Employee, Sympathetic Attitude of the Management</a:t>
            </a:r>
          </a:p>
          <a:p>
            <a:pPr marL="0" indent="0">
              <a:buNone/>
            </a:pPr>
            <a:r>
              <a:rPr lang="en-US" dirty="0"/>
              <a:t>5</a:t>
            </a:r>
            <a:r>
              <a:rPr lang="en-US" sz="2200" b="1" dirty="0">
                <a:latin typeface="Times New Roman" panose="02020603050405020304" pitchFamily="18" charset="0"/>
                <a:cs typeface="Times New Roman" panose="02020603050405020304" pitchFamily="18" charset="0"/>
              </a:rPr>
              <a:t>. Other Factors</a:t>
            </a:r>
          </a:p>
          <a:p>
            <a:pPr marL="0" indent="0">
              <a:buNone/>
            </a:pPr>
            <a:r>
              <a:rPr lang="en-US" sz="2200" dirty="0" err="1">
                <a:latin typeface="Times New Roman" panose="02020603050405020304" pitchFamily="18" charset="0"/>
                <a:cs typeface="Times New Roman" panose="02020603050405020304" pitchFamily="18" charset="0"/>
              </a:rPr>
              <a:t>Labour</a:t>
            </a:r>
            <a:r>
              <a:rPr lang="en-US" sz="2200" dirty="0">
                <a:latin typeface="Times New Roman" panose="02020603050405020304" pitchFamily="18" charset="0"/>
                <a:cs typeface="Times New Roman" panose="02020603050405020304" pitchFamily="18" charset="0"/>
              </a:rPr>
              <a:t> Policy of the Government, Trade Unions, Sense of Patriotism</a:t>
            </a:r>
          </a:p>
        </p:txBody>
      </p:sp>
    </p:spTree>
    <p:extLst>
      <p:ext uri="{BB962C8B-B14F-4D97-AF65-F5344CB8AC3E}">
        <p14:creationId xmlns:p14="http://schemas.microsoft.com/office/powerpoint/2010/main" val="3916921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BAAEA-A64E-491A-928B-7FD262CE0756}"/>
              </a:ext>
            </a:extLst>
          </p:cNvPr>
          <p:cNvSpPr>
            <a:spLocks noGrp="1"/>
          </p:cNvSpPr>
          <p:nvPr>
            <p:ph type="title"/>
          </p:nvPr>
        </p:nvSpPr>
        <p:spPr/>
        <p:txBody>
          <a:bodyPr/>
          <a:lstStyle/>
          <a:p>
            <a:r>
              <a:rPr lang="en-US" dirty="0"/>
              <a:t>Economies &amp; Diseconomies</a:t>
            </a:r>
            <a:br>
              <a:rPr lang="en-US" dirty="0"/>
            </a:br>
            <a:endParaRPr lang="en-US" dirty="0"/>
          </a:p>
        </p:txBody>
      </p:sp>
      <p:sp>
        <p:nvSpPr>
          <p:cNvPr id="3" name="Content Placeholder 2">
            <a:extLst>
              <a:ext uri="{FF2B5EF4-FFF2-40B4-BE49-F238E27FC236}">
                <a16:creationId xmlns:a16="http://schemas.microsoft.com/office/drawing/2014/main" id="{C499EB3C-29EC-4083-901A-76FCB42DEF37}"/>
              </a:ext>
            </a:extLst>
          </p:cNvPr>
          <p:cNvSpPr>
            <a:spLocks noGrp="1"/>
          </p:cNvSpPr>
          <p:nvPr>
            <p:ph idx="1"/>
          </p:nvPr>
        </p:nvSpPr>
        <p:spPr/>
        <p:txBody>
          <a:bodyPr/>
          <a:lstStyle/>
          <a:p>
            <a:r>
              <a:rPr lang="en-US" dirty="0"/>
              <a:t>When a company follows large scale production by increasing the production with the use of more capital and technology at the same time lowering the costs, it will gain certain advantages. These advantages which are gained by the companies are called as “Economies of Scale”.</a:t>
            </a:r>
          </a:p>
          <a:p>
            <a:r>
              <a:rPr lang="en-US" dirty="0"/>
              <a:t>Alfred Marshall in his theory ‘Law of returns to scale’ classified Economies of Scale achieved by the companies into two types, They are:</a:t>
            </a:r>
          </a:p>
          <a:p>
            <a:pPr marL="0" indent="0" algn="ctr">
              <a:buNone/>
            </a:pPr>
            <a:r>
              <a:rPr lang="en-US" b="1" dirty="0"/>
              <a:t>1.  Internal Economies</a:t>
            </a:r>
            <a:br>
              <a:rPr lang="en-US" dirty="0"/>
            </a:br>
            <a:r>
              <a:rPr lang="en-US" b="1" dirty="0"/>
              <a:t>2. External Economies</a:t>
            </a:r>
            <a:endParaRPr lang="en-US" dirty="0"/>
          </a:p>
          <a:p>
            <a:endParaRPr lang="en-US" dirty="0"/>
          </a:p>
        </p:txBody>
      </p:sp>
    </p:spTree>
    <p:extLst>
      <p:ext uri="{BB962C8B-B14F-4D97-AF65-F5344CB8AC3E}">
        <p14:creationId xmlns:p14="http://schemas.microsoft.com/office/powerpoint/2010/main" val="2557342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A1364-BDFF-45E4-BE68-D8DF2EED481D}"/>
              </a:ext>
            </a:extLst>
          </p:cNvPr>
          <p:cNvSpPr>
            <a:spLocks noGrp="1"/>
          </p:cNvSpPr>
          <p:nvPr>
            <p:ph type="title"/>
          </p:nvPr>
        </p:nvSpPr>
        <p:spPr/>
        <p:txBody>
          <a:bodyPr/>
          <a:lstStyle/>
          <a:p>
            <a:r>
              <a:rPr lang="en-US" b="1" dirty="0"/>
              <a:t>INTERNAL ECONOMIES</a:t>
            </a:r>
            <a:br>
              <a:rPr lang="en-US" dirty="0"/>
            </a:br>
            <a:endParaRPr lang="en-US" dirty="0"/>
          </a:p>
        </p:txBody>
      </p:sp>
      <p:graphicFrame>
        <p:nvGraphicFramePr>
          <p:cNvPr id="5" name="Content Placeholder 4">
            <a:extLst>
              <a:ext uri="{FF2B5EF4-FFF2-40B4-BE49-F238E27FC236}">
                <a16:creationId xmlns:a16="http://schemas.microsoft.com/office/drawing/2014/main" id="{CD1E6C39-887A-4D1F-BAE1-D16D7243B2CB}"/>
              </a:ext>
            </a:extLst>
          </p:cNvPr>
          <p:cNvGraphicFramePr>
            <a:graphicFrameLocks noGrp="1"/>
          </p:cNvGraphicFramePr>
          <p:nvPr>
            <p:ph idx="1"/>
            <p:extLst>
              <p:ext uri="{D42A27DB-BD31-4B8C-83A1-F6EECF244321}">
                <p14:modId xmlns:p14="http://schemas.microsoft.com/office/powerpoint/2010/main" val="3041832181"/>
              </p:ext>
            </p:extLst>
          </p:nvPr>
        </p:nvGraphicFramePr>
        <p:xfrm>
          <a:off x="5183188" y="987425"/>
          <a:ext cx="61722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a:extLst>
              <a:ext uri="{FF2B5EF4-FFF2-40B4-BE49-F238E27FC236}">
                <a16:creationId xmlns:a16="http://schemas.microsoft.com/office/drawing/2014/main" id="{6040BE92-2764-42B7-AF30-29B5E6606DFD}"/>
              </a:ext>
            </a:extLst>
          </p:cNvPr>
          <p:cNvSpPr>
            <a:spLocks noGrp="1"/>
          </p:cNvSpPr>
          <p:nvPr>
            <p:ph type="body" sz="half" idx="2"/>
          </p:nvPr>
        </p:nvSpPr>
        <p:spPr/>
        <p:txBody>
          <a:bodyPr/>
          <a:lstStyle/>
          <a:p>
            <a:r>
              <a:rPr lang="en-US" sz="2400" dirty="0"/>
              <a:t>Internal Economies are the advantages which arise because of the development of the particular firm</a:t>
            </a:r>
            <a:r>
              <a:rPr lang="en-US" dirty="0"/>
              <a:t>.</a:t>
            </a:r>
          </a:p>
          <a:p>
            <a:r>
              <a:rPr lang="en-US" sz="2400" dirty="0"/>
              <a:t>The internal economies which are attained by the firm are again classified into different types based on their functions. They are as follows:</a:t>
            </a:r>
          </a:p>
        </p:txBody>
      </p:sp>
    </p:spTree>
    <p:extLst>
      <p:ext uri="{BB962C8B-B14F-4D97-AF65-F5344CB8AC3E}">
        <p14:creationId xmlns:p14="http://schemas.microsoft.com/office/powerpoint/2010/main" val="3748249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4A7A3-C0C5-471C-BA5E-A3E024C0A35B}"/>
              </a:ext>
            </a:extLst>
          </p:cNvPr>
          <p:cNvSpPr>
            <a:spLocks noGrp="1"/>
          </p:cNvSpPr>
          <p:nvPr>
            <p:ph type="title"/>
          </p:nvPr>
        </p:nvSpPr>
        <p:spPr/>
        <p:txBody>
          <a:bodyPr/>
          <a:lstStyle/>
          <a:p>
            <a:r>
              <a:rPr lang="en-US" dirty="0"/>
              <a:t>External economies</a:t>
            </a:r>
          </a:p>
        </p:txBody>
      </p:sp>
      <p:graphicFrame>
        <p:nvGraphicFramePr>
          <p:cNvPr id="5" name="Content Placeholder 4">
            <a:extLst>
              <a:ext uri="{FF2B5EF4-FFF2-40B4-BE49-F238E27FC236}">
                <a16:creationId xmlns:a16="http://schemas.microsoft.com/office/drawing/2014/main" id="{F64644CC-0D3C-4EC8-877D-CE5F85BCB648}"/>
              </a:ext>
            </a:extLst>
          </p:cNvPr>
          <p:cNvGraphicFramePr>
            <a:graphicFrameLocks noGrp="1"/>
          </p:cNvGraphicFramePr>
          <p:nvPr>
            <p:ph idx="1"/>
            <p:extLst>
              <p:ext uri="{D42A27DB-BD31-4B8C-83A1-F6EECF244321}">
                <p14:modId xmlns:p14="http://schemas.microsoft.com/office/powerpoint/2010/main" val="1341326232"/>
              </p:ext>
            </p:extLst>
          </p:nvPr>
        </p:nvGraphicFramePr>
        <p:xfrm>
          <a:off x="5183188" y="987425"/>
          <a:ext cx="61722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a:extLst>
              <a:ext uri="{FF2B5EF4-FFF2-40B4-BE49-F238E27FC236}">
                <a16:creationId xmlns:a16="http://schemas.microsoft.com/office/drawing/2014/main" id="{A1DF74C1-450B-4F46-80F2-3AA42C55F59F}"/>
              </a:ext>
            </a:extLst>
          </p:cNvPr>
          <p:cNvSpPr>
            <a:spLocks noGrp="1"/>
          </p:cNvSpPr>
          <p:nvPr>
            <p:ph type="body" sz="half" idx="2"/>
          </p:nvPr>
        </p:nvSpPr>
        <p:spPr/>
        <p:txBody>
          <a:bodyPr>
            <a:noAutofit/>
          </a:bodyPr>
          <a:lstStyle/>
          <a:p>
            <a:pPr algn="just"/>
            <a:r>
              <a:rPr lang="en-US" sz="2400" dirty="0"/>
              <a:t>External Economies are the advantages that occur if the number of firms in the industry increases. In other words, All the firms in the industry gain certain advantages because of increase in firms, these are called as External Economies of Scale. </a:t>
            </a:r>
          </a:p>
          <a:p>
            <a:pPr algn="just"/>
            <a:r>
              <a:rPr lang="en-US" sz="2400" dirty="0"/>
              <a:t>They are:</a:t>
            </a:r>
          </a:p>
        </p:txBody>
      </p:sp>
    </p:spTree>
    <p:extLst>
      <p:ext uri="{BB962C8B-B14F-4D97-AF65-F5344CB8AC3E}">
        <p14:creationId xmlns:p14="http://schemas.microsoft.com/office/powerpoint/2010/main" val="20836596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14EA2-C59E-4F83-A83F-0D887880778C}"/>
              </a:ext>
            </a:extLst>
          </p:cNvPr>
          <p:cNvSpPr>
            <a:spLocks noGrp="1"/>
          </p:cNvSpPr>
          <p:nvPr>
            <p:ph type="title"/>
          </p:nvPr>
        </p:nvSpPr>
        <p:spPr/>
        <p:txBody>
          <a:bodyPr/>
          <a:lstStyle/>
          <a:p>
            <a:r>
              <a:rPr lang="en-US" dirty="0"/>
              <a:t>Internal and External diseconomies</a:t>
            </a:r>
          </a:p>
        </p:txBody>
      </p:sp>
      <p:sp>
        <p:nvSpPr>
          <p:cNvPr id="3" name="Content Placeholder 2">
            <a:extLst>
              <a:ext uri="{FF2B5EF4-FFF2-40B4-BE49-F238E27FC236}">
                <a16:creationId xmlns:a16="http://schemas.microsoft.com/office/drawing/2014/main" id="{86284FB7-4A8D-4CE9-9CF9-5BEEF546C537}"/>
              </a:ext>
            </a:extLst>
          </p:cNvPr>
          <p:cNvSpPr>
            <a:spLocks noGrp="1"/>
          </p:cNvSpPr>
          <p:nvPr>
            <p:ph idx="1"/>
          </p:nvPr>
        </p:nvSpPr>
        <p:spPr/>
        <p:txBody>
          <a:bodyPr/>
          <a:lstStyle/>
          <a:p>
            <a:pPr marL="0" indent="0">
              <a:buNone/>
            </a:pPr>
            <a:r>
              <a:rPr lang="en-US" dirty="0"/>
              <a:t>The word diseconomies refer to all those losses which accrue to the firms in the industry due to the expansion of their output to a certain limit. </a:t>
            </a:r>
          </a:p>
          <a:p>
            <a:pPr marL="0" indent="0">
              <a:buNone/>
            </a:pPr>
            <a:r>
              <a:rPr lang="en-US" b="1" dirty="0"/>
              <a:t>Diseconomies are also of two types. </a:t>
            </a:r>
            <a:endParaRPr lang="en-US" dirty="0"/>
          </a:p>
          <a:p>
            <a:pPr marL="0" indent="0" algn="ctr">
              <a:buNone/>
            </a:pPr>
            <a:r>
              <a:rPr lang="en-US" dirty="0"/>
              <a:t>1. Internal Diseconomies</a:t>
            </a:r>
          </a:p>
          <a:p>
            <a:pPr marL="0" indent="0" algn="ctr">
              <a:buNone/>
            </a:pPr>
            <a:r>
              <a:rPr lang="en-US" dirty="0"/>
              <a:t>2. External Diseconomies</a:t>
            </a:r>
          </a:p>
          <a:p>
            <a:pPr marL="0" indent="0">
              <a:buNone/>
            </a:pPr>
            <a:endParaRPr lang="en-US" dirty="0"/>
          </a:p>
        </p:txBody>
      </p:sp>
    </p:spTree>
    <p:extLst>
      <p:ext uri="{BB962C8B-B14F-4D97-AF65-F5344CB8AC3E}">
        <p14:creationId xmlns:p14="http://schemas.microsoft.com/office/powerpoint/2010/main" val="4113213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B4C2A-1F7A-4896-941C-BD212CE0E301}"/>
              </a:ext>
            </a:extLst>
          </p:cNvPr>
          <p:cNvSpPr>
            <a:spLocks noGrp="1"/>
          </p:cNvSpPr>
          <p:nvPr>
            <p:ph type="title"/>
          </p:nvPr>
        </p:nvSpPr>
        <p:spPr/>
        <p:txBody>
          <a:bodyPr/>
          <a:lstStyle/>
          <a:p>
            <a:r>
              <a:rPr lang="en-US" b="1" dirty="0"/>
              <a:t>Internal diseconomies</a:t>
            </a:r>
          </a:p>
        </p:txBody>
      </p:sp>
      <p:graphicFrame>
        <p:nvGraphicFramePr>
          <p:cNvPr id="5" name="Content Placeholder 4">
            <a:extLst>
              <a:ext uri="{FF2B5EF4-FFF2-40B4-BE49-F238E27FC236}">
                <a16:creationId xmlns:a16="http://schemas.microsoft.com/office/drawing/2014/main" id="{287F55A8-1D60-4F35-BC73-643B4A3F1D33}"/>
              </a:ext>
            </a:extLst>
          </p:cNvPr>
          <p:cNvGraphicFramePr>
            <a:graphicFrameLocks noGrp="1"/>
          </p:cNvGraphicFramePr>
          <p:nvPr>
            <p:ph idx="1"/>
            <p:extLst>
              <p:ext uri="{D42A27DB-BD31-4B8C-83A1-F6EECF244321}">
                <p14:modId xmlns:p14="http://schemas.microsoft.com/office/powerpoint/2010/main" val="4285175570"/>
              </p:ext>
            </p:extLst>
          </p:nvPr>
        </p:nvGraphicFramePr>
        <p:xfrm>
          <a:off x="5183188" y="987425"/>
          <a:ext cx="61722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a:extLst>
              <a:ext uri="{FF2B5EF4-FFF2-40B4-BE49-F238E27FC236}">
                <a16:creationId xmlns:a16="http://schemas.microsoft.com/office/drawing/2014/main" id="{BAEC33AA-DECE-451D-9A76-E6CF3180E833}"/>
              </a:ext>
            </a:extLst>
          </p:cNvPr>
          <p:cNvSpPr>
            <a:spLocks noGrp="1"/>
          </p:cNvSpPr>
          <p:nvPr>
            <p:ph type="body" sz="half" idx="2"/>
          </p:nvPr>
        </p:nvSpPr>
        <p:spPr/>
        <p:txBody>
          <a:bodyPr>
            <a:normAutofit/>
          </a:bodyPr>
          <a:lstStyle/>
          <a:p>
            <a:r>
              <a:rPr lang="en-US" sz="2400" dirty="0"/>
              <a:t>As the firm goes beyond the optimum size, the efficiency of the firm begins to decline. The average cost of production begins to rise. These internal problem faced by the firms is called internal </a:t>
            </a:r>
            <a:r>
              <a:rPr lang="en-US" sz="2400" dirty="0" err="1"/>
              <a:t>diseco</a:t>
            </a:r>
            <a:endParaRPr lang="en-US" sz="2400" dirty="0"/>
          </a:p>
          <a:p>
            <a:r>
              <a:rPr lang="en-US" sz="2400" dirty="0"/>
              <a:t>The main </a:t>
            </a:r>
            <a:r>
              <a:rPr lang="en-US" sz="2400" b="1" i="1" dirty="0"/>
              <a:t>factors causing diseconomies</a:t>
            </a:r>
            <a:r>
              <a:rPr lang="en-US" sz="2400" dirty="0"/>
              <a:t> are as follows: </a:t>
            </a:r>
          </a:p>
        </p:txBody>
      </p:sp>
    </p:spTree>
    <p:extLst>
      <p:ext uri="{BB962C8B-B14F-4D97-AF65-F5344CB8AC3E}">
        <p14:creationId xmlns:p14="http://schemas.microsoft.com/office/powerpoint/2010/main" val="3046475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6508-931F-4C25-A0FB-B519A577AC8C}"/>
              </a:ext>
            </a:extLst>
          </p:cNvPr>
          <p:cNvSpPr>
            <a:spLocks noGrp="1"/>
          </p:cNvSpPr>
          <p:nvPr>
            <p:ph type="title"/>
          </p:nvPr>
        </p:nvSpPr>
        <p:spPr/>
        <p:txBody>
          <a:bodyPr/>
          <a:lstStyle/>
          <a:p>
            <a:r>
              <a:rPr lang="en-US" b="1" dirty="0"/>
              <a:t>External Diseconomies</a:t>
            </a:r>
          </a:p>
        </p:txBody>
      </p:sp>
      <p:graphicFrame>
        <p:nvGraphicFramePr>
          <p:cNvPr id="5" name="Content Placeholder 4">
            <a:extLst>
              <a:ext uri="{FF2B5EF4-FFF2-40B4-BE49-F238E27FC236}">
                <a16:creationId xmlns:a16="http://schemas.microsoft.com/office/drawing/2014/main" id="{3F68E864-9E49-42DE-B97D-02DA63951C08}"/>
              </a:ext>
            </a:extLst>
          </p:cNvPr>
          <p:cNvGraphicFramePr>
            <a:graphicFrameLocks noGrp="1"/>
          </p:cNvGraphicFramePr>
          <p:nvPr>
            <p:ph idx="1"/>
            <p:extLst>
              <p:ext uri="{D42A27DB-BD31-4B8C-83A1-F6EECF244321}">
                <p14:modId xmlns:p14="http://schemas.microsoft.com/office/powerpoint/2010/main" val="4150763390"/>
              </p:ext>
            </p:extLst>
          </p:nvPr>
        </p:nvGraphicFramePr>
        <p:xfrm>
          <a:off x="5183188" y="987425"/>
          <a:ext cx="61722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a:extLst>
              <a:ext uri="{FF2B5EF4-FFF2-40B4-BE49-F238E27FC236}">
                <a16:creationId xmlns:a16="http://schemas.microsoft.com/office/drawing/2014/main" id="{64DD1C1C-4E3F-4B37-BF8E-2C7A36C8D90B}"/>
              </a:ext>
            </a:extLst>
          </p:cNvPr>
          <p:cNvSpPr>
            <a:spLocks noGrp="1"/>
          </p:cNvSpPr>
          <p:nvPr>
            <p:ph type="body" sz="half" idx="2"/>
          </p:nvPr>
        </p:nvSpPr>
        <p:spPr/>
        <p:txBody>
          <a:bodyPr>
            <a:noAutofit/>
          </a:bodyPr>
          <a:lstStyle/>
          <a:p>
            <a:pPr algn="just"/>
            <a:r>
              <a:rPr lang="en-US" sz="2400" dirty="0"/>
              <a:t>These diseconomies arise due to much concentration and localization of industries beyond a certain stage. Localization leads to increased demand for transport and, therefore, transport costs rise. Similarly, as the industry expands, there is competition among firms for the factors of production and the raw-materials. This raises the prices of raw-materials and other factors of production. As a result of all these factors, external diseconomies become more powerful</a:t>
            </a:r>
          </a:p>
        </p:txBody>
      </p:sp>
    </p:spTree>
    <p:extLst>
      <p:ext uri="{BB962C8B-B14F-4D97-AF65-F5344CB8AC3E}">
        <p14:creationId xmlns:p14="http://schemas.microsoft.com/office/powerpoint/2010/main" val="552318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1675D-9472-4CAC-969F-75D43ECB8F51}"/>
              </a:ext>
            </a:extLst>
          </p:cNvPr>
          <p:cNvSpPr>
            <a:spLocks noGrp="1"/>
          </p:cNvSpPr>
          <p:nvPr>
            <p:ph type="title"/>
          </p:nvPr>
        </p:nvSpPr>
        <p:spPr/>
        <p:txBody>
          <a:bodyPr/>
          <a:lstStyle/>
          <a:p>
            <a:pPr algn="ctr"/>
            <a:r>
              <a:rPr lang="en-US" dirty="0">
                <a:solidFill>
                  <a:srgbClr val="00B050"/>
                </a:solidFill>
              </a:rPr>
              <a:t>Stay Home, Stay Safe</a:t>
            </a:r>
          </a:p>
        </p:txBody>
      </p:sp>
      <p:pic>
        <p:nvPicPr>
          <p:cNvPr id="4" name="Picture 3">
            <a:extLst>
              <a:ext uri="{FF2B5EF4-FFF2-40B4-BE49-F238E27FC236}">
                <a16:creationId xmlns:a16="http://schemas.microsoft.com/office/drawing/2014/main" id="{9A68F904-BD41-4FCF-8359-B285D88774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572000" y="2352675"/>
            <a:ext cx="3048000" cy="2152650"/>
          </a:xfrm>
          <a:prstGeom prst="rect">
            <a:avLst/>
          </a:prstGeom>
        </p:spPr>
      </p:pic>
      <p:sp>
        <p:nvSpPr>
          <p:cNvPr id="5" name="TextBox 4">
            <a:extLst>
              <a:ext uri="{FF2B5EF4-FFF2-40B4-BE49-F238E27FC236}">
                <a16:creationId xmlns:a16="http://schemas.microsoft.com/office/drawing/2014/main" id="{709FE945-C2BE-4C17-8CE6-7D2E8AE001EB}"/>
              </a:ext>
            </a:extLst>
          </p:cNvPr>
          <p:cNvSpPr txBox="1"/>
          <p:nvPr/>
        </p:nvSpPr>
        <p:spPr>
          <a:xfrm>
            <a:off x="4572000" y="4505325"/>
            <a:ext cx="3048000" cy="369332"/>
          </a:xfrm>
          <a:prstGeom prst="rect">
            <a:avLst/>
          </a:prstGeom>
          <a:noFill/>
        </p:spPr>
        <p:txBody>
          <a:bodyPr wrap="square" rtlCol="0">
            <a:spAutoFit/>
          </a:bodyPr>
          <a:lstStyle/>
          <a:p>
            <a:r>
              <a:rPr lang="en-US" sz="900">
                <a:hlinkClick r:id="rId3" tooltip="http://the-patch-kas.blogspot.com/2010_08_01_archive.html"/>
              </a:rPr>
              <a:t>This Photo</a:t>
            </a:r>
            <a:r>
              <a:rPr lang="en-US" sz="900"/>
              <a:t> by Unknown Author is licensed under </a:t>
            </a:r>
            <a:r>
              <a:rPr lang="en-US" sz="900">
                <a:hlinkClick r:id="rId4" tooltip="https://creativecommons.org/licenses/by-nc-nd/3.0/"/>
              </a:rPr>
              <a:t>CC BY-NC-ND</a:t>
            </a:r>
            <a:endParaRPr lang="en-US" sz="900"/>
          </a:p>
        </p:txBody>
      </p:sp>
    </p:spTree>
    <p:extLst>
      <p:ext uri="{BB962C8B-B14F-4D97-AF65-F5344CB8AC3E}">
        <p14:creationId xmlns:p14="http://schemas.microsoft.com/office/powerpoint/2010/main" val="4130686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E23E1-7C94-4AC2-90F1-A21791D31B78}"/>
              </a:ext>
            </a:extLst>
          </p:cNvPr>
          <p:cNvSpPr>
            <a:spLocks noGrp="1"/>
          </p:cNvSpPr>
          <p:nvPr>
            <p:ph type="title"/>
          </p:nvPr>
        </p:nvSpPr>
        <p:spPr/>
        <p:txBody>
          <a:bodyPr/>
          <a:lstStyle/>
          <a:p>
            <a:r>
              <a:rPr lang="en-US" dirty="0"/>
              <a:t>General equilibrium/ pricing system</a:t>
            </a:r>
          </a:p>
        </p:txBody>
      </p:sp>
      <p:pic>
        <p:nvPicPr>
          <p:cNvPr id="5" name="Content Placeholder 4">
            <a:extLst>
              <a:ext uri="{FF2B5EF4-FFF2-40B4-BE49-F238E27FC236}">
                <a16:creationId xmlns:a16="http://schemas.microsoft.com/office/drawing/2014/main" id="{5D4C0E38-F40B-4463-B48A-5FCD647B27B2}"/>
              </a:ext>
            </a:extLst>
          </p:cNvPr>
          <p:cNvPicPr>
            <a:picLocks noGrp="1" noChangeAspect="1"/>
          </p:cNvPicPr>
          <p:nvPr>
            <p:ph idx="1"/>
          </p:nvPr>
        </p:nvPicPr>
        <p:blipFill>
          <a:blip r:embed="rId2"/>
          <a:stretch>
            <a:fillRect/>
          </a:stretch>
        </p:blipFill>
        <p:spPr>
          <a:xfrm>
            <a:off x="5297488" y="1033081"/>
            <a:ext cx="5943600" cy="4782312"/>
          </a:xfrm>
          <a:prstGeom prst="rect">
            <a:avLst/>
          </a:prstGeom>
        </p:spPr>
      </p:pic>
      <p:sp>
        <p:nvSpPr>
          <p:cNvPr id="4" name="Text Placeholder 3">
            <a:extLst>
              <a:ext uri="{FF2B5EF4-FFF2-40B4-BE49-F238E27FC236}">
                <a16:creationId xmlns:a16="http://schemas.microsoft.com/office/drawing/2014/main" id="{95E43859-E672-47BC-BCC9-5DB864ADE181}"/>
              </a:ext>
            </a:extLst>
          </p:cNvPr>
          <p:cNvSpPr>
            <a:spLocks noGrp="1"/>
          </p:cNvSpPr>
          <p:nvPr>
            <p:ph type="body" sz="half" idx="2"/>
          </p:nvPr>
        </p:nvSpPr>
        <p:spPr/>
        <p:txBody>
          <a:bodyPr/>
          <a:lstStyle/>
          <a:p>
            <a:r>
              <a:rPr lang="en-US" sz="2000" dirty="0">
                <a:latin typeface="Times New Roman" panose="02020603050405020304" pitchFamily="18" charset="0"/>
                <a:cs typeface="Times New Roman" panose="02020603050405020304" pitchFamily="18" charset="0"/>
              </a:rPr>
              <a:t>Demand and supply determine the price and the quantity that will be bought and sold in a market.</a:t>
            </a:r>
          </a:p>
          <a:p>
            <a:r>
              <a:rPr lang="en-US" sz="2000" dirty="0">
                <a:latin typeface="Times New Roman" panose="02020603050405020304" pitchFamily="18" charset="0"/>
                <a:cs typeface="Times New Roman" panose="02020603050405020304" pitchFamily="18" charset="0"/>
              </a:rPr>
              <a:t>General equilibrium point is where demand and supply are equal, and the equilibrium price and quantity also shown by that point.</a:t>
            </a:r>
          </a:p>
          <a:p>
            <a:r>
              <a:rPr lang="en-US" sz="2000" dirty="0">
                <a:latin typeface="Times New Roman" panose="02020603050405020304" pitchFamily="18" charset="0"/>
                <a:cs typeface="Times New Roman" panose="02020603050405020304" pitchFamily="18" charset="0"/>
              </a:rPr>
              <a:t>Surplus = Supply &gt; Demand</a:t>
            </a:r>
          </a:p>
          <a:p>
            <a:r>
              <a:rPr lang="en-US" sz="2000" dirty="0">
                <a:latin typeface="Times New Roman" panose="02020603050405020304" pitchFamily="18" charset="0"/>
                <a:cs typeface="Times New Roman" panose="02020603050405020304" pitchFamily="18" charset="0"/>
              </a:rPr>
              <a:t>Shortage = Demand &gt; Supply	</a:t>
            </a:r>
          </a:p>
          <a:p>
            <a:endParaRPr lang="en-US" dirty="0"/>
          </a:p>
        </p:txBody>
      </p:sp>
    </p:spTree>
    <p:extLst>
      <p:ext uri="{BB962C8B-B14F-4D97-AF65-F5344CB8AC3E}">
        <p14:creationId xmlns:p14="http://schemas.microsoft.com/office/powerpoint/2010/main" val="3394872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640B9FC-1FD7-4B2B-A3B5-4239457F20E0}"/>
              </a:ext>
            </a:extLst>
          </p:cNvPr>
          <p:cNvSpPr/>
          <p:nvPr/>
        </p:nvSpPr>
        <p:spPr>
          <a:xfrm>
            <a:off x="335280" y="335280"/>
            <a:ext cx="11531600" cy="7054047"/>
          </a:xfrm>
          <a:prstGeom prst="rect">
            <a:avLst/>
          </a:prstGeom>
        </p:spPr>
        <p:txBody>
          <a:bodyPr wrap="square">
            <a:spAutoFit/>
          </a:bodyPr>
          <a:lstStyle/>
          <a:p>
            <a:pPr algn="ctr">
              <a:lnSpc>
                <a:spcPct val="115000"/>
              </a:lnSpc>
              <a:spcAft>
                <a:spcPts val="1000"/>
              </a:spcAft>
            </a:pPr>
            <a:r>
              <a:rPr lang="en-US" b="1" dirty="0">
                <a:latin typeface="Times New Roman" panose="02020603050405020304" pitchFamily="18" charset="0"/>
                <a:ea typeface="Times New Roman" panose="02020603050405020304" pitchFamily="18" charset="0"/>
                <a:cs typeface="Times New Roman" panose="02020603050405020304" pitchFamily="18" charset="0"/>
              </a:rPr>
              <a:t>General equilibrium Math</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pPr>
            <a:r>
              <a:rPr lang="en-US" dirty="0">
                <a:latin typeface="Calibri" panose="020F0502020204030204" pitchFamily="34" charset="0"/>
                <a:ea typeface="Times New Roman" panose="02020603050405020304" pitchFamily="18" charset="0"/>
                <a:cs typeface="Times New Roman" panose="02020603050405020304" pitchFamily="18" charset="0"/>
              </a:rPr>
              <a:t>1. Suppose the market demand for pizza is given by and the market supply for pizza is given by, where p=price per pizza</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pPr>
            <a:r>
              <a:rPr lang="en-US" dirty="0">
                <a:latin typeface="Calibri" panose="020F0502020204030204" pitchFamily="34" charset="0"/>
                <a:ea typeface="Times New Roman" panose="02020603050405020304" pitchFamily="18" charset="0"/>
                <a:cs typeface="Times New Roman" panose="02020603050405020304" pitchFamily="18" charset="0"/>
              </a:rPr>
              <a:t>Q s = 20P - 100 </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pPr>
            <a:r>
              <a:rPr lang="en-US" dirty="0" err="1">
                <a:latin typeface="Calibri" panose="020F0502020204030204" pitchFamily="34" charset="0"/>
                <a:ea typeface="Times New Roman" panose="02020603050405020304" pitchFamily="18" charset="0"/>
                <a:cs typeface="Times New Roman" panose="02020603050405020304" pitchFamily="18" charset="0"/>
              </a:rPr>
              <a:t>Qd</a:t>
            </a:r>
            <a:r>
              <a:rPr lang="en-US" dirty="0">
                <a:latin typeface="Calibri" panose="020F0502020204030204" pitchFamily="34" charset="0"/>
                <a:ea typeface="Times New Roman" panose="02020603050405020304" pitchFamily="18" charset="0"/>
                <a:cs typeface="Times New Roman" panose="02020603050405020304" pitchFamily="18" charset="0"/>
              </a:rPr>
              <a:t> = 300 - 20P</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pPr>
            <a:r>
              <a:rPr lang="en-US" dirty="0">
                <a:latin typeface="Calibri" panose="020F0502020204030204" pitchFamily="34" charset="0"/>
                <a:ea typeface="Times New Roman" panose="02020603050405020304" pitchFamily="18" charset="0"/>
                <a:cs typeface="Times New Roman" panose="02020603050405020304" pitchFamily="18" charset="0"/>
              </a:rPr>
              <a:t> a. Graph the supply and demand schedules for pizza using $5 through $15 as the value of P. </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pPr>
            <a:r>
              <a:rPr lang="en-US" dirty="0">
                <a:latin typeface="Calibri" panose="020F0502020204030204" pitchFamily="34" charset="0"/>
                <a:ea typeface="Times New Roman" panose="02020603050405020304" pitchFamily="18" charset="0"/>
                <a:cs typeface="Times New Roman" panose="02020603050405020304" pitchFamily="18" charset="0"/>
              </a:rPr>
              <a:t>b. In equilibrium, how many pizzas would be sold and at what price? </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pPr>
            <a:r>
              <a:rPr lang="en-US" dirty="0">
                <a:latin typeface="Calibri" panose="020F0502020204030204" pitchFamily="34" charset="0"/>
                <a:ea typeface="Times New Roman" panose="02020603050405020304" pitchFamily="18" charset="0"/>
                <a:cs typeface="Times New Roman" panose="02020603050405020304" pitchFamily="18" charset="0"/>
              </a:rPr>
              <a:t>c. What would happen if suppliers set the price of pizza at $15? Explain the market adjustment process.</a:t>
            </a:r>
          </a:p>
          <a:p>
            <a:r>
              <a:rPr lang="en-US" dirty="0"/>
              <a:t>2. Suppose the market demand for burritos is given by </a:t>
            </a:r>
            <a:r>
              <a:rPr lang="en-US" dirty="0" err="1"/>
              <a:t>Qd</a:t>
            </a:r>
            <a:r>
              <a:rPr lang="en-US" dirty="0"/>
              <a:t> = 40 – 5P and the market supply for burritos is given by Qs = 10P – 20, where P = price (per burrito). </a:t>
            </a:r>
          </a:p>
          <a:p>
            <a:r>
              <a:rPr lang="en-US" dirty="0"/>
              <a:t>a. Graph the supply and demand schedules for burritos.</a:t>
            </a:r>
          </a:p>
          <a:p>
            <a:r>
              <a:rPr lang="en-US" dirty="0"/>
              <a:t> b. What is the equilibrium price and equilibrium quantity? </a:t>
            </a:r>
          </a:p>
          <a:p>
            <a:r>
              <a:rPr lang="en-US" dirty="0"/>
              <a:t>c. Calculate consumer surplus and producer surplus and identify these on the graph.</a:t>
            </a:r>
          </a:p>
          <a:p>
            <a:endParaRPr lang="en-US" dirty="0"/>
          </a:p>
          <a:p>
            <a:r>
              <a:rPr lang="en-US" dirty="0"/>
              <a:t>3. Suppose the market demand and the market supply for ice-cream is given by, where p=price            </a:t>
            </a:r>
          </a:p>
          <a:p>
            <a:r>
              <a:rPr lang="en-US" dirty="0"/>
              <a:t>Q s = 20P </a:t>
            </a:r>
          </a:p>
          <a:p>
            <a:r>
              <a:rPr lang="en-US" dirty="0" err="1"/>
              <a:t>Qd</a:t>
            </a:r>
            <a:r>
              <a:rPr lang="en-US" dirty="0"/>
              <a:t> = 10,000 - 80P</a:t>
            </a:r>
          </a:p>
          <a:p>
            <a:r>
              <a:rPr lang="en-US" dirty="0"/>
              <a:t> a. Graph the supply and demand schedules using 20,40,60,80,100 &amp; 120 as the value of P. </a:t>
            </a:r>
          </a:p>
          <a:p>
            <a:r>
              <a:rPr lang="en-US" dirty="0"/>
              <a:t>b. In equilibrium, how many ice-cream would be sold and at what price? Show the equilibrium.</a:t>
            </a:r>
          </a:p>
          <a:p>
            <a:r>
              <a:rPr lang="en-US" dirty="0"/>
              <a:t>c. What would happen if suppliers set the price at </a:t>
            </a:r>
            <a:r>
              <a:rPr lang="en-US" dirty="0" err="1"/>
              <a:t>tk</a:t>
            </a:r>
            <a:r>
              <a:rPr lang="en-US" dirty="0"/>
              <a:t> 140 &amp; at </a:t>
            </a:r>
            <a:r>
              <a:rPr lang="en-US" dirty="0" err="1"/>
              <a:t>tk</a:t>
            </a:r>
            <a:r>
              <a:rPr lang="en-US" dirty="0"/>
              <a:t> 80. Explain the market adjustment process</a:t>
            </a:r>
          </a:p>
          <a:p>
            <a:endParaRPr lang="en-US" dirty="0"/>
          </a:p>
          <a:p>
            <a:pPr>
              <a:lnSpc>
                <a:spcPct val="115000"/>
              </a:lnSpc>
              <a:spcAft>
                <a:spcPts val="1000"/>
              </a:spcAft>
            </a:pP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367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98A93-E186-4A3C-BB1A-9A59989F98D1}"/>
              </a:ext>
            </a:extLst>
          </p:cNvPr>
          <p:cNvSpPr>
            <a:spLocks noGrp="1"/>
          </p:cNvSpPr>
          <p:nvPr>
            <p:ph type="title"/>
          </p:nvPr>
        </p:nvSpPr>
        <p:spPr/>
        <p:txBody>
          <a:bodyPr/>
          <a:lstStyle/>
          <a:p>
            <a:pPr algn="ctr"/>
            <a:r>
              <a:rPr lang="en-US" dirty="0"/>
              <a:t>Production</a:t>
            </a:r>
          </a:p>
        </p:txBody>
      </p:sp>
      <p:sp>
        <p:nvSpPr>
          <p:cNvPr id="3" name="Content Placeholder 2">
            <a:extLst>
              <a:ext uri="{FF2B5EF4-FFF2-40B4-BE49-F238E27FC236}">
                <a16:creationId xmlns:a16="http://schemas.microsoft.com/office/drawing/2014/main" id="{885CF50F-A613-4044-B2EC-430ED841543B}"/>
              </a:ext>
            </a:extLst>
          </p:cNvPr>
          <p:cNvSpPr>
            <a:spLocks noGrp="1"/>
          </p:cNvSpPr>
          <p:nvPr>
            <p:ph idx="1"/>
          </p:nvPr>
        </p:nvSpPr>
        <p:spPr/>
        <p:txBody>
          <a:bodyPr/>
          <a:lstStyle/>
          <a:p>
            <a:pPr marL="0" indent="0">
              <a:buNone/>
            </a:pPr>
            <a:r>
              <a:rPr lang="en-US" dirty="0"/>
              <a:t>Definition</a:t>
            </a:r>
          </a:p>
          <a:p>
            <a:r>
              <a:rPr lang="en-US" dirty="0"/>
              <a:t>The processes and methods used to transform tangible inputs (raw materials, semi-finished goods, subassemblies) and intangible inputs (ideas, information, knowledge) into goods or services.</a:t>
            </a:r>
          </a:p>
          <a:p>
            <a:r>
              <a:rPr lang="en-US" dirty="0"/>
              <a:t>Production is the result of co-operation of four factors of production viz., land, </a:t>
            </a:r>
            <a:r>
              <a:rPr lang="en-US" dirty="0" err="1"/>
              <a:t>labour</a:t>
            </a:r>
            <a:r>
              <a:rPr lang="en-US" dirty="0"/>
              <a:t>, capital and organization. The producer combines all the four factors of production in a technical proportion.</a:t>
            </a:r>
          </a:p>
          <a:p>
            <a:endParaRPr lang="en-US" dirty="0"/>
          </a:p>
        </p:txBody>
      </p:sp>
    </p:spTree>
    <p:extLst>
      <p:ext uri="{BB962C8B-B14F-4D97-AF65-F5344CB8AC3E}">
        <p14:creationId xmlns:p14="http://schemas.microsoft.com/office/powerpoint/2010/main" val="1627263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DE3E460-BD35-4FB3-BA07-ECB597019741}"/>
              </a:ext>
            </a:extLst>
          </p:cNvPr>
          <p:cNvSpPr/>
          <p:nvPr/>
        </p:nvSpPr>
        <p:spPr>
          <a:xfrm>
            <a:off x="518160" y="436880"/>
            <a:ext cx="11338560" cy="5503814"/>
          </a:xfrm>
          <a:prstGeom prst="rect">
            <a:avLst/>
          </a:prstGeom>
        </p:spPr>
        <p:txBody>
          <a:bodyPr wrap="square">
            <a:spAutoFit/>
          </a:bodyPr>
          <a:lstStyle/>
          <a:p>
            <a:pPr>
              <a:lnSpc>
                <a:spcPct val="115000"/>
              </a:lnSpc>
              <a:spcAft>
                <a:spcPts val="1000"/>
              </a:spcAft>
            </a:pPr>
            <a:r>
              <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rPr>
              <a:t>Production Function: </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In simple words, production function refers to the functional relationship between the quantity of a good produced (output) and factors of production (inputs).</a:t>
            </a:r>
          </a:p>
          <a:p>
            <a:r>
              <a:rPr lang="en-US" sz="2000" dirty="0">
                <a:latin typeface="Times New Roman" panose="02020603050405020304" pitchFamily="18" charset="0"/>
                <a:cs typeface="Times New Roman" panose="02020603050405020304" pitchFamily="18" charset="0"/>
              </a:rPr>
              <a:t>such a basic relationship between inputs and outputs may be expressed as:</a:t>
            </a:r>
          </a:p>
          <a:p>
            <a:pPr algn="ctr"/>
            <a:r>
              <a:rPr lang="en-US" sz="2000" dirty="0">
                <a:latin typeface="Times New Roman" panose="02020603050405020304" pitchFamily="18" charset="0"/>
                <a:cs typeface="Times New Roman" panose="02020603050405020304" pitchFamily="18" charset="0"/>
              </a:rPr>
              <a:t>Q = f( L, K, N )</a:t>
            </a:r>
          </a:p>
          <a:p>
            <a:r>
              <a:rPr lang="en-US" sz="2000" dirty="0">
                <a:latin typeface="Times New Roman" panose="02020603050405020304" pitchFamily="18" charset="0"/>
                <a:cs typeface="Times New Roman" panose="02020603050405020304" pitchFamily="18" charset="0"/>
              </a:rPr>
              <a:t>Where Q = Quantity of output</a:t>
            </a:r>
          </a:p>
          <a:p>
            <a:r>
              <a:rPr lang="en-US" sz="2000" dirty="0">
                <a:latin typeface="Times New Roman" panose="02020603050405020304" pitchFamily="18" charset="0"/>
                <a:cs typeface="Times New Roman" panose="02020603050405020304" pitchFamily="18" charset="0"/>
              </a:rPr>
              <a:t>              L = </a:t>
            </a:r>
            <a:r>
              <a:rPr lang="en-US" sz="2000" dirty="0" err="1">
                <a:latin typeface="Times New Roman" panose="02020603050405020304" pitchFamily="18" charset="0"/>
                <a:cs typeface="Times New Roman" panose="02020603050405020304" pitchFamily="18" charset="0"/>
              </a:rPr>
              <a:t>Labour</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              K= Capital</a:t>
            </a:r>
          </a:p>
          <a:p>
            <a:r>
              <a:rPr lang="en-US" sz="2000" dirty="0">
                <a:latin typeface="Times New Roman" panose="02020603050405020304" pitchFamily="18" charset="0"/>
                <a:cs typeface="Times New Roman" panose="02020603050405020304" pitchFamily="18" charset="0"/>
              </a:rPr>
              <a:t>             N = Land.</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Hence, the level of output (Q), depends on the quantities of different inputs (L, K, N) available to the firm. In the simplest case, where there are only two inputs, </a:t>
            </a:r>
            <a:r>
              <a:rPr lang="en-US" sz="2000" dirty="0" err="1">
                <a:latin typeface="Times New Roman" panose="02020603050405020304" pitchFamily="18" charset="0"/>
                <a:cs typeface="Times New Roman" panose="02020603050405020304" pitchFamily="18" charset="0"/>
              </a:rPr>
              <a:t>labour</a:t>
            </a:r>
            <a:r>
              <a:rPr lang="en-US" sz="2000" dirty="0">
                <a:latin typeface="Times New Roman" panose="02020603050405020304" pitchFamily="18" charset="0"/>
                <a:cs typeface="Times New Roman" panose="02020603050405020304" pitchFamily="18" charset="0"/>
              </a:rPr>
              <a:t> (L) and capital (K) and one output (Q), the production function becomes.</a:t>
            </a:r>
          </a:p>
          <a:p>
            <a:pPr algn="ctr"/>
            <a:r>
              <a:rPr lang="en-US" sz="2000" b="1" dirty="0">
                <a:latin typeface="Times New Roman" panose="02020603050405020304" pitchFamily="18" charset="0"/>
                <a:cs typeface="Times New Roman" panose="02020603050405020304" pitchFamily="18" charset="0"/>
              </a:rPr>
              <a:t>Q=f(</a:t>
            </a:r>
            <a:r>
              <a:rPr lang="en-US" sz="2000" b="1" dirty="0" err="1">
                <a:latin typeface="Times New Roman" panose="02020603050405020304" pitchFamily="18" charset="0"/>
                <a:cs typeface="Times New Roman" panose="02020603050405020304" pitchFamily="18" charset="0"/>
              </a:rPr>
              <a:t>k,l</a:t>
            </a:r>
            <a:r>
              <a:rPr lang="en-US" sz="2000" b="1" dirty="0">
                <a:latin typeface="Times New Roman" panose="02020603050405020304" pitchFamily="18" charset="0"/>
                <a:cs typeface="Times New Roman" panose="02020603050405020304" pitchFamily="18" charset="0"/>
              </a:rPr>
              <a:t>)</a:t>
            </a:r>
          </a:p>
          <a:p>
            <a:pPr algn="ctr"/>
            <a:endParaRPr lang="en-US" sz="2000" dirty="0">
              <a:latin typeface="Times New Roman" panose="02020603050405020304" pitchFamily="18" charset="0"/>
              <a:cs typeface="Times New Roman" panose="02020603050405020304" pitchFamily="18" charset="0"/>
            </a:endParaRPr>
          </a:p>
          <a:p>
            <a:pPr algn="ctr"/>
            <a:r>
              <a:rPr lang="en-US" sz="2000" b="1" dirty="0">
                <a:latin typeface="Times New Roman" panose="02020603050405020304" pitchFamily="18" charset="0"/>
                <a:cs typeface="Times New Roman" panose="02020603050405020304" pitchFamily="18" charset="0"/>
              </a:rPr>
              <a:t>Where,  K=capital</a:t>
            </a:r>
            <a:endParaRPr lang="en-US" sz="2000" dirty="0">
              <a:latin typeface="Times New Roman" panose="02020603050405020304" pitchFamily="18" charset="0"/>
              <a:cs typeface="Times New Roman" panose="02020603050405020304" pitchFamily="18" charset="0"/>
            </a:endParaRPr>
          </a:p>
          <a:p>
            <a:pPr algn="ctr"/>
            <a:r>
              <a:rPr lang="en-US" sz="2000" b="1" dirty="0">
                <a:latin typeface="Times New Roman" panose="02020603050405020304" pitchFamily="18" charset="0"/>
                <a:cs typeface="Times New Roman" panose="02020603050405020304" pitchFamily="18" charset="0"/>
              </a:rPr>
              <a:t>            L=</a:t>
            </a:r>
            <a:r>
              <a:rPr lang="en-US" sz="2000" b="1" dirty="0" err="1">
                <a:latin typeface="Times New Roman" panose="02020603050405020304" pitchFamily="18" charset="0"/>
                <a:cs typeface="Times New Roman" panose="02020603050405020304" pitchFamily="18" charset="0"/>
              </a:rPr>
              <a:t>labour</a:t>
            </a:r>
            <a:endParaRPr lang="en-US" sz="2000" dirty="0">
              <a:latin typeface="Times New Roman" panose="02020603050405020304" pitchFamily="18" charset="0"/>
              <a:cs typeface="Times New Roman" panose="02020603050405020304" pitchFamily="18" charset="0"/>
            </a:endParaRPr>
          </a:p>
          <a:p>
            <a:pPr>
              <a:lnSpc>
                <a:spcPct val="115000"/>
              </a:lnSpc>
              <a:spcAft>
                <a:spcPts val="100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9194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3CF94-A48B-4945-8841-2420FABB4C26}"/>
              </a:ext>
            </a:extLst>
          </p:cNvPr>
          <p:cNvSpPr>
            <a:spLocks noGrp="1"/>
          </p:cNvSpPr>
          <p:nvPr>
            <p:ph type="title"/>
          </p:nvPr>
        </p:nvSpPr>
        <p:spPr/>
        <p:txBody>
          <a:bodyPr/>
          <a:lstStyle/>
          <a:p>
            <a:r>
              <a:rPr lang="en-US" dirty="0"/>
              <a:t>Types of production</a:t>
            </a:r>
          </a:p>
        </p:txBody>
      </p:sp>
      <p:graphicFrame>
        <p:nvGraphicFramePr>
          <p:cNvPr id="4" name="Content Placeholder 3">
            <a:extLst>
              <a:ext uri="{FF2B5EF4-FFF2-40B4-BE49-F238E27FC236}">
                <a16:creationId xmlns:a16="http://schemas.microsoft.com/office/drawing/2014/main" id="{8C147DBC-F243-4B44-85EC-6A0F872C86AC}"/>
              </a:ext>
            </a:extLst>
          </p:cNvPr>
          <p:cNvGraphicFramePr>
            <a:graphicFrameLocks noGrp="1"/>
          </p:cNvGraphicFramePr>
          <p:nvPr>
            <p:ph idx="1"/>
            <p:extLst>
              <p:ext uri="{D42A27DB-BD31-4B8C-83A1-F6EECF244321}">
                <p14:modId xmlns:p14="http://schemas.microsoft.com/office/powerpoint/2010/main" val="162678778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28725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217B992-A41C-40EE-85EB-35787AE0FB34}"/>
              </a:ext>
            </a:extLst>
          </p:cNvPr>
          <p:cNvPicPr>
            <a:picLocks noChangeAspect="1"/>
          </p:cNvPicPr>
          <p:nvPr/>
        </p:nvPicPr>
        <p:blipFill>
          <a:blip r:embed="rId2"/>
          <a:stretch>
            <a:fillRect/>
          </a:stretch>
        </p:blipFill>
        <p:spPr>
          <a:xfrm>
            <a:off x="1381760" y="0"/>
            <a:ext cx="9306560" cy="6492240"/>
          </a:xfrm>
          <a:prstGeom prst="rect">
            <a:avLst/>
          </a:prstGeom>
        </p:spPr>
      </p:pic>
    </p:spTree>
    <p:extLst>
      <p:ext uri="{BB962C8B-B14F-4D97-AF65-F5344CB8AC3E}">
        <p14:creationId xmlns:p14="http://schemas.microsoft.com/office/powerpoint/2010/main" val="36116384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49241-99BE-4343-8B89-9B0BE552A25C}"/>
              </a:ext>
            </a:extLst>
          </p:cNvPr>
          <p:cNvSpPr>
            <a:spLocks noGrp="1"/>
          </p:cNvSpPr>
          <p:nvPr>
            <p:ph type="title"/>
          </p:nvPr>
        </p:nvSpPr>
        <p:spPr/>
        <p:txBody>
          <a:bodyPr/>
          <a:lstStyle/>
          <a:p>
            <a:r>
              <a:rPr lang="en-US" dirty="0"/>
              <a:t>Factors of production</a:t>
            </a:r>
          </a:p>
        </p:txBody>
      </p:sp>
      <p:graphicFrame>
        <p:nvGraphicFramePr>
          <p:cNvPr id="4" name="Content Placeholder 3">
            <a:extLst>
              <a:ext uri="{FF2B5EF4-FFF2-40B4-BE49-F238E27FC236}">
                <a16:creationId xmlns:a16="http://schemas.microsoft.com/office/drawing/2014/main" id="{8E33688D-78E7-40CC-8E5B-B69929F031DB}"/>
              </a:ext>
            </a:extLst>
          </p:cNvPr>
          <p:cNvGraphicFramePr>
            <a:graphicFrameLocks noGrp="1"/>
          </p:cNvGraphicFramePr>
          <p:nvPr>
            <p:ph idx="1"/>
            <p:extLst>
              <p:ext uri="{D42A27DB-BD31-4B8C-83A1-F6EECF244321}">
                <p14:modId xmlns:p14="http://schemas.microsoft.com/office/powerpoint/2010/main" val="12981555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92363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8CADAE-C347-48D2-B775-DCD0B61D88D9}"/>
              </a:ext>
            </a:extLst>
          </p:cNvPr>
          <p:cNvSpPr/>
          <p:nvPr/>
        </p:nvSpPr>
        <p:spPr>
          <a:xfrm>
            <a:off x="335280" y="203200"/>
            <a:ext cx="11612880" cy="7650556"/>
          </a:xfrm>
          <a:prstGeom prst="rect">
            <a:avLst/>
          </a:prstGeom>
        </p:spPr>
        <p:txBody>
          <a:bodyPr wrap="square">
            <a:spAutoFit/>
          </a:bodyPr>
          <a:lstStyle/>
          <a:p>
            <a:pPr>
              <a:lnSpc>
                <a:spcPct val="115000"/>
              </a:lnSpc>
              <a:spcAft>
                <a:spcPts val="1000"/>
              </a:spcAft>
            </a:pPr>
            <a:r>
              <a:rPr lang="en-US" sz="2000" b="1" u="sng" dirty="0">
                <a:effectLst/>
                <a:latin typeface="Times New Roman" panose="02020603050405020304" pitchFamily="18" charset="0"/>
                <a:ea typeface="Times New Roman" panose="02020603050405020304" pitchFamily="18" charset="0"/>
                <a:cs typeface="Times New Roman" panose="02020603050405020304" pitchFamily="18" charset="0"/>
              </a:rPr>
              <a:t>1. Land/Natural Resources</a:t>
            </a:r>
            <a:endParaRPr lang="en-US" sz="20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1000"/>
              </a:spcAft>
            </a:pPr>
            <a:r>
              <a:rPr lang="en-US" sz="2000" dirty="0">
                <a:latin typeface="Times New Roman" panose="02020603050405020304" pitchFamily="18" charset="0"/>
                <a:ea typeface="Calibri" panose="020F0502020204030204" pitchFamily="34" charset="0"/>
                <a:cs typeface="Times New Roman" panose="02020603050405020304" pitchFamily="18" charset="0"/>
              </a:rPr>
              <a:t>Land refers to all the natural resources. These resources are gifts that are given by nature. Some common examples of natural resources are water, oil, copper, natural gas, coal, and forests. These resources can be renewable, such as forests, or non renewable such as oil or natural gas. The income earned from land or other such natural resources is called rent.</a:t>
            </a:r>
          </a:p>
          <a:p>
            <a:r>
              <a:rPr lang="en-US" sz="2000" b="1" u="sng" dirty="0">
                <a:latin typeface="Times New Roman" panose="02020603050405020304" pitchFamily="18" charset="0"/>
                <a:cs typeface="Times New Roman" panose="02020603050405020304" pitchFamily="18" charset="0"/>
              </a:rPr>
              <a:t>2. Labor</a:t>
            </a:r>
            <a:endParaRPr lang="en-US" sz="2000" b="1"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Labor, as a factor of production, involves any human input. The quality of labor depends on the workforce’s skills, education, and motivation. Generally speaking, the higher the quality of labor, the more productive is the workforce. Labor can be physical or mental. The income earned by labor resources is called wages. It is the largest source of income for most people.</a:t>
            </a:r>
          </a:p>
          <a:p>
            <a:pPr algn="just"/>
            <a:endParaRPr lang="en-US" sz="2000" dirty="0">
              <a:latin typeface="Times New Roman" panose="02020603050405020304" pitchFamily="18" charset="0"/>
              <a:cs typeface="Times New Roman" panose="02020603050405020304" pitchFamily="18" charset="0"/>
            </a:endParaRPr>
          </a:p>
          <a:p>
            <a:r>
              <a:rPr lang="en-US" b="1" u="sng" dirty="0"/>
              <a:t>3</a:t>
            </a:r>
            <a:r>
              <a:rPr lang="en-US" sz="2000" b="1" u="sng" dirty="0">
                <a:latin typeface="Times New Roman" panose="02020603050405020304" pitchFamily="18" charset="0"/>
                <a:cs typeface="Times New Roman" panose="02020603050405020304" pitchFamily="18" charset="0"/>
              </a:rPr>
              <a:t>. Capital</a:t>
            </a:r>
            <a:endParaRPr lang="en-US" sz="2000" b="1"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Here capital refers to manufactured resources such as factories and machines. These are man-made goods used in the production of other goods. Some common examples of capital include buildings,  hammers, forklifts, conveyor belts, computers, and delivery vans. An increase in capital goods means an increase in the productive capacity of the economy. The income earned by owners of capital resources is interest.</a:t>
            </a:r>
          </a:p>
          <a:p>
            <a:pPr algn="just"/>
            <a:endParaRPr lang="en-US" sz="2000" dirty="0">
              <a:latin typeface="Times New Roman" panose="02020603050405020304" pitchFamily="18" charset="0"/>
              <a:cs typeface="Times New Roman" panose="02020603050405020304" pitchFamily="18" charset="0"/>
            </a:endParaRPr>
          </a:p>
          <a:p>
            <a:pPr algn="just"/>
            <a:r>
              <a:rPr lang="en-US" sz="2000" b="1" u="sng" dirty="0">
                <a:latin typeface="Times New Roman" panose="02020603050405020304" pitchFamily="18" charset="0"/>
                <a:cs typeface="Times New Roman" panose="02020603050405020304" pitchFamily="18" charset="0"/>
              </a:rPr>
              <a:t>4. Entrepreneurship</a:t>
            </a:r>
            <a:endParaRPr lang="en-US" sz="2000" b="1"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An </a:t>
            </a:r>
            <a:r>
              <a:rPr lang="en-US" sz="2000" u="sng" dirty="0">
                <a:latin typeface="Times New Roman" panose="02020603050405020304" pitchFamily="18" charset="0"/>
                <a:cs typeface="Times New Roman" panose="02020603050405020304" pitchFamily="18" charset="0"/>
                <a:hlinkClick r:id="rId2"/>
              </a:rPr>
              <a:t>entrepreneur</a:t>
            </a:r>
            <a:r>
              <a:rPr lang="en-US" sz="2000" dirty="0">
                <a:latin typeface="Times New Roman" panose="02020603050405020304" pitchFamily="18" charset="0"/>
                <a:cs typeface="Times New Roman" panose="02020603050405020304" pitchFamily="18" charset="0"/>
              </a:rPr>
              <a:t> is someone who takes on risk and brings the other three factors of production together. The payment an entrepreneur receives is called profit as a reward for the risk they take.</a:t>
            </a:r>
          </a:p>
          <a:p>
            <a:endParaRPr 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pPr>
              <a:lnSpc>
                <a:spcPct val="115000"/>
              </a:lnSpc>
              <a:spcAft>
                <a:spcPts val="10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5839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1402</Words>
  <Application>Microsoft Office PowerPoint</Application>
  <PresentationFormat>Widescreen</PresentationFormat>
  <Paragraphs>107</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Times New Roman</vt:lpstr>
      <vt:lpstr>Office Theme</vt:lpstr>
      <vt:lpstr>General pricing system, Production</vt:lpstr>
      <vt:lpstr>General equilibrium/ pricing system</vt:lpstr>
      <vt:lpstr>PowerPoint Presentation</vt:lpstr>
      <vt:lpstr>Production</vt:lpstr>
      <vt:lpstr>PowerPoint Presentation</vt:lpstr>
      <vt:lpstr>Types of production</vt:lpstr>
      <vt:lpstr>PowerPoint Presentation</vt:lpstr>
      <vt:lpstr>Factors of production</vt:lpstr>
      <vt:lpstr>PowerPoint Presentation</vt:lpstr>
      <vt:lpstr>Efficiency of labor depends on</vt:lpstr>
      <vt:lpstr>Economies &amp; Diseconomies </vt:lpstr>
      <vt:lpstr>INTERNAL ECONOMIES </vt:lpstr>
      <vt:lpstr>External economies</vt:lpstr>
      <vt:lpstr>Internal and External diseconomies</vt:lpstr>
      <vt:lpstr>Internal diseconomies</vt:lpstr>
      <vt:lpstr>External Diseconomies</vt:lpstr>
      <vt:lpstr>Stay Home, Stay Safe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pricing system, Production</dc:title>
  <dc:creator>hp</dc:creator>
  <cp:lastModifiedBy>hp</cp:lastModifiedBy>
  <cp:revision>17</cp:revision>
  <dcterms:created xsi:type="dcterms:W3CDTF">2020-06-06T17:09:02Z</dcterms:created>
  <dcterms:modified xsi:type="dcterms:W3CDTF">2020-06-06T19:35:58Z</dcterms:modified>
</cp:coreProperties>
</file>