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1" r:id="rId3"/>
    <p:sldId id="257" r:id="rId4"/>
    <p:sldId id="258" r:id="rId5"/>
    <p:sldId id="259" r:id="rId6"/>
    <p:sldId id="260"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216" y="6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61FC8E-2709-4DCB-99A2-C7DFF14DB3B9}" type="datetimeFigureOut">
              <a:rPr lang="en-US" smtClean="0"/>
              <a:t>6/29/2021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2B3681-2966-470C-B25D-A89939095E53}" type="slidenum">
              <a:rPr lang="en-US" smtClean="0"/>
              <a:t>‹#›</a:t>
            </a:fld>
            <a:endParaRPr lang="en-US"/>
          </a:p>
        </p:txBody>
      </p:sp>
    </p:spTree>
    <p:extLst>
      <p:ext uri="{BB962C8B-B14F-4D97-AF65-F5344CB8AC3E}">
        <p14:creationId xmlns:p14="http://schemas.microsoft.com/office/powerpoint/2010/main" val="2663344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Financial Statement/Report</a:t>
            </a:r>
            <a:endParaRPr lang="en-US" dirty="0"/>
          </a:p>
        </p:txBody>
      </p:sp>
      <p:sp>
        <p:nvSpPr>
          <p:cNvPr id="3" name="Subtitle 2"/>
          <p:cNvSpPr>
            <a:spLocks noGrp="1"/>
          </p:cNvSpPr>
          <p:nvPr>
            <p:ph type="subTitle" idx="1"/>
          </p:nvPr>
        </p:nvSpPr>
        <p:spPr/>
        <p:txBody>
          <a:bodyPr/>
          <a:lstStyle/>
          <a:p>
            <a:r>
              <a:rPr lang="en-US" dirty="0" smtClean="0"/>
              <a:t>Department of………………</a:t>
            </a:r>
          </a:p>
          <a:p>
            <a:r>
              <a:rPr lang="en-US" dirty="0" smtClean="0"/>
              <a:t>RUET. Rajshahi</a:t>
            </a:r>
            <a:endParaRPr lang="en-US" dirty="0"/>
          </a:p>
        </p:txBody>
      </p:sp>
    </p:spTree>
    <p:extLst>
      <p:ext uri="{BB962C8B-B14F-4D97-AF65-F5344CB8AC3E}">
        <p14:creationId xmlns:p14="http://schemas.microsoft.com/office/powerpoint/2010/main" val="539871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152400"/>
            <a:ext cx="6248400" cy="1200329"/>
          </a:xfrm>
          <a:prstGeom prst="rect">
            <a:avLst/>
          </a:prstGeom>
        </p:spPr>
        <p:txBody>
          <a:bodyPr wrap="square">
            <a:spAutoFit/>
          </a:bodyPr>
          <a:lstStyle/>
          <a:p>
            <a:r>
              <a:rPr lang="en-US" dirty="0" smtClean="0"/>
              <a:t>Preparation of Financial Statement from Trial Balance</a:t>
            </a:r>
          </a:p>
          <a:p>
            <a:r>
              <a:rPr lang="en-US" dirty="0" smtClean="0"/>
              <a:t> Dr.                                      Trial Balance                                          Cr</a:t>
            </a:r>
            <a:endParaRPr lang="en-US" dirty="0"/>
          </a:p>
          <a:p>
            <a:endParaRPr lang="en-US" dirty="0" smtClean="0"/>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660855942"/>
              </p:ext>
            </p:extLst>
          </p:nvPr>
        </p:nvGraphicFramePr>
        <p:xfrm>
          <a:off x="1254868" y="796469"/>
          <a:ext cx="6288932" cy="640080"/>
        </p:xfrm>
        <a:graphic>
          <a:graphicData uri="http://schemas.openxmlformats.org/drawingml/2006/table">
            <a:tbl>
              <a:tblPr firstRow="1" bandRow="1">
                <a:tableStyleId>{5C22544A-7EE6-4342-B048-85BDC9FD1C3A}</a:tableStyleId>
              </a:tblPr>
              <a:tblGrid>
                <a:gridCol w="2438400"/>
                <a:gridCol w="609600"/>
                <a:gridCol w="2590800"/>
                <a:gridCol w="650132"/>
              </a:tblGrid>
              <a:tr h="370840">
                <a:tc>
                  <a:txBody>
                    <a:bodyPr/>
                    <a:lstStyle/>
                    <a:p>
                      <a:r>
                        <a:rPr lang="en-US" dirty="0" smtClean="0"/>
                        <a:t>Assets and Expenses</a:t>
                      </a:r>
                      <a:endParaRPr lang="en-US" dirty="0"/>
                    </a:p>
                  </a:txBody>
                  <a:tcPr/>
                </a:tc>
                <a:tc>
                  <a:txBody>
                    <a:bodyPr/>
                    <a:lstStyle/>
                    <a:p>
                      <a:endParaRPr lang="en-US" dirty="0"/>
                    </a:p>
                  </a:txBody>
                  <a:tcPr/>
                </a:tc>
                <a:tc>
                  <a:txBody>
                    <a:bodyPr/>
                    <a:lstStyle/>
                    <a:p>
                      <a:r>
                        <a:rPr lang="en-US" dirty="0" smtClean="0"/>
                        <a:t> Capital (OE), Liabilities and Income</a:t>
                      </a:r>
                      <a:endParaRPr lang="en-US" dirty="0"/>
                    </a:p>
                  </a:txBody>
                  <a:tcPr/>
                </a:tc>
                <a:tc>
                  <a:txBody>
                    <a:bodyPr/>
                    <a:lstStyle/>
                    <a:p>
                      <a:endParaRPr lang="en-US" dirty="0"/>
                    </a:p>
                  </a:txBody>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00235991"/>
              </p:ext>
            </p:extLst>
          </p:nvPr>
        </p:nvGraphicFramePr>
        <p:xfrm>
          <a:off x="1219201" y="2590800"/>
          <a:ext cx="6355403" cy="796052"/>
        </p:xfrm>
        <a:graphic>
          <a:graphicData uri="http://schemas.openxmlformats.org/drawingml/2006/table">
            <a:tbl>
              <a:tblPr firstRow="1" bandRow="1">
                <a:tableStyleId>{5C22544A-7EE6-4342-B048-85BDC9FD1C3A}</a:tableStyleId>
              </a:tblPr>
              <a:tblGrid>
                <a:gridCol w="2209799"/>
                <a:gridCol w="982944"/>
                <a:gridCol w="2598456"/>
                <a:gridCol w="564204"/>
              </a:tblGrid>
              <a:tr h="3980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Direct Expenses</a:t>
                      </a:r>
                    </a:p>
                  </a:txBody>
                  <a:tcPr/>
                </a:tc>
                <a:tc>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Direct Income</a:t>
                      </a:r>
                    </a:p>
                  </a:txBody>
                  <a:tcPr/>
                </a:tc>
                <a:tc>
                  <a:txBody>
                    <a:bodyPr/>
                    <a:lstStyle/>
                    <a:p>
                      <a:endParaRPr lang="en-US"/>
                    </a:p>
                  </a:txBody>
                  <a:tcPr/>
                </a:tc>
              </a:tr>
              <a:tr h="398026">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r>
            </a:tbl>
          </a:graphicData>
        </a:graphic>
      </p:graphicFrame>
      <p:sp>
        <p:nvSpPr>
          <p:cNvPr id="5" name="Rectangle 4"/>
          <p:cNvSpPr/>
          <p:nvPr/>
        </p:nvSpPr>
        <p:spPr>
          <a:xfrm>
            <a:off x="2057400" y="1905000"/>
            <a:ext cx="4191001" cy="369332"/>
          </a:xfrm>
          <a:prstGeom prst="rect">
            <a:avLst/>
          </a:prstGeom>
        </p:spPr>
        <p:txBody>
          <a:bodyPr wrap="square">
            <a:spAutoFit/>
          </a:bodyPr>
          <a:lstStyle/>
          <a:p>
            <a:r>
              <a:rPr lang="en-US" dirty="0" smtClean="0"/>
              <a:t>Trading/ Manufacturing Account </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04136711"/>
              </p:ext>
            </p:extLst>
          </p:nvPr>
        </p:nvGraphicFramePr>
        <p:xfrm>
          <a:off x="1219199" y="3733800"/>
          <a:ext cx="6324601" cy="731520"/>
        </p:xfrm>
        <a:graphic>
          <a:graphicData uri="http://schemas.openxmlformats.org/drawingml/2006/table">
            <a:tbl>
              <a:tblPr firstRow="1" bandRow="1">
                <a:tableStyleId>{5C22544A-7EE6-4342-B048-85BDC9FD1C3A}</a:tableStyleId>
              </a:tblPr>
              <a:tblGrid>
                <a:gridCol w="2743201"/>
                <a:gridCol w="460406"/>
                <a:gridCol w="2511394"/>
                <a:gridCol w="609600"/>
              </a:tblGrid>
              <a:tr h="15010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1242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Indirect  Expenses</a:t>
                      </a:r>
                    </a:p>
                  </a:txBody>
                  <a:tcPr/>
                </a:tc>
                <a:tc>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Indirect Income</a:t>
                      </a:r>
                    </a:p>
                  </a:txBody>
                  <a:tcPr/>
                </a:tc>
                <a:tc>
                  <a:txBody>
                    <a:bodyPr/>
                    <a:lstStyle/>
                    <a:p>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511928825"/>
              </p:ext>
            </p:extLst>
          </p:nvPr>
        </p:nvGraphicFramePr>
        <p:xfrm>
          <a:off x="1165698" y="4996455"/>
          <a:ext cx="6507804" cy="731520"/>
        </p:xfrm>
        <a:graphic>
          <a:graphicData uri="http://schemas.openxmlformats.org/drawingml/2006/table">
            <a:tbl>
              <a:tblPr firstRow="1" bandRow="1">
                <a:tableStyleId>{5C22544A-7EE6-4342-B048-85BDC9FD1C3A}</a:tableStyleId>
              </a:tblPr>
              <a:tblGrid>
                <a:gridCol w="2568102"/>
                <a:gridCol w="701202"/>
                <a:gridCol w="2575398"/>
                <a:gridCol w="663102"/>
              </a:tblGrid>
              <a:tr h="15010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r>
              <a:tr h="124221">
                <a:tc>
                  <a:txBody>
                    <a:bodyPr/>
                    <a:lstStyle/>
                    <a:p>
                      <a:r>
                        <a:rPr lang="en-US" dirty="0" smtClean="0"/>
                        <a:t> Capital (OE)+ Liabilities </a:t>
                      </a:r>
                      <a:endParaRPr lang="en-US" dirty="0"/>
                    </a:p>
                  </a:txBody>
                  <a:tcPr/>
                </a:tc>
                <a:tc>
                  <a:txBody>
                    <a:bodyPr/>
                    <a:lstStyle/>
                    <a:p>
                      <a:endParaRPr lang="en-US" dirty="0"/>
                    </a:p>
                  </a:txBody>
                  <a:tcPr/>
                </a:tc>
                <a:tc>
                  <a:txBody>
                    <a:bodyPr/>
                    <a:lstStyle/>
                    <a:p>
                      <a:r>
                        <a:rPr lang="en-US" dirty="0" smtClean="0"/>
                        <a:t>                  Assets </a:t>
                      </a:r>
                      <a:endParaRPr lang="en-US" dirty="0"/>
                    </a:p>
                  </a:txBody>
                  <a:tcPr/>
                </a:tc>
                <a:tc>
                  <a:txBody>
                    <a:bodyPr/>
                    <a:lstStyle/>
                    <a:p>
                      <a:endParaRPr lang="en-US" dirty="0"/>
                    </a:p>
                  </a:txBody>
                  <a:tcPr/>
                </a:tc>
              </a:tr>
            </a:tbl>
          </a:graphicData>
        </a:graphic>
      </p:graphicFrame>
      <p:sp>
        <p:nvSpPr>
          <p:cNvPr id="8" name="Rectangle 7"/>
          <p:cNvSpPr/>
          <p:nvPr/>
        </p:nvSpPr>
        <p:spPr>
          <a:xfrm>
            <a:off x="3581401" y="3429000"/>
            <a:ext cx="2667000" cy="369332"/>
          </a:xfrm>
          <a:prstGeom prst="rect">
            <a:avLst/>
          </a:prstGeom>
        </p:spPr>
        <p:txBody>
          <a:bodyPr wrap="square">
            <a:spAutoFit/>
          </a:bodyPr>
          <a:lstStyle/>
          <a:p>
            <a:r>
              <a:rPr lang="en-US" dirty="0" smtClean="0"/>
              <a:t>Profit and Loss Account </a:t>
            </a:r>
            <a:endParaRPr lang="en-US" dirty="0"/>
          </a:p>
        </p:txBody>
      </p:sp>
      <p:sp>
        <p:nvSpPr>
          <p:cNvPr id="9" name="Rectangle 8"/>
          <p:cNvSpPr/>
          <p:nvPr/>
        </p:nvSpPr>
        <p:spPr>
          <a:xfrm>
            <a:off x="3862446" y="4648200"/>
            <a:ext cx="2233553" cy="369332"/>
          </a:xfrm>
          <a:prstGeom prst="rect">
            <a:avLst/>
          </a:prstGeom>
        </p:spPr>
        <p:txBody>
          <a:bodyPr wrap="square">
            <a:spAutoFit/>
          </a:bodyPr>
          <a:lstStyle/>
          <a:p>
            <a:r>
              <a:rPr lang="en-US" dirty="0" smtClean="0"/>
              <a:t>Balance Sheet</a:t>
            </a:r>
            <a:endParaRPr lang="en-US" dirty="0"/>
          </a:p>
        </p:txBody>
      </p:sp>
    </p:spTree>
    <p:extLst>
      <p:ext uri="{BB962C8B-B14F-4D97-AF65-F5344CB8AC3E}">
        <p14:creationId xmlns:p14="http://schemas.microsoft.com/office/powerpoint/2010/main" val="3060360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idx="1"/>
          </p:nvPr>
        </p:nvSpPr>
        <p:spPr>
          <a:xfrm>
            <a:off x="457200" y="1600200"/>
            <a:ext cx="8229600" cy="4953000"/>
          </a:xfrm>
        </p:spPr>
        <p:txBody>
          <a:bodyPr/>
          <a:lstStyle/>
          <a:p>
            <a:r>
              <a:rPr lang="en-US" sz="1400" dirty="0" smtClean="0"/>
              <a:t>Definition of </a:t>
            </a:r>
            <a:r>
              <a:rPr lang="en-US" sz="1400" dirty="0"/>
              <a:t>Financial </a:t>
            </a:r>
            <a:r>
              <a:rPr lang="en-US" sz="1400" dirty="0" smtClean="0"/>
              <a:t>Statement: Financial </a:t>
            </a:r>
            <a:r>
              <a:rPr lang="en-US" sz="1400" dirty="0"/>
              <a:t>statements of an organization built at the end of an accounting period of time, generally the financial (fiscal) yr. </a:t>
            </a:r>
          </a:p>
          <a:p>
            <a:r>
              <a:rPr lang="en-US" sz="1400" dirty="0"/>
              <a:t>The final accounts is a some what early book keeping term that relates to the final trial balance at the end of an accounting system period from which the fiscal statements are came. The final trial balance includes the entire journal entries used to close the books of accounts, specified payroll tax and wage accruals, depreciation and amortization, overhead assignation and customer charges. Hence, the final accounts can refer to the financial statements or the final trial balance upon which they are placed. Primary financial statements are the earnings report, statement of cash flows and balance sheet.  04 December 2019</a:t>
            </a:r>
          </a:p>
          <a:p>
            <a:pPr marL="0" indent="0">
              <a:buNone/>
            </a:pPr>
            <a:r>
              <a:rPr lang="en-US" sz="2000" dirty="0" smtClean="0">
                <a:solidFill>
                  <a:srgbClr val="C00000"/>
                </a:solidFill>
              </a:rPr>
              <a:t>Accounting Equation : A+</a:t>
            </a:r>
            <a:r>
              <a:rPr lang="en-US" sz="2000" dirty="0" smtClean="0"/>
              <a:t>E</a:t>
            </a:r>
            <a:r>
              <a:rPr lang="en-US" sz="2000" dirty="0" smtClean="0">
                <a:solidFill>
                  <a:srgbClr val="C00000"/>
                </a:solidFill>
              </a:rPr>
              <a:t>= OE+L+</a:t>
            </a:r>
            <a:r>
              <a:rPr lang="en-US" sz="2000" dirty="0" smtClean="0"/>
              <a:t>I</a:t>
            </a:r>
          </a:p>
          <a:p>
            <a:pPr marL="0" indent="0">
              <a:buNone/>
            </a:pPr>
            <a:r>
              <a:rPr lang="en-US" sz="1400" dirty="0" smtClean="0"/>
              <a:t> </a:t>
            </a:r>
          </a:p>
          <a:p>
            <a:pPr marL="0" indent="0">
              <a:buNone/>
            </a:pPr>
            <a:r>
              <a:rPr lang="en-US" sz="1800" dirty="0" smtClean="0"/>
              <a:t>Main Financial Statements:</a:t>
            </a:r>
          </a:p>
          <a:p>
            <a:pPr marL="0" indent="0">
              <a:buNone/>
            </a:pPr>
            <a:r>
              <a:rPr lang="en-US" sz="1800" dirty="0" smtClean="0">
                <a:solidFill>
                  <a:srgbClr val="C00000"/>
                </a:solidFill>
              </a:rPr>
              <a:t>1</a:t>
            </a:r>
            <a:r>
              <a:rPr lang="en-US" sz="1800" dirty="0" smtClean="0"/>
              <a:t>.   Income Statement: Income-Expenses = Profit</a:t>
            </a:r>
          </a:p>
          <a:p>
            <a:pPr>
              <a:buAutoNum type="alphaLcPeriod"/>
            </a:pPr>
            <a:r>
              <a:rPr lang="en-US" sz="1800" dirty="0" smtClean="0"/>
              <a:t>Trading Account, b. Profit and Loss Account</a:t>
            </a:r>
          </a:p>
          <a:p>
            <a:pPr marL="0" indent="0">
              <a:buNone/>
            </a:pPr>
            <a:endParaRPr lang="en-US" sz="1800" dirty="0"/>
          </a:p>
          <a:p>
            <a:pPr marL="0" indent="0">
              <a:buNone/>
            </a:pPr>
            <a:r>
              <a:rPr lang="en-US" sz="1800" dirty="0" smtClean="0">
                <a:solidFill>
                  <a:srgbClr val="C00000"/>
                </a:solidFill>
              </a:rPr>
              <a:t>2</a:t>
            </a:r>
            <a:r>
              <a:rPr lang="en-US" sz="1800" dirty="0" smtClean="0"/>
              <a:t>. Balance Sheet or Statement of Financial Position. </a:t>
            </a:r>
            <a:r>
              <a:rPr lang="en-US" sz="1800" dirty="0" smtClean="0">
                <a:solidFill>
                  <a:srgbClr val="FF0000"/>
                </a:solidFill>
              </a:rPr>
              <a:t>A=OE+L,   </a:t>
            </a:r>
            <a:r>
              <a:rPr lang="en-US" sz="1800" dirty="0" smtClean="0"/>
              <a:t>50= 30+20</a:t>
            </a:r>
          </a:p>
          <a:p>
            <a:pPr marL="0" indent="0">
              <a:buNone/>
            </a:pPr>
            <a:r>
              <a:rPr lang="en-US" sz="1800" dirty="0" smtClean="0"/>
              <a:t>Specimen of </a:t>
            </a:r>
            <a:r>
              <a:rPr lang="en-US" sz="1800" dirty="0"/>
              <a:t>Financial Statements:</a:t>
            </a:r>
          </a:p>
          <a:p>
            <a:pPr marL="0" indent="0">
              <a:buNone/>
            </a:pPr>
            <a:endParaRPr lang="en-US" dirty="0"/>
          </a:p>
        </p:txBody>
      </p:sp>
    </p:spTree>
    <p:extLst>
      <p:ext uri="{BB962C8B-B14F-4D97-AF65-F5344CB8AC3E}">
        <p14:creationId xmlns:p14="http://schemas.microsoft.com/office/powerpoint/2010/main" val="3845902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1143000"/>
          </a:xfrm>
        </p:spPr>
        <p:txBody>
          <a:bodyPr>
            <a:normAutofit/>
          </a:bodyPr>
          <a:lstStyle/>
          <a:p>
            <a:r>
              <a:rPr lang="en-US" sz="2000" b="1" dirty="0"/>
              <a:t>AB Ltd.</a:t>
            </a:r>
            <a:br>
              <a:rPr lang="en-US" sz="2000" b="1" dirty="0"/>
            </a:br>
            <a:r>
              <a:rPr lang="en-US" sz="2000" b="1" dirty="0" smtClean="0"/>
              <a:t>Trading Account (Manufacturing)</a:t>
            </a:r>
            <a:r>
              <a:rPr lang="en-US" sz="2000" b="1" dirty="0"/>
              <a:t/>
            </a:r>
            <a:br>
              <a:rPr lang="en-US" sz="2000" b="1" dirty="0"/>
            </a:br>
            <a:r>
              <a:rPr lang="en-US" sz="2000" b="1" dirty="0" smtClean="0"/>
              <a:t>         Dr.                     for </a:t>
            </a:r>
            <a:r>
              <a:rPr lang="en-US" sz="2000" b="1" dirty="0"/>
              <a:t>the year ended 31</a:t>
            </a:r>
            <a:r>
              <a:rPr lang="en-US" sz="2000" b="1" baseline="30000" dirty="0"/>
              <a:t>st</a:t>
            </a:r>
            <a:r>
              <a:rPr lang="en-US" sz="2000" b="1" dirty="0"/>
              <a:t> </a:t>
            </a:r>
            <a:r>
              <a:rPr lang="en-US" sz="2000" b="1" dirty="0" smtClean="0"/>
              <a:t>Dec 20A                  Cr.</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848105232"/>
              </p:ext>
            </p:extLst>
          </p:nvPr>
        </p:nvGraphicFramePr>
        <p:xfrm>
          <a:off x="1295399" y="1295401"/>
          <a:ext cx="7239001" cy="3929235"/>
        </p:xfrm>
        <a:graphic>
          <a:graphicData uri="http://schemas.openxmlformats.org/drawingml/2006/table">
            <a:tbl>
              <a:tblPr firstRow="1">
                <a:tableStyleId>{5C22544A-7EE6-4342-B048-85BDC9FD1C3A}</a:tableStyleId>
              </a:tblPr>
              <a:tblGrid>
                <a:gridCol w="2667001"/>
                <a:gridCol w="952499"/>
                <a:gridCol w="2628901"/>
                <a:gridCol w="990600"/>
              </a:tblGrid>
              <a:tr h="444645">
                <a:tc>
                  <a:txBody>
                    <a:bodyPr/>
                    <a:lstStyle/>
                    <a:p>
                      <a:r>
                        <a:rPr lang="en-US" dirty="0" smtClean="0"/>
                        <a:t>Particulars ( Direct expenses)</a:t>
                      </a:r>
                      <a:endParaRPr lang="en-US" dirty="0"/>
                    </a:p>
                  </a:txBody>
                  <a:tcPr/>
                </a:tc>
                <a:tc>
                  <a:txBody>
                    <a:bodyPr/>
                    <a:lstStyle/>
                    <a:p>
                      <a:r>
                        <a:rPr lang="en-US" dirty="0" smtClean="0"/>
                        <a:t>Amount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Particulars (direct Income)</a:t>
                      </a:r>
                    </a:p>
                  </a:txBody>
                  <a:tcPr/>
                </a:tc>
                <a:tc>
                  <a:txBody>
                    <a:bodyPr/>
                    <a:lstStyle/>
                    <a:p>
                      <a:r>
                        <a:rPr lang="en-US" dirty="0" smtClean="0"/>
                        <a:t>Amount</a:t>
                      </a:r>
                      <a:endParaRPr lang="en-US" dirty="0"/>
                    </a:p>
                  </a:txBody>
                  <a:tcPr/>
                </a:tc>
              </a:tr>
              <a:tr h="2844510">
                <a:tc>
                  <a:txBody>
                    <a:bodyPr/>
                    <a:lstStyle/>
                    <a:p>
                      <a:r>
                        <a:rPr lang="en-US" dirty="0" smtClean="0"/>
                        <a:t>Opening Stock  </a:t>
                      </a:r>
                    </a:p>
                    <a:p>
                      <a:r>
                        <a:rPr lang="en-US" dirty="0" smtClean="0"/>
                        <a:t>Purchases</a:t>
                      </a:r>
                      <a:r>
                        <a:rPr lang="en-US" baseline="0" dirty="0" smtClean="0"/>
                        <a:t>           </a:t>
                      </a:r>
                      <a:r>
                        <a:rPr lang="en-US" dirty="0" smtClean="0"/>
                        <a:t>150000</a:t>
                      </a:r>
                    </a:p>
                    <a:p>
                      <a:r>
                        <a:rPr lang="en-US" u="sng" dirty="0" smtClean="0"/>
                        <a:t>Less:</a:t>
                      </a:r>
                      <a:r>
                        <a:rPr lang="en-US" u="sng" baseline="0" dirty="0" smtClean="0"/>
                        <a:t> Return out …5000</a:t>
                      </a:r>
                    </a:p>
                    <a:p>
                      <a:r>
                        <a:rPr lang="en-US" baseline="0" dirty="0" smtClean="0"/>
                        <a:t>Carriage in</a:t>
                      </a:r>
                    </a:p>
                    <a:p>
                      <a:r>
                        <a:rPr lang="en-US" baseline="0" dirty="0" smtClean="0"/>
                        <a:t>Wages</a:t>
                      </a:r>
                    </a:p>
                    <a:p>
                      <a:r>
                        <a:rPr lang="en-US" baseline="0" dirty="0" smtClean="0"/>
                        <a:t>Import duty</a:t>
                      </a:r>
                    </a:p>
                    <a:p>
                      <a:endParaRPr lang="en-US" baseline="0" dirty="0" smtClean="0"/>
                    </a:p>
                    <a:p>
                      <a:r>
                        <a:rPr lang="en-US" baseline="0" dirty="0" smtClean="0"/>
                        <a:t>Gross Profit c/d</a:t>
                      </a:r>
                    </a:p>
                  </a:txBody>
                  <a:tcPr/>
                </a:tc>
                <a:tc>
                  <a:txBody>
                    <a:bodyPr/>
                    <a:lstStyle/>
                    <a:p>
                      <a:r>
                        <a:rPr lang="en-US" dirty="0" smtClean="0"/>
                        <a:t> 25000</a:t>
                      </a:r>
                    </a:p>
                    <a:p>
                      <a:endParaRPr lang="en-US" dirty="0" smtClean="0"/>
                    </a:p>
                    <a:p>
                      <a:r>
                        <a:rPr lang="en-US" dirty="0" smtClean="0"/>
                        <a:t>145000</a:t>
                      </a:r>
                    </a:p>
                    <a:p>
                      <a:r>
                        <a:rPr lang="en-US" dirty="0" smtClean="0"/>
                        <a:t>    5000</a:t>
                      </a:r>
                    </a:p>
                    <a:p>
                      <a:r>
                        <a:rPr lang="en-US" dirty="0" smtClean="0"/>
                        <a:t>  15000</a:t>
                      </a:r>
                    </a:p>
                    <a:p>
                      <a:r>
                        <a:rPr lang="en-US" u="sng" dirty="0" smtClean="0"/>
                        <a:t>    3500</a:t>
                      </a:r>
                    </a:p>
                    <a:p>
                      <a:r>
                        <a:rPr lang="en-US" dirty="0" smtClean="0"/>
                        <a:t>193500</a:t>
                      </a:r>
                    </a:p>
                    <a:p>
                      <a:r>
                        <a:rPr lang="en-US" dirty="0" smtClean="0"/>
                        <a:t>123500</a:t>
                      </a:r>
                    </a:p>
                    <a:p>
                      <a:endParaRPr lang="en-US" dirty="0" smtClean="0"/>
                    </a:p>
                  </a:txBody>
                  <a:tcPr/>
                </a:tc>
                <a:tc>
                  <a:txBody>
                    <a:bodyPr/>
                    <a:lstStyle/>
                    <a:p>
                      <a:r>
                        <a:rPr lang="en-US" dirty="0" smtClean="0"/>
                        <a:t>Sales……          264000</a:t>
                      </a:r>
                    </a:p>
                    <a:p>
                      <a:r>
                        <a:rPr lang="en-US" u="sng" dirty="0" smtClean="0"/>
                        <a:t>Less: Return in…2000….</a:t>
                      </a:r>
                    </a:p>
                    <a:p>
                      <a:r>
                        <a:rPr lang="en-US" u="none" dirty="0" smtClean="0"/>
                        <a:t>Closing Stock</a:t>
                      </a:r>
                    </a:p>
                  </a:txBody>
                  <a:tcPr/>
                </a:tc>
                <a:tc>
                  <a:txBody>
                    <a:bodyPr/>
                    <a:lstStyle/>
                    <a:p>
                      <a:endParaRPr lang="en-US" dirty="0" smtClean="0"/>
                    </a:p>
                    <a:p>
                      <a:r>
                        <a:rPr lang="en-US" dirty="0" smtClean="0"/>
                        <a:t>262000</a:t>
                      </a:r>
                    </a:p>
                    <a:p>
                      <a:r>
                        <a:rPr lang="en-US" dirty="0" smtClean="0"/>
                        <a:t>  55000</a:t>
                      </a:r>
                    </a:p>
                    <a:p>
                      <a:endParaRPr lang="en-US" dirty="0" smtClean="0"/>
                    </a:p>
                    <a:p>
                      <a:endParaRPr lang="en-US" dirty="0" smtClean="0"/>
                    </a:p>
                    <a:p>
                      <a:endParaRPr lang="en-US" dirty="0" smtClean="0"/>
                    </a:p>
                    <a:p>
                      <a:endParaRPr lang="en-US" dirty="0" smtClean="0"/>
                    </a:p>
                  </a:txBody>
                  <a:tcPr/>
                </a:tc>
              </a:tr>
              <a:tr h="444645">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dirty="0" smtClean="0"/>
                        <a:t>Total</a:t>
                      </a:r>
                    </a:p>
                  </a:txBody>
                  <a:tcPr/>
                </a:tc>
                <a:tc>
                  <a:txBody>
                    <a:bodyPr/>
                    <a:lstStyle/>
                    <a:p>
                      <a:r>
                        <a:rPr lang="en-US" dirty="0" smtClean="0"/>
                        <a:t>317000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u="none" dirty="0" smtClean="0"/>
                        <a:t>Total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317000</a:t>
                      </a:r>
                    </a:p>
                  </a:txBody>
                  <a:tcPr/>
                </a:tc>
              </a:tr>
            </a:tbl>
          </a:graphicData>
        </a:graphic>
      </p:graphicFrame>
    </p:spTree>
    <p:extLst>
      <p:ext uri="{BB962C8B-B14F-4D97-AF65-F5344CB8AC3E}">
        <p14:creationId xmlns:p14="http://schemas.microsoft.com/office/powerpoint/2010/main" val="23165203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b="1" dirty="0" smtClean="0"/>
              <a:t>AB Ltd.</a:t>
            </a:r>
            <a:br>
              <a:rPr lang="en-US" sz="1800" b="1" dirty="0" smtClean="0"/>
            </a:br>
            <a:r>
              <a:rPr lang="en-US" sz="1800" b="1" dirty="0" smtClean="0"/>
              <a:t>Profit &amp; Loss Account</a:t>
            </a:r>
            <a:br>
              <a:rPr lang="en-US" sz="1800" b="1" dirty="0" smtClean="0"/>
            </a:br>
            <a:r>
              <a:rPr lang="en-US" sz="1800" b="1" dirty="0" smtClean="0"/>
              <a:t>for the year ended 31</a:t>
            </a:r>
            <a:r>
              <a:rPr lang="en-US" sz="1800" b="1" baseline="30000" dirty="0" smtClean="0"/>
              <a:t>st</a:t>
            </a:r>
            <a:r>
              <a:rPr lang="en-US" sz="1800" b="1" dirty="0" smtClean="0"/>
              <a:t> December 20A</a:t>
            </a:r>
            <a:endParaRPr lang="en-US" sz="1800" b="1" dirty="0"/>
          </a:p>
        </p:txBody>
      </p:sp>
      <p:graphicFrame>
        <p:nvGraphicFramePr>
          <p:cNvPr id="3" name="Table 2"/>
          <p:cNvGraphicFramePr>
            <a:graphicFrameLocks noGrp="1"/>
          </p:cNvGraphicFramePr>
          <p:nvPr>
            <p:extLst>
              <p:ext uri="{D42A27DB-BD31-4B8C-83A1-F6EECF244321}">
                <p14:modId xmlns:p14="http://schemas.microsoft.com/office/powerpoint/2010/main" val="765997946"/>
              </p:ext>
            </p:extLst>
          </p:nvPr>
        </p:nvGraphicFramePr>
        <p:xfrm>
          <a:off x="762000" y="1416792"/>
          <a:ext cx="7543800" cy="3954332"/>
        </p:xfrm>
        <a:graphic>
          <a:graphicData uri="http://schemas.openxmlformats.org/drawingml/2006/table">
            <a:tbl>
              <a:tblPr firstRow="1" bandRow="1">
                <a:tableStyleId>{5C22544A-7EE6-4342-B048-85BDC9FD1C3A}</a:tableStyleId>
              </a:tblPr>
              <a:tblGrid>
                <a:gridCol w="2764141"/>
                <a:gridCol w="1159155"/>
                <a:gridCol w="2480087"/>
                <a:gridCol w="1140417"/>
              </a:tblGrid>
              <a:tr h="285526">
                <a:tc>
                  <a:txBody>
                    <a:bodyPr/>
                    <a:lstStyle/>
                    <a:p>
                      <a:r>
                        <a:rPr lang="en-US" sz="1200" dirty="0" smtClean="0"/>
                        <a:t>Particular</a:t>
                      </a:r>
                      <a:endParaRPr lang="en-US" sz="1200" dirty="0"/>
                    </a:p>
                  </a:txBody>
                  <a:tcPr/>
                </a:tc>
                <a:tc>
                  <a:txBody>
                    <a:bodyPr/>
                    <a:lstStyle/>
                    <a:p>
                      <a:r>
                        <a:rPr lang="en-US" sz="1200" dirty="0" smtClean="0"/>
                        <a:t>Amount(</a:t>
                      </a:r>
                      <a:r>
                        <a:rPr lang="en-US" sz="1200" dirty="0" err="1" smtClean="0"/>
                        <a:t>Tk</a:t>
                      </a:r>
                      <a:r>
                        <a:rPr lang="en-US" sz="1200" dirty="0" smtClean="0"/>
                        <a:t>)</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Particular</a:t>
                      </a:r>
                    </a:p>
                  </a:txBody>
                  <a:tcPr/>
                </a:tc>
                <a:tc>
                  <a:txBody>
                    <a:bodyPr/>
                    <a:lstStyle/>
                    <a:p>
                      <a:r>
                        <a:rPr lang="en-US" sz="1200" dirty="0" smtClean="0"/>
                        <a:t>Amount(</a:t>
                      </a:r>
                      <a:r>
                        <a:rPr lang="en-US" sz="1200" dirty="0" err="1" smtClean="0"/>
                        <a:t>Tk</a:t>
                      </a:r>
                      <a:r>
                        <a:rPr lang="en-US" sz="1200" dirty="0" smtClean="0"/>
                        <a:t>)</a:t>
                      </a:r>
                      <a:endParaRPr lang="en-US" sz="1200" dirty="0"/>
                    </a:p>
                  </a:txBody>
                  <a:tcPr/>
                </a:tc>
              </a:tr>
              <a:tr h="3093193">
                <a:tc>
                  <a:txBody>
                    <a:bodyPr/>
                    <a:lstStyle/>
                    <a:p>
                      <a:r>
                        <a:rPr lang="en-US" sz="1200" dirty="0" smtClean="0"/>
                        <a:t>Salary……                   …15000</a:t>
                      </a:r>
                    </a:p>
                    <a:p>
                      <a:r>
                        <a:rPr lang="en-US" sz="1200" u="sng" dirty="0" smtClean="0"/>
                        <a:t>Add: Due/Outstanding 5000</a:t>
                      </a:r>
                    </a:p>
                    <a:p>
                      <a:r>
                        <a:rPr lang="en-US" sz="1200" dirty="0" smtClean="0"/>
                        <a:t>General</a:t>
                      </a:r>
                      <a:r>
                        <a:rPr lang="en-US" sz="1200" baseline="0" dirty="0" smtClean="0"/>
                        <a:t> Expenses</a:t>
                      </a:r>
                    </a:p>
                    <a:p>
                      <a:r>
                        <a:rPr lang="en-US" sz="1200" baseline="0" dirty="0" smtClean="0"/>
                        <a:t>Rent:………….. 10000</a:t>
                      </a:r>
                    </a:p>
                    <a:p>
                      <a:r>
                        <a:rPr lang="en-US" sz="1200" u="sng" baseline="0" dirty="0" smtClean="0"/>
                        <a:t>Less: Prepaid</a:t>
                      </a:r>
                      <a:r>
                        <a:rPr lang="en-US" sz="1200" baseline="0" dirty="0" smtClean="0"/>
                        <a:t>… 2000</a:t>
                      </a:r>
                    </a:p>
                    <a:p>
                      <a:r>
                        <a:rPr lang="en-US" sz="1200" baseline="0" dirty="0" smtClean="0"/>
                        <a:t>Interest on Loan</a:t>
                      </a:r>
                    </a:p>
                    <a:p>
                      <a:r>
                        <a:rPr lang="en-US" sz="1200" baseline="0" dirty="0" smtClean="0"/>
                        <a:t>Commission Allowed</a:t>
                      </a:r>
                    </a:p>
                    <a:p>
                      <a:r>
                        <a:rPr lang="en-US" sz="1200" baseline="0" dirty="0" smtClean="0"/>
                        <a:t>Discount Allowed</a:t>
                      </a:r>
                    </a:p>
                    <a:p>
                      <a:r>
                        <a:rPr lang="en-US" sz="1200" baseline="0" dirty="0" smtClean="0"/>
                        <a:t>Advertisements</a:t>
                      </a:r>
                    </a:p>
                    <a:p>
                      <a:r>
                        <a:rPr lang="en-US" sz="1200" baseline="0" dirty="0" smtClean="0"/>
                        <a:t>Admin. Expense</a:t>
                      </a:r>
                    </a:p>
                    <a:p>
                      <a:r>
                        <a:rPr lang="en-US" sz="1200" kern="1200" dirty="0" smtClean="0">
                          <a:solidFill>
                            <a:schemeClr val="dk1"/>
                          </a:solidFill>
                          <a:effectLst/>
                          <a:latin typeface="+mn-lt"/>
                          <a:ea typeface="+mn-ea"/>
                          <a:cs typeface="+mn-cs"/>
                        </a:rPr>
                        <a:t>Insurance</a:t>
                      </a:r>
                    </a:p>
                    <a:p>
                      <a:r>
                        <a:rPr lang="en-US" sz="1200" kern="1200" dirty="0" smtClean="0">
                          <a:solidFill>
                            <a:schemeClr val="dk1"/>
                          </a:solidFill>
                          <a:effectLst/>
                          <a:latin typeface="+mn-lt"/>
                          <a:ea typeface="+mn-ea"/>
                          <a:cs typeface="+mn-cs"/>
                        </a:rPr>
                        <a:t>Carriage out</a:t>
                      </a:r>
                    </a:p>
                    <a:p>
                      <a:r>
                        <a:rPr lang="en-US" sz="1200" kern="1200" dirty="0" smtClean="0">
                          <a:solidFill>
                            <a:schemeClr val="dk1"/>
                          </a:solidFill>
                          <a:effectLst/>
                          <a:latin typeface="+mn-lt"/>
                          <a:ea typeface="+mn-ea"/>
                          <a:cs typeface="+mn-cs"/>
                        </a:rPr>
                        <a:t>Bad debts</a:t>
                      </a:r>
                    </a:p>
                    <a:p>
                      <a:r>
                        <a:rPr lang="en-US" sz="1200" kern="1200" dirty="0" smtClean="0">
                          <a:solidFill>
                            <a:schemeClr val="dk1"/>
                          </a:solidFill>
                          <a:effectLst/>
                          <a:latin typeface="+mn-lt"/>
                          <a:ea typeface="+mn-ea"/>
                          <a:cs typeface="+mn-cs"/>
                        </a:rPr>
                        <a:t>Depreciation </a:t>
                      </a:r>
                    </a:p>
                    <a:p>
                      <a:r>
                        <a:rPr lang="en-US" sz="1200" kern="1200" dirty="0" smtClean="0">
                          <a:solidFill>
                            <a:schemeClr val="dk1"/>
                          </a:solidFill>
                          <a:effectLst/>
                          <a:latin typeface="+mn-lt"/>
                          <a:ea typeface="+mn-ea"/>
                          <a:cs typeface="+mn-cs"/>
                        </a:rPr>
                        <a:t>Lighting/Electricity bill</a:t>
                      </a:r>
                    </a:p>
                    <a:p>
                      <a:r>
                        <a:rPr lang="en-US" sz="1200" dirty="0" smtClean="0"/>
                        <a:t>Stationery</a:t>
                      </a:r>
                    </a:p>
                    <a:p>
                      <a:r>
                        <a:rPr lang="en-US" sz="1200" dirty="0" smtClean="0"/>
                        <a:t>Net Profit c/d</a:t>
                      </a:r>
                    </a:p>
                    <a:p>
                      <a:endParaRPr lang="en-US" sz="1200" dirty="0" smtClean="0"/>
                    </a:p>
                  </a:txBody>
                  <a:tcPr/>
                </a:tc>
                <a:tc>
                  <a:txBody>
                    <a:bodyPr/>
                    <a:lstStyle/>
                    <a:p>
                      <a:endParaRPr lang="en-US" sz="1200" dirty="0" smtClean="0"/>
                    </a:p>
                    <a:p>
                      <a:r>
                        <a:rPr lang="en-US" sz="1200" dirty="0" smtClean="0"/>
                        <a:t>20000</a:t>
                      </a:r>
                    </a:p>
                    <a:p>
                      <a:r>
                        <a:rPr lang="en-US" sz="1200" dirty="0" smtClean="0"/>
                        <a:t>Xx</a:t>
                      </a:r>
                    </a:p>
                    <a:p>
                      <a:endParaRPr lang="en-US" sz="1200" dirty="0" smtClean="0"/>
                    </a:p>
                    <a:p>
                      <a:r>
                        <a:rPr lang="en-US" sz="1200" dirty="0" smtClean="0"/>
                        <a:t>8000</a:t>
                      </a:r>
                    </a:p>
                    <a:p>
                      <a:r>
                        <a:rPr lang="en-US" sz="1200" dirty="0" smtClean="0"/>
                        <a:t>Xx</a:t>
                      </a:r>
                    </a:p>
                    <a:p>
                      <a:r>
                        <a:rPr lang="en-US" sz="1200" dirty="0" smtClean="0"/>
                        <a:t>Xx</a:t>
                      </a:r>
                    </a:p>
                    <a:p>
                      <a:r>
                        <a:rPr lang="en-US" sz="1200" dirty="0" smtClean="0"/>
                        <a:t>Xx</a:t>
                      </a:r>
                    </a:p>
                    <a:p>
                      <a:r>
                        <a:rPr lang="en-US" sz="1200" dirty="0" smtClean="0"/>
                        <a:t>Xx</a:t>
                      </a:r>
                    </a:p>
                    <a:p>
                      <a:r>
                        <a:rPr lang="en-US" sz="1200" dirty="0" smtClean="0"/>
                        <a:t>Xx</a:t>
                      </a:r>
                    </a:p>
                    <a:p>
                      <a:r>
                        <a:rPr lang="en-US" sz="1200" dirty="0" smtClean="0"/>
                        <a:t>Xx</a:t>
                      </a:r>
                    </a:p>
                    <a:p>
                      <a:r>
                        <a:rPr lang="en-US" sz="1200" dirty="0" smtClean="0"/>
                        <a:t>Xx</a:t>
                      </a:r>
                    </a:p>
                    <a:p>
                      <a:r>
                        <a:rPr lang="en-US" sz="1200" dirty="0" smtClean="0"/>
                        <a:t>Xx</a:t>
                      </a:r>
                    </a:p>
                    <a:p>
                      <a:r>
                        <a:rPr lang="en-US" sz="1200" dirty="0" smtClean="0"/>
                        <a:t>Xx</a:t>
                      </a:r>
                    </a:p>
                    <a:p>
                      <a:r>
                        <a:rPr lang="en-US" sz="1200" dirty="0" smtClean="0"/>
                        <a:t>Xx</a:t>
                      </a:r>
                    </a:p>
                    <a:p>
                      <a:r>
                        <a:rPr lang="en-US" sz="1200" dirty="0" smtClean="0"/>
                        <a:t>200000</a:t>
                      </a:r>
                    </a:p>
                    <a:p>
                      <a:r>
                        <a:rPr lang="en-US" sz="1200" dirty="0" err="1" smtClean="0"/>
                        <a:t>Xxxxx</a:t>
                      </a:r>
                      <a:endParaRPr lang="en-US" sz="1200" dirty="0" smtClean="0"/>
                    </a:p>
                    <a:p>
                      <a:endParaRPr lang="en-US" sz="1200" dirty="0"/>
                    </a:p>
                  </a:txBody>
                  <a:tcPr/>
                </a:tc>
                <a:tc>
                  <a:txBody>
                    <a:bodyPr/>
                    <a:lstStyle/>
                    <a:p>
                      <a:r>
                        <a:rPr lang="en-US" sz="1200" dirty="0" smtClean="0"/>
                        <a:t>Gross Profit b/d</a:t>
                      </a:r>
                    </a:p>
                    <a:p>
                      <a:r>
                        <a:rPr lang="en-US" sz="1200" dirty="0" smtClean="0"/>
                        <a:t>Interest Received</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Commission Received</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Discount Received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Net Loss c/d</a:t>
                      </a:r>
                    </a:p>
                  </a:txBody>
                  <a:tcPr/>
                </a:tc>
                <a:tc>
                  <a:txBody>
                    <a:bodyPr/>
                    <a:lstStyle/>
                    <a:p>
                      <a:r>
                        <a:rPr lang="en-US" sz="1200" dirty="0" smtClean="0"/>
                        <a:t>123500</a:t>
                      </a:r>
                    </a:p>
                    <a:p>
                      <a:r>
                        <a:rPr lang="en-US" sz="1200" dirty="0" smtClean="0"/>
                        <a:t>xx</a:t>
                      </a:r>
                    </a:p>
                    <a:p>
                      <a:r>
                        <a:rPr lang="en-US" sz="1200" dirty="0" smtClean="0"/>
                        <a:t>xx</a:t>
                      </a:r>
                    </a:p>
                    <a:p>
                      <a:r>
                        <a:rPr lang="en-US" sz="1200" dirty="0" smtClean="0"/>
                        <a:t>Xx</a:t>
                      </a:r>
                    </a:p>
                    <a:p>
                      <a:endParaRPr lang="en-US" sz="1200" dirty="0" smtClean="0"/>
                    </a:p>
                    <a:p>
                      <a:r>
                        <a:rPr lang="en-US" sz="1200" dirty="0" smtClean="0"/>
                        <a:t>xxx</a:t>
                      </a:r>
                      <a:endParaRPr lang="en-US" sz="1200" dirty="0"/>
                    </a:p>
                  </a:txBody>
                  <a:tcPr/>
                </a:tc>
              </a:tr>
              <a:tr h="285526">
                <a:tc>
                  <a:txBody>
                    <a:bodyPr/>
                    <a:lstStyle/>
                    <a:p>
                      <a:r>
                        <a:rPr lang="en-US" sz="1200" dirty="0" smtClean="0"/>
                        <a:t>Total</a:t>
                      </a:r>
                      <a:endParaRPr lang="en-US" sz="1200" dirty="0"/>
                    </a:p>
                  </a:txBody>
                  <a:tcPr/>
                </a:tc>
                <a:tc>
                  <a:txBody>
                    <a:bodyPr/>
                    <a:lstStyle/>
                    <a:p>
                      <a:endParaRPr lang="en-US" sz="1200" dirty="0"/>
                    </a:p>
                  </a:txBody>
                  <a:tcPr/>
                </a:tc>
                <a:tc>
                  <a:txBody>
                    <a:bodyPr/>
                    <a:lstStyle/>
                    <a:p>
                      <a:r>
                        <a:rPr lang="en-US" sz="1200" dirty="0" smtClean="0"/>
                        <a:t>Total</a:t>
                      </a:r>
                      <a:endParaRPr lang="en-US" sz="1200" dirty="0"/>
                    </a:p>
                  </a:txBody>
                  <a:tcPr/>
                </a:tc>
                <a:tc>
                  <a:txBody>
                    <a:bodyPr/>
                    <a:lstStyle/>
                    <a:p>
                      <a:r>
                        <a:rPr lang="en-US" sz="1200" dirty="0" smtClean="0"/>
                        <a:t>300000</a:t>
                      </a:r>
                      <a:endParaRPr lang="en-US" sz="1200" dirty="0"/>
                    </a:p>
                  </a:txBody>
                  <a:tcPr/>
                </a:tc>
              </a:tr>
            </a:tbl>
          </a:graphicData>
        </a:graphic>
      </p:graphicFrame>
    </p:spTree>
    <p:extLst>
      <p:ext uri="{BB962C8B-B14F-4D97-AF65-F5344CB8AC3E}">
        <p14:creationId xmlns:p14="http://schemas.microsoft.com/office/powerpoint/2010/main" val="30274063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dirty="0" smtClean="0"/>
              <a:t>Name of The Company……….</a:t>
            </a:r>
            <a:br>
              <a:rPr lang="en-US" sz="1600" dirty="0" smtClean="0"/>
            </a:br>
            <a:r>
              <a:rPr lang="en-US" sz="1600" dirty="0" smtClean="0"/>
              <a:t>Balance Sheet/ Statement of Financial Position</a:t>
            </a:r>
            <a:br>
              <a:rPr lang="en-US" sz="1600" dirty="0" smtClean="0"/>
            </a:br>
            <a:r>
              <a:rPr lang="en-US" sz="1600" dirty="0" smtClean="0"/>
              <a:t>For the year ended ………20A</a:t>
            </a:r>
            <a:endParaRPr lang="en-US" sz="1600" dirty="0"/>
          </a:p>
        </p:txBody>
      </p:sp>
      <p:graphicFrame>
        <p:nvGraphicFramePr>
          <p:cNvPr id="3" name="Table 2"/>
          <p:cNvGraphicFramePr>
            <a:graphicFrameLocks noGrp="1"/>
          </p:cNvGraphicFramePr>
          <p:nvPr>
            <p:extLst>
              <p:ext uri="{D42A27DB-BD31-4B8C-83A1-F6EECF244321}">
                <p14:modId xmlns:p14="http://schemas.microsoft.com/office/powerpoint/2010/main" val="1412698891"/>
              </p:ext>
            </p:extLst>
          </p:nvPr>
        </p:nvGraphicFramePr>
        <p:xfrm>
          <a:off x="1524000" y="1397000"/>
          <a:ext cx="6096000" cy="3942080"/>
        </p:xfrm>
        <a:graphic>
          <a:graphicData uri="http://schemas.openxmlformats.org/drawingml/2006/table">
            <a:tbl>
              <a:tblPr firstRow="1" bandRow="1">
                <a:tableStyleId>{5C22544A-7EE6-4342-B048-85BDC9FD1C3A}</a:tableStyleId>
              </a:tblPr>
              <a:tblGrid>
                <a:gridCol w="1981200"/>
                <a:gridCol w="990600"/>
                <a:gridCol w="2133600"/>
                <a:gridCol w="990600"/>
              </a:tblGrid>
              <a:tr h="370840">
                <a:tc>
                  <a:txBody>
                    <a:bodyPr/>
                    <a:lstStyle/>
                    <a:p>
                      <a:r>
                        <a:rPr lang="en-US" sz="1200" dirty="0" smtClean="0"/>
                        <a:t>Capital</a:t>
                      </a:r>
                      <a:r>
                        <a:rPr lang="en-US" sz="1200" baseline="0" dirty="0" smtClean="0"/>
                        <a:t> (OE) &amp; Liabilities</a:t>
                      </a:r>
                      <a:endParaRPr lang="en-US" sz="1200" dirty="0"/>
                    </a:p>
                  </a:txBody>
                  <a:tcPr/>
                </a:tc>
                <a:tc>
                  <a:txBody>
                    <a:bodyPr/>
                    <a:lstStyle/>
                    <a:p>
                      <a:r>
                        <a:rPr lang="en-US" sz="1200" dirty="0" smtClean="0"/>
                        <a:t>Amount(</a:t>
                      </a:r>
                      <a:r>
                        <a:rPr lang="en-US" sz="1200" dirty="0" err="1" smtClean="0"/>
                        <a:t>Tk</a:t>
                      </a:r>
                      <a:r>
                        <a:rPr lang="en-US" sz="1200" dirty="0" smtClean="0"/>
                        <a:t>)</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          Assets</a:t>
                      </a:r>
                    </a:p>
                  </a:txBody>
                  <a:tcPr/>
                </a:tc>
                <a:tc>
                  <a:txBody>
                    <a:bodyPr/>
                    <a:lstStyle/>
                    <a:p>
                      <a:r>
                        <a:rPr lang="en-US" sz="1200" dirty="0" smtClean="0"/>
                        <a:t>Amount(</a:t>
                      </a:r>
                      <a:r>
                        <a:rPr lang="en-US" sz="1200" dirty="0" err="1" smtClean="0"/>
                        <a:t>Tk</a:t>
                      </a:r>
                      <a:r>
                        <a:rPr lang="en-US" sz="1200" dirty="0" smtClean="0"/>
                        <a:t>)</a:t>
                      </a:r>
                      <a:endParaRPr lang="en-US" sz="1200" dirty="0"/>
                    </a:p>
                  </a:txBody>
                  <a:tcPr/>
                </a:tc>
              </a:tr>
              <a:tr h="370840">
                <a:tc>
                  <a:txBody>
                    <a:bodyPr/>
                    <a:lstStyle/>
                    <a:p>
                      <a:r>
                        <a:rPr lang="en-US" sz="1200" dirty="0" smtClean="0">
                          <a:latin typeface="Times New Roman" pitchFamily="18" charset="0"/>
                          <a:cs typeface="Times New Roman" pitchFamily="18" charset="0"/>
                        </a:rPr>
                        <a:t>Liabilities:</a:t>
                      </a:r>
                    </a:p>
                    <a:p>
                      <a:r>
                        <a:rPr lang="en-US" sz="1200" dirty="0" smtClean="0">
                          <a:latin typeface="Times New Roman" pitchFamily="18" charset="0"/>
                          <a:cs typeface="Times New Roman" pitchFamily="18" charset="0"/>
                        </a:rPr>
                        <a:t>Sundry Creditors</a:t>
                      </a:r>
                    </a:p>
                    <a:p>
                      <a:r>
                        <a:rPr lang="en-US" sz="1200" dirty="0" smtClean="0">
                          <a:latin typeface="Times New Roman" pitchFamily="18" charset="0"/>
                          <a:cs typeface="Times New Roman" pitchFamily="18" charset="0"/>
                        </a:rPr>
                        <a:t>Bills</a:t>
                      </a:r>
                      <a:r>
                        <a:rPr lang="en-US" sz="1200" baseline="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Payable</a:t>
                      </a:r>
                    </a:p>
                    <a:p>
                      <a:r>
                        <a:rPr lang="en-US" sz="1200" dirty="0" smtClean="0">
                          <a:latin typeface="Times New Roman" pitchFamily="18" charset="0"/>
                          <a:cs typeface="Times New Roman" pitchFamily="18" charset="0"/>
                        </a:rPr>
                        <a:t>Loan from</a:t>
                      </a:r>
                      <a:r>
                        <a:rPr lang="en-US" sz="1200" baseline="0" dirty="0" smtClean="0">
                          <a:latin typeface="Times New Roman" pitchFamily="18" charset="0"/>
                          <a:cs typeface="Times New Roman" pitchFamily="18" charset="0"/>
                        </a:rPr>
                        <a:t> Bank</a:t>
                      </a:r>
                    </a:p>
                    <a:p>
                      <a:r>
                        <a:rPr lang="en-US" sz="1200" baseline="0" dirty="0" smtClean="0">
                          <a:latin typeface="Times New Roman" pitchFamily="18" charset="0"/>
                          <a:cs typeface="Times New Roman" pitchFamily="18" charset="0"/>
                        </a:rPr>
                        <a:t>Bank Overdraft</a:t>
                      </a:r>
                    </a:p>
                    <a:p>
                      <a:r>
                        <a:rPr lang="en-US" sz="1200" baseline="0" dirty="0" smtClean="0">
                          <a:latin typeface="Times New Roman" pitchFamily="18" charset="0"/>
                          <a:cs typeface="Times New Roman" pitchFamily="18" charset="0"/>
                        </a:rPr>
                        <a:t>Outstanding liabilities</a:t>
                      </a:r>
                      <a:r>
                        <a:rPr lang="en-US" sz="1200" baseline="0" dirty="0" smtClean="0">
                          <a:latin typeface="Times New Roman" pitchFamily="18" charset="0"/>
                          <a:cs typeface="Times New Roman" pitchFamily="18" charset="0"/>
                        </a:rPr>
                        <a:t>* Salary</a:t>
                      </a:r>
                      <a:endParaRPr lang="en-US" sz="1200" baseline="0" dirty="0" smtClean="0">
                        <a:latin typeface="Times New Roman" pitchFamily="18" charset="0"/>
                        <a:cs typeface="Times New Roman" pitchFamily="18" charset="0"/>
                      </a:endParaRPr>
                    </a:p>
                    <a:p>
                      <a:endParaRPr lang="en-US" sz="1200" baseline="0" dirty="0" smtClean="0">
                        <a:latin typeface="Times New Roman" pitchFamily="18" charset="0"/>
                        <a:cs typeface="Times New Roman" pitchFamily="18" charset="0"/>
                      </a:endParaRPr>
                    </a:p>
                    <a:p>
                      <a:r>
                        <a:rPr lang="en-US" sz="1200" baseline="0" dirty="0" smtClean="0">
                          <a:latin typeface="Times New Roman" pitchFamily="18" charset="0"/>
                          <a:cs typeface="Times New Roman" pitchFamily="18" charset="0"/>
                        </a:rPr>
                        <a:t>Capital/OE:</a:t>
                      </a:r>
                    </a:p>
                    <a:p>
                      <a:r>
                        <a:rPr lang="en-US" sz="1200" baseline="0" dirty="0" smtClean="0">
                          <a:latin typeface="Times New Roman" pitchFamily="18" charset="0"/>
                          <a:cs typeface="Times New Roman" pitchFamily="18" charset="0"/>
                        </a:rPr>
                        <a:t>Opening Balance </a:t>
                      </a:r>
                      <a:r>
                        <a:rPr lang="en-US" sz="1200" baseline="0" dirty="0" smtClean="0">
                          <a:latin typeface="Times New Roman" pitchFamily="18" charset="0"/>
                          <a:cs typeface="Times New Roman" pitchFamily="18" charset="0"/>
                        </a:rPr>
                        <a:t> 70000</a:t>
                      </a:r>
                      <a:endParaRPr lang="en-US" sz="1200" baseline="0" dirty="0" smtClean="0">
                        <a:latin typeface="Times New Roman" pitchFamily="18" charset="0"/>
                        <a:cs typeface="Times New Roman" pitchFamily="18" charset="0"/>
                      </a:endParaRPr>
                    </a:p>
                    <a:p>
                      <a:r>
                        <a:rPr lang="en-US" sz="1200" u="sng" baseline="0" dirty="0" smtClean="0">
                          <a:latin typeface="Times New Roman" pitchFamily="18" charset="0"/>
                          <a:cs typeface="Times New Roman" pitchFamily="18" charset="0"/>
                        </a:rPr>
                        <a:t>Add: Net Profit  </a:t>
                      </a:r>
                      <a:r>
                        <a:rPr lang="en-US" sz="1200" u="sng" baseline="0" dirty="0" smtClean="0">
                          <a:latin typeface="Times New Roman" pitchFamily="18" charset="0"/>
                          <a:cs typeface="Times New Roman" pitchFamily="18" charset="0"/>
                        </a:rPr>
                        <a:t>  94500</a:t>
                      </a:r>
                    </a:p>
                    <a:p>
                      <a:r>
                        <a:rPr lang="en-US" sz="1200" baseline="0" dirty="0" smtClean="0">
                          <a:latin typeface="Times New Roman" pitchFamily="18" charset="0"/>
                          <a:cs typeface="Times New Roman" pitchFamily="18" charset="0"/>
                        </a:rPr>
                        <a:t>Total                   164500</a:t>
                      </a:r>
                      <a:endParaRPr lang="en-US" sz="1200" baseline="0" dirty="0" smtClean="0">
                        <a:latin typeface="Times New Roman" pitchFamily="18" charset="0"/>
                        <a:cs typeface="Times New Roman" pitchFamily="18" charset="0"/>
                      </a:endParaRPr>
                    </a:p>
                    <a:p>
                      <a:r>
                        <a:rPr lang="en-US" sz="1200" u="sng" baseline="0" dirty="0" smtClean="0">
                          <a:latin typeface="Times New Roman" pitchFamily="18" charset="0"/>
                          <a:cs typeface="Times New Roman" pitchFamily="18" charset="0"/>
                        </a:rPr>
                        <a:t>Less: </a:t>
                      </a:r>
                      <a:r>
                        <a:rPr lang="en-US" sz="1200" u="sng" baseline="0" dirty="0" smtClean="0">
                          <a:latin typeface="Times New Roman" pitchFamily="18" charset="0"/>
                          <a:cs typeface="Times New Roman" pitchFamily="18" charset="0"/>
                        </a:rPr>
                        <a:t>Drawings…15000</a:t>
                      </a:r>
                      <a:endParaRPr lang="en-US" sz="1200" u="sng" dirty="0">
                        <a:latin typeface="Times New Roman" pitchFamily="18" charset="0"/>
                        <a:cs typeface="Times New Roman" pitchFamily="18" charset="0"/>
                      </a:endParaRPr>
                    </a:p>
                  </a:txBody>
                  <a:tcPr/>
                </a:tc>
                <a:tc>
                  <a:txBody>
                    <a:bodyPr/>
                    <a:lstStyle/>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25000</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40000</a:t>
                      </a:r>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10000</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1500</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149500</a:t>
                      </a:r>
                      <a:endParaRPr lang="en-US" sz="1200" dirty="0" smtClean="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Cash in Hand</a:t>
                      </a:r>
                    </a:p>
                    <a:p>
                      <a:r>
                        <a:rPr lang="en-US" sz="1200" dirty="0" smtClean="0">
                          <a:latin typeface="Times New Roman" pitchFamily="18" charset="0"/>
                          <a:cs typeface="Times New Roman" pitchFamily="18" charset="0"/>
                        </a:rPr>
                        <a:t>Cash at</a:t>
                      </a:r>
                      <a:r>
                        <a:rPr lang="en-US" sz="1200" baseline="0" dirty="0" smtClean="0">
                          <a:latin typeface="Times New Roman" pitchFamily="18" charset="0"/>
                          <a:cs typeface="Times New Roman" pitchFamily="18" charset="0"/>
                        </a:rPr>
                        <a:t> Bank</a:t>
                      </a:r>
                    </a:p>
                    <a:p>
                      <a:r>
                        <a:rPr lang="en-US" sz="1200" baseline="0" dirty="0" smtClean="0">
                          <a:latin typeface="Times New Roman" pitchFamily="18" charset="0"/>
                          <a:cs typeface="Times New Roman" pitchFamily="18" charset="0"/>
                        </a:rPr>
                        <a:t>Bills Receivable</a:t>
                      </a:r>
                    </a:p>
                    <a:p>
                      <a:r>
                        <a:rPr lang="en-US" sz="1200" baseline="0" dirty="0" smtClean="0">
                          <a:latin typeface="Times New Roman" pitchFamily="18" charset="0"/>
                          <a:cs typeface="Times New Roman" pitchFamily="18" charset="0"/>
                        </a:rPr>
                        <a:t>Closing Stock**</a:t>
                      </a:r>
                    </a:p>
                    <a:p>
                      <a:r>
                        <a:rPr lang="en-US" sz="1200" baseline="0" dirty="0" smtClean="0">
                          <a:latin typeface="Times New Roman" pitchFamily="18" charset="0"/>
                          <a:cs typeface="Times New Roman" pitchFamily="18" charset="0"/>
                        </a:rPr>
                        <a:t>Investment</a:t>
                      </a:r>
                    </a:p>
                    <a:p>
                      <a:r>
                        <a:rPr lang="en-US" sz="1200" baseline="0" dirty="0" smtClean="0">
                          <a:latin typeface="Times New Roman" pitchFamily="18" charset="0"/>
                          <a:cs typeface="Times New Roman" pitchFamily="18" charset="0"/>
                        </a:rPr>
                        <a:t>Sundry </a:t>
                      </a:r>
                      <a:r>
                        <a:rPr lang="en-US" sz="1200" baseline="0" dirty="0" smtClean="0">
                          <a:latin typeface="Times New Roman" pitchFamily="18" charset="0"/>
                          <a:cs typeface="Times New Roman" pitchFamily="18" charset="0"/>
                        </a:rPr>
                        <a:t>Debtors (20000-1000)</a:t>
                      </a:r>
                      <a:endParaRPr lang="en-US" sz="1200" baseline="0" dirty="0" smtClean="0">
                        <a:latin typeface="Times New Roman" pitchFamily="18" charset="0"/>
                        <a:cs typeface="Times New Roman" pitchFamily="18" charset="0"/>
                      </a:endParaRPr>
                    </a:p>
                    <a:p>
                      <a:r>
                        <a:rPr lang="en-US" sz="1200" baseline="0" dirty="0" smtClean="0">
                          <a:latin typeface="Times New Roman" pitchFamily="18" charset="0"/>
                          <a:cs typeface="Times New Roman" pitchFamily="18" charset="0"/>
                        </a:rPr>
                        <a:t>Furniture (less depreciation</a:t>
                      </a:r>
                      <a:r>
                        <a:rPr lang="en-US" sz="1200" baseline="0" dirty="0" smtClean="0">
                          <a:latin typeface="Times New Roman" pitchFamily="18" charset="0"/>
                          <a:cs typeface="Times New Roman" pitchFamily="18" charset="0"/>
                        </a:rPr>
                        <a:t>) (20000-2000)</a:t>
                      </a:r>
                      <a:endParaRPr lang="en-US" sz="1200" baseline="0" dirty="0" smtClean="0">
                        <a:latin typeface="Times New Roman" pitchFamily="18" charset="0"/>
                        <a:cs typeface="Times New Roman" pitchFamily="18" charset="0"/>
                      </a:endParaRPr>
                    </a:p>
                    <a:p>
                      <a:r>
                        <a:rPr lang="en-US" sz="1200" baseline="0" dirty="0" smtClean="0">
                          <a:latin typeface="Times New Roman" pitchFamily="18" charset="0"/>
                          <a:cs typeface="Times New Roman" pitchFamily="18" charset="0"/>
                        </a:rPr>
                        <a:t>Machineries(less depreciation)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Times New Roman" pitchFamily="18" charset="0"/>
                          <a:cs typeface="Times New Roman" pitchFamily="18" charset="0"/>
                        </a:rPr>
                        <a:t>Vehicles(less depreciation)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Times New Roman" pitchFamily="18" charset="0"/>
                          <a:cs typeface="Times New Roman" pitchFamily="18" charset="0"/>
                        </a:rPr>
                        <a:t>Land and Building (less </a:t>
                      </a:r>
                      <a:r>
                        <a:rPr lang="en-US" sz="1200" baseline="0" dirty="0" smtClean="0">
                          <a:latin typeface="Times New Roman" pitchFamily="18" charset="0"/>
                          <a:cs typeface="Times New Roman" pitchFamily="18" charset="0"/>
                        </a:rPr>
                        <a:t>depreciation 50000-2500)</a:t>
                      </a:r>
                      <a:endParaRPr lang="en-US" sz="1200" baseline="0" dirty="0" smtClean="0">
                        <a:latin typeface="Times New Roman" pitchFamily="18" charset="0"/>
                        <a:cs typeface="Times New Roman" pitchFamily="18" charset="0"/>
                      </a:endParaRPr>
                    </a:p>
                    <a:p>
                      <a:r>
                        <a:rPr lang="en-US" sz="1200" baseline="0" dirty="0" smtClean="0">
                          <a:latin typeface="Times New Roman" pitchFamily="18" charset="0"/>
                          <a:cs typeface="Times New Roman" pitchFamily="18" charset="0"/>
                        </a:rPr>
                        <a:t>Good Will</a:t>
                      </a:r>
                    </a:p>
                    <a:p>
                      <a:r>
                        <a:rPr lang="en-US" sz="1200" baseline="0" dirty="0" smtClean="0">
                          <a:latin typeface="Times New Roman" pitchFamily="18" charset="0"/>
                          <a:cs typeface="Times New Roman" pitchFamily="18" charset="0"/>
                        </a:rPr>
                        <a:t>Prepaid Expenses</a:t>
                      </a:r>
                      <a:r>
                        <a:rPr lang="en-US" sz="1200" baseline="0" dirty="0" smtClean="0">
                          <a:latin typeface="Times New Roman" pitchFamily="18" charset="0"/>
                          <a:cs typeface="Times New Roman" pitchFamily="18" charset="0"/>
                        </a:rPr>
                        <a:t>*</a:t>
                      </a:r>
                    </a:p>
                    <a:p>
                      <a:r>
                        <a:rPr lang="en-US" sz="1200" baseline="0" dirty="0" smtClean="0">
                          <a:latin typeface="Times New Roman" pitchFamily="18" charset="0"/>
                          <a:cs typeface="Times New Roman" pitchFamily="18" charset="0"/>
                        </a:rPr>
                        <a:t>Rent </a:t>
                      </a:r>
                    </a:p>
                    <a:p>
                      <a:r>
                        <a:rPr lang="en-US" sz="1200" baseline="0" dirty="0" smtClean="0">
                          <a:latin typeface="Times New Roman" pitchFamily="18" charset="0"/>
                          <a:cs typeface="Times New Roman" pitchFamily="18" charset="0"/>
                        </a:rPr>
                        <a:t>Stationery</a:t>
                      </a:r>
                      <a:endParaRPr lang="en-US" sz="1200" baseline="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txBody>
                  <a:tcPr/>
                </a:tc>
                <a:tc>
                  <a:txBody>
                    <a:bodyPr/>
                    <a:lstStyle/>
                    <a:p>
                      <a:r>
                        <a:rPr lang="en-US" sz="1200" dirty="0" smtClean="0">
                          <a:latin typeface="Times New Roman" pitchFamily="18" charset="0"/>
                          <a:cs typeface="Times New Roman" pitchFamily="18" charset="0"/>
                        </a:rPr>
                        <a:t>    </a:t>
                      </a:r>
                      <a:endParaRPr lang="en-US" sz="1200" dirty="0">
                        <a:latin typeface="Times New Roman" pitchFamily="18" charset="0"/>
                        <a:cs typeface="Times New Roman" pitchFamily="18" charset="0"/>
                      </a:endParaRPr>
                    </a:p>
                  </a:txBody>
                  <a:tcPr/>
                </a:tc>
              </a:tr>
              <a:tr h="370840">
                <a:tc>
                  <a:txBody>
                    <a:bodyPr/>
                    <a:lstStyle/>
                    <a:p>
                      <a:r>
                        <a:rPr lang="en-US" sz="1200" dirty="0" smtClean="0"/>
                        <a:t>Total</a:t>
                      </a:r>
                      <a:endParaRPr lang="en-US" sz="1200" dirty="0"/>
                    </a:p>
                  </a:txBody>
                  <a:tcPr/>
                </a:tc>
                <a:tc>
                  <a:txBody>
                    <a:bodyPr/>
                    <a:lstStyle/>
                    <a:p>
                      <a:endParaRPr lang="en-US" sz="1200" dirty="0"/>
                    </a:p>
                  </a:txBody>
                  <a:tcPr/>
                </a:tc>
                <a:tc>
                  <a:txBody>
                    <a:bodyPr/>
                    <a:lstStyle/>
                    <a:p>
                      <a:r>
                        <a:rPr lang="en-US" sz="1200" dirty="0" smtClean="0"/>
                        <a:t>Total</a:t>
                      </a:r>
                      <a:endParaRPr lang="en-US" sz="1200" dirty="0"/>
                    </a:p>
                  </a:txBody>
                  <a:tcPr/>
                </a:tc>
                <a:tc>
                  <a:txBody>
                    <a:bodyPr/>
                    <a:lstStyle/>
                    <a:p>
                      <a:r>
                        <a:rPr lang="en-US" sz="1200" dirty="0" smtClean="0"/>
                        <a:t>500000</a:t>
                      </a:r>
                      <a:endParaRPr lang="en-US" sz="1200" dirty="0"/>
                    </a:p>
                  </a:txBody>
                  <a:tcPr/>
                </a:tc>
              </a:tr>
            </a:tbl>
          </a:graphicData>
        </a:graphic>
      </p:graphicFrame>
    </p:spTree>
    <p:extLst>
      <p:ext uri="{BB962C8B-B14F-4D97-AF65-F5344CB8AC3E}">
        <p14:creationId xmlns:p14="http://schemas.microsoft.com/office/powerpoint/2010/main" val="15189482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01994087"/>
              </p:ext>
            </p:extLst>
          </p:nvPr>
        </p:nvGraphicFramePr>
        <p:xfrm>
          <a:off x="381000" y="647254"/>
          <a:ext cx="5867400" cy="4286250"/>
        </p:xfrm>
        <a:graphic>
          <a:graphicData uri="http://schemas.openxmlformats.org/drawingml/2006/table">
            <a:tbl>
              <a:tblPr firstRow="1" firstCol="1" lastRow="1" lastCol="1" bandRow="1" bandCol="1">
                <a:tableStyleId>{5C22544A-7EE6-4342-B048-85BDC9FD1C3A}</a:tableStyleId>
              </a:tblPr>
              <a:tblGrid>
                <a:gridCol w="1066800"/>
                <a:gridCol w="685800"/>
                <a:gridCol w="1314450"/>
                <a:gridCol w="628650"/>
                <a:gridCol w="2171700"/>
              </a:tblGrid>
              <a:tr h="44450">
                <a:tc>
                  <a:txBody>
                    <a:bodyPr/>
                    <a:lstStyle/>
                    <a:p>
                      <a:pPr marL="0" marR="0" algn="just">
                        <a:spcBef>
                          <a:spcPts val="0"/>
                        </a:spcBef>
                        <a:spcAft>
                          <a:spcPts val="0"/>
                        </a:spcAft>
                      </a:pPr>
                      <a:r>
                        <a:rPr lang="en-US" sz="1000" dirty="0">
                          <a:effectLst/>
                        </a:rPr>
                        <a:t>Particulars</a:t>
                      </a:r>
                      <a:endParaRPr lang="en-US" sz="1200" dirty="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dirty="0">
                          <a:effectLst/>
                        </a:rPr>
                        <a:t>Amount</a:t>
                      </a:r>
                      <a:endParaRPr lang="en-US" sz="1200" dirty="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a:effectLst/>
                        </a:rPr>
                        <a:t>Particulars</a:t>
                      </a:r>
                      <a:endParaRPr lang="en-US" sz="120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a:effectLst/>
                        </a:rPr>
                        <a:t>Amount</a:t>
                      </a:r>
                      <a:endParaRPr lang="en-US" sz="1200">
                        <a:effectLst/>
                        <a:latin typeface="Times New Roman"/>
                        <a:ea typeface="Times New Roman"/>
                      </a:endParaRPr>
                    </a:p>
                  </a:txBody>
                  <a:tcPr marL="68580" marR="68580" marT="0" marB="0"/>
                </a:tc>
                <a:tc rowSpan="22">
                  <a:txBody>
                    <a:bodyPr/>
                    <a:lstStyle/>
                    <a:p>
                      <a:pPr marL="0" marR="0" algn="just">
                        <a:spcBef>
                          <a:spcPts val="0"/>
                        </a:spcBef>
                        <a:spcAft>
                          <a:spcPts val="0"/>
                        </a:spcAft>
                      </a:pPr>
                      <a:r>
                        <a:rPr lang="en-US" sz="1000" dirty="0">
                          <a:effectLst/>
                        </a:rPr>
                        <a:t>Adjustments;</a:t>
                      </a:r>
                      <a:endParaRPr lang="en-US" sz="1200" dirty="0">
                        <a:effectLst/>
                      </a:endParaRPr>
                    </a:p>
                    <a:p>
                      <a:pPr marL="0" marR="0" algn="just">
                        <a:spcBef>
                          <a:spcPts val="0"/>
                        </a:spcBef>
                        <a:spcAft>
                          <a:spcPts val="0"/>
                        </a:spcAft>
                      </a:pPr>
                      <a:r>
                        <a:rPr lang="en-US" sz="1000" dirty="0">
                          <a:effectLst/>
                        </a:rPr>
                        <a:t>1</a:t>
                      </a:r>
                      <a:r>
                        <a:rPr lang="en-US" sz="1000" dirty="0">
                          <a:solidFill>
                            <a:srgbClr val="FF0000"/>
                          </a:solidFill>
                          <a:effectLst/>
                        </a:rPr>
                        <a:t>. Closing stock was valued at TK55000.</a:t>
                      </a:r>
                      <a:endParaRPr lang="en-US" sz="1200" dirty="0">
                        <a:solidFill>
                          <a:srgbClr val="FF0000"/>
                        </a:solidFill>
                        <a:effectLst/>
                      </a:endParaRPr>
                    </a:p>
                    <a:p>
                      <a:pPr marL="0" marR="0" algn="just">
                        <a:spcBef>
                          <a:spcPts val="0"/>
                        </a:spcBef>
                        <a:spcAft>
                          <a:spcPts val="0"/>
                        </a:spcAft>
                      </a:pPr>
                      <a:r>
                        <a:rPr lang="en-US" sz="1000" dirty="0">
                          <a:solidFill>
                            <a:srgbClr val="FF0000"/>
                          </a:solidFill>
                          <a:effectLst/>
                        </a:rPr>
                        <a:t>2. Depreciate furniture by 10% &amp; buildings by 5%</a:t>
                      </a:r>
                      <a:endParaRPr lang="en-US" sz="1200" dirty="0">
                        <a:solidFill>
                          <a:srgbClr val="FF0000"/>
                        </a:solidFill>
                        <a:effectLst/>
                      </a:endParaRPr>
                    </a:p>
                    <a:p>
                      <a:pPr marL="0" marR="0" algn="just">
                        <a:spcBef>
                          <a:spcPts val="0"/>
                        </a:spcBef>
                        <a:spcAft>
                          <a:spcPts val="0"/>
                        </a:spcAft>
                      </a:pPr>
                      <a:r>
                        <a:rPr lang="en-US" sz="1000" dirty="0">
                          <a:solidFill>
                            <a:srgbClr val="FF0000"/>
                          </a:solidFill>
                          <a:effectLst/>
                        </a:rPr>
                        <a:t>3.Salaries due Tk1500 and rent prepaid </a:t>
                      </a:r>
                      <a:r>
                        <a:rPr lang="en-US" sz="1000" dirty="0" err="1" smtClean="0">
                          <a:solidFill>
                            <a:srgbClr val="FF0000"/>
                          </a:solidFill>
                          <a:effectLst/>
                        </a:rPr>
                        <a:t>Tk</a:t>
                      </a:r>
                      <a:r>
                        <a:rPr lang="en-US" sz="1000" dirty="0" smtClean="0">
                          <a:solidFill>
                            <a:srgbClr val="FF0000"/>
                          </a:solidFill>
                          <a:effectLst/>
                        </a:rPr>
                        <a:t> 500.</a:t>
                      </a:r>
                      <a:endParaRPr lang="en-US" sz="1200" dirty="0">
                        <a:solidFill>
                          <a:srgbClr val="FF0000"/>
                        </a:solidFill>
                        <a:effectLst/>
                      </a:endParaRPr>
                    </a:p>
                    <a:p>
                      <a:pPr marL="0" marR="0" algn="just">
                        <a:spcBef>
                          <a:spcPts val="0"/>
                        </a:spcBef>
                        <a:spcAft>
                          <a:spcPts val="0"/>
                        </a:spcAft>
                      </a:pPr>
                      <a:r>
                        <a:rPr lang="en-US" sz="1000" dirty="0">
                          <a:solidFill>
                            <a:srgbClr val="FF0000"/>
                          </a:solidFill>
                          <a:effectLst/>
                        </a:rPr>
                        <a:t>4. Make a reserve for bad debts 5% on S/debtors.</a:t>
                      </a:r>
                      <a:endParaRPr lang="en-US" sz="1200" dirty="0">
                        <a:solidFill>
                          <a:srgbClr val="FF0000"/>
                        </a:solidFill>
                        <a:effectLst/>
                      </a:endParaRPr>
                    </a:p>
                    <a:p>
                      <a:pPr marL="0" marR="0" algn="just">
                        <a:spcBef>
                          <a:spcPts val="0"/>
                        </a:spcBef>
                        <a:spcAft>
                          <a:spcPts val="0"/>
                        </a:spcAft>
                      </a:pPr>
                      <a:r>
                        <a:rPr lang="en-US" sz="1000" dirty="0">
                          <a:solidFill>
                            <a:srgbClr val="FF0000"/>
                          </a:solidFill>
                          <a:effectLst/>
                        </a:rPr>
                        <a:t>5. Stationery unused Tk. 1000.  </a:t>
                      </a:r>
                      <a:endParaRPr lang="en-US" sz="1200" dirty="0">
                        <a:solidFill>
                          <a:srgbClr val="FF0000"/>
                        </a:solidFill>
                        <a:effectLst/>
                        <a:latin typeface="Times New Roman"/>
                        <a:ea typeface="Times New Roman"/>
                      </a:endParaRPr>
                    </a:p>
                  </a:txBody>
                  <a:tcPr marL="68580" marR="68580" marT="0" marB="0"/>
                </a:tc>
              </a:tr>
              <a:tr h="219075">
                <a:tc>
                  <a:txBody>
                    <a:bodyPr/>
                    <a:lstStyle/>
                    <a:p>
                      <a:pPr marL="0" marR="0" algn="just">
                        <a:spcBef>
                          <a:spcPts val="0"/>
                        </a:spcBef>
                        <a:spcAft>
                          <a:spcPts val="0"/>
                        </a:spcAft>
                      </a:pPr>
                      <a:r>
                        <a:rPr lang="en-US" sz="1000" dirty="0" smtClean="0">
                          <a:effectLst/>
                        </a:rPr>
                        <a:t>Drawings</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15,000</a:t>
                      </a:r>
                      <a:endParaRPr lang="en-US" sz="1200" dirty="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dirty="0">
                          <a:effectLst/>
                        </a:rPr>
                        <a:t>Sales</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2,64,000</a:t>
                      </a:r>
                      <a:endParaRPr lang="en-US" sz="1200" dirty="0">
                        <a:effectLst/>
                        <a:latin typeface="Times New Roman"/>
                        <a:ea typeface="Times New Roman"/>
                      </a:endParaRPr>
                    </a:p>
                  </a:txBody>
                  <a:tcPr marL="68580" marR="68580" marT="0" marB="0"/>
                </a:tc>
                <a:tc vMerge="1">
                  <a:txBody>
                    <a:bodyPr/>
                    <a:lstStyle/>
                    <a:p>
                      <a:endParaRPr lang="en-US"/>
                    </a:p>
                  </a:txBody>
                  <a:tcPr/>
                </a:tc>
              </a:tr>
              <a:tr h="219075">
                <a:tc>
                  <a:txBody>
                    <a:bodyPr/>
                    <a:lstStyle/>
                    <a:p>
                      <a:pPr marL="0" marR="0" algn="just">
                        <a:spcBef>
                          <a:spcPts val="0"/>
                        </a:spcBef>
                        <a:spcAft>
                          <a:spcPts val="0"/>
                        </a:spcAft>
                      </a:pPr>
                      <a:r>
                        <a:rPr lang="en-US" sz="1000" dirty="0">
                          <a:effectLst/>
                        </a:rPr>
                        <a:t>Buildings</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50,000</a:t>
                      </a:r>
                      <a:endParaRPr lang="en-US" sz="1200" dirty="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dirty="0">
                          <a:effectLst/>
                        </a:rPr>
                        <a:t>Return out</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5,000</a:t>
                      </a:r>
                      <a:endParaRPr lang="en-US" sz="1200" dirty="0">
                        <a:effectLst/>
                        <a:latin typeface="Times New Roman"/>
                        <a:ea typeface="Times New Roman"/>
                      </a:endParaRPr>
                    </a:p>
                  </a:txBody>
                  <a:tcPr marL="68580" marR="68580" marT="0" marB="0"/>
                </a:tc>
                <a:tc vMerge="1">
                  <a:txBody>
                    <a:bodyPr/>
                    <a:lstStyle/>
                    <a:p>
                      <a:endParaRPr lang="en-US"/>
                    </a:p>
                  </a:txBody>
                  <a:tcPr/>
                </a:tc>
              </a:tr>
              <a:tr h="219075">
                <a:tc>
                  <a:txBody>
                    <a:bodyPr/>
                    <a:lstStyle/>
                    <a:p>
                      <a:pPr marL="0" marR="0" algn="just">
                        <a:spcBef>
                          <a:spcPts val="0"/>
                        </a:spcBef>
                        <a:spcAft>
                          <a:spcPts val="0"/>
                        </a:spcAft>
                      </a:pPr>
                      <a:r>
                        <a:rPr lang="en-US" sz="1000" dirty="0" smtClean="0">
                          <a:effectLst/>
                        </a:rPr>
                        <a:t>Furniture</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20,000</a:t>
                      </a:r>
                      <a:endParaRPr lang="en-US" sz="1200" dirty="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dirty="0">
                          <a:effectLst/>
                        </a:rPr>
                        <a:t>S/Creditors</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25,000</a:t>
                      </a:r>
                      <a:endParaRPr lang="en-US" sz="1200">
                        <a:effectLst/>
                        <a:latin typeface="Times New Roman"/>
                        <a:ea typeface="Times New Roman"/>
                      </a:endParaRPr>
                    </a:p>
                  </a:txBody>
                  <a:tcPr marL="68580" marR="68580" marT="0" marB="0"/>
                </a:tc>
                <a:tc vMerge="1">
                  <a:txBody>
                    <a:bodyPr/>
                    <a:lstStyle/>
                    <a:p>
                      <a:endParaRPr lang="en-US"/>
                    </a:p>
                  </a:txBody>
                  <a:tcPr/>
                </a:tc>
              </a:tr>
              <a:tr h="219075">
                <a:tc>
                  <a:txBody>
                    <a:bodyPr/>
                    <a:lstStyle/>
                    <a:p>
                      <a:pPr marL="0" marR="0" algn="just">
                        <a:spcBef>
                          <a:spcPts val="0"/>
                        </a:spcBef>
                        <a:spcAft>
                          <a:spcPts val="0"/>
                        </a:spcAft>
                      </a:pPr>
                      <a:r>
                        <a:rPr lang="en-US" sz="1000" dirty="0">
                          <a:effectLst/>
                        </a:rPr>
                        <a:t>General expense</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3,000</a:t>
                      </a:r>
                      <a:endParaRPr lang="en-US" sz="120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dirty="0">
                          <a:effectLst/>
                        </a:rPr>
                        <a:t>Interest </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3,000</a:t>
                      </a:r>
                      <a:endParaRPr lang="en-US" sz="1200">
                        <a:effectLst/>
                        <a:latin typeface="Times New Roman"/>
                        <a:ea typeface="Times New Roman"/>
                      </a:endParaRPr>
                    </a:p>
                  </a:txBody>
                  <a:tcPr marL="68580" marR="68580" marT="0" marB="0"/>
                </a:tc>
                <a:tc vMerge="1">
                  <a:txBody>
                    <a:bodyPr/>
                    <a:lstStyle/>
                    <a:p>
                      <a:endParaRPr lang="en-US"/>
                    </a:p>
                  </a:txBody>
                  <a:tcPr/>
                </a:tc>
              </a:tr>
              <a:tr h="114300">
                <a:tc>
                  <a:txBody>
                    <a:bodyPr/>
                    <a:lstStyle/>
                    <a:p>
                      <a:pPr marL="0" marR="0" algn="just">
                        <a:spcBef>
                          <a:spcPts val="0"/>
                        </a:spcBef>
                        <a:spcAft>
                          <a:spcPts val="0"/>
                        </a:spcAft>
                      </a:pPr>
                      <a:r>
                        <a:rPr lang="en-US" sz="1000" dirty="0" smtClean="0">
                          <a:effectLst/>
                        </a:rPr>
                        <a:t>Stock(1-1-15)</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25,000</a:t>
                      </a:r>
                      <a:endParaRPr lang="en-US" sz="1200" dirty="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dirty="0">
                          <a:effectLst/>
                        </a:rPr>
                        <a:t>Discount</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3,000</a:t>
                      </a:r>
                      <a:endParaRPr lang="en-US" sz="1200">
                        <a:effectLst/>
                        <a:latin typeface="Times New Roman"/>
                        <a:ea typeface="Times New Roman"/>
                      </a:endParaRPr>
                    </a:p>
                  </a:txBody>
                  <a:tcPr marL="68580" marR="68580" marT="0" marB="0"/>
                </a:tc>
                <a:tc vMerge="1">
                  <a:txBody>
                    <a:bodyPr/>
                    <a:lstStyle/>
                    <a:p>
                      <a:endParaRPr lang="en-US"/>
                    </a:p>
                  </a:txBody>
                  <a:tcPr/>
                </a:tc>
              </a:tr>
              <a:tr h="161925">
                <a:tc>
                  <a:txBody>
                    <a:bodyPr/>
                    <a:lstStyle/>
                    <a:p>
                      <a:pPr marL="0" marR="0" algn="just">
                        <a:spcBef>
                          <a:spcPts val="0"/>
                        </a:spcBef>
                        <a:spcAft>
                          <a:spcPts val="0"/>
                        </a:spcAft>
                      </a:pPr>
                      <a:r>
                        <a:rPr lang="en-US" sz="1000" dirty="0">
                          <a:effectLst/>
                        </a:rPr>
                        <a:t>S/Debtors</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a:t>
                      </a:r>
                      <a:r>
                        <a:rPr lang="en-US" sz="1000" dirty="0">
                          <a:solidFill>
                            <a:srgbClr val="C00000"/>
                          </a:solidFill>
                          <a:effectLst/>
                        </a:rPr>
                        <a:t>20,000</a:t>
                      </a:r>
                      <a:endParaRPr lang="en-US" sz="1200" dirty="0">
                        <a:solidFill>
                          <a:srgbClr val="C00000"/>
                        </a:solidFill>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dirty="0" smtClean="0">
                          <a:effectLst/>
                        </a:rPr>
                        <a:t>Capital (OE)</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70,000</a:t>
                      </a:r>
                      <a:endParaRPr lang="en-US" sz="1200" dirty="0">
                        <a:effectLst/>
                        <a:latin typeface="Times New Roman"/>
                        <a:ea typeface="Times New Roman"/>
                      </a:endParaRPr>
                    </a:p>
                  </a:txBody>
                  <a:tcPr marL="68580" marR="68580" marT="0" marB="0"/>
                </a:tc>
                <a:tc vMerge="1">
                  <a:txBody>
                    <a:bodyPr/>
                    <a:lstStyle/>
                    <a:p>
                      <a:endParaRPr lang="en-US"/>
                    </a:p>
                  </a:txBody>
                  <a:tcPr/>
                </a:tc>
              </a:tr>
              <a:tr h="209550">
                <a:tc>
                  <a:txBody>
                    <a:bodyPr/>
                    <a:lstStyle/>
                    <a:p>
                      <a:pPr marL="0" marR="0" algn="just">
                        <a:spcBef>
                          <a:spcPts val="0"/>
                        </a:spcBef>
                        <a:spcAft>
                          <a:spcPts val="0"/>
                        </a:spcAft>
                      </a:pPr>
                      <a:r>
                        <a:rPr lang="en-US" sz="1000" dirty="0">
                          <a:effectLst/>
                        </a:rPr>
                        <a:t>Cash in hand</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5,000</a:t>
                      </a:r>
                      <a:endParaRPr lang="en-US" sz="1200" dirty="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dirty="0">
                          <a:effectLst/>
                        </a:rPr>
                        <a:t>10%Loan </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40,000</a:t>
                      </a:r>
                      <a:endParaRPr lang="en-US" sz="1200">
                        <a:effectLst/>
                        <a:latin typeface="Times New Roman"/>
                        <a:ea typeface="Times New Roman"/>
                      </a:endParaRPr>
                    </a:p>
                  </a:txBody>
                  <a:tcPr marL="68580" marR="68580" marT="0" marB="0"/>
                </a:tc>
                <a:tc vMerge="1">
                  <a:txBody>
                    <a:bodyPr/>
                    <a:lstStyle/>
                    <a:p>
                      <a:endParaRPr lang="en-US"/>
                    </a:p>
                  </a:txBody>
                  <a:tcPr/>
                </a:tc>
              </a:tr>
              <a:tr h="104775">
                <a:tc>
                  <a:txBody>
                    <a:bodyPr/>
                    <a:lstStyle/>
                    <a:p>
                      <a:pPr marL="0" marR="0" algn="just">
                        <a:spcBef>
                          <a:spcPts val="0"/>
                        </a:spcBef>
                        <a:spcAft>
                          <a:spcPts val="0"/>
                        </a:spcAft>
                      </a:pPr>
                      <a:r>
                        <a:rPr lang="en-US" sz="1000" dirty="0">
                          <a:effectLst/>
                        </a:rPr>
                        <a:t>Cash at Bank</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15,000</a:t>
                      </a:r>
                      <a:endParaRPr lang="en-US" sz="120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dirty="0">
                          <a:effectLst/>
                        </a:rPr>
                        <a:t>Bank overdraft</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10,000</a:t>
                      </a:r>
                      <a:endParaRPr lang="en-US" sz="1200">
                        <a:effectLst/>
                        <a:latin typeface="Times New Roman"/>
                        <a:ea typeface="Times New Roman"/>
                      </a:endParaRPr>
                    </a:p>
                  </a:txBody>
                  <a:tcPr marL="68580" marR="68580" marT="0" marB="0"/>
                </a:tc>
                <a:tc vMerge="1">
                  <a:txBody>
                    <a:bodyPr/>
                    <a:lstStyle/>
                    <a:p>
                      <a:endParaRPr lang="en-US"/>
                    </a:p>
                  </a:txBody>
                  <a:tcPr/>
                </a:tc>
              </a:tr>
              <a:tr h="152400">
                <a:tc>
                  <a:txBody>
                    <a:bodyPr/>
                    <a:lstStyle/>
                    <a:p>
                      <a:pPr marL="0" marR="0" algn="just">
                        <a:spcBef>
                          <a:spcPts val="0"/>
                        </a:spcBef>
                        <a:spcAft>
                          <a:spcPts val="0"/>
                        </a:spcAft>
                      </a:pPr>
                      <a:r>
                        <a:rPr lang="en-US" sz="1000" dirty="0">
                          <a:effectLst/>
                        </a:rPr>
                        <a:t>Purchases</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150,000</a:t>
                      </a:r>
                      <a:endParaRPr lang="en-US" sz="1200" dirty="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dirty="0">
                          <a:effectLst/>
                        </a:rPr>
                        <a:t> </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a:t>
                      </a:r>
                      <a:endParaRPr lang="en-US" sz="1200">
                        <a:effectLst/>
                        <a:latin typeface="Times New Roman"/>
                        <a:ea typeface="Times New Roman"/>
                      </a:endParaRPr>
                    </a:p>
                  </a:txBody>
                  <a:tcPr marL="68580" marR="68580" marT="0" marB="0"/>
                </a:tc>
                <a:tc vMerge="1">
                  <a:txBody>
                    <a:bodyPr/>
                    <a:lstStyle/>
                    <a:p>
                      <a:endParaRPr lang="en-US"/>
                    </a:p>
                  </a:txBody>
                  <a:tcPr/>
                </a:tc>
              </a:tr>
              <a:tr h="200025">
                <a:tc>
                  <a:txBody>
                    <a:bodyPr/>
                    <a:lstStyle/>
                    <a:p>
                      <a:pPr marL="0" marR="0" algn="just">
                        <a:spcBef>
                          <a:spcPts val="0"/>
                        </a:spcBef>
                        <a:spcAft>
                          <a:spcPts val="0"/>
                        </a:spcAft>
                      </a:pPr>
                      <a:r>
                        <a:rPr lang="en-US" sz="1000" dirty="0">
                          <a:effectLst/>
                        </a:rPr>
                        <a:t>Wages</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15,000</a:t>
                      </a:r>
                      <a:endParaRPr lang="en-US" sz="1200" dirty="0">
                        <a:effectLst/>
                        <a:latin typeface="Times New Roman"/>
                        <a:ea typeface="Times New Roman"/>
                      </a:endParaRPr>
                    </a:p>
                  </a:txBody>
                  <a:tcPr marL="68580" marR="68580" marT="0" marB="0"/>
                </a:tc>
                <a:tc rowSpan="12">
                  <a:txBody>
                    <a:bodyPr/>
                    <a:lstStyle/>
                    <a:p>
                      <a:pPr marL="0" marR="0" algn="just">
                        <a:spcBef>
                          <a:spcPts val="0"/>
                        </a:spcBef>
                        <a:spcAft>
                          <a:spcPts val="0"/>
                        </a:spcAft>
                      </a:pPr>
                      <a:r>
                        <a:rPr lang="en-US" sz="1000" dirty="0">
                          <a:effectLst/>
                        </a:rPr>
                        <a:t> </a:t>
                      </a:r>
                      <a:endParaRPr lang="en-US" sz="1200" dirty="0">
                        <a:effectLst/>
                      </a:endParaRPr>
                    </a:p>
                    <a:p>
                      <a:pPr marL="0" marR="0" algn="just">
                        <a:spcBef>
                          <a:spcPts val="0"/>
                        </a:spcBef>
                        <a:spcAft>
                          <a:spcPts val="0"/>
                        </a:spcAft>
                      </a:pPr>
                      <a:r>
                        <a:rPr lang="en-US" sz="1000" dirty="0">
                          <a:effectLst/>
                        </a:rPr>
                        <a:t> </a:t>
                      </a:r>
                      <a:endParaRPr lang="en-US" sz="1200" dirty="0">
                        <a:effectLst/>
                      </a:endParaRPr>
                    </a:p>
                    <a:p>
                      <a:pPr marL="0" marR="0" algn="just">
                        <a:spcBef>
                          <a:spcPts val="0"/>
                        </a:spcBef>
                        <a:spcAft>
                          <a:spcPts val="0"/>
                        </a:spcAft>
                      </a:pPr>
                      <a:r>
                        <a:rPr lang="en-US" sz="1000" dirty="0">
                          <a:effectLst/>
                        </a:rPr>
                        <a:t> </a:t>
                      </a:r>
                      <a:endParaRPr lang="en-US" sz="1200" dirty="0">
                        <a:effectLst/>
                      </a:endParaRPr>
                    </a:p>
                    <a:p>
                      <a:pPr marL="0" marR="0" algn="just">
                        <a:spcBef>
                          <a:spcPts val="0"/>
                        </a:spcBef>
                        <a:spcAft>
                          <a:spcPts val="0"/>
                        </a:spcAft>
                      </a:pPr>
                      <a:r>
                        <a:rPr lang="en-US" sz="1000" dirty="0">
                          <a:effectLst/>
                        </a:rPr>
                        <a:t> </a:t>
                      </a:r>
                      <a:endParaRPr lang="en-US" sz="1200" dirty="0">
                        <a:effectLst/>
                        <a:latin typeface="Times New Roman"/>
                        <a:ea typeface="Times New Roman"/>
                      </a:endParaRPr>
                    </a:p>
                  </a:txBody>
                  <a:tcPr marL="68580" marR="68580" marT="0" marB="0"/>
                </a:tc>
                <a:tc rowSpan="12">
                  <a:txBody>
                    <a:bodyPr/>
                    <a:lstStyle/>
                    <a:p>
                      <a:pPr marL="0" marR="0" algn="just">
                        <a:spcBef>
                          <a:spcPts val="0"/>
                        </a:spcBef>
                        <a:spcAft>
                          <a:spcPts val="0"/>
                        </a:spcAft>
                      </a:pPr>
                      <a:r>
                        <a:rPr lang="en-US" sz="1000" dirty="0">
                          <a:effectLst/>
                        </a:rPr>
                        <a:t> </a:t>
                      </a:r>
                      <a:endParaRPr lang="en-US" sz="1200" dirty="0">
                        <a:effectLst/>
                        <a:latin typeface="Times New Roman"/>
                        <a:ea typeface="Times New Roman"/>
                      </a:endParaRPr>
                    </a:p>
                  </a:txBody>
                  <a:tcPr marL="68580" marR="68580" marT="0" marB="0"/>
                </a:tc>
                <a:tc vMerge="1">
                  <a:txBody>
                    <a:bodyPr/>
                    <a:lstStyle/>
                    <a:p>
                      <a:endParaRPr lang="en-US"/>
                    </a:p>
                  </a:txBody>
                  <a:tcPr/>
                </a:tc>
              </a:tr>
              <a:tr h="219075">
                <a:tc>
                  <a:txBody>
                    <a:bodyPr/>
                    <a:lstStyle/>
                    <a:p>
                      <a:pPr marL="0" marR="0" algn="just">
                        <a:spcBef>
                          <a:spcPts val="0"/>
                        </a:spcBef>
                        <a:spcAft>
                          <a:spcPts val="0"/>
                        </a:spcAft>
                      </a:pPr>
                      <a:r>
                        <a:rPr lang="en-US" sz="1000" dirty="0">
                          <a:effectLst/>
                        </a:rPr>
                        <a:t>Carriage in</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5,000</a:t>
                      </a:r>
                      <a:endParaRPr lang="en-US" sz="1200" dirty="0">
                        <a:effectLst/>
                        <a:latin typeface="Times New Roman"/>
                        <a:ea typeface="Times New Roman"/>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tr>
              <a:tr h="219075">
                <a:tc>
                  <a:txBody>
                    <a:bodyPr/>
                    <a:lstStyle/>
                    <a:p>
                      <a:pPr marL="0" marR="0" algn="just">
                        <a:spcBef>
                          <a:spcPts val="0"/>
                        </a:spcBef>
                        <a:spcAft>
                          <a:spcPts val="0"/>
                        </a:spcAft>
                      </a:pPr>
                      <a:r>
                        <a:rPr lang="en-US" sz="1000" dirty="0">
                          <a:effectLst/>
                        </a:rPr>
                        <a:t>Rent</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4,000</a:t>
                      </a:r>
                      <a:endParaRPr lang="en-US" sz="1200">
                        <a:effectLst/>
                        <a:latin typeface="Times New Roman"/>
                        <a:ea typeface="Times New Roman"/>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tr>
              <a:tr h="114300">
                <a:tc>
                  <a:txBody>
                    <a:bodyPr/>
                    <a:lstStyle/>
                    <a:p>
                      <a:pPr marL="0" marR="0" algn="just">
                        <a:spcBef>
                          <a:spcPts val="0"/>
                        </a:spcBef>
                        <a:spcAft>
                          <a:spcPts val="0"/>
                        </a:spcAft>
                      </a:pPr>
                      <a:r>
                        <a:rPr lang="en-US" sz="1000" dirty="0">
                          <a:effectLst/>
                        </a:rPr>
                        <a:t>Insurance</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3,000</a:t>
                      </a:r>
                      <a:endParaRPr lang="en-US" sz="1200">
                        <a:effectLst/>
                        <a:latin typeface="Times New Roman"/>
                        <a:ea typeface="Times New Roman"/>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tr>
              <a:tr h="161925">
                <a:tc>
                  <a:txBody>
                    <a:bodyPr/>
                    <a:lstStyle/>
                    <a:p>
                      <a:pPr marL="0" marR="0" algn="just">
                        <a:spcBef>
                          <a:spcPts val="0"/>
                        </a:spcBef>
                        <a:spcAft>
                          <a:spcPts val="0"/>
                        </a:spcAft>
                      </a:pPr>
                      <a:r>
                        <a:rPr lang="en-US" sz="1000" dirty="0">
                          <a:effectLst/>
                        </a:rPr>
                        <a:t>S</a:t>
                      </a:r>
                      <a:r>
                        <a:rPr lang="en-US" sz="1000" dirty="0" smtClean="0">
                          <a:effectLst/>
                        </a:rPr>
                        <a:t>alaries</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10,000</a:t>
                      </a:r>
                      <a:endParaRPr lang="en-US" sz="1200">
                        <a:effectLst/>
                        <a:latin typeface="Times New Roman"/>
                        <a:ea typeface="Times New Roman"/>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tr>
              <a:tr h="209550">
                <a:tc>
                  <a:txBody>
                    <a:bodyPr/>
                    <a:lstStyle/>
                    <a:p>
                      <a:pPr marL="0" marR="0" algn="just">
                        <a:spcBef>
                          <a:spcPts val="0"/>
                        </a:spcBef>
                        <a:spcAft>
                          <a:spcPts val="0"/>
                        </a:spcAft>
                      </a:pPr>
                      <a:r>
                        <a:rPr lang="en-US" sz="1000" dirty="0">
                          <a:effectLst/>
                        </a:rPr>
                        <a:t>Investment </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50,000</a:t>
                      </a:r>
                      <a:endParaRPr lang="en-US" sz="1200">
                        <a:effectLst/>
                        <a:latin typeface="Times New Roman"/>
                        <a:ea typeface="Times New Roman"/>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tr>
              <a:tr h="104775">
                <a:tc>
                  <a:txBody>
                    <a:bodyPr/>
                    <a:lstStyle/>
                    <a:p>
                      <a:pPr marL="0" marR="0" algn="just">
                        <a:spcBef>
                          <a:spcPts val="0"/>
                        </a:spcBef>
                        <a:spcAft>
                          <a:spcPts val="0"/>
                        </a:spcAft>
                      </a:pPr>
                      <a:r>
                        <a:rPr lang="en-US" sz="1000" dirty="0">
                          <a:effectLst/>
                        </a:rPr>
                        <a:t>Return in</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2,000</a:t>
                      </a:r>
                      <a:endParaRPr lang="en-US" sz="1200" dirty="0">
                        <a:effectLst/>
                        <a:latin typeface="Times New Roman"/>
                        <a:ea typeface="Times New Roman"/>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tr>
              <a:tr h="152400">
                <a:tc>
                  <a:txBody>
                    <a:bodyPr/>
                    <a:lstStyle/>
                    <a:p>
                      <a:pPr marL="0" marR="0" algn="just">
                        <a:spcBef>
                          <a:spcPts val="0"/>
                        </a:spcBef>
                        <a:spcAft>
                          <a:spcPts val="0"/>
                        </a:spcAft>
                      </a:pPr>
                      <a:r>
                        <a:rPr lang="en-US" sz="1000" dirty="0">
                          <a:effectLst/>
                        </a:rPr>
                        <a:t>Bad debts</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1,000</a:t>
                      </a:r>
                      <a:endParaRPr lang="en-US" sz="1200">
                        <a:effectLst/>
                        <a:latin typeface="Times New Roman"/>
                        <a:ea typeface="Times New Roman"/>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tr>
              <a:tr h="200025">
                <a:tc>
                  <a:txBody>
                    <a:bodyPr/>
                    <a:lstStyle/>
                    <a:p>
                      <a:pPr marL="0" marR="0" algn="just">
                        <a:spcBef>
                          <a:spcPts val="0"/>
                        </a:spcBef>
                        <a:spcAft>
                          <a:spcPts val="0"/>
                        </a:spcAft>
                      </a:pPr>
                      <a:r>
                        <a:rPr lang="en-US" sz="1000" dirty="0">
                          <a:effectLst/>
                        </a:rPr>
                        <a:t>Commission</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1,000</a:t>
                      </a:r>
                      <a:endParaRPr lang="en-US" sz="1200">
                        <a:effectLst/>
                        <a:latin typeface="Times New Roman"/>
                        <a:ea typeface="Times New Roman"/>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tr>
              <a:tr h="104775">
                <a:tc>
                  <a:txBody>
                    <a:bodyPr/>
                    <a:lstStyle/>
                    <a:p>
                      <a:pPr marL="0" marR="0" algn="just">
                        <a:spcBef>
                          <a:spcPts val="0"/>
                        </a:spcBef>
                        <a:spcAft>
                          <a:spcPts val="0"/>
                        </a:spcAft>
                      </a:pPr>
                      <a:r>
                        <a:rPr lang="en-US" sz="1000" dirty="0">
                          <a:effectLst/>
                        </a:rPr>
                        <a:t>Good will</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15,000</a:t>
                      </a:r>
                      <a:endParaRPr lang="en-US" sz="1200">
                        <a:effectLst/>
                        <a:latin typeface="Times New Roman"/>
                        <a:ea typeface="Times New Roman"/>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tr>
              <a:tr h="152400">
                <a:tc>
                  <a:txBody>
                    <a:bodyPr/>
                    <a:lstStyle/>
                    <a:p>
                      <a:pPr marL="0" marR="0" algn="just">
                        <a:spcBef>
                          <a:spcPts val="0"/>
                        </a:spcBef>
                        <a:spcAft>
                          <a:spcPts val="0"/>
                        </a:spcAft>
                      </a:pPr>
                      <a:r>
                        <a:rPr lang="en-US" sz="1000" dirty="0">
                          <a:effectLst/>
                        </a:rPr>
                        <a:t>Carriage out</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   1,500</a:t>
                      </a:r>
                      <a:endParaRPr lang="en-US" sz="1200">
                        <a:effectLst/>
                        <a:latin typeface="Times New Roman"/>
                        <a:ea typeface="Times New Roman"/>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tr>
              <a:tr h="104775">
                <a:tc>
                  <a:txBody>
                    <a:bodyPr/>
                    <a:lstStyle/>
                    <a:p>
                      <a:pPr marL="0" marR="0" algn="just">
                        <a:spcBef>
                          <a:spcPts val="0"/>
                        </a:spcBef>
                        <a:spcAft>
                          <a:spcPts val="0"/>
                        </a:spcAft>
                      </a:pPr>
                      <a:r>
                        <a:rPr lang="en-US" sz="1000" dirty="0">
                          <a:effectLst/>
                        </a:rPr>
                        <a:t>Import duty</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dirty="0">
                          <a:effectLst/>
                        </a:rPr>
                        <a:t>   3,500</a:t>
                      </a:r>
                      <a:endParaRPr lang="en-US" sz="1200" dirty="0">
                        <a:effectLst/>
                        <a:latin typeface="Times New Roman"/>
                        <a:ea typeface="Times New Roman"/>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tr>
              <a:tr h="0">
                <a:tc>
                  <a:txBody>
                    <a:bodyPr/>
                    <a:lstStyle/>
                    <a:p>
                      <a:pPr marL="0" marR="0" algn="just">
                        <a:spcBef>
                          <a:spcPts val="0"/>
                        </a:spcBef>
                        <a:spcAft>
                          <a:spcPts val="0"/>
                        </a:spcAft>
                      </a:pPr>
                      <a:r>
                        <a:rPr lang="en-US" sz="1000" dirty="0">
                          <a:effectLst/>
                        </a:rPr>
                        <a:t>Stationery</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6,000</a:t>
                      </a:r>
                      <a:endParaRPr lang="en-US" sz="120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a:effectLst/>
                        </a:rPr>
                        <a:t> </a:t>
                      </a:r>
                      <a:endParaRPr lang="en-US" sz="120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a:effectLst/>
                        </a:rPr>
                        <a:t> </a:t>
                      </a:r>
                      <a:endParaRPr lang="en-US" sz="120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a:effectLst/>
                        </a:rPr>
                        <a:t> </a:t>
                      </a:r>
                      <a:endParaRPr lang="en-US" sz="1200">
                        <a:effectLst/>
                        <a:latin typeface="Times New Roman"/>
                        <a:ea typeface="Times New Roman"/>
                      </a:endParaRPr>
                    </a:p>
                  </a:txBody>
                  <a:tcPr marL="68580" marR="68580" marT="0" marB="0"/>
                </a:tc>
              </a:tr>
              <a:tr h="0">
                <a:tc>
                  <a:txBody>
                    <a:bodyPr/>
                    <a:lstStyle/>
                    <a:p>
                      <a:pPr marL="0" marR="0" algn="just">
                        <a:spcBef>
                          <a:spcPts val="0"/>
                        </a:spcBef>
                        <a:spcAft>
                          <a:spcPts val="0"/>
                        </a:spcAft>
                      </a:pPr>
                      <a:r>
                        <a:rPr lang="en-US" sz="1000" dirty="0">
                          <a:effectLst/>
                        </a:rPr>
                        <a:t>Total</a:t>
                      </a:r>
                      <a:endParaRPr lang="en-US" sz="1200" dirty="0">
                        <a:effectLst/>
                        <a:latin typeface="Times New Roman"/>
                        <a:ea typeface="Times New Roman"/>
                      </a:endParaRPr>
                    </a:p>
                  </a:txBody>
                  <a:tcPr marL="68580" marR="68580" marT="0" marB="0"/>
                </a:tc>
                <a:tc>
                  <a:txBody>
                    <a:bodyPr/>
                    <a:lstStyle/>
                    <a:p>
                      <a:pPr marL="0" marR="0" algn="r">
                        <a:spcBef>
                          <a:spcPts val="0"/>
                        </a:spcBef>
                        <a:spcAft>
                          <a:spcPts val="0"/>
                        </a:spcAft>
                      </a:pPr>
                      <a:r>
                        <a:rPr lang="en-US" sz="1000">
                          <a:effectLst/>
                        </a:rPr>
                        <a:t>420,000</a:t>
                      </a:r>
                      <a:endParaRPr lang="en-US" sz="120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a:effectLst/>
                        </a:rPr>
                        <a:t>Total</a:t>
                      </a:r>
                      <a:endParaRPr lang="en-US" sz="120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a:effectLst/>
                        </a:rPr>
                        <a:t>  420,000</a:t>
                      </a:r>
                      <a:endParaRPr lang="en-US" sz="1200">
                        <a:effectLst/>
                        <a:latin typeface="Times New Roman"/>
                        <a:ea typeface="Times New Roman"/>
                      </a:endParaRPr>
                    </a:p>
                  </a:txBody>
                  <a:tcPr marL="68580" marR="68580" marT="0" marB="0"/>
                </a:tc>
                <a:tc>
                  <a:txBody>
                    <a:bodyPr/>
                    <a:lstStyle/>
                    <a:p>
                      <a:pPr marL="0" marR="0" algn="just">
                        <a:spcBef>
                          <a:spcPts val="0"/>
                        </a:spcBef>
                        <a:spcAft>
                          <a:spcPts val="0"/>
                        </a:spcAft>
                      </a:pPr>
                      <a:r>
                        <a:rPr lang="en-US" sz="1000" dirty="0">
                          <a:effectLst/>
                        </a:rPr>
                        <a:t> </a:t>
                      </a:r>
                      <a:endParaRPr lang="en-US" sz="1200" dirty="0">
                        <a:effectLst/>
                        <a:latin typeface="Times New Roman"/>
                        <a:ea typeface="Times New Roman"/>
                      </a:endParaRPr>
                    </a:p>
                  </a:txBody>
                  <a:tcPr marL="68580" marR="68580" marT="0" marB="0"/>
                </a:tc>
              </a:tr>
            </a:tbl>
          </a:graphicData>
        </a:graphic>
      </p:graphicFrame>
      <p:sp>
        <p:nvSpPr>
          <p:cNvPr id="3" name="Rectangle 1"/>
          <p:cNvSpPr>
            <a:spLocks noChangeArrowheads="1"/>
          </p:cNvSpPr>
          <p:nvPr/>
        </p:nvSpPr>
        <p:spPr bwMode="auto">
          <a:xfrm>
            <a:off x="76200" y="247144"/>
            <a:ext cx="90678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From the following particulars of M/S </a:t>
            </a:r>
            <a:r>
              <a:rPr kumimoji="0" lang="en-US" sz="1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Hazi</a:t>
            </a:r>
            <a:r>
              <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&amp; Sons prepare a Trading A/C, Profit &amp;Loss A/c and a Balance Sheet for the year ended 31</a:t>
            </a:r>
            <a:r>
              <a:rPr kumimoji="0" lang="en-US" sz="10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st</a:t>
            </a:r>
            <a:r>
              <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December 2015;</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Dr</a:t>
            </a:r>
            <a:r>
              <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Trial Balance                        Cr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40003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626</TotalTime>
  <Words>694</Words>
  <Application>Microsoft Office PowerPoint</Application>
  <PresentationFormat>On-screen Show (4:3)</PresentationFormat>
  <Paragraphs>249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Financial Statement/Report</vt:lpstr>
      <vt:lpstr>PowerPoint Presentation</vt:lpstr>
      <vt:lpstr> </vt:lpstr>
      <vt:lpstr>AB Ltd. Trading Account (Manufacturing)          Dr.                     for the year ended 31st Dec 20A                  Cr.</vt:lpstr>
      <vt:lpstr>AB Ltd. Profit &amp; Loss Account for the year ended 31st December 20A</vt:lpstr>
      <vt:lpstr>Name of The Company………. Balance Sheet/ Statement of Financial Position For the year ended ………20A</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Statement</dc:title>
  <dc:creator>PCC</dc:creator>
  <cp:lastModifiedBy>PCC</cp:lastModifiedBy>
  <cp:revision>54</cp:revision>
  <dcterms:created xsi:type="dcterms:W3CDTF">2006-08-16T00:00:00Z</dcterms:created>
  <dcterms:modified xsi:type="dcterms:W3CDTF">2021-06-29T06:51:30Z</dcterms:modified>
</cp:coreProperties>
</file>